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9"/>
  </p:notesMasterIdLst>
  <p:sldIdLst>
    <p:sldId id="256" r:id="rId2"/>
    <p:sldId id="259" r:id="rId3"/>
    <p:sldId id="300" r:id="rId4"/>
    <p:sldId id="301" r:id="rId5"/>
    <p:sldId id="304" r:id="rId6"/>
    <p:sldId id="261" r:id="rId7"/>
    <p:sldId id="275" r:id="rId8"/>
  </p:sldIdLst>
  <p:sldSz cx="9144000" cy="5143500" type="screen16x9"/>
  <p:notesSz cx="6858000" cy="9144000"/>
  <p:embeddedFontLst>
    <p:embeddedFont>
      <p:font typeface="Darker Grotesque SemiBold"/>
      <p:bold r:id="rId10"/>
    </p:embeddedFont>
    <p:embeddedFont>
      <p:font typeface="Days One" panose="020B0604020202020204" charset="0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A48FE-F982-492A-8F1D-FC357398CDF4}">
  <a:tblStyle styleId="{84EA48FE-F982-492A-8F1D-FC357398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05222210-F324-4A47-DF24-65D51F9E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9D77DECD-A7F9-C3FB-3549-671FC637C0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C8AD5E65-BB65-C8C1-055C-3005C7C80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691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90B62587-1D50-7E11-92BB-C47A839A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7368FC80-D9E0-0581-9C46-B594594C9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36F0A8FE-41B1-1F82-559B-A3CDC91B7C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124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036C8794-43F2-6DB9-3A36-6E0D35A5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>
            <a:extLst>
              <a:ext uri="{FF2B5EF4-FFF2-40B4-BE49-F238E27FC236}">
                <a16:creationId xmlns:a16="http://schemas.microsoft.com/office/drawing/2014/main" id="{277AAE46-2CF7-9FCC-39A7-67B02FD7B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>
            <a:extLst>
              <a:ext uri="{FF2B5EF4-FFF2-40B4-BE49-F238E27FC236}">
                <a16:creationId xmlns:a16="http://schemas.microsoft.com/office/drawing/2014/main" id="{C58B28A2-6FF1-E42B-11D9-23E1970EB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81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64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230933" y="1135084"/>
            <a:ext cx="6682134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Text Detection using ML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3C362E-27E8-A552-8649-550AB0BE4358}"/>
              </a:ext>
            </a:extLst>
          </p:cNvPr>
          <p:cNvSpPr txBox="1"/>
          <p:nvPr/>
        </p:nvSpPr>
        <p:spPr>
          <a:xfrm>
            <a:off x="4955156" y="3652917"/>
            <a:ext cx="1498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2410030140 -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2410030339 -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2410030337 -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2410030148 -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2410030241 -</a:t>
            </a:r>
          </a:p>
          <a:p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FD09-C2CB-64A0-85DB-01ABF1AA581E}"/>
              </a:ext>
            </a:extLst>
          </p:cNvPr>
          <p:cNvSpPr txBox="1"/>
          <p:nvPr/>
        </p:nvSpPr>
        <p:spPr>
          <a:xfrm>
            <a:off x="6289367" y="3653076"/>
            <a:ext cx="2434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Ch. Jaswanth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B. Karthik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K. Mani Vardhan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S. Rithwik</a:t>
            </a:r>
          </a:p>
          <a:p>
            <a:r>
              <a:rPr lang="en-IN" b="1" dirty="0" err="1">
                <a:latin typeface="Georgia" panose="02040502050405020303" pitchFamily="18" charset="0"/>
              </a:rPr>
              <a:t>Svv</a:t>
            </a:r>
            <a:r>
              <a:rPr lang="en-IN" b="1" dirty="0">
                <a:latin typeface="Georgia" panose="02040502050405020303" pitchFamily="18" charset="0"/>
              </a:rPr>
              <a:t>. Mukunda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>
            <a:spLocks noGrp="1"/>
          </p:cNvSpPr>
          <p:nvPr>
            <p:ph type="subTitle" idx="1"/>
          </p:nvPr>
        </p:nvSpPr>
        <p:spPr>
          <a:xfrm>
            <a:off x="896276" y="1916850"/>
            <a:ext cx="3483219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The  project " Text Detection Using ML" is a machine learning system that analyzes text to determine whether it was written by AI or a human. With the rise of AI writing tools like ChatGPT and Claude, it has become difficult to tell the difference between AI-generated content and human writing. This project solves that problem by creating a tool that can identify the source of any text.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b="1" dirty="0">
                <a:latin typeface="Days One" panose="020B0604020202020204" charset="0"/>
              </a:rPr>
              <a:t>Text Analysis: </a:t>
            </a: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The system reads any text input and examines patterns in how words are used, how sentences are structured, and the overall writing style</a:t>
            </a:r>
          </a:p>
          <a:p>
            <a:pPr marL="0" lvl="0" indent="0" algn="l"/>
            <a:endParaRPr lang="en-US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US" sz="1600" b="1" dirty="0">
                <a:latin typeface="Days One" panose="020B0604020202020204" charset="0"/>
              </a:rPr>
              <a:t>Smart Detection</a:t>
            </a:r>
            <a:r>
              <a:rPr lang="en-US" sz="1600" dirty="0">
                <a:latin typeface="Days One" panose="020B0604020202020204" charset="0"/>
              </a:rPr>
              <a:t>: </a:t>
            </a:r>
          </a:p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Uses trained algorithms that have learned to recognize the differences between how humans write versus how AI writes</a:t>
            </a:r>
            <a:endParaRPr dirty="0">
              <a:latin typeface="Georgia" panose="02040502050405020303" pitchFamily="18" charset="0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B390654C-3E16-C33D-DF01-6973110E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D4CD5703-6C38-42D0-D0DF-ED563D5EE0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7566" y="602054"/>
            <a:ext cx="77119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41AA5A23-FF4E-B942-63D0-920C51AF7692}"/>
              </a:ext>
            </a:extLst>
          </p:cNvPr>
          <p:cNvSpPr/>
          <p:nvPr/>
        </p:nvSpPr>
        <p:spPr>
          <a:xfrm>
            <a:off x="131338" y="806457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90570-A382-EE72-C08A-B9AE247CE5CD}"/>
              </a:ext>
            </a:extLst>
          </p:cNvPr>
          <p:cNvSpPr txBox="1"/>
          <p:nvPr/>
        </p:nvSpPr>
        <p:spPr>
          <a:xfrm>
            <a:off x="862734" y="1379157"/>
            <a:ext cx="78481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Days One" panose="020B0604020202020204" charset="0"/>
              </a:rPr>
              <a:t>BERT Fine-tuning Approach:</a:t>
            </a:r>
            <a:r>
              <a:rPr lang="en-US" sz="1800" dirty="0">
                <a:latin typeface="Days One" panose="020B0604020202020204" charset="0"/>
              </a:rPr>
              <a:t> </a:t>
            </a:r>
          </a:p>
          <a:p>
            <a:endParaRPr lang="en-US" sz="1600" dirty="0">
              <a:latin typeface="Days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BERT is a language model developed by Google that is used for “Natural Language processing” (NLP).</a:t>
            </a:r>
          </a:p>
          <a:p>
            <a:endParaRPr lang="en-US" sz="1600" dirty="0">
              <a:latin typeface="Days One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BERT (Bidirectional Encoder Representations from Transformers) is a pre-trained language model that reads text in both directions to capture full context. 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It’s pre-trained using Masked Language Modeling (randomly masks words and predicts them) and Next Sentence Prediction (learns sentence relationships).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BERT is composed of multiple Transformer encoder layers, each learning its own set of weights to detect different linguistic patterns and relationships in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4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5FB6CC5C-9884-8ED4-6E9F-53A865F0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9B98E94D-2C5E-8BB8-3BF9-63309F4A1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6400" y="613258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Optimization Technique</a:t>
            </a:r>
            <a:endParaRPr dirty="0"/>
          </a:p>
        </p:txBody>
      </p:sp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F6D60C57-918B-0CFC-7B14-6BB263E9708E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4F4A57-5A7D-3184-7F1B-1BF1F5579223}"/>
              </a:ext>
            </a:extLst>
          </p:cNvPr>
          <p:cNvSpPr txBox="1"/>
          <p:nvPr/>
        </p:nvSpPr>
        <p:spPr>
          <a:xfrm>
            <a:off x="1037257" y="1185958"/>
            <a:ext cx="755635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Days One" panose="020B0604020202020204" charset="0"/>
            </a:endParaRPr>
          </a:p>
          <a:p>
            <a:r>
              <a:rPr lang="en-US" sz="2000" dirty="0">
                <a:latin typeface="Days One" panose="020B0604020202020204" charset="0"/>
              </a:rPr>
              <a:t>Adam Optimizer with Learning Rate Scheduling: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Adam optimizer is similar to Gradient Descent Optimization technique.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The learning rate is reduced over time to fine-tune performance as training progresses.</a:t>
            </a:r>
          </a:p>
          <a:p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Adjusts the learning rate for each model parameter based on past gradients, improving convergence stability.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eorgia" panose="02040502050405020303" pitchFamily="18" charset="0"/>
              </a:rPr>
              <a:t>A small </a:t>
            </a:r>
            <a:r>
              <a:rPr lang="en-US" sz="1600" b="1" dirty="0">
                <a:latin typeface="Georgia" panose="02040502050405020303" pitchFamily="18" charset="0"/>
              </a:rPr>
              <a:t>weight decay</a:t>
            </a:r>
            <a:r>
              <a:rPr lang="en-US" sz="1600" dirty="0">
                <a:latin typeface="Georgia" panose="02040502050405020303" pitchFamily="18" charset="0"/>
              </a:rPr>
              <a:t> (e.g., 0.01) is used alongside </a:t>
            </a:r>
            <a:r>
              <a:rPr lang="en-US" sz="1600" dirty="0" err="1">
                <a:latin typeface="Georgia" panose="02040502050405020303" pitchFamily="18" charset="0"/>
              </a:rPr>
              <a:t>AdamW</a:t>
            </a:r>
            <a:r>
              <a:rPr lang="en-US" sz="1600" dirty="0">
                <a:latin typeface="Georgia" panose="02040502050405020303" pitchFamily="18" charset="0"/>
              </a:rPr>
              <a:t> to regularize model weights and reduce overfitting.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5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5E15D208-BF39-65DE-5DE1-4B2B1C21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7">
            <a:extLst>
              <a:ext uri="{FF2B5EF4-FFF2-40B4-BE49-F238E27FC236}">
                <a16:creationId xmlns:a16="http://schemas.microsoft.com/office/drawing/2014/main" id="{941BDE78-BD4A-0EA0-A00E-339068123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2152" y="608120"/>
            <a:ext cx="7351200" cy="975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evaluation metrics to check the performance of model</a:t>
            </a:r>
            <a:endParaRPr dirty="0"/>
          </a:p>
        </p:txBody>
      </p:sp>
      <p:grpSp>
        <p:nvGrpSpPr>
          <p:cNvPr id="841" name="Google Shape;841;p27">
            <a:extLst>
              <a:ext uri="{FF2B5EF4-FFF2-40B4-BE49-F238E27FC236}">
                <a16:creationId xmlns:a16="http://schemas.microsoft.com/office/drawing/2014/main" id="{0F325E53-BD75-40B8-861A-ACF90E906D05}"/>
              </a:ext>
            </a:extLst>
          </p:cNvPr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>
              <a:extLst>
                <a:ext uri="{FF2B5EF4-FFF2-40B4-BE49-F238E27FC236}">
                  <a16:creationId xmlns:a16="http://schemas.microsoft.com/office/drawing/2014/main" id="{C9D960F5-2901-6B56-4BF3-6847B6795259}"/>
                </a:ext>
              </a:extLst>
            </p:cNvPr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>
                <a:extLst>
                  <a:ext uri="{FF2B5EF4-FFF2-40B4-BE49-F238E27FC236}">
                    <a16:creationId xmlns:a16="http://schemas.microsoft.com/office/drawing/2014/main" id="{76DC0A4A-3B42-A58F-2680-09535BDFADA0}"/>
                  </a:ext>
                </a:extLst>
              </p:cNvPr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>
                <a:extLst>
                  <a:ext uri="{FF2B5EF4-FFF2-40B4-BE49-F238E27FC236}">
                    <a16:creationId xmlns:a16="http://schemas.microsoft.com/office/drawing/2014/main" id="{2EF56161-169F-C8FD-F042-969ADB32C225}"/>
                  </a:ext>
                </a:extLst>
              </p:cNvPr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>
                <a:extLst>
                  <a:ext uri="{FF2B5EF4-FFF2-40B4-BE49-F238E27FC236}">
                    <a16:creationId xmlns:a16="http://schemas.microsoft.com/office/drawing/2014/main" id="{5C52E1F9-8B86-73E2-5A08-7BC524EE053B}"/>
                  </a:ext>
                </a:extLst>
              </p:cNvPr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>
                <a:extLst>
                  <a:ext uri="{FF2B5EF4-FFF2-40B4-BE49-F238E27FC236}">
                    <a16:creationId xmlns:a16="http://schemas.microsoft.com/office/drawing/2014/main" id="{0D2DBE81-395B-CAA8-87C0-A292150083D3}"/>
                  </a:ext>
                </a:extLst>
              </p:cNvPr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>
                <a:extLst>
                  <a:ext uri="{FF2B5EF4-FFF2-40B4-BE49-F238E27FC236}">
                    <a16:creationId xmlns:a16="http://schemas.microsoft.com/office/drawing/2014/main" id="{42471376-1B4A-520D-09BF-8FBE0B6B1374}"/>
                  </a:ext>
                </a:extLst>
              </p:cNvPr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>
                <a:extLst>
                  <a:ext uri="{FF2B5EF4-FFF2-40B4-BE49-F238E27FC236}">
                    <a16:creationId xmlns:a16="http://schemas.microsoft.com/office/drawing/2014/main" id="{48584BFB-069A-5773-8242-4F63F2EC6CED}"/>
                  </a:ext>
                </a:extLst>
              </p:cNvPr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>
              <a:extLst>
                <a:ext uri="{FF2B5EF4-FFF2-40B4-BE49-F238E27FC236}">
                  <a16:creationId xmlns:a16="http://schemas.microsoft.com/office/drawing/2014/main" id="{72D49458-6BF3-6FFF-FD1E-3B8ACCF5E9C5}"/>
                </a:ext>
              </a:extLst>
            </p:cNvPr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ADA11EF-7034-401C-1B70-E1EC23A61739}"/>
              </a:ext>
            </a:extLst>
          </p:cNvPr>
          <p:cNvSpPr txBox="1"/>
          <p:nvPr/>
        </p:nvSpPr>
        <p:spPr>
          <a:xfrm>
            <a:off x="514056" y="1477811"/>
            <a:ext cx="83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Days One" panose="020B0604020202020204" charset="0"/>
              </a:rPr>
              <a:t>Accuracy:-</a:t>
            </a:r>
          </a:p>
          <a:p>
            <a:r>
              <a:rPr lang="en-US" b="1" dirty="0">
                <a:latin typeface="Georgia" panose="02040502050405020303" pitchFamily="18" charset="0"/>
              </a:rPr>
              <a:t>What it measures:</a:t>
            </a:r>
            <a:r>
              <a:rPr lang="en-US" dirty="0">
                <a:latin typeface="Georgia" panose="02040502050405020303" pitchFamily="18" charset="0"/>
              </a:rPr>
              <a:t> Overall correctness of the model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Simple definition:</a:t>
            </a:r>
            <a:r>
              <a:rPr lang="en-US" dirty="0">
                <a:latin typeface="Georgia" panose="02040502050405020303" pitchFamily="18" charset="0"/>
              </a:rPr>
              <a:t> Out of 100 texts, how many did the model classify correctly (both AI and human)?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Formula:</a:t>
            </a:r>
            <a:r>
              <a:rPr lang="en-US" dirty="0">
                <a:latin typeface="Georgia" panose="02040502050405020303" pitchFamily="18" charset="0"/>
              </a:rPr>
              <a:t> (Correct predictions) / (Total predictions)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Example:</a:t>
            </a:r>
            <a:r>
              <a:rPr lang="en-US" dirty="0">
                <a:latin typeface="Georgia" panose="02040502050405020303" pitchFamily="18" charset="0"/>
              </a:rPr>
              <a:t> If model correctly identifies 94 out of 100 texts → 94% accuracy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Good for:</a:t>
            </a:r>
            <a:r>
              <a:rPr lang="en-US" dirty="0">
                <a:latin typeface="Georgia" panose="02040502050405020303" pitchFamily="18" charset="0"/>
              </a:rPr>
              <a:t> Getting overall performance picture</a:t>
            </a:r>
          </a:p>
          <a:p>
            <a:endParaRPr lang="en-US" dirty="0"/>
          </a:p>
          <a:p>
            <a:r>
              <a:rPr lang="en-US" b="1" dirty="0">
                <a:latin typeface="Days One" panose="020B0604020202020204" charset="0"/>
              </a:rPr>
              <a:t>F1-Score:-</a:t>
            </a:r>
          </a:p>
          <a:p>
            <a:r>
              <a:rPr lang="en-US" b="1" dirty="0">
                <a:latin typeface="Georgia" panose="02040502050405020303" pitchFamily="18" charset="0"/>
              </a:rPr>
              <a:t>What it measures:</a:t>
            </a:r>
            <a:r>
              <a:rPr lang="en-US" dirty="0">
                <a:latin typeface="Georgia" panose="02040502050405020303" pitchFamily="18" charset="0"/>
              </a:rPr>
              <a:t> Balance between finding AI texts and being accurate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Simple definition:</a:t>
            </a:r>
            <a:r>
              <a:rPr lang="en-US" dirty="0">
                <a:latin typeface="Georgia" panose="02040502050405020303" pitchFamily="18" charset="0"/>
              </a:rPr>
              <a:t> Combines precision with recall (ability to find all AI texts) into one number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Formula:</a:t>
            </a:r>
            <a:r>
              <a:rPr lang="en-US" dirty="0">
                <a:latin typeface="Georgia" panose="02040502050405020303" pitchFamily="18" charset="0"/>
              </a:rPr>
              <a:t> 2 × (Precision × Recall) / (Precision + Recall)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Example:</a:t>
            </a:r>
            <a:r>
              <a:rPr lang="en-US" dirty="0">
                <a:latin typeface="Georgia" panose="02040502050405020303" pitchFamily="18" charset="0"/>
              </a:rPr>
              <a:t> If precision = 90% and recall = 85% → F1-score = 87.4%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b="1" dirty="0">
                <a:latin typeface="Georgia" panose="02040502050405020303" pitchFamily="18" charset="0"/>
              </a:rPr>
              <a:t>Good for:</a:t>
            </a:r>
            <a:r>
              <a:rPr lang="en-US" dirty="0">
                <a:latin typeface="Georgia" panose="02040502050405020303" pitchFamily="18" charset="0"/>
              </a:rPr>
              <a:t> Overall model quality when you need both accuracy and completeness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[Where Precision = (Correctly identified AI texts) / (All texts labeled as AI) 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0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6340" y="1940387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The project aims to create a simple and accurate tool that can tell whether any text was written by AI or a human. This will provide a reliable solution for distinguishing between artificial and authentic content in various situations.</a:t>
            </a:r>
            <a:endParaRPr dirty="0">
              <a:latin typeface="Georgia" panose="02040502050405020303" pitchFamily="18" charset="0"/>
            </a:endParaRPr>
          </a:p>
        </p:txBody>
      </p:sp>
      <p:pic>
        <p:nvPicPr>
          <p:cNvPr id="879" name="Google Shape;879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4996" b="14996"/>
          <a:stretch/>
        </p:blipFill>
        <p:spPr>
          <a:xfrm>
            <a:off x="1047180" y="1886947"/>
            <a:ext cx="3249619" cy="2708803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880" name="Google Shape;880;p29"/>
          <p:cNvGrpSpPr/>
          <p:nvPr/>
        </p:nvGrpSpPr>
        <p:grpSpPr>
          <a:xfrm flipH="1">
            <a:off x="222691" y="1608026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1953585" y="2264925"/>
            <a:ext cx="552193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32F958-5561-31D9-053F-819F59B5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85" y="3628920"/>
            <a:ext cx="5416329" cy="96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549</Words>
  <Application>Microsoft Office PowerPoint</Application>
  <PresentationFormat>On-screen Show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Darker Grotesque SemiBold</vt:lpstr>
      <vt:lpstr>Days One</vt:lpstr>
      <vt:lpstr>Georgia</vt:lpstr>
      <vt:lpstr>Lato</vt:lpstr>
      <vt:lpstr>Data Analysis and Statistics - 5th grade by Slidesgo</vt:lpstr>
      <vt:lpstr>Text Detection using ML</vt:lpstr>
      <vt:lpstr>Introduction</vt:lpstr>
      <vt:lpstr>Methodology</vt:lpstr>
      <vt:lpstr>Optimization Technique</vt:lpstr>
      <vt:lpstr>evaluation metrics to check the performance of model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jaswanth reddy</dc:creator>
  <cp:lastModifiedBy>jaswanth reddy</cp:lastModifiedBy>
  <cp:revision>10</cp:revision>
  <dcterms:modified xsi:type="dcterms:W3CDTF">2025-09-23T06:19:37Z</dcterms:modified>
</cp:coreProperties>
</file>