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300" r:id="rId6"/>
    <p:sldId id="301" r:id="rId7"/>
    <p:sldId id="275" r:id="rId8"/>
  </p:sldIdLst>
  <p:sldSz cx="9144000" cy="5143500" type="screen16x9"/>
  <p:notesSz cx="6858000" cy="9144000"/>
  <p:embeddedFontLst>
    <p:embeddedFont>
      <p:font typeface="Darker Grotesque SemiBold"/>
      <p:bold r:id="rId10"/>
    </p:embeddedFont>
    <p:embeddedFont>
      <p:font typeface="Days One" panose="020B0604020202020204" charset="0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A48FE-F982-492A-8F1D-FC357398CDF4}">
  <a:tblStyle styleId="{84EA48FE-F982-492A-8F1D-FC357398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e2869b1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e2869b1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3C46FBE9-A641-D4EE-A4EA-029D9EF0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>
            <a:extLst>
              <a:ext uri="{FF2B5EF4-FFF2-40B4-BE49-F238E27FC236}">
                <a16:creationId xmlns:a16="http://schemas.microsoft.com/office/drawing/2014/main" id="{EB32CF12-96EF-963D-BE52-1757DA548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>
            <a:extLst>
              <a:ext uri="{FF2B5EF4-FFF2-40B4-BE49-F238E27FC236}">
                <a16:creationId xmlns:a16="http://schemas.microsoft.com/office/drawing/2014/main" id="{C49824CA-E415-7155-201B-B3E0C846B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219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27215A90-9A78-B4EE-6CDA-4E2C42CD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>
            <a:extLst>
              <a:ext uri="{FF2B5EF4-FFF2-40B4-BE49-F238E27FC236}">
                <a16:creationId xmlns:a16="http://schemas.microsoft.com/office/drawing/2014/main" id="{1988190F-AC59-D8A7-1CEA-EB9F977CB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>
            <a:extLst>
              <a:ext uri="{FF2B5EF4-FFF2-40B4-BE49-F238E27FC236}">
                <a16:creationId xmlns:a16="http://schemas.microsoft.com/office/drawing/2014/main" id="{FF4B2EE4-0B08-DEEE-2DFC-0754D1F44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736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307218" y="1254146"/>
            <a:ext cx="6682134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Record Gallery 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3C362E-27E8-A552-8649-550AB0BE4358}"/>
              </a:ext>
            </a:extLst>
          </p:cNvPr>
          <p:cNvSpPr txBox="1"/>
          <p:nvPr/>
        </p:nvSpPr>
        <p:spPr>
          <a:xfrm>
            <a:off x="4927957" y="3724122"/>
            <a:ext cx="149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2410030140 -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2410030339 -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2410030337 -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2410030143 -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2410030148 -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FD09-C2CB-64A0-85DB-01ABF1AA581E}"/>
              </a:ext>
            </a:extLst>
          </p:cNvPr>
          <p:cNvSpPr txBox="1"/>
          <p:nvPr/>
        </p:nvSpPr>
        <p:spPr>
          <a:xfrm>
            <a:off x="6287598" y="3724123"/>
            <a:ext cx="2434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Ch. Jaswanth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B. Karthik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K. Mani Vardhan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T. Dipak Reddy</a:t>
            </a:r>
          </a:p>
          <a:p>
            <a:r>
              <a:rPr lang="en-IN" b="1" dirty="0" err="1">
                <a:latin typeface="Georgia" panose="02040502050405020303" pitchFamily="18" charset="0"/>
              </a:rPr>
              <a:t>Svv</a:t>
            </a:r>
            <a:r>
              <a:rPr lang="en-IN" b="1" dirty="0">
                <a:latin typeface="Georgia" panose="02040502050405020303" pitchFamily="18" charset="0"/>
              </a:rPr>
              <a:t>. Rithvik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812" name="Google Shape;812;p25"/>
          <p:cNvGraphicFramePr/>
          <p:nvPr>
            <p:extLst>
              <p:ext uri="{D42A27DB-BD31-4B8C-83A1-F6EECF244321}">
                <p14:modId xmlns:p14="http://schemas.microsoft.com/office/powerpoint/2010/main" val="3507281002"/>
              </p:ext>
            </p:extLst>
          </p:nvPr>
        </p:nvGraphicFramePr>
        <p:xfrm>
          <a:off x="896400" y="2028180"/>
          <a:ext cx="7351200" cy="194567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214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 to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 of the project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Objectives of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Novelty  and Adaptability of Methodology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Idea and approach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Dissemination and Accessibility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Requirements to use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3" name="Google Shape;813;p25"/>
          <p:cNvSpPr txBox="1"/>
          <p:nvPr/>
        </p:nvSpPr>
        <p:spPr>
          <a:xfrm>
            <a:off x="896400" y="1541479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>
            <a:spLocks noGrp="1"/>
          </p:cNvSpPr>
          <p:nvPr>
            <p:ph type="subTitle" idx="1"/>
          </p:nvPr>
        </p:nvSpPr>
        <p:spPr>
          <a:xfrm>
            <a:off x="861886" y="1626640"/>
            <a:ext cx="3800649" cy="3032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Medical Record Gallery is an application program intended for use by hospitals and clinics to view related patient medical documents like reports, scans, and prescriptions in a simple, visual format. Users can easily enter a patient ID and review all related images via an easy-to-use interface. This project fills a requirement for streamlined retrieval and review of patient records in a digital format, which will improve access for medical staff and assist in improved patient care.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3" y="886196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4770920" y="1591869"/>
            <a:ext cx="3550800" cy="290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Image Display:</a:t>
            </a:r>
            <a:endParaRPr lang="en-US" sz="1600" b="1" dirty="0">
              <a:latin typeface="Days One" panose="020B0604020202020204" charset="0"/>
            </a:endParaRP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The system efficiently loads and presents all medical images associated with a patient ID, including reports, scans, and prescriptions. </a:t>
            </a:r>
          </a:p>
          <a:p>
            <a:pPr marL="0" lvl="0" indent="0" algn="l"/>
            <a:endParaRPr lang="en-US" sz="1600" b="1" dirty="0">
              <a:latin typeface="Days One" panose="020B0604020202020204" charset="0"/>
            </a:endParaRPr>
          </a:p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Easy Retrieval:</a:t>
            </a: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This streamlined process reduces time spent searching for documents and supports better patient care through rapid information access.</a:t>
            </a:r>
            <a:endParaRPr lang="en-IN" sz="1600" b="1" dirty="0">
              <a:latin typeface="Georgia" panose="02040502050405020303" pitchFamily="18" charset="0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78;p29">
            <a:extLst>
              <a:ext uri="{FF2B5EF4-FFF2-40B4-BE49-F238E27FC236}">
                <a16:creationId xmlns:a16="http://schemas.microsoft.com/office/drawing/2014/main" id="{E64D2963-DE86-2313-F7D1-DF141809D376}"/>
              </a:ext>
            </a:extLst>
          </p:cNvPr>
          <p:cNvSpPr txBox="1">
            <a:spLocks/>
          </p:cNvSpPr>
          <p:nvPr/>
        </p:nvSpPr>
        <p:spPr>
          <a:xfrm>
            <a:off x="643518" y="1442872"/>
            <a:ext cx="7953217" cy="314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system eliminates reliance on physical medical records by providing centralized digital access to all patient documents.</a:t>
            </a:r>
          </a:p>
          <a:p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It streamlines clinical workflows by ensuring that patient images and reports are quickly retrievable through a standardized digital repository.</a:t>
            </a:r>
          </a:p>
          <a:p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Healthcare professionals can efficiently review comprehensive patient histories without delays caused by manual file handling.</a:t>
            </a:r>
          </a:p>
          <a:p>
            <a:endParaRPr 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The solution enhances record accuracy and availability, reducing the risk of lost or misplaced documents and supporting improved patient care.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Font typeface="Lato"/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909AD-E765-1358-A91B-8D64AF2664EE}"/>
              </a:ext>
            </a:extLst>
          </p:cNvPr>
          <p:cNvSpPr txBox="1"/>
          <p:nvPr/>
        </p:nvSpPr>
        <p:spPr>
          <a:xfrm>
            <a:off x="831585" y="806166"/>
            <a:ext cx="736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</a:t>
            </a:r>
            <a:r>
              <a:rPr lang="en-IN" sz="2400" b="1" dirty="0">
                <a:latin typeface="Days One" panose="020B0604020202020204" charset="0"/>
              </a:rPr>
              <a:t>Objective of the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AF038A29-69BD-FE82-8B5A-BB3F591B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>
            <a:extLst>
              <a:ext uri="{FF2B5EF4-FFF2-40B4-BE49-F238E27FC236}">
                <a16:creationId xmlns:a16="http://schemas.microsoft.com/office/drawing/2014/main" id="{2559E339-CE70-180B-1C26-40ADB6C34D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719" y="763665"/>
            <a:ext cx="7986180" cy="102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Novelty and Adaptability of Methodology</a:t>
            </a:r>
            <a:endParaRPr dirty="0"/>
          </a:p>
        </p:txBody>
      </p:sp>
      <p:grpSp>
        <p:nvGrpSpPr>
          <p:cNvPr id="841" name="Google Shape;841;p27">
            <a:extLst>
              <a:ext uri="{FF2B5EF4-FFF2-40B4-BE49-F238E27FC236}">
                <a16:creationId xmlns:a16="http://schemas.microsoft.com/office/drawing/2014/main" id="{583EDF29-2BC1-A7DA-3286-6A372E013334}"/>
              </a:ext>
            </a:extLst>
          </p:cNvPr>
          <p:cNvGrpSpPr/>
          <p:nvPr/>
        </p:nvGrpSpPr>
        <p:grpSpPr>
          <a:xfrm>
            <a:off x="247978" y="902745"/>
            <a:ext cx="9029585" cy="1013339"/>
            <a:chOff x="247978" y="902745"/>
            <a:chExt cx="9029585" cy="1013339"/>
          </a:xfrm>
        </p:grpSpPr>
        <p:grpSp>
          <p:nvGrpSpPr>
            <p:cNvPr id="842" name="Google Shape;842;p27">
              <a:extLst>
                <a:ext uri="{FF2B5EF4-FFF2-40B4-BE49-F238E27FC236}">
                  <a16:creationId xmlns:a16="http://schemas.microsoft.com/office/drawing/2014/main" id="{D91C45FA-AFAB-B9AB-A65E-873D6514EB51}"/>
                </a:ext>
              </a:extLst>
            </p:cNvPr>
            <p:cNvGrpSpPr/>
            <p:nvPr/>
          </p:nvGrpSpPr>
          <p:grpSpPr>
            <a:xfrm>
              <a:off x="8282554" y="902745"/>
              <a:ext cx="995009" cy="1013339"/>
              <a:chOff x="8264880" y="1119242"/>
              <a:chExt cx="1874900" cy="1909438"/>
            </a:xfrm>
          </p:grpSpPr>
          <p:sp>
            <p:nvSpPr>
              <p:cNvPr id="843" name="Google Shape;843;p27">
                <a:extLst>
                  <a:ext uri="{FF2B5EF4-FFF2-40B4-BE49-F238E27FC236}">
                    <a16:creationId xmlns:a16="http://schemas.microsoft.com/office/drawing/2014/main" id="{8AE4A703-2905-7A34-545F-BC9F85E22C6D}"/>
                  </a:ext>
                </a:extLst>
              </p:cNvPr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>
                <a:extLst>
                  <a:ext uri="{FF2B5EF4-FFF2-40B4-BE49-F238E27FC236}">
                    <a16:creationId xmlns:a16="http://schemas.microsoft.com/office/drawing/2014/main" id="{911545B4-2CED-69C3-5495-DBC5D7150A2C}"/>
                  </a:ext>
                </a:extLst>
              </p:cNvPr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>
                <a:extLst>
                  <a:ext uri="{FF2B5EF4-FFF2-40B4-BE49-F238E27FC236}">
                    <a16:creationId xmlns:a16="http://schemas.microsoft.com/office/drawing/2014/main" id="{3C88FF3C-0C9D-8534-314A-D4FCD1FD7A20}"/>
                  </a:ext>
                </a:extLst>
              </p:cNvPr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>
                <a:extLst>
                  <a:ext uri="{FF2B5EF4-FFF2-40B4-BE49-F238E27FC236}">
                    <a16:creationId xmlns:a16="http://schemas.microsoft.com/office/drawing/2014/main" id="{54F7A161-EC67-7F12-B4B9-C20F7F4AE791}"/>
                  </a:ext>
                </a:extLst>
              </p:cNvPr>
              <p:cNvSpPr/>
              <p:nvPr/>
            </p:nvSpPr>
            <p:spPr>
              <a:xfrm>
                <a:off x="9437780" y="246611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>
                <a:extLst>
                  <a:ext uri="{FF2B5EF4-FFF2-40B4-BE49-F238E27FC236}">
                    <a16:creationId xmlns:a16="http://schemas.microsoft.com/office/drawing/2014/main" id="{89470E6A-B390-92B2-EB4A-4CD3F491A973}"/>
                  </a:ext>
                </a:extLst>
              </p:cNvPr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>
                <a:extLst>
                  <a:ext uri="{FF2B5EF4-FFF2-40B4-BE49-F238E27FC236}">
                    <a16:creationId xmlns:a16="http://schemas.microsoft.com/office/drawing/2014/main" id="{5ABBC75B-B933-8D88-3821-5A9E55C1D14F}"/>
                  </a:ext>
                </a:extLst>
              </p:cNvPr>
              <p:cNvSpPr/>
              <p:nvPr/>
            </p:nvSpPr>
            <p:spPr>
              <a:xfrm>
                <a:off x="8264880" y="1119242"/>
                <a:ext cx="1298879" cy="122508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>
              <a:extLst>
                <a:ext uri="{FF2B5EF4-FFF2-40B4-BE49-F238E27FC236}">
                  <a16:creationId xmlns:a16="http://schemas.microsoft.com/office/drawing/2014/main" id="{62A855B8-616B-25EF-37D3-F52A6C7E5A1F}"/>
                </a:ext>
              </a:extLst>
            </p:cNvPr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B8E9FCAC-3DBF-B20E-B8CB-A57BF39BE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597" y="2034212"/>
            <a:ext cx="5394044" cy="26478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latin typeface="Georgia" panose="02040502050405020303" pitchFamily="18" charset="0"/>
              </a:rPr>
              <a:t>Integrates a database backend for managing patient records and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latin typeface="Georgia" panose="02040502050405020303" pitchFamily="18" charset="0"/>
              </a:rPr>
              <a:t>Synchronizes file storage with database metadata.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latin typeface="Georgia" panose="02040502050405020303" pitchFamily="18" charset="0"/>
              </a:rPr>
              <a:t>Supports multi-hospital deployment through scalable architecture.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latin typeface="Georgia" panose="02040502050405020303" pitchFamily="18" charset="0"/>
              </a:rPr>
              <a:t>Combines desktop Java UI with database for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Modular code structure allows easy integration with hospital systems.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344A4-4213-89E9-873A-1E36377E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9" y="1552894"/>
            <a:ext cx="2967527" cy="2647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FF1F3-3BE8-3AF1-872C-068ACCD9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288" y="4007677"/>
            <a:ext cx="813598" cy="2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u"/>
      </p:transition>
    </mc:Choice>
    <mc:Fallback>
      <p:transition spd="med">
        <p:wipe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81F925B4-A2F1-2594-BB7A-B2302C0A8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>
            <a:extLst>
              <a:ext uri="{FF2B5EF4-FFF2-40B4-BE49-F238E27FC236}">
                <a16:creationId xmlns:a16="http://schemas.microsoft.com/office/drawing/2014/main" id="{D2279D8B-1748-DDC5-1A42-68B6A9435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879" y="899786"/>
            <a:ext cx="7986180" cy="695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Days One" panose="020B0604020202020204" charset="0"/>
              </a:rPr>
              <a:t>Dissemination &amp; Accessibility</a:t>
            </a:r>
            <a:endParaRPr dirty="0">
              <a:latin typeface="Days One" panose="020B0604020202020204" charset="0"/>
            </a:endParaRPr>
          </a:p>
        </p:txBody>
      </p:sp>
      <p:grpSp>
        <p:nvGrpSpPr>
          <p:cNvPr id="841" name="Google Shape;841;p27">
            <a:extLst>
              <a:ext uri="{FF2B5EF4-FFF2-40B4-BE49-F238E27FC236}">
                <a16:creationId xmlns:a16="http://schemas.microsoft.com/office/drawing/2014/main" id="{5C705DEE-9098-6266-5AAC-08C120B92E27}"/>
              </a:ext>
            </a:extLst>
          </p:cNvPr>
          <p:cNvGrpSpPr/>
          <p:nvPr/>
        </p:nvGrpSpPr>
        <p:grpSpPr>
          <a:xfrm>
            <a:off x="247978" y="902745"/>
            <a:ext cx="9029585" cy="1013339"/>
            <a:chOff x="247978" y="902745"/>
            <a:chExt cx="9029585" cy="1013339"/>
          </a:xfrm>
        </p:grpSpPr>
        <p:grpSp>
          <p:nvGrpSpPr>
            <p:cNvPr id="842" name="Google Shape;842;p27">
              <a:extLst>
                <a:ext uri="{FF2B5EF4-FFF2-40B4-BE49-F238E27FC236}">
                  <a16:creationId xmlns:a16="http://schemas.microsoft.com/office/drawing/2014/main" id="{1C7139F9-D0F8-77B7-0805-3198BE235676}"/>
                </a:ext>
              </a:extLst>
            </p:cNvPr>
            <p:cNvGrpSpPr/>
            <p:nvPr/>
          </p:nvGrpSpPr>
          <p:grpSpPr>
            <a:xfrm>
              <a:off x="8282554" y="902745"/>
              <a:ext cx="995009" cy="1013339"/>
              <a:chOff x="8264880" y="1119242"/>
              <a:chExt cx="1874900" cy="1909438"/>
            </a:xfrm>
          </p:grpSpPr>
          <p:sp>
            <p:nvSpPr>
              <p:cNvPr id="843" name="Google Shape;843;p27">
                <a:extLst>
                  <a:ext uri="{FF2B5EF4-FFF2-40B4-BE49-F238E27FC236}">
                    <a16:creationId xmlns:a16="http://schemas.microsoft.com/office/drawing/2014/main" id="{4A608B0C-E69F-BDB7-1576-04BD1F114C5D}"/>
                  </a:ext>
                </a:extLst>
              </p:cNvPr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>
                <a:extLst>
                  <a:ext uri="{FF2B5EF4-FFF2-40B4-BE49-F238E27FC236}">
                    <a16:creationId xmlns:a16="http://schemas.microsoft.com/office/drawing/2014/main" id="{11CBF108-64ED-5D06-68C0-CF49EA2740DC}"/>
                  </a:ext>
                </a:extLst>
              </p:cNvPr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>
                <a:extLst>
                  <a:ext uri="{FF2B5EF4-FFF2-40B4-BE49-F238E27FC236}">
                    <a16:creationId xmlns:a16="http://schemas.microsoft.com/office/drawing/2014/main" id="{671A92FF-CD0A-2C73-BFE9-B85A17D77B4E}"/>
                  </a:ext>
                </a:extLst>
              </p:cNvPr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>
                <a:extLst>
                  <a:ext uri="{FF2B5EF4-FFF2-40B4-BE49-F238E27FC236}">
                    <a16:creationId xmlns:a16="http://schemas.microsoft.com/office/drawing/2014/main" id="{E663AA48-0FC0-0B99-3CEB-B1DC3CC4B2CD}"/>
                  </a:ext>
                </a:extLst>
              </p:cNvPr>
              <p:cNvSpPr/>
              <p:nvPr/>
            </p:nvSpPr>
            <p:spPr>
              <a:xfrm>
                <a:off x="9437780" y="246611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>
                <a:extLst>
                  <a:ext uri="{FF2B5EF4-FFF2-40B4-BE49-F238E27FC236}">
                    <a16:creationId xmlns:a16="http://schemas.microsoft.com/office/drawing/2014/main" id="{2B75EC4B-0261-1675-FEF7-144AD64B1DAA}"/>
                  </a:ext>
                </a:extLst>
              </p:cNvPr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>
                <a:extLst>
                  <a:ext uri="{FF2B5EF4-FFF2-40B4-BE49-F238E27FC236}">
                    <a16:creationId xmlns:a16="http://schemas.microsoft.com/office/drawing/2014/main" id="{576E6925-B3E8-48EF-BF0C-ABD6DBF64559}"/>
                  </a:ext>
                </a:extLst>
              </p:cNvPr>
              <p:cNvSpPr/>
              <p:nvPr/>
            </p:nvSpPr>
            <p:spPr>
              <a:xfrm>
                <a:off x="8264880" y="1119242"/>
                <a:ext cx="1298879" cy="122508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>
              <a:extLst>
                <a:ext uri="{FF2B5EF4-FFF2-40B4-BE49-F238E27FC236}">
                  <a16:creationId xmlns:a16="http://schemas.microsoft.com/office/drawing/2014/main" id="{790F1695-B85A-1CBB-7F9E-7BDC37D9BFB9}"/>
                </a:ext>
              </a:extLst>
            </p:cNvPr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8429C679-E320-6CEC-D0DF-B81DB3C3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941" y="1484594"/>
            <a:ext cx="7958941" cy="264789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Designed to work efficiently on any machine with Java installed, regardless of operating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User interface is simple and intuitive for quick adoption by hospital staff.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 system is lightweight, ensuring good performance even on limited hardware.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Supports easy data backup and transfer through standard file and database management techniques.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dirty="0">
              <a:latin typeface="Georgia" panose="02040502050405020303" pitchFamily="18" charset="0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72B9C-245E-780B-1E2A-8382DFBB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88" y="4007677"/>
            <a:ext cx="813598" cy="249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BE8638-ABCC-5AEC-1EC3-1CC38728A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61" y="1435927"/>
            <a:ext cx="59909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u"/>
      </p:transition>
    </mc:Choice>
    <mc:Fallback>
      <p:transition spd="med">
        <p:wipe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1953585" y="2264925"/>
            <a:ext cx="552193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32F958-5561-31D9-053F-819F59B5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85" y="3628920"/>
            <a:ext cx="5416329" cy="96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389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Days One</vt:lpstr>
      <vt:lpstr>Arial</vt:lpstr>
      <vt:lpstr>Lato</vt:lpstr>
      <vt:lpstr>Georgia</vt:lpstr>
      <vt:lpstr>Darker Grotesque SemiBold</vt:lpstr>
      <vt:lpstr>Data Analysis and Statistics - 5th grade by Slidesgo</vt:lpstr>
      <vt:lpstr>Medical Record Gallery </vt:lpstr>
      <vt:lpstr>Table of Contents</vt:lpstr>
      <vt:lpstr>INTRODUCTION</vt:lpstr>
      <vt:lpstr>PowerPoint Presentation</vt:lpstr>
      <vt:lpstr>Novelty and Adaptability of Methodology</vt:lpstr>
      <vt:lpstr>Dissemination &amp; Accessibility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jaswanth reddy</dc:creator>
  <cp:lastModifiedBy>jaswanth reddy</cp:lastModifiedBy>
  <cp:revision>6</cp:revision>
  <dcterms:modified xsi:type="dcterms:W3CDTF">2025-09-23T16:15:59Z</dcterms:modified>
</cp:coreProperties>
</file>