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173A1C-971B-4209-91CD-05F225691912}" type="doc">
      <dgm:prSet loTypeId="urn:microsoft.com/office/officeart/2005/8/layout/lProcess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780F2B-87B9-4E69-9F2E-634281C6A035}">
      <dgm:prSet phldrT="[Text]" custT="1"/>
      <dgm:spPr/>
      <dgm:t>
        <a:bodyPr/>
        <a:lstStyle/>
        <a:p>
          <a:r>
            <a:rPr lang="en-DE" sz="3200" dirty="0"/>
            <a:t>Ingestion</a:t>
          </a:r>
          <a:r>
            <a:rPr lang="en-DE" sz="3700" dirty="0"/>
            <a:t> </a:t>
          </a:r>
          <a:r>
            <a:rPr lang="en-DE" sz="3200" dirty="0"/>
            <a:t>Agent</a:t>
          </a:r>
          <a:endParaRPr lang="en-US" sz="3700" dirty="0"/>
        </a:p>
      </dgm:t>
    </dgm:pt>
    <dgm:pt modelId="{235B6494-DC32-4050-B40A-96CD8C7769A9}" type="parTrans" cxnId="{7CB1CA5A-A1DC-4814-8024-083F1AA8B099}">
      <dgm:prSet/>
      <dgm:spPr/>
      <dgm:t>
        <a:bodyPr/>
        <a:lstStyle/>
        <a:p>
          <a:endParaRPr lang="en-US"/>
        </a:p>
      </dgm:t>
    </dgm:pt>
    <dgm:pt modelId="{C9274D8E-41C2-4EF0-BAC9-A1403DC6226A}" type="sibTrans" cxnId="{7CB1CA5A-A1DC-4814-8024-083F1AA8B099}">
      <dgm:prSet/>
      <dgm:spPr/>
      <dgm:t>
        <a:bodyPr/>
        <a:lstStyle/>
        <a:p>
          <a:endParaRPr lang="en-US"/>
        </a:p>
      </dgm:t>
    </dgm:pt>
    <dgm:pt modelId="{6E5D107F-C06C-4BF8-8439-AE2FDF08A8BA}">
      <dgm:prSet phldrT="[Text]" custT="1"/>
      <dgm:spPr/>
      <dgm:t>
        <a:bodyPr/>
        <a:lstStyle/>
        <a:p>
          <a:pPr>
            <a:buFont typeface="+mj-lt"/>
            <a:buAutoNum type="arabicPeriod"/>
          </a:pPr>
          <a:endParaRPr lang="en-DE" sz="2000" dirty="0"/>
        </a:p>
        <a:p>
          <a:pPr>
            <a:buFont typeface="+mj-lt"/>
            <a:buAutoNum type="arabicPeriod"/>
          </a:pPr>
          <a:r>
            <a:rPr lang="en-DE" sz="2000" dirty="0"/>
            <a:t>(Uploads Document)</a:t>
          </a:r>
        </a:p>
        <a:p>
          <a:pPr>
            <a:buFont typeface="+mj-lt"/>
            <a:buAutoNum type="arabicPeriod"/>
          </a:pPr>
          <a:r>
            <a:rPr lang="en-DE" sz="2000" dirty="0"/>
            <a:t>After User uploading the PDF via </a:t>
          </a:r>
          <a:r>
            <a:rPr lang="en-DE" sz="2000" dirty="0" err="1"/>
            <a:t>Streamlit</a:t>
          </a:r>
          <a:r>
            <a:rPr lang="en-DE" sz="2000" dirty="0"/>
            <a:t> UI, Ingestion Agent splits the PDFs into smaller text chunks and </a:t>
          </a:r>
        </a:p>
        <a:p>
          <a:pPr>
            <a:buFont typeface="+mj-lt"/>
            <a:buAutoNum type="arabicPeriod"/>
          </a:pPr>
          <a:r>
            <a:rPr lang="en-DE" sz="2000" dirty="0"/>
            <a:t>MCP message sent to Retrieval Agent </a:t>
          </a:r>
        </a:p>
      </dgm:t>
    </dgm:pt>
    <dgm:pt modelId="{8D08825D-79DE-4898-8D49-883FD2DFD1B9}" type="parTrans" cxnId="{5B66861F-6361-462C-8944-DAC142E82B60}">
      <dgm:prSet/>
      <dgm:spPr/>
      <dgm:t>
        <a:bodyPr/>
        <a:lstStyle/>
        <a:p>
          <a:endParaRPr lang="en-US"/>
        </a:p>
      </dgm:t>
    </dgm:pt>
    <dgm:pt modelId="{3BEBD524-5C36-4781-BAAA-C575E1400F00}" type="sibTrans" cxnId="{5B66861F-6361-462C-8944-DAC142E82B60}">
      <dgm:prSet/>
      <dgm:spPr/>
      <dgm:t>
        <a:bodyPr/>
        <a:lstStyle/>
        <a:p>
          <a:endParaRPr lang="en-US"/>
        </a:p>
      </dgm:t>
    </dgm:pt>
    <dgm:pt modelId="{D6F0FE24-0E80-454E-AD99-DE1905FE0F48}">
      <dgm:prSet phldrT="[Text]" custT="1"/>
      <dgm:spPr/>
      <dgm:t>
        <a:bodyPr/>
        <a:lstStyle/>
        <a:p>
          <a:r>
            <a:rPr lang="en-DE" sz="3200" dirty="0"/>
            <a:t>Retrieval Agent</a:t>
          </a:r>
          <a:endParaRPr lang="en-US" sz="3200" dirty="0"/>
        </a:p>
      </dgm:t>
    </dgm:pt>
    <dgm:pt modelId="{121BAD71-4A68-451F-9249-6308DB3C81F3}" type="parTrans" cxnId="{3E9462B0-88A9-4650-9BD0-1DB0E62EEFB8}">
      <dgm:prSet/>
      <dgm:spPr/>
      <dgm:t>
        <a:bodyPr/>
        <a:lstStyle/>
        <a:p>
          <a:endParaRPr lang="en-US"/>
        </a:p>
      </dgm:t>
    </dgm:pt>
    <dgm:pt modelId="{F99DD6D3-B081-4D17-857A-0F7D1A7A6A1C}" type="sibTrans" cxnId="{3E9462B0-88A9-4650-9BD0-1DB0E62EEFB8}">
      <dgm:prSet/>
      <dgm:spPr/>
      <dgm:t>
        <a:bodyPr/>
        <a:lstStyle/>
        <a:p>
          <a:endParaRPr lang="en-US"/>
        </a:p>
      </dgm:t>
    </dgm:pt>
    <dgm:pt modelId="{098D30C3-CAAE-4DEA-A179-3CFE67A90D74}">
      <dgm:prSet phldrT="[Text]" custT="1"/>
      <dgm:spPr/>
      <dgm:t>
        <a:bodyPr/>
        <a:lstStyle/>
        <a:p>
          <a:r>
            <a:rPr lang="en-DE" sz="2000" dirty="0"/>
            <a:t>(</a:t>
          </a:r>
          <a:r>
            <a:rPr lang="en-US" sz="2000" dirty="0"/>
            <a:t>S</a:t>
          </a:r>
          <a:r>
            <a:rPr lang="en-DE" sz="2000" dirty="0"/>
            <a:t>ends </a:t>
          </a:r>
          <a:r>
            <a:rPr lang="en-US" sz="2000" dirty="0"/>
            <a:t>C</a:t>
          </a:r>
          <a:r>
            <a:rPr lang="en-DE" sz="2000" dirty="0"/>
            <a:t>hunks + query)</a:t>
          </a:r>
        </a:p>
        <a:p>
          <a:r>
            <a:rPr lang="en-DE" sz="2000" dirty="0"/>
            <a:t>Finds the most relevant chunks based on the user’s question using embeddings.</a:t>
          </a:r>
        </a:p>
        <a:p>
          <a:r>
            <a:rPr lang="en-DE" sz="2000" dirty="0"/>
            <a:t>MCP message sent to LLM Response Agent</a:t>
          </a:r>
          <a:endParaRPr lang="en-US" sz="2000" dirty="0"/>
        </a:p>
      </dgm:t>
    </dgm:pt>
    <dgm:pt modelId="{6BD76A47-38E0-4DA7-9595-692543B63519}" type="parTrans" cxnId="{420244EE-12CD-4B67-B512-47AAFAD763E8}">
      <dgm:prSet/>
      <dgm:spPr/>
      <dgm:t>
        <a:bodyPr/>
        <a:lstStyle/>
        <a:p>
          <a:endParaRPr lang="en-US"/>
        </a:p>
      </dgm:t>
    </dgm:pt>
    <dgm:pt modelId="{62B4871C-8202-41DD-80B4-E0CF27E269D8}" type="sibTrans" cxnId="{420244EE-12CD-4B67-B512-47AAFAD763E8}">
      <dgm:prSet/>
      <dgm:spPr/>
      <dgm:t>
        <a:bodyPr/>
        <a:lstStyle/>
        <a:p>
          <a:endParaRPr lang="en-US"/>
        </a:p>
      </dgm:t>
    </dgm:pt>
    <dgm:pt modelId="{C1D6E9E3-D210-4F45-880F-BD9D14A4DB6D}">
      <dgm:prSet phldrT="[Text]" custT="1"/>
      <dgm:spPr/>
      <dgm:t>
        <a:bodyPr/>
        <a:lstStyle/>
        <a:p>
          <a:r>
            <a:rPr lang="en-DE" sz="3200" dirty="0"/>
            <a:t>LLM Response Agent</a:t>
          </a:r>
          <a:endParaRPr lang="en-US" sz="3200" dirty="0"/>
        </a:p>
      </dgm:t>
    </dgm:pt>
    <dgm:pt modelId="{896F0899-1BD2-4DE3-A748-1B5D54456302}" type="parTrans" cxnId="{CFCC1A43-6051-4BA2-9BC9-4BDFE7433C85}">
      <dgm:prSet/>
      <dgm:spPr/>
      <dgm:t>
        <a:bodyPr/>
        <a:lstStyle/>
        <a:p>
          <a:endParaRPr lang="en-US"/>
        </a:p>
      </dgm:t>
    </dgm:pt>
    <dgm:pt modelId="{8F639C3F-472D-4AE7-8AD4-F4BF8CD14D10}" type="sibTrans" cxnId="{CFCC1A43-6051-4BA2-9BC9-4BDFE7433C85}">
      <dgm:prSet/>
      <dgm:spPr/>
      <dgm:t>
        <a:bodyPr/>
        <a:lstStyle/>
        <a:p>
          <a:endParaRPr lang="en-US"/>
        </a:p>
      </dgm:t>
    </dgm:pt>
    <dgm:pt modelId="{C5E125E6-C980-47F2-BD36-FAFAE79BDDF7}">
      <dgm:prSet phldrT="[Text]" custT="1"/>
      <dgm:spPr/>
      <dgm:t>
        <a:bodyPr/>
        <a:lstStyle/>
        <a:p>
          <a:r>
            <a:rPr lang="en-DE" sz="2000" b="0" dirty="0"/>
            <a:t>(</a:t>
          </a:r>
          <a:r>
            <a:rPr lang="en-US" sz="2000" b="0" dirty="0"/>
            <a:t>S</a:t>
          </a:r>
          <a:r>
            <a:rPr lang="en-DE" sz="2000" b="0" dirty="0"/>
            <a:t>ends query + context)</a:t>
          </a:r>
        </a:p>
        <a:p>
          <a:r>
            <a:rPr lang="en-DE" sz="2000" b="0" dirty="0"/>
            <a:t>Takes the relevant chunks and the question, the uses a language model to generate the answer and</a:t>
          </a:r>
        </a:p>
        <a:p>
          <a:r>
            <a:rPr lang="en-DE" sz="2000" b="0" dirty="0"/>
            <a:t>answer is displayed in UI. </a:t>
          </a:r>
          <a:endParaRPr lang="en-US" sz="2000" dirty="0"/>
        </a:p>
      </dgm:t>
    </dgm:pt>
    <dgm:pt modelId="{2E0565EF-C618-4BFA-87D3-3C2CECFBAEA8}" type="parTrans" cxnId="{A1611318-1656-4D88-88F1-06ED7DCCCF5E}">
      <dgm:prSet/>
      <dgm:spPr/>
      <dgm:t>
        <a:bodyPr/>
        <a:lstStyle/>
        <a:p>
          <a:endParaRPr lang="en-US"/>
        </a:p>
      </dgm:t>
    </dgm:pt>
    <dgm:pt modelId="{A11560F5-FFC8-4EC3-BA93-81CA7E0C07DF}" type="sibTrans" cxnId="{A1611318-1656-4D88-88F1-06ED7DCCCF5E}">
      <dgm:prSet/>
      <dgm:spPr/>
      <dgm:t>
        <a:bodyPr/>
        <a:lstStyle/>
        <a:p>
          <a:endParaRPr lang="en-US"/>
        </a:p>
      </dgm:t>
    </dgm:pt>
    <dgm:pt modelId="{F4B4E30C-EDB9-4343-BC2F-672DDD9B9C32}" type="pres">
      <dgm:prSet presAssocID="{67173A1C-971B-4209-91CD-05F225691912}" presName="theList" presStyleCnt="0">
        <dgm:presLayoutVars>
          <dgm:dir/>
          <dgm:animLvl val="lvl"/>
          <dgm:resizeHandles val="exact"/>
        </dgm:presLayoutVars>
      </dgm:prSet>
      <dgm:spPr/>
    </dgm:pt>
    <dgm:pt modelId="{3477C8DC-AD07-4B19-8DAE-509632B4CC65}" type="pres">
      <dgm:prSet presAssocID="{44780F2B-87B9-4E69-9F2E-634281C6A035}" presName="compNode" presStyleCnt="0"/>
      <dgm:spPr/>
    </dgm:pt>
    <dgm:pt modelId="{79304874-5733-4864-9FCB-5FFF4D341EF7}" type="pres">
      <dgm:prSet presAssocID="{44780F2B-87B9-4E69-9F2E-634281C6A035}" presName="aNode" presStyleLbl="bgShp" presStyleIdx="0" presStyleCnt="3"/>
      <dgm:spPr/>
    </dgm:pt>
    <dgm:pt modelId="{D6262B88-CEE6-47BD-8B35-46E563CEA44A}" type="pres">
      <dgm:prSet presAssocID="{44780F2B-87B9-4E69-9F2E-634281C6A035}" presName="textNode" presStyleLbl="bgShp" presStyleIdx="0" presStyleCnt="3"/>
      <dgm:spPr/>
    </dgm:pt>
    <dgm:pt modelId="{38041A40-C995-4462-A062-20648238DB60}" type="pres">
      <dgm:prSet presAssocID="{44780F2B-87B9-4E69-9F2E-634281C6A035}" presName="compChildNode" presStyleCnt="0"/>
      <dgm:spPr/>
    </dgm:pt>
    <dgm:pt modelId="{941CE9A3-5F6F-4A74-8E41-64A3F2E9F1BC}" type="pres">
      <dgm:prSet presAssocID="{44780F2B-87B9-4E69-9F2E-634281C6A035}" presName="theInnerList" presStyleCnt="0"/>
      <dgm:spPr/>
    </dgm:pt>
    <dgm:pt modelId="{844E7E5A-40D1-4E4B-8BDB-FF9F66002CCD}" type="pres">
      <dgm:prSet presAssocID="{6E5D107F-C06C-4BF8-8439-AE2FDF08A8BA}" presName="childNode" presStyleLbl="node1" presStyleIdx="0" presStyleCnt="3" custScaleX="107441">
        <dgm:presLayoutVars>
          <dgm:bulletEnabled val="1"/>
        </dgm:presLayoutVars>
      </dgm:prSet>
      <dgm:spPr/>
    </dgm:pt>
    <dgm:pt modelId="{DB53F257-0995-4243-83EA-336A6E445BAE}" type="pres">
      <dgm:prSet presAssocID="{44780F2B-87B9-4E69-9F2E-634281C6A035}" presName="aSpace" presStyleCnt="0"/>
      <dgm:spPr/>
    </dgm:pt>
    <dgm:pt modelId="{37C3F19D-ED52-426A-9E0B-2876B5C44EBF}" type="pres">
      <dgm:prSet presAssocID="{D6F0FE24-0E80-454E-AD99-DE1905FE0F48}" presName="compNode" presStyleCnt="0"/>
      <dgm:spPr/>
    </dgm:pt>
    <dgm:pt modelId="{EC9A90FC-7596-4DE2-9B31-8AD5E59C695C}" type="pres">
      <dgm:prSet presAssocID="{D6F0FE24-0E80-454E-AD99-DE1905FE0F48}" presName="aNode" presStyleLbl="bgShp" presStyleIdx="1" presStyleCnt="3"/>
      <dgm:spPr/>
    </dgm:pt>
    <dgm:pt modelId="{47917B3D-70EA-4C3E-B371-93F06749709F}" type="pres">
      <dgm:prSet presAssocID="{D6F0FE24-0E80-454E-AD99-DE1905FE0F48}" presName="textNode" presStyleLbl="bgShp" presStyleIdx="1" presStyleCnt="3"/>
      <dgm:spPr/>
    </dgm:pt>
    <dgm:pt modelId="{127C197B-49C6-46A1-BE00-6DA2ECA82D23}" type="pres">
      <dgm:prSet presAssocID="{D6F0FE24-0E80-454E-AD99-DE1905FE0F48}" presName="compChildNode" presStyleCnt="0"/>
      <dgm:spPr/>
    </dgm:pt>
    <dgm:pt modelId="{2C93C4A7-3EFC-40AE-9D91-D360F46E2344}" type="pres">
      <dgm:prSet presAssocID="{D6F0FE24-0E80-454E-AD99-DE1905FE0F48}" presName="theInnerList" presStyleCnt="0"/>
      <dgm:spPr/>
    </dgm:pt>
    <dgm:pt modelId="{292A1B0D-8838-478B-91B5-34D59131E97B}" type="pres">
      <dgm:prSet presAssocID="{098D30C3-CAAE-4DEA-A179-3CFE67A90D74}" presName="childNode" presStyleLbl="node1" presStyleIdx="1" presStyleCnt="3" custScaleX="107835">
        <dgm:presLayoutVars>
          <dgm:bulletEnabled val="1"/>
        </dgm:presLayoutVars>
      </dgm:prSet>
      <dgm:spPr/>
    </dgm:pt>
    <dgm:pt modelId="{BBB6DA2A-D7AD-4046-966C-1DFE9908E9FE}" type="pres">
      <dgm:prSet presAssocID="{D6F0FE24-0E80-454E-AD99-DE1905FE0F48}" presName="aSpace" presStyleCnt="0"/>
      <dgm:spPr/>
    </dgm:pt>
    <dgm:pt modelId="{3DEEEA25-F246-4C48-9235-3B14B04F781A}" type="pres">
      <dgm:prSet presAssocID="{C1D6E9E3-D210-4F45-880F-BD9D14A4DB6D}" presName="compNode" presStyleCnt="0"/>
      <dgm:spPr/>
    </dgm:pt>
    <dgm:pt modelId="{D5069FDB-D19C-4430-9CAC-BBE1287DA23D}" type="pres">
      <dgm:prSet presAssocID="{C1D6E9E3-D210-4F45-880F-BD9D14A4DB6D}" presName="aNode" presStyleLbl="bgShp" presStyleIdx="2" presStyleCnt="3"/>
      <dgm:spPr/>
    </dgm:pt>
    <dgm:pt modelId="{41DE47F8-E1E8-4BE5-84BF-906F9EAE21A2}" type="pres">
      <dgm:prSet presAssocID="{C1D6E9E3-D210-4F45-880F-BD9D14A4DB6D}" presName="textNode" presStyleLbl="bgShp" presStyleIdx="2" presStyleCnt="3"/>
      <dgm:spPr/>
    </dgm:pt>
    <dgm:pt modelId="{7336375E-41D1-41C2-A81E-8223E0F30ADD}" type="pres">
      <dgm:prSet presAssocID="{C1D6E9E3-D210-4F45-880F-BD9D14A4DB6D}" presName="compChildNode" presStyleCnt="0"/>
      <dgm:spPr/>
    </dgm:pt>
    <dgm:pt modelId="{B9BFBD03-1A19-4B5F-8CFA-9F8023C78499}" type="pres">
      <dgm:prSet presAssocID="{C1D6E9E3-D210-4F45-880F-BD9D14A4DB6D}" presName="theInnerList" presStyleCnt="0"/>
      <dgm:spPr/>
    </dgm:pt>
    <dgm:pt modelId="{CEA29AE4-2B17-4D94-8FE2-37A2675AEC0A}" type="pres">
      <dgm:prSet presAssocID="{C5E125E6-C980-47F2-BD36-FAFAE79BDDF7}" presName="childNode" presStyleLbl="node1" presStyleIdx="2" presStyleCnt="3" custScaleX="109696">
        <dgm:presLayoutVars>
          <dgm:bulletEnabled val="1"/>
        </dgm:presLayoutVars>
      </dgm:prSet>
      <dgm:spPr/>
    </dgm:pt>
  </dgm:ptLst>
  <dgm:cxnLst>
    <dgm:cxn modelId="{1616B40C-45C2-4D0C-AB04-4103241ECCC1}" type="presOf" srcId="{D6F0FE24-0E80-454E-AD99-DE1905FE0F48}" destId="{EC9A90FC-7596-4DE2-9B31-8AD5E59C695C}" srcOrd="0" destOrd="0" presId="urn:microsoft.com/office/officeart/2005/8/layout/lProcess2"/>
    <dgm:cxn modelId="{80F37C15-4F38-4355-B37D-2818A2DF6484}" type="presOf" srcId="{6E5D107F-C06C-4BF8-8439-AE2FDF08A8BA}" destId="{844E7E5A-40D1-4E4B-8BDB-FF9F66002CCD}" srcOrd="0" destOrd="0" presId="urn:microsoft.com/office/officeart/2005/8/layout/lProcess2"/>
    <dgm:cxn modelId="{A1611318-1656-4D88-88F1-06ED7DCCCF5E}" srcId="{C1D6E9E3-D210-4F45-880F-BD9D14A4DB6D}" destId="{C5E125E6-C980-47F2-BD36-FAFAE79BDDF7}" srcOrd="0" destOrd="0" parTransId="{2E0565EF-C618-4BFA-87D3-3C2CECFBAEA8}" sibTransId="{A11560F5-FFC8-4EC3-BA93-81CA7E0C07DF}"/>
    <dgm:cxn modelId="{5B66861F-6361-462C-8944-DAC142E82B60}" srcId="{44780F2B-87B9-4E69-9F2E-634281C6A035}" destId="{6E5D107F-C06C-4BF8-8439-AE2FDF08A8BA}" srcOrd="0" destOrd="0" parTransId="{8D08825D-79DE-4898-8D49-883FD2DFD1B9}" sibTransId="{3BEBD524-5C36-4781-BAAA-C575E1400F00}"/>
    <dgm:cxn modelId="{1159C03E-5C11-46D5-AF90-292A9094770F}" type="presOf" srcId="{C5E125E6-C980-47F2-BD36-FAFAE79BDDF7}" destId="{CEA29AE4-2B17-4D94-8FE2-37A2675AEC0A}" srcOrd="0" destOrd="0" presId="urn:microsoft.com/office/officeart/2005/8/layout/lProcess2"/>
    <dgm:cxn modelId="{A033B160-38CC-4C93-BCF4-F995FF8B1C41}" type="presOf" srcId="{D6F0FE24-0E80-454E-AD99-DE1905FE0F48}" destId="{47917B3D-70EA-4C3E-B371-93F06749709F}" srcOrd="1" destOrd="0" presId="urn:microsoft.com/office/officeart/2005/8/layout/lProcess2"/>
    <dgm:cxn modelId="{CFCC1A43-6051-4BA2-9BC9-4BDFE7433C85}" srcId="{67173A1C-971B-4209-91CD-05F225691912}" destId="{C1D6E9E3-D210-4F45-880F-BD9D14A4DB6D}" srcOrd="2" destOrd="0" parTransId="{896F0899-1BD2-4DE3-A748-1B5D54456302}" sibTransId="{8F639C3F-472D-4AE7-8AD4-F4BF8CD14D10}"/>
    <dgm:cxn modelId="{B9EF164F-70F6-4D56-B398-81BFA4D2884B}" type="presOf" srcId="{C1D6E9E3-D210-4F45-880F-BD9D14A4DB6D}" destId="{41DE47F8-E1E8-4BE5-84BF-906F9EAE21A2}" srcOrd="1" destOrd="0" presId="urn:microsoft.com/office/officeart/2005/8/layout/lProcess2"/>
    <dgm:cxn modelId="{515FD971-7E95-4D44-BD92-9A5D11A5B97D}" type="presOf" srcId="{67173A1C-971B-4209-91CD-05F225691912}" destId="{F4B4E30C-EDB9-4343-BC2F-672DDD9B9C32}" srcOrd="0" destOrd="0" presId="urn:microsoft.com/office/officeart/2005/8/layout/lProcess2"/>
    <dgm:cxn modelId="{7CB1CA5A-A1DC-4814-8024-083F1AA8B099}" srcId="{67173A1C-971B-4209-91CD-05F225691912}" destId="{44780F2B-87B9-4E69-9F2E-634281C6A035}" srcOrd="0" destOrd="0" parTransId="{235B6494-DC32-4050-B40A-96CD8C7769A9}" sibTransId="{C9274D8E-41C2-4EF0-BAC9-A1403DC6226A}"/>
    <dgm:cxn modelId="{7ACBD89B-AFF3-4C20-85BE-1E8BA39B8934}" type="presOf" srcId="{098D30C3-CAAE-4DEA-A179-3CFE67A90D74}" destId="{292A1B0D-8838-478B-91B5-34D59131E97B}" srcOrd="0" destOrd="0" presId="urn:microsoft.com/office/officeart/2005/8/layout/lProcess2"/>
    <dgm:cxn modelId="{3E9462B0-88A9-4650-9BD0-1DB0E62EEFB8}" srcId="{67173A1C-971B-4209-91CD-05F225691912}" destId="{D6F0FE24-0E80-454E-AD99-DE1905FE0F48}" srcOrd="1" destOrd="0" parTransId="{121BAD71-4A68-451F-9249-6308DB3C81F3}" sibTransId="{F99DD6D3-B081-4D17-857A-0F7D1A7A6A1C}"/>
    <dgm:cxn modelId="{B84367CF-6EBB-4E27-BDCF-9AE7FEDCCB4A}" type="presOf" srcId="{C1D6E9E3-D210-4F45-880F-BD9D14A4DB6D}" destId="{D5069FDB-D19C-4430-9CAC-BBE1287DA23D}" srcOrd="0" destOrd="0" presId="urn:microsoft.com/office/officeart/2005/8/layout/lProcess2"/>
    <dgm:cxn modelId="{CBE7F0D4-10DA-40B9-B92F-7746037FF91F}" type="presOf" srcId="{44780F2B-87B9-4E69-9F2E-634281C6A035}" destId="{79304874-5733-4864-9FCB-5FFF4D341EF7}" srcOrd="0" destOrd="0" presId="urn:microsoft.com/office/officeart/2005/8/layout/lProcess2"/>
    <dgm:cxn modelId="{420244EE-12CD-4B67-B512-47AAFAD763E8}" srcId="{D6F0FE24-0E80-454E-AD99-DE1905FE0F48}" destId="{098D30C3-CAAE-4DEA-A179-3CFE67A90D74}" srcOrd="0" destOrd="0" parTransId="{6BD76A47-38E0-4DA7-9595-692543B63519}" sibTransId="{62B4871C-8202-41DD-80B4-E0CF27E269D8}"/>
    <dgm:cxn modelId="{725D79FF-F43B-4FB3-A973-B78EC3F98ADD}" type="presOf" srcId="{44780F2B-87B9-4E69-9F2E-634281C6A035}" destId="{D6262B88-CEE6-47BD-8B35-46E563CEA44A}" srcOrd="1" destOrd="0" presId="urn:microsoft.com/office/officeart/2005/8/layout/lProcess2"/>
    <dgm:cxn modelId="{DF1FDFB7-66B7-4E4A-8E58-854F7D6C304E}" type="presParOf" srcId="{F4B4E30C-EDB9-4343-BC2F-672DDD9B9C32}" destId="{3477C8DC-AD07-4B19-8DAE-509632B4CC65}" srcOrd="0" destOrd="0" presId="urn:microsoft.com/office/officeart/2005/8/layout/lProcess2"/>
    <dgm:cxn modelId="{83FEF3AC-B2B4-441A-9D57-A5741ED444F6}" type="presParOf" srcId="{3477C8DC-AD07-4B19-8DAE-509632B4CC65}" destId="{79304874-5733-4864-9FCB-5FFF4D341EF7}" srcOrd="0" destOrd="0" presId="urn:microsoft.com/office/officeart/2005/8/layout/lProcess2"/>
    <dgm:cxn modelId="{F795D285-5CCA-4701-8BF2-CD60C746494E}" type="presParOf" srcId="{3477C8DC-AD07-4B19-8DAE-509632B4CC65}" destId="{D6262B88-CEE6-47BD-8B35-46E563CEA44A}" srcOrd="1" destOrd="0" presId="urn:microsoft.com/office/officeart/2005/8/layout/lProcess2"/>
    <dgm:cxn modelId="{C902DEE4-4952-4312-88F1-D0C85FCE9668}" type="presParOf" srcId="{3477C8DC-AD07-4B19-8DAE-509632B4CC65}" destId="{38041A40-C995-4462-A062-20648238DB60}" srcOrd="2" destOrd="0" presId="urn:microsoft.com/office/officeart/2005/8/layout/lProcess2"/>
    <dgm:cxn modelId="{6925BF05-452D-49D2-B0DD-DD571D7A9607}" type="presParOf" srcId="{38041A40-C995-4462-A062-20648238DB60}" destId="{941CE9A3-5F6F-4A74-8E41-64A3F2E9F1BC}" srcOrd="0" destOrd="0" presId="urn:microsoft.com/office/officeart/2005/8/layout/lProcess2"/>
    <dgm:cxn modelId="{285A248F-68CD-4E8E-9864-BDA0080B0BEF}" type="presParOf" srcId="{941CE9A3-5F6F-4A74-8E41-64A3F2E9F1BC}" destId="{844E7E5A-40D1-4E4B-8BDB-FF9F66002CCD}" srcOrd="0" destOrd="0" presId="urn:microsoft.com/office/officeart/2005/8/layout/lProcess2"/>
    <dgm:cxn modelId="{F02BA332-93DB-4C7F-A92B-D278C318579F}" type="presParOf" srcId="{F4B4E30C-EDB9-4343-BC2F-672DDD9B9C32}" destId="{DB53F257-0995-4243-83EA-336A6E445BAE}" srcOrd="1" destOrd="0" presId="urn:microsoft.com/office/officeart/2005/8/layout/lProcess2"/>
    <dgm:cxn modelId="{847DE0DE-E50B-4759-881B-7104FAD88170}" type="presParOf" srcId="{F4B4E30C-EDB9-4343-BC2F-672DDD9B9C32}" destId="{37C3F19D-ED52-426A-9E0B-2876B5C44EBF}" srcOrd="2" destOrd="0" presId="urn:microsoft.com/office/officeart/2005/8/layout/lProcess2"/>
    <dgm:cxn modelId="{66DA9FE5-D65C-447B-A18E-6D59DC4846A0}" type="presParOf" srcId="{37C3F19D-ED52-426A-9E0B-2876B5C44EBF}" destId="{EC9A90FC-7596-4DE2-9B31-8AD5E59C695C}" srcOrd="0" destOrd="0" presId="urn:microsoft.com/office/officeart/2005/8/layout/lProcess2"/>
    <dgm:cxn modelId="{C2E34E75-D01D-4D82-AE6D-435B2A0AC0EC}" type="presParOf" srcId="{37C3F19D-ED52-426A-9E0B-2876B5C44EBF}" destId="{47917B3D-70EA-4C3E-B371-93F06749709F}" srcOrd="1" destOrd="0" presId="urn:microsoft.com/office/officeart/2005/8/layout/lProcess2"/>
    <dgm:cxn modelId="{CD76B29F-D979-4E4D-89E6-C9A4D6E6B4EC}" type="presParOf" srcId="{37C3F19D-ED52-426A-9E0B-2876B5C44EBF}" destId="{127C197B-49C6-46A1-BE00-6DA2ECA82D23}" srcOrd="2" destOrd="0" presId="urn:microsoft.com/office/officeart/2005/8/layout/lProcess2"/>
    <dgm:cxn modelId="{7A4F6EE8-2B8E-4C44-B5E8-3A8FE5E0C3AF}" type="presParOf" srcId="{127C197B-49C6-46A1-BE00-6DA2ECA82D23}" destId="{2C93C4A7-3EFC-40AE-9D91-D360F46E2344}" srcOrd="0" destOrd="0" presId="urn:microsoft.com/office/officeart/2005/8/layout/lProcess2"/>
    <dgm:cxn modelId="{AF789666-849E-41E2-A25E-4362A11EB328}" type="presParOf" srcId="{2C93C4A7-3EFC-40AE-9D91-D360F46E2344}" destId="{292A1B0D-8838-478B-91B5-34D59131E97B}" srcOrd="0" destOrd="0" presId="urn:microsoft.com/office/officeart/2005/8/layout/lProcess2"/>
    <dgm:cxn modelId="{1225A1E5-7B38-4199-983A-B7EC10AB7FA3}" type="presParOf" srcId="{F4B4E30C-EDB9-4343-BC2F-672DDD9B9C32}" destId="{BBB6DA2A-D7AD-4046-966C-1DFE9908E9FE}" srcOrd="3" destOrd="0" presId="urn:microsoft.com/office/officeart/2005/8/layout/lProcess2"/>
    <dgm:cxn modelId="{45C71ED4-5B89-49EC-B6E7-351D8685D9EB}" type="presParOf" srcId="{F4B4E30C-EDB9-4343-BC2F-672DDD9B9C32}" destId="{3DEEEA25-F246-4C48-9235-3B14B04F781A}" srcOrd="4" destOrd="0" presId="urn:microsoft.com/office/officeart/2005/8/layout/lProcess2"/>
    <dgm:cxn modelId="{4E4F6FAD-2F28-45D0-A982-CBB52377BCE9}" type="presParOf" srcId="{3DEEEA25-F246-4C48-9235-3B14B04F781A}" destId="{D5069FDB-D19C-4430-9CAC-BBE1287DA23D}" srcOrd="0" destOrd="0" presId="urn:microsoft.com/office/officeart/2005/8/layout/lProcess2"/>
    <dgm:cxn modelId="{FD9EBE62-0877-46EB-A0BA-681E472623E7}" type="presParOf" srcId="{3DEEEA25-F246-4C48-9235-3B14B04F781A}" destId="{41DE47F8-E1E8-4BE5-84BF-906F9EAE21A2}" srcOrd="1" destOrd="0" presId="urn:microsoft.com/office/officeart/2005/8/layout/lProcess2"/>
    <dgm:cxn modelId="{F898A119-B3C8-44A6-8C31-38B10A6607CE}" type="presParOf" srcId="{3DEEEA25-F246-4C48-9235-3B14B04F781A}" destId="{7336375E-41D1-41C2-A81E-8223E0F30ADD}" srcOrd="2" destOrd="0" presId="urn:microsoft.com/office/officeart/2005/8/layout/lProcess2"/>
    <dgm:cxn modelId="{B3292576-70BE-450A-9D24-F3CDA906F13E}" type="presParOf" srcId="{7336375E-41D1-41C2-A81E-8223E0F30ADD}" destId="{B9BFBD03-1A19-4B5F-8CFA-9F8023C78499}" srcOrd="0" destOrd="0" presId="urn:microsoft.com/office/officeart/2005/8/layout/lProcess2"/>
    <dgm:cxn modelId="{8C8E53B0-86F5-450A-A737-138F8494DEEC}" type="presParOf" srcId="{B9BFBD03-1A19-4B5F-8CFA-9F8023C78499}" destId="{CEA29AE4-2B17-4D94-8FE2-37A2675AEC0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04874-5733-4864-9FCB-5FFF4D341EF7}">
      <dsp:nvSpPr>
        <dsp:cNvPr id="0" name=""/>
        <dsp:cNvSpPr/>
      </dsp:nvSpPr>
      <dsp:spPr>
        <a:xfrm>
          <a:off x="1235" y="0"/>
          <a:ext cx="3213555" cy="496792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3200" kern="1200" dirty="0"/>
            <a:t>Ingestion</a:t>
          </a:r>
          <a:r>
            <a:rPr lang="en-DE" sz="3700" kern="1200" dirty="0"/>
            <a:t> </a:t>
          </a:r>
          <a:r>
            <a:rPr lang="en-DE" sz="3200" kern="1200" dirty="0"/>
            <a:t>Agent</a:t>
          </a:r>
          <a:endParaRPr lang="en-US" sz="3700" kern="1200" dirty="0"/>
        </a:p>
      </dsp:txBody>
      <dsp:txXfrm>
        <a:off x="1235" y="0"/>
        <a:ext cx="3213555" cy="1490378"/>
      </dsp:txXfrm>
    </dsp:sp>
    <dsp:sp modelId="{844E7E5A-40D1-4E4B-8BDB-FF9F66002CCD}">
      <dsp:nvSpPr>
        <dsp:cNvPr id="0" name=""/>
        <dsp:cNvSpPr/>
      </dsp:nvSpPr>
      <dsp:spPr>
        <a:xfrm>
          <a:off x="226943" y="1490378"/>
          <a:ext cx="2762141" cy="32291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DE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DE" sz="2000" kern="1200" dirty="0"/>
            <a:t>(Uploads Document)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DE" sz="2000" kern="1200" dirty="0"/>
            <a:t>After User uploading the PDF via </a:t>
          </a:r>
          <a:r>
            <a:rPr lang="en-DE" sz="2000" kern="1200" dirty="0" err="1"/>
            <a:t>Streamlit</a:t>
          </a:r>
          <a:r>
            <a:rPr lang="en-DE" sz="2000" kern="1200" dirty="0"/>
            <a:t> UI, Ingestion Agent splits the PDFs into smaller text chunks and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DE" sz="2000" kern="1200" dirty="0"/>
            <a:t>MCP message sent to Retrieval Agent </a:t>
          </a:r>
        </a:p>
      </dsp:txBody>
      <dsp:txXfrm>
        <a:off x="307843" y="1571278"/>
        <a:ext cx="2600341" cy="3067352"/>
      </dsp:txXfrm>
    </dsp:sp>
    <dsp:sp modelId="{EC9A90FC-7596-4DE2-9B31-8AD5E59C695C}">
      <dsp:nvSpPr>
        <dsp:cNvPr id="0" name=""/>
        <dsp:cNvSpPr/>
      </dsp:nvSpPr>
      <dsp:spPr>
        <a:xfrm>
          <a:off x="3455808" y="0"/>
          <a:ext cx="3213555" cy="496792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3200" kern="1200" dirty="0"/>
            <a:t>Retrieval Agent</a:t>
          </a:r>
          <a:endParaRPr lang="en-US" sz="3200" kern="1200" dirty="0"/>
        </a:p>
      </dsp:txBody>
      <dsp:txXfrm>
        <a:off x="3455808" y="0"/>
        <a:ext cx="3213555" cy="1490378"/>
      </dsp:txXfrm>
    </dsp:sp>
    <dsp:sp modelId="{292A1B0D-8838-478B-91B5-34D59131E97B}">
      <dsp:nvSpPr>
        <dsp:cNvPr id="0" name=""/>
        <dsp:cNvSpPr/>
      </dsp:nvSpPr>
      <dsp:spPr>
        <a:xfrm>
          <a:off x="3676451" y="1490378"/>
          <a:ext cx="2772270" cy="32291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000" kern="1200" dirty="0"/>
            <a:t>(</a:t>
          </a:r>
          <a:r>
            <a:rPr lang="en-US" sz="2000" kern="1200" dirty="0"/>
            <a:t>S</a:t>
          </a:r>
          <a:r>
            <a:rPr lang="en-DE" sz="2000" kern="1200" dirty="0"/>
            <a:t>ends </a:t>
          </a:r>
          <a:r>
            <a:rPr lang="en-US" sz="2000" kern="1200" dirty="0"/>
            <a:t>C</a:t>
          </a:r>
          <a:r>
            <a:rPr lang="en-DE" sz="2000" kern="1200" dirty="0"/>
            <a:t>hunks + query)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000" kern="1200" dirty="0"/>
            <a:t>Finds the most relevant chunks based on the user’s question using embeddings.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000" kern="1200" dirty="0"/>
            <a:t>MCP message sent to LLM Response Agent</a:t>
          </a:r>
          <a:endParaRPr lang="en-US" sz="2000" kern="1200" dirty="0"/>
        </a:p>
      </dsp:txBody>
      <dsp:txXfrm>
        <a:off x="3757648" y="1571575"/>
        <a:ext cx="2609876" cy="3066758"/>
      </dsp:txXfrm>
    </dsp:sp>
    <dsp:sp modelId="{D5069FDB-D19C-4430-9CAC-BBE1287DA23D}">
      <dsp:nvSpPr>
        <dsp:cNvPr id="0" name=""/>
        <dsp:cNvSpPr/>
      </dsp:nvSpPr>
      <dsp:spPr>
        <a:xfrm>
          <a:off x="6910381" y="0"/>
          <a:ext cx="3213555" cy="496792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3200" kern="1200" dirty="0"/>
            <a:t>LLM Response Agent</a:t>
          </a:r>
          <a:endParaRPr lang="en-US" sz="3200" kern="1200" dirty="0"/>
        </a:p>
      </dsp:txBody>
      <dsp:txXfrm>
        <a:off x="6910381" y="0"/>
        <a:ext cx="3213555" cy="1490378"/>
      </dsp:txXfrm>
    </dsp:sp>
    <dsp:sp modelId="{CEA29AE4-2B17-4D94-8FE2-37A2675AEC0A}">
      <dsp:nvSpPr>
        <dsp:cNvPr id="0" name=""/>
        <dsp:cNvSpPr/>
      </dsp:nvSpPr>
      <dsp:spPr>
        <a:xfrm>
          <a:off x="7107102" y="1490378"/>
          <a:ext cx="2820113" cy="32291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000" b="0" kern="1200" dirty="0"/>
            <a:t>(</a:t>
          </a:r>
          <a:r>
            <a:rPr lang="en-US" sz="2000" b="0" kern="1200" dirty="0"/>
            <a:t>S</a:t>
          </a:r>
          <a:r>
            <a:rPr lang="en-DE" sz="2000" b="0" kern="1200" dirty="0"/>
            <a:t>ends query + context)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000" b="0" kern="1200" dirty="0"/>
            <a:t>Takes the relevant chunks and the question, the uses a language model to generate the answer and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000" b="0" kern="1200" dirty="0"/>
            <a:t>answer is displayed in UI. </a:t>
          </a:r>
          <a:endParaRPr lang="en-US" sz="2000" kern="1200" dirty="0"/>
        </a:p>
      </dsp:txBody>
      <dsp:txXfrm>
        <a:off x="7189700" y="1572976"/>
        <a:ext cx="2654917" cy="3063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A6FF0-CD67-7023-746E-3F2A97B76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3F181-116B-1CEC-B94D-DF0085AFF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511AF-2633-EF39-6BF2-86F03EF4C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2120-7D19-4659-A262-21C8E547E8F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58B9F-666D-395F-2726-E8361E9B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B9608-DFD8-5CF4-2C61-A336940C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3862-31C8-41C1-A68F-D481190E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C319-EB34-502A-B8B2-5BD8AC31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2AC6A-B83D-1FF4-C119-6541731B6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2A1AF-9E40-5073-019F-E52A3CC75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2120-7D19-4659-A262-21C8E547E8F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260D6-5639-2092-E032-F6DAB940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F620E-F0AE-1C63-2B19-9351F998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3862-31C8-41C1-A68F-D481190E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5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FFA134-2876-245F-7FC9-6B66993B5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AADEA-683E-857F-F4AC-BF27A071F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DB4AE-E05E-D493-4B65-481ECCDB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2120-7D19-4659-A262-21C8E547E8F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8CC77-3699-DADF-AC52-CEE85713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6B588-9714-7B2C-3002-1D05482A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3862-31C8-41C1-A68F-D481190E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5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39A6-4BC4-A4AD-CF64-B8476466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5E89A-5787-2B39-8C97-5D32AB260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5DED1-ED22-34B6-B3BF-2C0E8E41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2120-7D19-4659-A262-21C8E547E8F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0961A-C775-1D7C-E2D4-8CCF97E60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63B93-052B-569C-DEFB-CEBF59B6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3862-31C8-41C1-A68F-D481190E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8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7309-05E0-6342-660C-D43421374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F5381-D23C-7A9D-7E30-ED2AE329B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68B9E-9F0F-8DEC-E6E5-86E2687CD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2120-7D19-4659-A262-21C8E547E8F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6380C-27B3-AF06-18F6-212A8DC79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2E3F5-2629-F636-E679-B4AB8820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3862-31C8-41C1-A68F-D481190E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2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14BA-3417-EC84-C06A-5BF242D6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AA808-2A3D-883E-088A-E57D00F85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57C65-D5F8-EF81-16B0-4BE269C1D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6FE9E-8B7D-487E-4FEF-1A140D2C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2120-7D19-4659-A262-21C8E547E8F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79AA7-9D86-EFB9-24F7-DDF39B58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2DB38-5138-D1CB-6AE0-BFCCCBCF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3862-31C8-41C1-A68F-D481190E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3F93-BA13-A0FE-14F7-09CE5F475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D8629-DCA3-DDA9-849B-B919834E5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2E446-4BDA-CDF1-E534-592A72327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E7560-5239-4FB6-17E9-6AA4EEF0A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38A9C-852D-3878-2E7A-B475B55BE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201C66-B1C5-FA34-DF8B-D0417593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2120-7D19-4659-A262-21C8E547E8F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0FA5B3-71DA-1875-664D-556661E6E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DAF7DC-FEFF-E00A-43B3-DA34BE5B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3862-31C8-41C1-A68F-D481190E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7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5DDC-6A06-7B4E-066E-1666236C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39965-2966-19AB-7D38-42ADF6D11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2120-7D19-4659-A262-21C8E547E8F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44F20-6D74-86C5-5765-9F5680699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F83A4-53CD-9720-24FD-F4563407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3862-31C8-41C1-A68F-D481190E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3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374349-8E5F-CD32-BD16-AD07F34C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2120-7D19-4659-A262-21C8E547E8F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1A4344-AF3F-14D0-3A9C-76E261CF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E3417-99FE-6BE2-4AA4-4ED471CB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3862-31C8-41C1-A68F-D481190E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9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9ABE-7BF8-9516-4A58-C1F44CF2C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6186E-ABC2-2AC5-2D48-B32750FAD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3C16F-37EF-5AB5-9DBC-8D040828A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91773-A1AA-21F7-480F-E2663DCD1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2120-7D19-4659-A262-21C8E547E8F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26CDF-EF1C-51D6-B5AC-29DADA50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BD33F-6134-545C-E13C-C8916E28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3862-31C8-41C1-A68F-D481190E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8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0C09-5DC1-A698-0ED3-BA6F337D4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721C5-3C57-94A6-F6C2-22BCAA589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0FF70-BAFD-CB13-22E1-78A25C98B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0B73C-0A0B-1CCC-F8E1-DB6A4CE2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2120-7D19-4659-A262-21C8E547E8F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DDEA5-FA24-5B35-CD6B-B661E4E0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21487-C34A-3003-5F23-3D357F11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3862-31C8-41C1-A68F-D481190E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9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DFF71D-E8B7-C561-9BF3-FD57913A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81F8B-102A-9E21-791E-75CC2A594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7E513-DF82-A86E-151A-91B8DE357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52120-7D19-4659-A262-21C8E547E8F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B4129-1A62-7D7A-9F97-51E287647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D89E2-7D7F-7174-82E7-163A1D7C0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C3862-31C8-41C1-A68F-D481190E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8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7125-5075-C935-9E7F-621B9298F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73703"/>
          </a:xfrm>
        </p:spPr>
        <p:txBody>
          <a:bodyPr>
            <a:normAutofit/>
          </a:bodyPr>
          <a:lstStyle/>
          <a:p>
            <a:r>
              <a:rPr lang="en-DE" sz="3600" dirty="0">
                <a:solidFill>
                  <a:srgbClr val="FF0000"/>
                </a:solidFill>
              </a:rPr>
              <a:t>Agentic RAG Chatbot with MCP Integration</a:t>
            </a:r>
            <a:br>
              <a:rPr lang="en-DE" sz="3200" dirty="0"/>
            </a:br>
            <a:r>
              <a:rPr lang="en-DE" sz="2200" dirty="0"/>
              <a:t>A </a:t>
            </a:r>
            <a:r>
              <a:rPr lang="en-DE" sz="2200" dirty="0" err="1"/>
              <a:t>Streamlit</a:t>
            </a:r>
            <a:r>
              <a:rPr lang="en-DE" sz="2200" dirty="0"/>
              <a:t>-based Multi-Agent System for Document QA</a:t>
            </a:r>
            <a:endParaRPr lang="en-US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FB055-8715-A0C2-9A84-F26389A17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411093" cy="2617787"/>
          </a:xfrm>
        </p:spPr>
        <p:txBody>
          <a:bodyPr>
            <a:noAutofit/>
          </a:bodyPr>
          <a:lstStyle/>
          <a:p>
            <a:pPr algn="l"/>
            <a:r>
              <a:rPr lang="en-DE" sz="2200" dirty="0"/>
              <a:t>Name: Mani Varun Arivini</a:t>
            </a:r>
          </a:p>
          <a:p>
            <a:pPr algn="l"/>
            <a:r>
              <a:rPr lang="en-DE" sz="2200" dirty="0"/>
              <a:t>Education: Master of Science in Scientific Instrumentation and Deep Learning, Germany</a:t>
            </a:r>
          </a:p>
          <a:p>
            <a:pPr algn="l"/>
            <a:r>
              <a:rPr lang="en-DE" sz="2200" dirty="0"/>
              <a:t>University: Ernst-Abbe-Hochschule Jena, Germany</a:t>
            </a:r>
          </a:p>
          <a:p>
            <a:pPr algn="l"/>
            <a:r>
              <a:rPr lang="en-DE" sz="2200" dirty="0"/>
              <a:t>Date: July 25, 2025</a:t>
            </a:r>
          </a:p>
          <a:p>
            <a:pPr algn="l"/>
            <a:r>
              <a:rPr lang="en-DE" sz="2200" dirty="0"/>
              <a:t>Current Location: Hyderabad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4665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70A2-257D-84A7-0BD2-45A0DF8C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455"/>
            <a:ext cx="10515600" cy="813226"/>
          </a:xfrm>
        </p:spPr>
        <p:txBody>
          <a:bodyPr>
            <a:normAutofit/>
          </a:bodyPr>
          <a:lstStyle/>
          <a:p>
            <a:r>
              <a:rPr lang="en-DE" sz="3200" dirty="0">
                <a:solidFill>
                  <a:srgbClr val="FF0000"/>
                </a:solidFill>
              </a:rPr>
              <a:t>Project Overview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96984-5C65-F796-4E4F-22D37FCD4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790"/>
            <a:ext cx="10515600" cy="50551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DE" sz="2200" b="1" dirty="0"/>
              <a:t>Objective</a:t>
            </a:r>
          </a:p>
          <a:p>
            <a:pPr algn="just"/>
            <a:r>
              <a:rPr lang="en-DE" sz="2200" dirty="0"/>
              <a:t>Build a Retrieval-Augmented Generation (RAG) chatbot supporting multi-format document question-answering using an agentic architecture and Model Content Protocol (MCP) for inter-agentic communication </a:t>
            </a:r>
          </a:p>
          <a:p>
            <a:pPr algn="just"/>
            <a:endParaRPr lang="en-DE" sz="2200" dirty="0"/>
          </a:p>
          <a:p>
            <a:pPr marL="0" indent="0" algn="just">
              <a:buNone/>
            </a:pPr>
            <a:r>
              <a:rPr lang="en-DE" sz="2200" b="1" dirty="0"/>
              <a:t>Key Features: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DE" sz="2200" dirty="0"/>
              <a:t>Supports PDF, PPTX, CSV, DOCS, TXT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DE" sz="2200" dirty="0"/>
              <a:t>Multi-agent system with MCP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DE" sz="2200" dirty="0" err="1"/>
              <a:t>Streamlit</a:t>
            </a:r>
            <a:r>
              <a:rPr lang="en-DE" sz="2200" dirty="0"/>
              <a:t>-based interactive UI     </a:t>
            </a:r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7C061A-333C-C103-7BA5-5BC431616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876" y="3028949"/>
            <a:ext cx="5785054" cy="307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9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EE23A-E38C-CBDA-6649-515514C96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4893-D3BE-1143-8BC7-737133A7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455"/>
            <a:ext cx="10515600" cy="813226"/>
          </a:xfrm>
        </p:spPr>
        <p:txBody>
          <a:bodyPr>
            <a:normAutofit/>
          </a:bodyPr>
          <a:lstStyle/>
          <a:p>
            <a:r>
              <a:rPr lang="en-DE" sz="3200" dirty="0">
                <a:solidFill>
                  <a:srgbClr val="FF0000"/>
                </a:solidFill>
              </a:rPr>
              <a:t>Agentic Architecture with MCP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BAB30-FD73-F35A-D7A5-6DBABE683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790"/>
            <a:ext cx="10515600" cy="50551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DE" sz="2200" b="1" dirty="0"/>
              <a:t>Core Agents</a:t>
            </a:r>
          </a:p>
          <a:p>
            <a:pPr algn="just"/>
            <a:r>
              <a:rPr lang="en-DE" sz="2200" dirty="0"/>
              <a:t>Ingestion Agent: Splits and prepares text chunks from documents.</a:t>
            </a:r>
          </a:p>
          <a:p>
            <a:pPr algn="just"/>
            <a:r>
              <a:rPr lang="en-DE" sz="2200" dirty="0"/>
              <a:t>Retrieval Agent: Finds relevant document chunks using semantic search (FAISS). </a:t>
            </a:r>
          </a:p>
          <a:p>
            <a:pPr algn="just"/>
            <a:r>
              <a:rPr lang="en-DE" sz="2200" dirty="0"/>
              <a:t>LLM Response Agent: Uses query and context to generate answers. </a:t>
            </a:r>
          </a:p>
          <a:p>
            <a:pPr algn="just"/>
            <a:r>
              <a:rPr lang="en-DE" sz="2200" dirty="0"/>
              <a:t>MCP: Dashed lines showing structured messages passing between agents.</a:t>
            </a:r>
          </a:p>
          <a:p>
            <a:pPr algn="just"/>
            <a:r>
              <a:rPr lang="en-DE" sz="2200" dirty="0"/>
              <a:t>Coordinator Agent: Manages message passing using model context protocol.</a:t>
            </a:r>
          </a:p>
          <a:p>
            <a:pPr marL="0" indent="0" algn="just">
              <a:buNone/>
            </a:pPr>
            <a:r>
              <a:rPr lang="en-DE" sz="2200" b="1" dirty="0"/>
              <a:t>Images:        Chatbot overview                                                   Multi-turn conversation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06B52E-795E-1F6E-4B20-780C6436C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050" y="4143375"/>
            <a:ext cx="4621950" cy="24592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DF802D-B187-0E5E-9540-A6798B777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850" y="4147217"/>
            <a:ext cx="4621950" cy="245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0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C7544-1EBC-E5E4-5815-6CE203406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7F532-327F-AF03-D383-C3DDEC4E5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455"/>
            <a:ext cx="10515600" cy="813226"/>
          </a:xfrm>
        </p:spPr>
        <p:txBody>
          <a:bodyPr>
            <a:normAutofit/>
          </a:bodyPr>
          <a:lstStyle/>
          <a:p>
            <a:r>
              <a:rPr lang="en-DE" sz="3200" dirty="0">
                <a:solidFill>
                  <a:srgbClr val="FF0000"/>
                </a:solidFill>
              </a:rPr>
              <a:t>System Flow Diagram with Message Passing </a:t>
            </a:r>
            <a:endParaRPr 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4A71525-8891-33DE-53BF-C35E0F3340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903319"/>
              </p:ext>
            </p:extLst>
          </p:nvPr>
        </p:nvGraphicFramePr>
        <p:xfrm>
          <a:off x="838199" y="1253764"/>
          <a:ext cx="10125173" cy="4967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Pentagon 4">
            <a:extLst>
              <a:ext uri="{FF2B5EF4-FFF2-40B4-BE49-F238E27FC236}">
                <a16:creationId xmlns:a16="http://schemas.microsoft.com/office/drawing/2014/main" id="{7AC08838-9379-A28E-380B-C927BA95DCB4}"/>
              </a:ext>
            </a:extLst>
          </p:cNvPr>
          <p:cNvSpPr/>
          <p:nvPr/>
        </p:nvSpPr>
        <p:spPr>
          <a:xfrm>
            <a:off x="3930977" y="3601039"/>
            <a:ext cx="471341" cy="41478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EF47410-AB11-D8DA-5143-CC2395D27854}"/>
              </a:ext>
            </a:extLst>
          </p:cNvPr>
          <p:cNvSpPr/>
          <p:nvPr/>
        </p:nvSpPr>
        <p:spPr>
          <a:xfrm>
            <a:off x="7411825" y="3602610"/>
            <a:ext cx="471341" cy="41478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5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78214-491C-6390-532E-D57F73641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BE6F-7BC3-3C17-5AC6-63D0E9B1A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455"/>
            <a:ext cx="10515600" cy="813226"/>
          </a:xfrm>
        </p:spPr>
        <p:txBody>
          <a:bodyPr>
            <a:normAutofit/>
          </a:bodyPr>
          <a:lstStyle/>
          <a:p>
            <a:r>
              <a:rPr lang="en-DE" sz="3200" dirty="0">
                <a:solidFill>
                  <a:srgbClr val="FF0000"/>
                </a:solidFill>
              </a:rPr>
              <a:t>Tech Stack Used</a:t>
            </a:r>
            <a:endParaRPr 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6EBDDEE-E96E-03B3-DA65-2AC5FF68B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838542"/>
              </p:ext>
            </p:extLst>
          </p:nvPr>
        </p:nvGraphicFramePr>
        <p:xfrm>
          <a:off x="838199" y="1400169"/>
          <a:ext cx="10695039" cy="4204216"/>
        </p:xfrm>
        <a:graphic>
          <a:graphicData uri="http://schemas.openxmlformats.org/drawingml/2006/table">
            <a:tbl>
              <a:tblPr/>
              <a:tblGrid>
                <a:gridCol w="3587514">
                  <a:extLst>
                    <a:ext uri="{9D8B030D-6E8A-4147-A177-3AD203B41FA5}">
                      <a16:colId xmlns:a16="http://schemas.microsoft.com/office/drawing/2014/main" val="4230435120"/>
                    </a:ext>
                  </a:extLst>
                </a:gridCol>
                <a:gridCol w="7107525">
                  <a:extLst>
                    <a:ext uri="{9D8B030D-6E8A-4147-A177-3AD203B41FA5}">
                      <a16:colId xmlns:a16="http://schemas.microsoft.com/office/drawing/2014/main" val="1241808157"/>
                    </a:ext>
                  </a:extLst>
                </a:gridCol>
              </a:tblGrid>
              <a:tr h="480482">
                <a:tc>
                  <a:txBody>
                    <a:bodyPr/>
                    <a:lstStyle/>
                    <a:p>
                      <a:r>
                        <a:rPr lang="en-US" b="1"/>
                        <a:t>Component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Details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142890"/>
                  </a:ext>
                </a:extLst>
              </a:tr>
              <a:tr h="480482">
                <a:tc>
                  <a:txBody>
                    <a:bodyPr/>
                    <a:lstStyle/>
                    <a:p>
                      <a:r>
                        <a:rPr lang="en-US" b="1"/>
                        <a:t>Frontend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Streamlit (UI for document upload and question answering)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079057"/>
                  </a:ext>
                </a:extLst>
              </a:tr>
              <a:tr h="480482">
                <a:tc>
                  <a:txBody>
                    <a:bodyPr/>
                    <a:lstStyle/>
                    <a:p>
                      <a:r>
                        <a:rPr lang="en-US" b="1"/>
                        <a:t>Agents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Python-based modular agents using MCP (Model Context Protocol)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89702"/>
                  </a:ext>
                </a:extLst>
              </a:tr>
              <a:tr h="480482">
                <a:tc>
                  <a:txBody>
                    <a:bodyPr/>
                    <a:lstStyle/>
                    <a:p>
                      <a:r>
                        <a:rPr lang="en-US" b="1"/>
                        <a:t>Embeddings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sentence-transformers (all-MiniLM-L6-v2) for semantic text embedding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477823"/>
                  </a:ext>
                </a:extLst>
              </a:tr>
              <a:tr h="480482">
                <a:tc>
                  <a:txBody>
                    <a:bodyPr/>
                    <a:lstStyle/>
                    <a:p>
                      <a:r>
                        <a:rPr lang="en-US" b="1" dirty="0"/>
                        <a:t>Vector Store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FAISS for efficient similarity search over embedded document chunks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49134"/>
                  </a:ext>
                </a:extLst>
              </a:tr>
              <a:tr h="840842">
                <a:tc>
                  <a:txBody>
                    <a:bodyPr/>
                    <a:lstStyle/>
                    <a:p>
                      <a:r>
                        <a:rPr lang="en-US" b="1" dirty="0"/>
                        <a:t>LLM Model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Hugging Face Transformers (google/flan-t5-small) for generating responses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348293"/>
                  </a:ext>
                </a:extLst>
              </a:tr>
              <a:tr h="480482">
                <a:tc>
                  <a:txBody>
                    <a:bodyPr/>
                    <a:lstStyle/>
                    <a:p>
                      <a:r>
                        <a:rPr lang="en-US" b="1"/>
                        <a:t>Environment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Python, torch, transformers, </a:t>
                      </a:r>
                      <a:r>
                        <a:rPr lang="en-US" dirty="0" err="1"/>
                        <a:t>faiss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venv</a:t>
                      </a:r>
                      <a:r>
                        <a:rPr lang="en-US" dirty="0"/>
                        <a:t>, accelerate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8947621"/>
                  </a:ext>
                </a:extLst>
              </a:tr>
              <a:tr h="480482">
                <a:tc>
                  <a:txBody>
                    <a:bodyPr/>
                    <a:lstStyle/>
                    <a:p>
                      <a:r>
                        <a:rPr lang="en-US" b="1"/>
                        <a:t>Device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GPU-enabled system (fallback to CPU if unavailable)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531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54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7AEA0-01D0-5A10-77FA-B74459153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F7D8B-3C1D-A3EE-20AE-30F186395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455"/>
            <a:ext cx="10515600" cy="813226"/>
          </a:xfrm>
        </p:spPr>
        <p:txBody>
          <a:bodyPr>
            <a:normAutofit/>
          </a:bodyPr>
          <a:lstStyle/>
          <a:p>
            <a:r>
              <a:rPr lang="en-DE" sz="3200" dirty="0">
                <a:solidFill>
                  <a:srgbClr val="FF0000"/>
                </a:solidFill>
              </a:rPr>
              <a:t>Challenges Faced 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B5CB9-1350-1856-FA36-8DF05472A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790"/>
            <a:ext cx="10515600" cy="50551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DE" sz="2200" dirty="0"/>
              <a:t>Initially used a very large LLM (</a:t>
            </a:r>
            <a:r>
              <a:rPr lang="en-US" sz="2400" i="1" dirty="0" err="1"/>
              <a:t>tiiuae</a:t>
            </a:r>
            <a:r>
              <a:rPr lang="en-US" sz="2400" i="1" dirty="0"/>
              <a:t>/falcon-7b-instruct</a:t>
            </a:r>
            <a:r>
              <a:rPr lang="en-DE" sz="2200" dirty="0"/>
              <a:t>), which caused long download times and high memory usage. So switched to a lightweight model </a:t>
            </a:r>
            <a:r>
              <a:rPr lang="en-DE" sz="2200" i="1" dirty="0"/>
              <a:t>(</a:t>
            </a:r>
            <a:r>
              <a:rPr lang="en-US" sz="2200" i="1" dirty="0"/>
              <a:t>google/flan-t5-small</a:t>
            </a:r>
            <a:r>
              <a:rPr lang="en-DE" sz="2200" dirty="0"/>
              <a:t>) for faster inference and lower usage.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DE" sz="22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DE" sz="2200" dirty="0"/>
              <a:t>Multi-turn conversation failed after the first query (due to missing chunk storage or relevant index errors) later fixed</a:t>
            </a:r>
            <a:r>
              <a:rPr lang="en-GB" sz="2200" dirty="0"/>
              <a:t> state handling by storing and reusing chunks across user queries using global variables and session state.</a:t>
            </a:r>
            <a:endParaRPr lang="en-DE" sz="2200" dirty="0"/>
          </a:p>
          <a:p>
            <a:pPr algn="just">
              <a:buFont typeface="Wingdings" panose="05000000000000000000" pitchFamily="2" charset="2"/>
              <a:buChar char="Ø"/>
            </a:pPr>
            <a:endParaRPr lang="en-DE" sz="22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DE" sz="2200" dirty="0"/>
              <a:t>Slow response time on CPU only devices. Configured the system to use GPU when available, speeding up inference significantly.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DE" sz="22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DE" sz="2200" dirty="0"/>
              <a:t>Answers were not always satisfying due to the limited reasoning capability of smaller models. </a:t>
            </a:r>
          </a:p>
        </p:txBody>
      </p:sp>
    </p:spTree>
    <p:extLst>
      <p:ext uri="{BB962C8B-B14F-4D97-AF65-F5344CB8AC3E}">
        <p14:creationId xmlns:p14="http://schemas.microsoft.com/office/powerpoint/2010/main" val="2052068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55F99-7B6B-6C6B-9E46-2F64EDB93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D745B-D7E1-2F6B-3669-C869F6E7E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455"/>
            <a:ext cx="10515600" cy="813226"/>
          </a:xfrm>
        </p:spPr>
        <p:txBody>
          <a:bodyPr>
            <a:normAutofit/>
          </a:bodyPr>
          <a:lstStyle/>
          <a:p>
            <a:r>
              <a:rPr lang="en-DE" sz="3200" dirty="0">
                <a:solidFill>
                  <a:srgbClr val="FF0000"/>
                </a:solidFill>
              </a:rPr>
              <a:t>Future Scope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2C06D-6864-2A22-0189-FB80E4611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790"/>
            <a:ext cx="10515600" cy="50551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DE" sz="2200" b="1" dirty="0"/>
              <a:t>Speech to Speech Interface: </a:t>
            </a:r>
            <a:r>
              <a:rPr lang="en-DE" sz="2200" dirty="0"/>
              <a:t>Integrate speech recognition (e.g., Whisper) and Speech synthesis (e.g., TTS) to build a fully voice-enabled chatbot for natural conversions. 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DE" sz="22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DE" sz="2200" b="1" dirty="0"/>
              <a:t>Multilingual Q&amp;A Support: </a:t>
            </a:r>
            <a:r>
              <a:rPr lang="en-GB" sz="2200" dirty="0"/>
              <a:t>Enable users to </a:t>
            </a:r>
            <a:r>
              <a:rPr lang="en-GB" sz="2200" b="1" dirty="0"/>
              <a:t>ask questions and receive answers in multiple languages</a:t>
            </a:r>
            <a:r>
              <a:rPr lang="en-GB" sz="2200" dirty="0"/>
              <a:t> by integrating translation APIs alongside the LLM pipeline. This would make the system accessible to a global audience</a:t>
            </a:r>
            <a:r>
              <a:rPr lang="en-DE" sz="2200" dirty="0"/>
              <a:t> such as German, Telugu, Hindi etc. </a:t>
            </a:r>
            <a:endParaRPr lang="en-DE" sz="2200" b="1" dirty="0"/>
          </a:p>
          <a:p>
            <a:pPr algn="just">
              <a:buFont typeface="Wingdings" panose="05000000000000000000" pitchFamily="2" charset="2"/>
              <a:buChar char="ü"/>
            </a:pPr>
            <a:endParaRPr lang="en-DE" sz="2200" b="1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DE" sz="2200" b="1" dirty="0"/>
              <a:t>Using Larger LLM models: </a:t>
            </a:r>
            <a:r>
              <a:rPr lang="en-DE" sz="2200" dirty="0"/>
              <a:t>Explore quantized versions of larger LLMs for better answers.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DE" sz="22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DE" sz="2200" b="1" dirty="0"/>
              <a:t>Feedback Loop: </a:t>
            </a:r>
            <a:r>
              <a:rPr lang="en-DE" sz="2200" dirty="0"/>
              <a:t>Implementing feedback scoring to improve answer quality over time. 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DE" sz="22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DE" sz="2200" b="1" dirty="0"/>
              <a:t>Cloud Integration: </a:t>
            </a:r>
            <a:r>
              <a:rPr lang="en-DE" sz="2200" dirty="0"/>
              <a:t>Deploying on cloud platforms for broader access and scalability using GPU backed instances.</a:t>
            </a:r>
          </a:p>
          <a:p>
            <a:pPr algn="just"/>
            <a:endParaRPr lang="en-DE" sz="2200" dirty="0"/>
          </a:p>
        </p:txBody>
      </p:sp>
    </p:spTree>
    <p:extLst>
      <p:ext uri="{BB962C8B-B14F-4D97-AF65-F5344CB8AC3E}">
        <p14:creationId xmlns:p14="http://schemas.microsoft.com/office/powerpoint/2010/main" val="406550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3886E0-5982-1847-9EE0-CE8613A4E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5ABD-E804-2FC7-0E22-2CAB8BDE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29805"/>
            <a:ext cx="10515600" cy="813226"/>
          </a:xfrm>
        </p:spPr>
        <p:txBody>
          <a:bodyPr>
            <a:normAutofit fontScale="90000"/>
          </a:bodyPr>
          <a:lstStyle/>
          <a:p>
            <a:pPr algn="ctr"/>
            <a:r>
              <a:rPr lang="en-DE" sz="5400" dirty="0">
                <a:solidFill>
                  <a:srgbClr val="FF0000"/>
                </a:solidFill>
              </a:rPr>
              <a:t>Thank You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819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594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Agentic RAG Chatbot with MCP Integration A Streamlit-based Multi-Agent System for Document QA</vt:lpstr>
      <vt:lpstr>Project Overview</vt:lpstr>
      <vt:lpstr>Agentic Architecture with MCP</vt:lpstr>
      <vt:lpstr>System Flow Diagram with Message Passing </vt:lpstr>
      <vt:lpstr>Tech Stack Used</vt:lpstr>
      <vt:lpstr>Challenges Faced 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Arivini, Mani Varun</dc:creator>
  <cp:lastModifiedBy>Arivini, Mani Varun</cp:lastModifiedBy>
  <cp:revision>30</cp:revision>
  <dcterms:created xsi:type="dcterms:W3CDTF">2025-07-25T06:47:06Z</dcterms:created>
  <dcterms:modified xsi:type="dcterms:W3CDTF">2025-07-25T10:07:13Z</dcterms:modified>
</cp:coreProperties>
</file>