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77" r:id="rId4"/>
    <p:sldId id="259" r:id="rId5"/>
    <p:sldId id="260" r:id="rId6"/>
    <p:sldId id="274" r:id="rId7"/>
    <p:sldId id="275" r:id="rId8"/>
    <p:sldId id="276" r:id="rId9"/>
    <p:sldId id="263" r:id="rId10"/>
    <p:sldId id="264" r:id="rId11"/>
    <p:sldId id="265" r:id="rId12"/>
    <p:sldId id="266" r:id="rId13"/>
    <p:sldId id="267" r:id="rId14"/>
    <p:sldId id="268" r:id="rId15"/>
    <p:sldId id="269" r:id="rId16"/>
    <p:sldId id="270" r:id="rId17"/>
    <p:sldId id="273"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954" autoAdjust="0"/>
  </p:normalViewPr>
  <p:slideViewPr>
    <p:cSldViewPr snapToGrid="0">
      <p:cViewPr>
        <p:scale>
          <a:sx n="75" d="100"/>
          <a:sy n="75" d="100"/>
        </p:scale>
        <p:origin x="811"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2</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Price Monitoring Module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User Management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Price Prediction &amp; Analytics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Notification Module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Module</a:t>
            </a:r>
            <a:endParaRPr lang="en-IN" dirty="0">
              <a:latin typeface="Times New Roman" panose="02020603050405020304" pitchFamily="18" charset="0"/>
              <a:cs typeface="Times New Roman" panose="02020603050405020304" pitchFamily="18" charset="0"/>
            </a:endParaRP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t>Price Monitoring Module</a:t>
            </a:r>
          </a:p>
          <a:p>
            <a:pPr>
              <a:buFont typeface="Arial" panose="020B0604020202020204" pitchFamily="34" charset="0"/>
              <a:buChar char="•"/>
            </a:pPr>
            <a:r>
              <a:rPr lang="en-US" b="1" dirty="0"/>
              <a:t>Function</a:t>
            </a:r>
            <a:r>
              <a:rPr lang="en-US" dirty="0"/>
              <a:t>: Continuously tracks product prices across multiple e-commerce websites.</a:t>
            </a:r>
          </a:p>
          <a:p>
            <a:pPr>
              <a:buFont typeface="Arial" panose="020B0604020202020204" pitchFamily="34" charset="0"/>
              <a:buChar char="•"/>
            </a:pPr>
            <a:r>
              <a:rPr lang="en-US" b="1" dirty="0"/>
              <a:t>Key Features</a:t>
            </a:r>
            <a:r>
              <a:rPr lang="en-US" dirty="0"/>
              <a:t>: Web scraping, price comparison, and real-time monitoring of price changes.</a:t>
            </a:r>
          </a:p>
          <a:p>
            <a:pPr>
              <a:buFont typeface="Arial" panose="020B0604020202020204" pitchFamily="34" charset="0"/>
              <a:buChar char="•"/>
            </a:pPr>
            <a:r>
              <a:rPr lang="en-US" b="1" dirty="0"/>
              <a:t>Technologies</a:t>
            </a:r>
            <a:r>
              <a:rPr lang="en-US" dirty="0"/>
              <a:t>: </a:t>
            </a:r>
            <a:r>
              <a:rPr lang="en-US" dirty="0" err="1"/>
              <a:t>BeautifulSoup</a:t>
            </a:r>
            <a:r>
              <a:rPr lang="en-US" dirty="0"/>
              <a:t>, Scrapy, Selenium.</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b="1" dirty="0"/>
              <a:t>User Management Module</a:t>
            </a:r>
          </a:p>
          <a:p>
            <a:pPr>
              <a:buFont typeface="Arial" panose="020B0604020202020204" pitchFamily="34" charset="0"/>
              <a:buChar char="•"/>
            </a:pPr>
            <a:r>
              <a:rPr lang="en-IN" b="1" dirty="0"/>
              <a:t>Function</a:t>
            </a:r>
            <a:r>
              <a:rPr lang="en-IN" dirty="0"/>
              <a:t>: Manages user accounts, preferences, and alert settings.</a:t>
            </a:r>
          </a:p>
          <a:p>
            <a:pPr>
              <a:buFont typeface="Arial" panose="020B0604020202020204" pitchFamily="34" charset="0"/>
              <a:buChar char="•"/>
            </a:pPr>
            <a:r>
              <a:rPr lang="en-IN" b="1" dirty="0"/>
              <a:t>Key Features</a:t>
            </a:r>
            <a:r>
              <a:rPr lang="en-IN" dirty="0"/>
              <a:t>: User registration, login, alert preferences (desired price, product, frequency), and notification settings.</a:t>
            </a:r>
          </a:p>
          <a:p>
            <a:pPr>
              <a:buFont typeface="Arial" panose="020B0604020202020204" pitchFamily="34" charset="0"/>
              <a:buChar char="•"/>
            </a:pPr>
            <a:r>
              <a:rPr lang="en-IN" b="1" dirty="0"/>
              <a:t>Technologies</a:t>
            </a:r>
            <a:r>
              <a:rPr lang="en-IN" dirty="0"/>
              <a:t>: Python/Django, Firebase Authentication.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buNone/>
            </a:pPr>
            <a:r>
              <a:rPr lang="en-US" b="1" dirty="0"/>
              <a:t>Price Prediction &amp; Analytics Module</a:t>
            </a:r>
          </a:p>
          <a:p>
            <a:pPr>
              <a:buFont typeface="Arial" panose="020B0604020202020204" pitchFamily="34" charset="0"/>
              <a:buChar char="•"/>
            </a:pPr>
            <a:r>
              <a:rPr lang="en-US" b="1" dirty="0"/>
              <a:t>Function</a:t>
            </a:r>
            <a:r>
              <a:rPr lang="en-US" dirty="0"/>
              <a:t>: Analyzes historical price trends to predict future price drops and optimize alerts.</a:t>
            </a:r>
          </a:p>
          <a:p>
            <a:pPr>
              <a:buFont typeface="Arial" panose="020B0604020202020204" pitchFamily="34" charset="0"/>
              <a:buChar char="•"/>
            </a:pPr>
            <a:r>
              <a:rPr lang="en-US" b="1" dirty="0"/>
              <a:t>Key Features</a:t>
            </a:r>
            <a:r>
              <a:rPr lang="en-US" dirty="0"/>
              <a:t>: Price prediction using machine learning, statistical analysis, and user behavior modeling.</a:t>
            </a:r>
          </a:p>
          <a:p>
            <a:pPr>
              <a:buFont typeface="Arial" panose="020B0604020202020204" pitchFamily="34" charset="0"/>
              <a:buChar char="•"/>
            </a:pPr>
            <a:r>
              <a:rPr lang="en-US" b="1" dirty="0"/>
              <a:t>Technologies</a:t>
            </a:r>
            <a:r>
              <a:rPr lang="en-US" dirty="0"/>
              <a:t>: Scikit-learn, TensorFlow, Pandas.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0" indent="0">
              <a:buNone/>
            </a:pPr>
            <a:r>
              <a:rPr lang="en-US" b="1" dirty="0"/>
              <a:t>Notification Module</a:t>
            </a:r>
          </a:p>
          <a:p>
            <a:pPr>
              <a:buFont typeface="Arial" panose="020B0604020202020204" pitchFamily="34" charset="0"/>
              <a:buChar char="•"/>
            </a:pPr>
            <a:r>
              <a:rPr lang="en-US" b="1" dirty="0"/>
              <a:t>Function</a:t>
            </a:r>
            <a:r>
              <a:rPr lang="en-US" dirty="0"/>
              <a:t>: Sends alerts to users when the price of a tracked product drops to their desired level.</a:t>
            </a:r>
          </a:p>
          <a:p>
            <a:pPr>
              <a:buFont typeface="Arial" panose="020B0604020202020204" pitchFamily="34" charset="0"/>
              <a:buChar char="•"/>
            </a:pPr>
            <a:r>
              <a:rPr lang="en-US" b="1" dirty="0"/>
              <a:t>Key Features</a:t>
            </a:r>
            <a:r>
              <a:rPr lang="en-US" dirty="0"/>
              <a:t>: SMS, email, or push notifications (customized based on user preferences).</a:t>
            </a:r>
          </a:p>
          <a:p>
            <a:pPr>
              <a:buFont typeface="Arial" panose="020B0604020202020204" pitchFamily="34" charset="0"/>
              <a:buChar char="•"/>
            </a:pPr>
            <a:r>
              <a:rPr lang="en-US" b="1" dirty="0"/>
              <a:t>Technologies</a:t>
            </a:r>
            <a:r>
              <a:rPr lang="en-US" dirty="0"/>
              <a:t>: Twilio, Firebase Cloud Messaging, SMTP server</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0" indent="0">
              <a:buNone/>
            </a:pPr>
            <a:r>
              <a:rPr lang="en-IN" b="1" dirty="0"/>
              <a:t>Storage Module</a:t>
            </a:r>
          </a:p>
          <a:p>
            <a:pPr>
              <a:buFont typeface="Arial" panose="020B0604020202020204" pitchFamily="34" charset="0"/>
              <a:buChar char="•"/>
            </a:pPr>
            <a:r>
              <a:rPr lang="en-IN" b="1" dirty="0"/>
              <a:t>Function</a:t>
            </a:r>
            <a:r>
              <a:rPr lang="en-IN" dirty="0"/>
              <a:t>: Stores user data, product information, price history, and alert logs.</a:t>
            </a:r>
          </a:p>
          <a:p>
            <a:pPr>
              <a:buFont typeface="Arial" panose="020B0604020202020204" pitchFamily="34" charset="0"/>
              <a:buChar char="•"/>
            </a:pPr>
            <a:r>
              <a:rPr lang="en-IN" b="1" dirty="0"/>
              <a:t>Key Features</a:t>
            </a:r>
            <a:r>
              <a:rPr lang="en-IN" dirty="0"/>
              <a:t>: Database management, data caching for faster retrieval, and ensuring data persistence.</a:t>
            </a:r>
          </a:p>
          <a:p>
            <a:pPr>
              <a:buFont typeface="Arial" panose="020B0604020202020204" pitchFamily="34" charset="0"/>
              <a:buChar char="•"/>
            </a:pPr>
            <a:r>
              <a:rPr lang="en-IN" b="1" dirty="0"/>
              <a:t>Technologies</a:t>
            </a:r>
            <a:r>
              <a:rPr lang="en-IN" dirty="0"/>
              <a:t>: MySQL, MongoDB, Redis (for caching).</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ctrTitle"/>
          </p:nvPr>
        </p:nvSpPr>
        <p:spPr>
          <a:xfrm>
            <a:off x="1524000" y="447041"/>
            <a:ext cx="9144000" cy="87376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3" name="Subtitle 2">
            <a:extLst>
              <a:ext uri="{FF2B5EF4-FFF2-40B4-BE49-F238E27FC236}">
                <a16:creationId xmlns:a16="http://schemas.microsoft.com/office/drawing/2014/main" id="{57ECA3D8-347B-B286-B171-B99465B9D74E}"/>
              </a:ext>
            </a:extLst>
          </p:cNvPr>
          <p:cNvSpPr>
            <a:spLocks noGrp="1"/>
          </p:cNvSpPr>
          <p:nvPr>
            <p:ph type="subTitle" idx="1"/>
          </p:nvPr>
        </p:nvSpPr>
        <p:spPr>
          <a:xfrm>
            <a:off x="1524000" y="1473200"/>
            <a:ext cx="9144000" cy="3784600"/>
          </a:xfrm>
        </p:spPr>
        <p:txBody>
          <a:bodyPr>
            <a:normAutofit fontScale="25000" lnSpcReduction="20000"/>
          </a:bodyPr>
          <a:lstStyle/>
          <a:p>
            <a:endParaRPr lang="en-US" b="1" dirty="0"/>
          </a:p>
          <a:p>
            <a:pPr algn="l"/>
            <a:r>
              <a:rPr lang="en-US" sz="11200" b="1" dirty="0"/>
              <a:t>1. System Performance</a:t>
            </a:r>
          </a:p>
          <a:p>
            <a:pPr algn="l">
              <a:buFont typeface="Arial" panose="020B0604020202020204" pitchFamily="34" charset="0"/>
              <a:buChar char="•"/>
            </a:pPr>
            <a:r>
              <a:rPr lang="en-US" sz="11200" b="1" dirty="0"/>
              <a:t>Accuracy</a:t>
            </a:r>
            <a:r>
              <a:rPr lang="en-US" sz="11200" dirty="0"/>
              <a:t>: The system detected price drops with </a:t>
            </a:r>
            <a:r>
              <a:rPr lang="en-US" sz="11200" b="1" dirty="0"/>
              <a:t>95% accuracy</a:t>
            </a:r>
            <a:r>
              <a:rPr lang="en-US" sz="11200" dirty="0"/>
              <a:t> and sent alerts within </a:t>
            </a:r>
            <a:r>
              <a:rPr lang="en-US" sz="11200" b="1" dirty="0"/>
              <a:t>2 minutes</a:t>
            </a:r>
            <a:r>
              <a:rPr lang="en-US" sz="11200" dirty="0"/>
              <a:t> of price changes.</a:t>
            </a:r>
          </a:p>
          <a:p>
            <a:pPr algn="l">
              <a:buFont typeface="Arial" panose="020B0604020202020204" pitchFamily="34" charset="0"/>
              <a:buChar char="•"/>
            </a:pPr>
            <a:r>
              <a:rPr lang="en-US" sz="11200" b="1" dirty="0"/>
              <a:t>User Satisfaction</a:t>
            </a:r>
            <a:r>
              <a:rPr lang="en-US" sz="11200" dirty="0"/>
              <a:t>: 80% of users found the UI easy to use and received timely alerts, with </a:t>
            </a:r>
            <a:r>
              <a:rPr lang="en-US" sz="11200" b="1" dirty="0"/>
              <a:t>60% making a purchase</a:t>
            </a:r>
            <a:r>
              <a:rPr lang="en-US" sz="11200" dirty="0"/>
              <a:t> after receiving an alert.</a:t>
            </a:r>
          </a:p>
          <a:p>
            <a:pPr algn="l"/>
            <a:r>
              <a:rPr lang="en-US" sz="11200" b="1" dirty="0"/>
              <a:t>2. Machine Learning Model</a:t>
            </a:r>
          </a:p>
          <a:p>
            <a:pPr algn="l">
              <a:buFont typeface="Arial" panose="020B0604020202020204" pitchFamily="34" charset="0"/>
              <a:buChar char="•"/>
            </a:pPr>
            <a:r>
              <a:rPr lang="en-US" sz="11200" b="1" dirty="0"/>
              <a:t>Prediction Accuracy</a:t>
            </a:r>
            <a:r>
              <a:rPr lang="en-US" sz="11200" dirty="0"/>
              <a:t>: The price prediction model achieved </a:t>
            </a:r>
            <a:r>
              <a:rPr lang="en-US" sz="11200" b="1" dirty="0"/>
              <a:t>85% accuracy</a:t>
            </a:r>
            <a:r>
              <a:rPr lang="en-US" sz="11200" dirty="0"/>
              <a:t> in short-term price forecasts and showed a </a:t>
            </a:r>
            <a:r>
              <a:rPr lang="en-US" sz="11200" b="1" dirty="0"/>
              <a:t>14% improvement</a:t>
            </a:r>
            <a:r>
              <a:rPr lang="en-US" sz="11200" dirty="0"/>
              <a:t> in alert relevance compared to a reactive system.</a:t>
            </a:r>
          </a:p>
          <a:p>
            <a:endParaRPr lang="en-IN" dirty="0"/>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ECFF3-F6B8-F476-5C86-58205B866378}"/>
              </a:ext>
            </a:extLst>
          </p:cNvPr>
          <p:cNvSpPr>
            <a:spLocks noGrp="1"/>
          </p:cNvSpPr>
          <p:nvPr>
            <p:ph idx="1"/>
          </p:nvPr>
        </p:nvSpPr>
        <p:spPr>
          <a:xfrm>
            <a:off x="838200" y="395927"/>
            <a:ext cx="10515600" cy="5781036"/>
          </a:xfrm>
        </p:spPr>
        <p:txBody>
          <a:bodyPr>
            <a:normAutofit lnSpcReduction="10000"/>
          </a:bodyPr>
          <a:lstStyle/>
          <a:p>
            <a:pPr algn="l"/>
            <a:r>
              <a:rPr lang="en-US" sz="2800" b="1" dirty="0"/>
              <a:t>3. User Engagement</a:t>
            </a:r>
          </a:p>
          <a:p>
            <a:pPr algn="l">
              <a:buFont typeface="Arial" panose="020B0604020202020204" pitchFamily="34" charset="0"/>
              <a:buChar char="•"/>
            </a:pPr>
            <a:r>
              <a:rPr lang="en-US" sz="2800" b="1" dirty="0"/>
              <a:t>Impact on Purchases</a:t>
            </a:r>
            <a:r>
              <a:rPr lang="en-US" sz="2800" dirty="0"/>
              <a:t>: </a:t>
            </a:r>
            <a:r>
              <a:rPr lang="en-US" sz="2800" b="1" dirty="0"/>
              <a:t>60% of users</a:t>
            </a:r>
            <a:r>
              <a:rPr lang="en-US" sz="2800" dirty="0"/>
              <a:t> made purchases after receiving alerts, and </a:t>
            </a:r>
            <a:r>
              <a:rPr lang="en-US" sz="2800" b="1" dirty="0"/>
              <a:t>75%</a:t>
            </a:r>
            <a:r>
              <a:rPr lang="en-US" sz="2800" dirty="0"/>
              <a:t> felt more confident in their decisions due to timely notifications.</a:t>
            </a:r>
          </a:p>
          <a:p>
            <a:pPr algn="l"/>
            <a:r>
              <a:rPr lang="en-US" sz="2800" b="1" dirty="0"/>
              <a:t>4. Ethical &amp; Privacy Considerations</a:t>
            </a:r>
          </a:p>
          <a:p>
            <a:pPr algn="l">
              <a:buFont typeface="Arial" panose="020B0604020202020204" pitchFamily="34" charset="0"/>
              <a:buChar char="•"/>
            </a:pPr>
            <a:r>
              <a:rPr lang="en-US" sz="2800" dirty="0"/>
              <a:t>The system adhered to privacy standards, collecting only minimal, non-sensitive user data. However, concerns about the accuracy of predictions and potential manipulation were noted.</a:t>
            </a:r>
          </a:p>
          <a:p>
            <a:pPr algn="l"/>
            <a:r>
              <a:rPr lang="en-US" sz="2800" b="1" dirty="0"/>
              <a:t>5. Limitations</a:t>
            </a:r>
          </a:p>
          <a:p>
            <a:pPr algn="l">
              <a:buFont typeface="Arial" panose="020B0604020202020204" pitchFamily="34" charset="0"/>
              <a:buChar char="•"/>
            </a:pPr>
            <a:r>
              <a:rPr lang="en-US" sz="2800" b="1" dirty="0"/>
              <a:t>Web Scraping Challenges</a:t>
            </a:r>
            <a:r>
              <a:rPr lang="en-US" sz="2800" dirty="0"/>
              <a:t>: Occasional issues with dynamic content and anti-bot measures.</a:t>
            </a:r>
          </a:p>
          <a:p>
            <a:pPr algn="l">
              <a:buFont typeface="Arial" panose="020B0604020202020204" pitchFamily="34" charset="0"/>
              <a:buChar char="•"/>
            </a:pPr>
            <a:r>
              <a:rPr lang="en-US" sz="2800" b="1" dirty="0"/>
              <a:t>Notification Fatigue</a:t>
            </a:r>
            <a:r>
              <a:rPr lang="en-US" sz="2800" dirty="0"/>
              <a:t>: Some users experienced too many alerts, suggesting the need for more control over frequency.</a:t>
            </a:r>
          </a:p>
          <a:p>
            <a:endParaRPr lang="en-IN" dirty="0"/>
          </a:p>
        </p:txBody>
      </p:sp>
      <p:sp>
        <p:nvSpPr>
          <p:cNvPr id="4" name="Date Placeholder 3">
            <a:extLst>
              <a:ext uri="{FF2B5EF4-FFF2-40B4-BE49-F238E27FC236}">
                <a16:creationId xmlns:a16="http://schemas.microsoft.com/office/drawing/2014/main" id="{46C164E0-9C69-A640-EF8A-EF26AC09C03F}"/>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E683FD56-EF60-0346-FE4E-48AC9F4E8E42}"/>
              </a:ext>
            </a:extLst>
          </p:cNvPr>
          <p:cNvSpPr>
            <a:spLocks noGrp="1"/>
          </p:cNvSpPr>
          <p:nvPr>
            <p:ph type="sldNum" sz="quarter" idx="12"/>
          </p:nvPr>
        </p:nvSpPr>
        <p:spPr/>
        <p:txBody>
          <a:bodyPr/>
          <a:lstStyle/>
          <a:p>
            <a:fld id="{672DB9CA-C85A-4E11-ADC0-8193E41C1656}" type="slidenum">
              <a:rPr lang="en-IN" smtClean="0"/>
              <a:t>17</a:t>
            </a:fld>
            <a:endParaRPr lang="en-IN" dirty="0"/>
          </a:p>
        </p:txBody>
      </p:sp>
    </p:spTree>
    <p:extLst>
      <p:ext uri="{BB962C8B-B14F-4D97-AF65-F5344CB8AC3E}">
        <p14:creationId xmlns:p14="http://schemas.microsoft.com/office/powerpoint/2010/main" val="35097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62782"/>
            <a:ext cx="10515600" cy="5693568"/>
          </a:xfrm>
        </p:spPr>
        <p:txBody>
          <a:bodyPr>
            <a:normAutofit/>
          </a:bodyPr>
          <a:lstStyle/>
          <a:p>
            <a:pPr algn="just">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sz="2400" dirty="0">
                <a:latin typeface="Times New Roman" panose="02020603050405020304" pitchFamily="18" charset="0"/>
                <a:cs typeface="Times New Roman" panose="02020603050405020304" pitchFamily="18" charset="0"/>
              </a:rPr>
              <a:t>Timely notification through price drop alerts ensures that customers are informed when a product they are interested in becomes more affordable, helping them save money. These alerts lead to improved purchasing decisions, allowing buyers to wait for the best deal rather than making impulsive purchases. By offering such alerts, businesses enhance the customer experience, providing a sense of control and satisfaction as users can confidently buy at the lowest price. Additionally, this feature increases sales potential by driving engagement and boosting conversion rates, as customers are more likely to make a purchase when alerted to a price reduction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86757" y="3518452"/>
            <a:ext cx="10602436" cy="3008001"/>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Mrs.Mathumathi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Mohanraj G (811722104091)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Kabilan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 (811722104065)</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Manivasagam</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S(811722107087)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Remon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Ambrish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(811722104306)</a:t>
            </a: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of the Project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94ED-86A4-A098-AB0F-717985894DB6}"/>
              </a:ext>
            </a:extLst>
          </p:cNvPr>
          <p:cNvSpPr>
            <a:spLocks noGrp="1"/>
          </p:cNvSpPr>
          <p:nvPr>
            <p:ph type="title"/>
          </p:nvPr>
        </p:nvSpPr>
        <p:spPr/>
        <p:txBody>
          <a:bodyPr/>
          <a:lstStyle/>
          <a:p>
            <a:r>
              <a:rPr lang="en-US" sz="4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OBJECTIVE OF THE PROJECT</a:t>
            </a:r>
            <a:endParaRPr lang="en-IN" dirty="0"/>
          </a:p>
        </p:txBody>
      </p:sp>
      <p:sp>
        <p:nvSpPr>
          <p:cNvPr id="4" name="Date Placeholder 3">
            <a:extLst>
              <a:ext uri="{FF2B5EF4-FFF2-40B4-BE49-F238E27FC236}">
                <a16:creationId xmlns:a16="http://schemas.microsoft.com/office/drawing/2014/main" id="{9FDFEB28-0FBF-D183-F483-526D0C5F696D}"/>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E147A427-1B16-8BF7-973D-25274BB49D07}"/>
              </a:ext>
            </a:extLst>
          </p:cNvPr>
          <p:cNvSpPr>
            <a:spLocks noGrp="1"/>
          </p:cNvSpPr>
          <p:nvPr>
            <p:ph type="sldNum" sz="quarter" idx="12"/>
          </p:nvPr>
        </p:nvSpPr>
        <p:spPr/>
        <p:txBody>
          <a:bodyPr/>
          <a:lstStyle/>
          <a:p>
            <a:fld id="{672DB9CA-C85A-4E11-ADC0-8193E41C1656}" type="slidenum">
              <a:rPr lang="en-IN" smtClean="0"/>
              <a:t>3</a:t>
            </a:fld>
            <a:endParaRPr lang="en-IN" dirty="0"/>
          </a:p>
        </p:txBody>
      </p:sp>
      <p:sp>
        <p:nvSpPr>
          <p:cNvPr id="7" name="Rectangle 2">
            <a:extLst>
              <a:ext uri="{FF2B5EF4-FFF2-40B4-BE49-F238E27FC236}">
                <a16:creationId xmlns:a16="http://schemas.microsoft.com/office/drawing/2014/main" id="{83B4DDBC-DE86-DB29-82AA-5AC89905F986}"/>
              </a:ext>
            </a:extLst>
          </p:cNvPr>
          <p:cNvSpPr>
            <a:spLocks noGrp="1" noChangeArrowheads="1"/>
          </p:cNvSpPr>
          <p:nvPr>
            <p:ph idx="1"/>
          </p:nvPr>
        </p:nvSpPr>
        <p:spPr bwMode="auto">
          <a:xfrm>
            <a:off x="838200" y="1878149"/>
            <a:ext cx="10053320" cy="42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To notify users of price changes, the system provides timely alerts when a product's price drops to a set threshold, ensuring consumers never miss out on savings. It empowers informed purchasing decisions by allowing users to track prices and make purchases at the most cost-effective moment. By maximizing savings, it helps consumers take advantage of discounts and sales, ultimately reducing expenses. Additionally, it enhances shopping efficiency by automating the process of monitoring prices, saving users time and effort compared to manual comparison shopping. This tool also improves user experience by offering a seamless and convenient way to stay updated on price fluctuations without the need for active deal searching.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5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ctrTitle"/>
          </p:nvPr>
        </p:nvSpPr>
        <p:spPr>
          <a:xfrm>
            <a:off x="1524000" y="616226"/>
            <a:ext cx="9144000" cy="785191"/>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5BD02E8C-EBDD-9D2B-AC4B-7DB23D797C04}"/>
              </a:ext>
            </a:extLst>
          </p:cNvPr>
          <p:cNvSpPr>
            <a:spLocks noGrp="1"/>
          </p:cNvSpPr>
          <p:nvPr>
            <p:ph type="subTitle" idx="1"/>
          </p:nvPr>
        </p:nvSpPr>
        <p:spPr>
          <a:xfrm>
            <a:off x="1269476" y="1632640"/>
            <a:ext cx="9144000" cy="4492487"/>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Notification of price reductions alerts users when a product or service drops to a desired price point, ensuring they never miss a good deal. With customizable alerts, users can set specific price thresholds for individual products, tailoring the system to their preferences. The feature integrates seamlessly with various online platforms and retailers, providing a broad range of coverage across e-commerce sites. This functionality not only promotes cost savings by helping consumers make informed buying decisions but also increases shopping efficiency by automating price monitoring, saving time, and preventing missed opportunities for discounts.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1"/>
            <a:ext cx="2743200" cy="18387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a:xfrm>
            <a:off x="8610600" y="6356351"/>
            <a:ext cx="2743200" cy="183870"/>
          </a:xfrm>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2372154037"/>
              </p:ext>
            </p:extLst>
          </p:nvPr>
        </p:nvGraphicFramePr>
        <p:xfrm>
          <a:off x="-28280" y="719664"/>
          <a:ext cx="12220280" cy="5636686"/>
        </p:xfrm>
        <a:graphic>
          <a:graphicData uri="http://schemas.openxmlformats.org/drawingml/2006/table">
            <a:tbl>
              <a:tblPr firstRow="1" bandRow="1">
                <a:tableStyleId>{93296810-A885-4BE3-A3E7-6D5BEEA58F35}</a:tableStyleId>
              </a:tblPr>
              <a:tblGrid>
                <a:gridCol w="2185172">
                  <a:extLst>
                    <a:ext uri="{9D8B030D-6E8A-4147-A177-3AD203B41FA5}">
                      <a16:colId xmlns:a16="http://schemas.microsoft.com/office/drawing/2014/main" val="1458285663"/>
                    </a:ext>
                  </a:extLst>
                </a:gridCol>
                <a:gridCol w="3564432">
                  <a:extLst>
                    <a:ext uri="{9D8B030D-6E8A-4147-A177-3AD203B41FA5}">
                      <a16:colId xmlns:a16="http://schemas.microsoft.com/office/drawing/2014/main" val="109330403"/>
                    </a:ext>
                  </a:extLst>
                </a:gridCol>
                <a:gridCol w="2156892">
                  <a:extLst>
                    <a:ext uri="{9D8B030D-6E8A-4147-A177-3AD203B41FA5}">
                      <a16:colId xmlns:a16="http://schemas.microsoft.com/office/drawing/2014/main" val="3321216741"/>
                    </a:ext>
                  </a:extLst>
                </a:gridCol>
                <a:gridCol w="2156892">
                  <a:extLst>
                    <a:ext uri="{9D8B030D-6E8A-4147-A177-3AD203B41FA5}">
                      <a16:colId xmlns:a16="http://schemas.microsoft.com/office/drawing/2014/main" val="2877018546"/>
                    </a:ext>
                  </a:extLst>
                </a:gridCol>
                <a:gridCol w="2156892">
                  <a:extLst>
                    <a:ext uri="{9D8B030D-6E8A-4147-A177-3AD203B41FA5}">
                      <a16:colId xmlns:a16="http://schemas.microsoft.com/office/drawing/2014/main" val="1421465586"/>
                    </a:ext>
                  </a:extLst>
                </a:gridCol>
              </a:tblGrid>
              <a:tr h="357940">
                <a:tc>
                  <a:txBody>
                    <a:bodyPr/>
                    <a:lstStyle/>
                    <a:p>
                      <a:pPr algn="ctr"/>
                      <a:r>
                        <a:rPr lang="en-US" sz="1200" dirty="0"/>
                        <a:t>TITLE OF THE PAPER</a:t>
                      </a:r>
                    </a:p>
                  </a:txBody>
                  <a:tcPr anchor="ctr"/>
                </a:tc>
                <a:tc>
                  <a:txBody>
                    <a:bodyPr/>
                    <a:lstStyle/>
                    <a:p>
                      <a:pPr algn="ctr"/>
                      <a:r>
                        <a:rPr lang="en-US" sz="1200" dirty="0"/>
                        <a:t>AUTHOR (S)</a:t>
                      </a:r>
                    </a:p>
                  </a:txBody>
                  <a:tcPr anchor="ctr"/>
                </a:tc>
                <a:tc>
                  <a:txBody>
                    <a:bodyPr/>
                    <a:lstStyle/>
                    <a:p>
                      <a:pPr algn="ctr"/>
                      <a:r>
                        <a:rPr lang="en-US" sz="1200" dirty="0"/>
                        <a:t>PUBLISHER</a:t>
                      </a:r>
                    </a:p>
                  </a:txBody>
                  <a:tcPr anchor="ctr"/>
                </a:tc>
                <a:tc>
                  <a:txBody>
                    <a:bodyPr/>
                    <a:lstStyle/>
                    <a:p>
                      <a:pPr algn="ctr"/>
                      <a:r>
                        <a:rPr lang="en-US" sz="1200" dirty="0"/>
                        <a:t>PAPER GIST</a:t>
                      </a:r>
                    </a:p>
                  </a:txBody>
                  <a:tcPr anchor="ctr"/>
                </a:tc>
                <a:tc>
                  <a:txBody>
                    <a:bodyPr/>
                    <a:lstStyle/>
                    <a:p>
                      <a:pPr algn="ctr"/>
                      <a:r>
                        <a:rPr lang="en-US" sz="1200" dirty="0"/>
                        <a:t>TECHNOLOGY USED</a:t>
                      </a:r>
                    </a:p>
                  </a:txBody>
                  <a:tcPr anchor="ctr"/>
                </a:tc>
                <a:extLst>
                  <a:ext uri="{0D108BD9-81ED-4DB2-BD59-A6C34878D82A}">
                    <a16:rowId xmlns:a16="http://schemas.microsoft.com/office/drawing/2014/main" val="583417673"/>
                  </a:ext>
                </a:extLst>
              </a:tr>
              <a:tr h="1994193">
                <a:tc>
                  <a:txBody>
                    <a:bodyPr/>
                    <a:lstStyle/>
                    <a:p>
                      <a:r>
                        <a:rPr lang="en-US" sz="1200" dirty="0"/>
                        <a:t>The Impact of Price Alerts on Consumer Purchasing Behavior</a:t>
                      </a:r>
                    </a:p>
                  </a:txBody>
                  <a:tcPr/>
                </a:tc>
                <a:tc>
                  <a:txBody>
                    <a:bodyPr/>
                    <a:lstStyle/>
                    <a:p>
                      <a:r>
                        <a:rPr lang="it-IT" sz="1200" dirty="0"/>
                        <a:t>Chen, Z., Xu, Y., &amp; Li, X.</a:t>
                      </a:r>
                      <a:endParaRPr lang="en-US" sz="1200" dirty="0"/>
                    </a:p>
                  </a:txBody>
                  <a:tcPr/>
                </a:tc>
                <a:tc>
                  <a:txBody>
                    <a:bodyPr/>
                    <a:lstStyle/>
                    <a:p>
                      <a:r>
                        <a:rPr lang="en-US" sz="1200" i="1" dirty="0"/>
                        <a:t>Journal of Consumer Research</a:t>
                      </a:r>
                      <a:r>
                        <a:rPr lang="en-US" sz="1200" dirty="0"/>
                        <a:t>, 2018</a:t>
                      </a:r>
                    </a:p>
                  </a:txBody>
                  <a:tcPr/>
                </a:tc>
                <a:tc>
                  <a:txBody>
                    <a:bodyPr/>
                    <a:lstStyle/>
                    <a:p>
                      <a:r>
                        <a:rPr lang="en-US" sz="1200" dirty="0"/>
                        <a:t>This paper examines how price alerts influence consumer decision-making. It found that price alerts prompt quicker purchasing decisions, reducing price comparison time and increasing confidence in getting the best deals.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mining and predictive analytics to track price fluctuations and provide personalized alerts.</a:t>
                      </a:r>
                    </a:p>
                    <a:p>
                      <a:endParaRPr lang="en-US" sz="1200" dirty="0"/>
                    </a:p>
                  </a:txBody>
                  <a:tcPr/>
                </a:tc>
                <a:extLst>
                  <a:ext uri="{0D108BD9-81ED-4DB2-BD59-A6C34878D82A}">
                    <a16:rowId xmlns:a16="http://schemas.microsoft.com/office/drawing/2014/main" val="1168724830"/>
                  </a:ext>
                </a:extLst>
              </a:tr>
              <a:tr h="1759582">
                <a:tc>
                  <a:txBody>
                    <a:bodyPr/>
                    <a:lstStyle/>
                    <a:p>
                      <a:r>
                        <a:rPr lang="en-US" sz="1200" dirty="0"/>
                        <a:t>Real-Time Price Tracking and Personalized Alerts Using Machine Learning</a:t>
                      </a:r>
                    </a:p>
                  </a:txBody>
                  <a:tcPr/>
                </a:tc>
                <a:tc>
                  <a:txBody>
                    <a:bodyPr/>
                    <a:lstStyle/>
                    <a:p>
                      <a:r>
                        <a:rPr lang="en-IN" sz="1200" dirty="0"/>
                        <a:t>Liu, H., Zhang, Q., &amp; Wang, P.</a:t>
                      </a:r>
                      <a:endParaRPr lang="en-US" sz="1200" dirty="0"/>
                    </a:p>
                  </a:txBody>
                  <a:tcPr/>
                </a:tc>
                <a:tc>
                  <a:txBody>
                    <a:bodyPr/>
                    <a:lstStyle/>
                    <a:p>
                      <a:r>
                        <a:rPr lang="en-IN" sz="1200" i="1" dirty="0"/>
                        <a:t>IEEE Access</a:t>
                      </a:r>
                      <a:r>
                        <a:rPr lang="en-IN" sz="1200" dirty="0"/>
                        <a:t>, 2019</a:t>
                      </a:r>
                      <a:endParaRPr lang="en-US" sz="1200" dirty="0"/>
                    </a:p>
                  </a:txBody>
                  <a:tcPr/>
                </a:tc>
                <a:tc>
                  <a:txBody>
                    <a:bodyPr/>
                    <a:lstStyle/>
                    <a:p>
                      <a:r>
                        <a:rPr lang="en-US" sz="1200" dirty="0"/>
                        <a:t>This study explores how machine learning algorithms can deliver personalized price drop alerts by monitoring price changes in real-time and considering consumer preferences.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Machine Learning (ML), Natural Language Processing (NLP) for web scraping, and predictive models for personalized alerts.</a:t>
                      </a:r>
                    </a:p>
                    <a:p>
                      <a:endParaRPr lang="en-US" sz="1200" dirty="0"/>
                    </a:p>
                  </a:txBody>
                  <a:tcPr/>
                </a:tc>
                <a:extLst>
                  <a:ext uri="{0D108BD9-81ED-4DB2-BD59-A6C34878D82A}">
                    <a16:rowId xmlns:a16="http://schemas.microsoft.com/office/drawing/2014/main" val="1660361405"/>
                  </a:ext>
                </a:extLst>
              </a:tr>
              <a:tr h="1524971">
                <a:tc>
                  <a:txBody>
                    <a:bodyPr/>
                    <a:lstStyle/>
                    <a:p>
                      <a:r>
                        <a:rPr lang="en-US" sz="1200" dirty="0"/>
                        <a:t>The Role of Price Drop Alerts in E-commerce Efficiency and Consumer Welfare</a:t>
                      </a:r>
                    </a:p>
                  </a:txBody>
                  <a:tcPr/>
                </a:tc>
                <a:tc>
                  <a:txBody>
                    <a:bodyPr/>
                    <a:lstStyle/>
                    <a:p>
                      <a:r>
                        <a:rPr lang="en-IN" sz="1200" dirty="0"/>
                        <a:t>Dube, J., </a:t>
                      </a:r>
                      <a:r>
                        <a:rPr lang="en-IN" sz="1200" dirty="0" err="1"/>
                        <a:t>Hosanagar</a:t>
                      </a:r>
                      <a:r>
                        <a:rPr lang="en-IN" sz="1200" dirty="0"/>
                        <a:t>, K., &amp; </a:t>
                      </a:r>
                      <a:r>
                        <a:rPr lang="en-IN" sz="1200" dirty="0" err="1"/>
                        <a:t>Chintagunta</a:t>
                      </a:r>
                      <a:r>
                        <a:rPr lang="en-IN" sz="1200" dirty="0"/>
                        <a:t>, P.</a:t>
                      </a:r>
                      <a:endParaRPr lang="en-US" sz="1200" dirty="0"/>
                    </a:p>
                  </a:txBody>
                  <a:tcPr/>
                </a:tc>
                <a:tc>
                  <a:txBody>
                    <a:bodyPr/>
                    <a:lstStyle/>
                    <a:p>
                      <a:r>
                        <a:rPr lang="en-IN" sz="1200" i="1" dirty="0"/>
                        <a:t>Marketing Science</a:t>
                      </a:r>
                      <a:r>
                        <a:rPr lang="en-IN" sz="1200" dirty="0"/>
                        <a:t>, 2017</a:t>
                      </a:r>
                      <a:endParaRPr lang="en-US" sz="1200" dirty="0"/>
                    </a:p>
                  </a:txBody>
                  <a:tcPr/>
                </a:tc>
                <a:tc>
                  <a:txBody>
                    <a:bodyPr/>
                    <a:lstStyle/>
                    <a:p>
                      <a:r>
                        <a:rPr lang="en-US" sz="1200" dirty="0"/>
                        <a:t>The paper investigates how price drop alerts contribute to market efficiency, enabling consumers to capitalize on discounts and fostering price competition among sellers.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Real-time data scraping, price optimization algorithms, and data analytics.</a:t>
                      </a:r>
                    </a:p>
                    <a:p>
                      <a:endParaRPr lang="en-US" sz="1200" dirty="0"/>
                    </a:p>
                  </a:txBody>
                  <a:tcPr/>
                </a:tc>
                <a:extLst>
                  <a:ext uri="{0D108BD9-81ED-4DB2-BD59-A6C34878D82A}">
                    <a16:rowId xmlns:a16="http://schemas.microsoft.com/office/drawing/2014/main" val="282788171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362B88C-3936-C454-3E28-9C0D8A2FA47A}"/>
              </a:ext>
            </a:extLst>
          </p:cNvPr>
          <p:cNvGraphicFramePr>
            <a:graphicFrameLocks noGrp="1"/>
          </p:cNvGraphicFramePr>
          <p:nvPr>
            <p:ph idx="1"/>
            <p:extLst>
              <p:ext uri="{D42A27DB-BD31-4B8C-83A1-F6EECF244321}">
                <p14:modId xmlns:p14="http://schemas.microsoft.com/office/powerpoint/2010/main" val="2182826981"/>
              </p:ext>
            </p:extLst>
          </p:nvPr>
        </p:nvGraphicFramePr>
        <p:xfrm>
          <a:off x="848412" y="229234"/>
          <a:ext cx="10505388" cy="6492240"/>
        </p:xfrm>
        <a:graphic>
          <a:graphicData uri="http://schemas.openxmlformats.org/drawingml/2006/table">
            <a:tbl>
              <a:tblPr firstRow="1" bandRow="1">
                <a:tableStyleId>{284E427A-3D55-4303-BF80-6455036E1DE7}</a:tableStyleId>
              </a:tblPr>
              <a:tblGrid>
                <a:gridCol w="2092908">
                  <a:extLst>
                    <a:ext uri="{9D8B030D-6E8A-4147-A177-3AD203B41FA5}">
                      <a16:colId xmlns:a16="http://schemas.microsoft.com/office/drawing/2014/main" val="1364341631"/>
                    </a:ext>
                  </a:extLst>
                </a:gridCol>
                <a:gridCol w="2103120">
                  <a:extLst>
                    <a:ext uri="{9D8B030D-6E8A-4147-A177-3AD203B41FA5}">
                      <a16:colId xmlns:a16="http://schemas.microsoft.com/office/drawing/2014/main" val="201677336"/>
                    </a:ext>
                  </a:extLst>
                </a:gridCol>
                <a:gridCol w="2103120">
                  <a:extLst>
                    <a:ext uri="{9D8B030D-6E8A-4147-A177-3AD203B41FA5}">
                      <a16:colId xmlns:a16="http://schemas.microsoft.com/office/drawing/2014/main" val="1761747426"/>
                    </a:ext>
                  </a:extLst>
                </a:gridCol>
                <a:gridCol w="2103120">
                  <a:extLst>
                    <a:ext uri="{9D8B030D-6E8A-4147-A177-3AD203B41FA5}">
                      <a16:colId xmlns:a16="http://schemas.microsoft.com/office/drawing/2014/main" val="3659838616"/>
                    </a:ext>
                  </a:extLst>
                </a:gridCol>
                <a:gridCol w="2103120">
                  <a:extLst>
                    <a:ext uri="{9D8B030D-6E8A-4147-A177-3AD203B41FA5}">
                      <a16:colId xmlns:a16="http://schemas.microsoft.com/office/drawing/2014/main" val="1708290964"/>
                    </a:ext>
                  </a:extLst>
                </a:gridCol>
              </a:tblGrid>
              <a:tr h="3522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Ethical Concerns and Challenges in Price Drop Alerts: A Consumer Perspective</a:t>
                      </a:r>
                    </a:p>
                    <a:p>
                      <a:endParaRPr lang="en-IN"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Malgieri</a:t>
                      </a:r>
                      <a:r>
                        <a:rPr lang="en-IN" sz="1800" dirty="0"/>
                        <a:t>, G.</a:t>
                      </a:r>
                      <a:endParaRPr lang="en-US" sz="1800" dirty="0"/>
                    </a:p>
                    <a:p>
                      <a:endParaRPr lang="en-IN"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t>Journal of Business Ethics</a:t>
                      </a:r>
                      <a:r>
                        <a:rPr lang="en-US" sz="1800" dirty="0"/>
                        <a:t>, 2020</a:t>
                      </a:r>
                    </a:p>
                    <a:p>
                      <a:endParaRPr lang="en-IN"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This paper highlights the ethical concerns surrounding price drop alerts, including price manipulation and consumer privacy issues. It calls for transparency in the algorithms behind these alerts.</a:t>
                      </a:r>
                    </a:p>
                    <a:p>
                      <a:endParaRPr lang="en-IN"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Ethical AI frameworks, data protection technologies, and transparency mechanisms in pricing algorithms.</a:t>
                      </a:r>
                    </a:p>
                    <a:p>
                      <a:endParaRPr lang="en-IN" dirty="0"/>
                    </a:p>
                  </a:txBody>
                  <a:tcPr>
                    <a:solidFill>
                      <a:schemeClr val="accent2">
                        <a:lumMod val="75000"/>
                      </a:schemeClr>
                    </a:solidFill>
                  </a:tcPr>
                </a:tc>
                <a:extLst>
                  <a:ext uri="{0D108BD9-81ED-4DB2-BD59-A6C34878D82A}">
                    <a16:rowId xmlns:a16="http://schemas.microsoft.com/office/drawing/2014/main" val="3244108274"/>
                  </a:ext>
                </a:extLst>
              </a:tr>
              <a:tr h="2729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Economics of Price Drop Alerts in Online Retail: A Strategic Approach</a:t>
                      </a:r>
                    </a:p>
                    <a:p>
                      <a:endParaRPr lang="en-IN"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Anderson, E., &amp; Kumar, M.</a:t>
                      </a:r>
                      <a:endParaRPr lang="en-US" sz="1800" dirty="0"/>
                    </a:p>
                    <a:p>
                      <a:endParaRPr lang="en-IN"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t>Marketing Letters</a:t>
                      </a:r>
                      <a:r>
                        <a:rPr lang="en-IN" sz="1800" dirty="0"/>
                        <a:t>, 2019</a:t>
                      </a:r>
                      <a:endParaRPr lang="en-US" sz="1800" dirty="0"/>
                    </a:p>
                    <a:p>
                      <a:endParaRPr lang="en-IN" dirty="0"/>
                    </a:p>
                  </a:txBody>
                  <a:tcPr>
                    <a:solidFill>
                      <a:schemeClr val="accent2">
                        <a:lumMod val="40000"/>
                        <a:lumOff val="60000"/>
                      </a:schemeClr>
                    </a:solidFill>
                  </a:tcPr>
                </a:tc>
                <a:tc>
                  <a:txBody>
                    <a:bodyPr/>
                    <a:lstStyle/>
                    <a:p>
                      <a:r>
                        <a:rPr lang="en-US" sz="1800" dirty="0"/>
                        <a:t>The study explores how price drop alerts can be strategically used by retailers to increase consumer engagement and optimize sales, especially during promotional periods</a:t>
                      </a:r>
                      <a:endParaRPr lang="en-IN"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Dynamic pricing models, A/B testing, and predictive analytics to forecast price trends.</a:t>
                      </a:r>
                    </a:p>
                    <a:p>
                      <a:endParaRPr lang="en-IN" dirty="0"/>
                    </a:p>
                  </a:txBody>
                  <a:tcPr>
                    <a:solidFill>
                      <a:schemeClr val="accent2">
                        <a:lumMod val="40000"/>
                        <a:lumOff val="60000"/>
                      </a:schemeClr>
                    </a:solidFill>
                  </a:tcPr>
                </a:tc>
                <a:extLst>
                  <a:ext uri="{0D108BD9-81ED-4DB2-BD59-A6C34878D82A}">
                    <a16:rowId xmlns:a16="http://schemas.microsoft.com/office/drawing/2014/main" val="3075820143"/>
                  </a:ext>
                </a:extLst>
              </a:tr>
            </a:tbl>
          </a:graphicData>
        </a:graphic>
      </p:graphicFrame>
      <p:sp>
        <p:nvSpPr>
          <p:cNvPr id="4" name="Date Placeholder 3">
            <a:extLst>
              <a:ext uri="{FF2B5EF4-FFF2-40B4-BE49-F238E27FC236}">
                <a16:creationId xmlns:a16="http://schemas.microsoft.com/office/drawing/2014/main" id="{6C5A7850-892E-D9F2-0C67-0888E3B45FB2}"/>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152BBE5A-8E40-1D0D-DC7D-0E07210310DB}"/>
              </a:ext>
            </a:extLst>
          </p:cNvPr>
          <p:cNvSpPr>
            <a:spLocks noGrp="1"/>
          </p:cNvSpPr>
          <p:nvPr>
            <p:ph type="sldNum" sz="quarter" idx="12"/>
          </p:nvPr>
        </p:nvSpPr>
        <p:spPr/>
        <p:txBody>
          <a:bodyPr/>
          <a:lstStyle/>
          <a:p>
            <a:fld id="{672DB9CA-C85A-4E11-ADC0-8193E41C1656}" type="slidenum">
              <a:rPr lang="en-IN" smtClean="0"/>
              <a:t>6</a:t>
            </a:fld>
            <a:endParaRPr lang="en-IN" dirty="0"/>
          </a:p>
        </p:txBody>
      </p:sp>
    </p:spTree>
    <p:extLst>
      <p:ext uri="{BB962C8B-B14F-4D97-AF65-F5344CB8AC3E}">
        <p14:creationId xmlns:p14="http://schemas.microsoft.com/office/powerpoint/2010/main" val="17302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01B-A5B7-F20D-FC39-F1F31D9CE74B}"/>
              </a:ext>
            </a:extLst>
          </p:cNvPr>
          <p:cNvSpPr>
            <a:spLocks noGrp="1"/>
          </p:cNvSpPr>
          <p:nvPr>
            <p:ph type="title"/>
          </p:nvPr>
        </p:nvSpPr>
        <p:spPr>
          <a:xfrm>
            <a:off x="838200" y="136525"/>
            <a:ext cx="10515600" cy="627047"/>
          </a:xfrm>
        </p:spPr>
        <p:txBody>
          <a:bodyPr>
            <a:normAutofit/>
          </a:bodyPr>
          <a:lstStyle/>
          <a:p>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ARCHITECTURE</a:t>
            </a:r>
          </a:p>
        </p:txBody>
      </p:sp>
      <p:pic>
        <p:nvPicPr>
          <p:cNvPr id="15" name="Content Placeholder 14">
            <a:extLst>
              <a:ext uri="{FF2B5EF4-FFF2-40B4-BE49-F238E27FC236}">
                <a16:creationId xmlns:a16="http://schemas.microsoft.com/office/drawing/2014/main" id="{0D518046-27CC-F3E8-FD85-1D7535EFF563}"/>
              </a:ext>
            </a:extLst>
          </p:cNvPr>
          <p:cNvPicPr>
            <a:picLocks noGrp="1" noChangeAspect="1"/>
          </p:cNvPicPr>
          <p:nvPr>
            <p:ph idx="1"/>
          </p:nvPr>
        </p:nvPicPr>
        <p:blipFill>
          <a:blip r:embed="rId2"/>
          <a:stretch>
            <a:fillRect/>
          </a:stretch>
        </p:blipFill>
        <p:spPr>
          <a:xfrm>
            <a:off x="5095433" y="1528177"/>
            <a:ext cx="857250" cy="1714500"/>
          </a:xfrm>
          <a:prstGeom prst="rect">
            <a:avLst/>
          </a:prstGeom>
        </p:spPr>
      </p:pic>
      <p:sp>
        <p:nvSpPr>
          <p:cNvPr id="4" name="Date Placeholder 3">
            <a:extLst>
              <a:ext uri="{FF2B5EF4-FFF2-40B4-BE49-F238E27FC236}">
                <a16:creationId xmlns:a16="http://schemas.microsoft.com/office/drawing/2014/main" id="{2AE815FF-383D-4677-8F58-70EA35018A54}"/>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EAC10CC0-084D-251C-EE83-DA5BFC859D2A}"/>
              </a:ext>
            </a:extLst>
          </p:cNvPr>
          <p:cNvSpPr>
            <a:spLocks noGrp="1"/>
          </p:cNvSpPr>
          <p:nvPr>
            <p:ph type="sldNum" sz="quarter" idx="12"/>
          </p:nvPr>
        </p:nvSpPr>
        <p:spPr/>
        <p:txBody>
          <a:bodyPr/>
          <a:lstStyle/>
          <a:p>
            <a:fld id="{672DB9CA-C85A-4E11-ADC0-8193E41C1656}" type="slidenum">
              <a:rPr lang="en-IN" smtClean="0"/>
              <a:t>7</a:t>
            </a:fld>
            <a:endParaRPr lang="en-IN" dirty="0"/>
          </a:p>
        </p:txBody>
      </p:sp>
      <p:sp>
        <p:nvSpPr>
          <p:cNvPr id="16" name="Oval 15">
            <a:extLst>
              <a:ext uri="{FF2B5EF4-FFF2-40B4-BE49-F238E27FC236}">
                <a16:creationId xmlns:a16="http://schemas.microsoft.com/office/drawing/2014/main" id="{130E6344-FEA4-5244-454A-BE3EB4987175}"/>
              </a:ext>
            </a:extLst>
          </p:cNvPr>
          <p:cNvSpPr/>
          <p:nvPr/>
        </p:nvSpPr>
        <p:spPr>
          <a:xfrm>
            <a:off x="688156" y="1901146"/>
            <a:ext cx="2121032" cy="1168924"/>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INTERFACE</a:t>
            </a:r>
            <a:endParaRPr lang="en-IN" dirty="0"/>
          </a:p>
        </p:txBody>
      </p:sp>
      <p:sp>
        <p:nvSpPr>
          <p:cNvPr id="17" name="Flowchart: Process 16">
            <a:extLst>
              <a:ext uri="{FF2B5EF4-FFF2-40B4-BE49-F238E27FC236}">
                <a16:creationId xmlns:a16="http://schemas.microsoft.com/office/drawing/2014/main" id="{F787E1E7-D273-A436-F0E6-6D3B31ADE936}"/>
              </a:ext>
            </a:extLst>
          </p:cNvPr>
          <p:cNvSpPr/>
          <p:nvPr/>
        </p:nvSpPr>
        <p:spPr>
          <a:xfrm>
            <a:off x="3559305" y="3665559"/>
            <a:ext cx="2026763" cy="876693"/>
          </a:xfrm>
          <a:prstGeom prst="flowChartProcess">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r>
              <a:rPr lang="en-IN" dirty="0">
                <a:solidFill>
                  <a:schemeClr val="tx1"/>
                </a:solidFill>
              </a:rPr>
              <a:t>COPY URL</a:t>
            </a:r>
            <a:endParaRPr lang="en-IN" dirty="0"/>
          </a:p>
        </p:txBody>
      </p:sp>
      <p:sp>
        <p:nvSpPr>
          <p:cNvPr id="18" name="Pentagon 17">
            <a:extLst>
              <a:ext uri="{FF2B5EF4-FFF2-40B4-BE49-F238E27FC236}">
                <a16:creationId xmlns:a16="http://schemas.microsoft.com/office/drawing/2014/main" id="{D6CC1C60-DC9D-4EE9-320E-21085239F028}"/>
              </a:ext>
            </a:extLst>
          </p:cNvPr>
          <p:cNvSpPr/>
          <p:nvPr/>
        </p:nvSpPr>
        <p:spPr>
          <a:xfrm>
            <a:off x="3452174" y="5458119"/>
            <a:ext cx="2241026" cy="1140643"/>
          </a:xfrm>
          <a:prstGeom prst="pentagon">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PRICE DETAILS</a:t>
            </a:r>
          </a:p>
        </p:txBody>
      </p:sp>
      <p:sp>
        <p:nvSpPr>
          <p:cNvPr id="19" name="Plaque 18">
            <a:extLst>
              <a:ext uri="{FF2B5EF4-FFF2-40B4-BE49-F238E27FC236}">
                <a16:creationId xmlns:a16="http://schemas.microsoft.com/office/drawing/2014/main" id="{922B266C-62E1-D94B-AFCC-084DDACF2AC0}"/>
              </a:ext>
            </a:extLst>
          </p:cNvPr>
          <p:cNvSpPr/>
          <p:nvPr/>
        </p:nvSpPr>
        <p:spPr>
          <a:xfrm>
            <a:off x="499621" y="5533534"/>
            <a:ext cx="1847653" cy="989814"/>
          </a:xfrm>
          <a:prstGeom prst="plaqu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UPDATE IN MAIL</a:t>
            </a:r>
          </a:p>
        </p:txBody>
      </p:sp>
      <p:sp>
        <p:nvSpPr>
          <p:cNvPr id="20" name="Parallelogram 19">
            <a:extLst>
              <a:ext uri="{FF2B5EF4-FFF2-40B4-BE49-F238E27FC236}">
                <a16:creationId xmlns:a16="http://schemas.microsoft.com/office/drawing/2014/main" id="{D3265A48-E97E-BABB-5511-79476535E185}"/>
              </a:ext>
            </a:extLst>
          </p:cNvPr>
          <p:cNvSpPr/>
          <p:nvPr/>
        </p:nvSpPr>
        <p:spPr>
          <a:xfrm>
            <a:off x="6831881" y="4864231"/>
            <a:ext cx="2708635" cy="1036948"/>
          </a:xfrm>
          <a:prstGeom prst="parallelogram">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AMAZON SCRAP</a:t>
            </a:r>
          </a:p>
        </p:txBody>
      </p:sp>
      <p:sp>
        <p:nvSpPr>
          <p:cNvPr id="21" name="Cylinder 20">
            <a:extLst>
              <a:ext uri="{FF2B5EF4-FFF2-40B4-BE49-F238E27FC236}">
                <a16:creationId xmlns:a16="http://schemas.microsoft.com/office/drawing/2014/main" id="{EC9D9796-96C5-52C8-7FAA-6E11EB2D6D51}"/>
              </a:ext>
            </a:extLst>
          </p:cNvPr>
          <p:cNvSpPr/>
          <p:nvPr/>
        </p:nvSpPr>
        <p:spPr>
          <a:xfrm>
            <a:off x="9204489" y="2648849"/>
            <a:ext cx="1555422" cy="1121790"/>
          </a:xfrm>
          <a:prstGeom prst="ca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t>
            </a:r>
            <a:r>
              <a:rPr lang="en-IN" dirty="0">
                <a:solidFill>
                  <a:schemeClr val="tx1"/>
                </a:solidFill>
              </a:rPr>
              <a:t>PRICE TRACKER</a:t>
            </a:r>
            <a:endParaRPr lang="en-IN" dirty="0"/>
          </a:p>
        </p:txBody>
      </p:sp>
      <p:sp>
        <p:nvSpPr>
          <p:cNvPr id="22" name="Flowchart: Alternate Process 21">
            <a:extLst>
              <a:ext uri="{FF2B5EF4-FFF2-40B4-BE49-F238E27FC236}">
                <a16:creationId xmlns:a16="http://schemas.microsoft.com/office/drawing/2014/main" id="{FFACE82C-DEC0-DAEE-F186-FEBFB3F0E877}"/>
              </a:ext>
            </a:extLst>
          </p:cNvPr>
          <p:cNvSpPr/>
          <p:nvPr/>
        </p:nvSpPr>
        <p:spPr>
          <a:xfrm>
            <a:off x="7352122" y="901685"/>
            <a:ext cx="2554664" cy="817365"/>
          </a:xfrm>
          <a:prstGeom prst="flowChartAlternateProcess">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SEND ALERT VIA EMAIL </a:t>
            </a:r>
          </a:p>
        </p:txBody>
      </p:sp>
      <p:cxnSp>
        <p:nvCxnSpPr>
          <p:cNvPr id="24" name="Connector: Elbow 23">
            <a:extLst>
              <a:ext uri="{FF2B5EF4-FFF2-40B4-BE49-F238E27FC236}">
                <a16:creationId xmlns:a16="http://schemas.microsoft.com/office/drawing/2014/main" id="{67DACF2D-3C7D-8449-0908-9DE43A4BBD36}"/>
              </a:ext>
            </a:extLst>
          </p:cNvPr>
          <p:cNvCxnSpPr>
            <a:cxnSpLocks/>
            <a:stCxn id="16" idx="4"/>
            <a:endCxn id="17" idx="1"/>
          </p:cNvCxnSpPr>
          <p:nvPr/>
        </p:nvCxnSpPr>
        <p:spPr>
          <a:xfrm rot="16200000" flipH="1">
            <a:off x="2137070" y="2681671"/>
            <a:ext cx="1033836" cy="181063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E03CB1-AE45-6447-8A3A-D36DFA05A3B0}"/>
              </a:ext>
            </a:extLst>
          </p:cNvPr>
          <p:cNvCxnSpPr>
            <a:cxnSpLocks/>
          </p:cNvCxnSpPr>
          <p:nvPr/>
        </p:nvCxnSpPr>
        <p:spPr>
          <a:xfrm>
            <a:off x="4572687" y="4689059"/>
            <a:ext cx="0" cy="6936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35D6F91-C6E0-545E-9112-D188D70A5803}"/>
              </a:ext>
            </a:extLst>
          </p:cNvPr>
          <p:cNvCxnSpPr>
            <a:cxnSpLocks/>
          </p:cNvCxnSpPr>
          <p:nvPr/>
        </p:nvCxnSpPr>
        <p:spPr>
          <a:xfrm flipH="1">
            <a:off x="2347273" y="5948629"/>
            <a:ext cx="9992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25AD41C-3423-0CBF-A43B-FE21FB376B2A}"/>
              </a:ext>
            </a:extLst>
          </p:cNvPr>
          <p:cNvCxnSpPr>
            <a:stCxn id="17" idx="3"/>
          </p:cNvCxnSpPr>
          <p:nvPr/>
        </p:nvCxnSpPr>
        <p:spPr>
          <a:xfrm>
            <a:off x="5586068" y="4103906"/>
            <a:ext cx="1352060" cy="93197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6E38B825-B41B-7664-7D4E-103184CC22B6}"/>
              </a:ext>
            </a:extLst>
          </p:cNvPr>
          <p:cNvCxnSpPr/>
          <p:nvPr/>
        </p:nvCxnSpPr>
        <p:spPr>
          <a:xfrm flipV="1">
            <a:off x="5478937" y="5599522"/>
            <a:ext cx="1352944" cy="75682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9106CB4-1277-ADFA-E6BF-1DC27375ABA8}"/>
              </a:ext>
            </a:extLst>
          </p:cNvPr>
          <p:cNvCxnSpPr>
            <a:stCxn id="20" idx="2"/>
          </p:cNvCxnSpPr>
          <p:nvPr/>
        </p:nvCxnSpPr>
        <p:spPr>
          <a:xfrm flipV="1">
            <a:off x="9410898" y="3855563"/>
            <a:ext cx="694636" cy="152714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852C7C-85F2-40F0-3E9A-8B0622530D2D}"/>
              </a:ext>
            </a:extLst>
          </p:cNvPr>
          <p:cNvCxnSpPr>
            <a:cxnSpLocks/>
            <a:stCxn id="15" idx="1"/>
          </p:cNvCxnSpPr>
          <p:nvPr/>
        </p:nvCxnSpPr>
        <p:spPr>
          <a:xfrm flipH="1" flipV="1">
            <a:off x="2846894" y="2350376"/>
            <a:ext cx="2248539" cy="35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9D17F5-2A00-1B32-2485-CCCDBD38891C}"/>
              </a:ext>
            </a:extLst>
          </p:cNvPr>
          <p:cNvCxnSpPr>
            <a:cxnSpLocks/>
            <a:stCxn id="21" idx="2"/>
          </p:cNvCxnSpPr>
          <p:nvPr/>
        </p:nvCxnSpPr>
        <p:spPr>
          <a:xfrm rot="10800000">
            <a:off x="8610603" y="1800520"/>
            <a:ext cx="593887" cy="140922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B2A66722-8FF0-4EA7-A4B6-D63E47B31C1E}"/>
              </a:ext>
            </a:extLst>
          </p:cNvPr>
          <p:cNvCxnSpPr>
            <a:stCxn id="22" idx="1"/>
            <a:endCxn id="15" idx="3"/>
          </p:cNvCxnSpPr>
          <p:nvPr/>
        </p:nvCxnSpPr>
        <p:spPr>
          <a:xfrm rot="10800000" flipV="1">
            <a:off x="5952684" y="1310367"/>
            <a:ext cx="1399439" cy="107505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01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FBA0-E8CF-B327-835F-2141214DA292}"/>
              </a:ext>
            </a:extLst>
          </p:cNvPr>
          <p:cNvSpPr>
            <a:spLocks noGrp="1"/>
          </p:cNvSpPr>
          <p:nvPr>
            <p:ph type="title"/>
          </p:nvPr>
        </p:nvSpPr>
        <p:spPr/>
        <p:txBody>
          <a:bodyPr>
            <a:normAutofit/>
          </a:bodyPr>
          <a:lstStyle/>
          <a:p>
            <a:r>
              <a:rPr lang="en-IN"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EXISTING SYSTEM ARCHITECTURE</a:t>
            </a:r>
            <a:endParaRPr lang="en-IN" sz="3000" dirty="0"/>
          </a:p>
        </p:txBody>
      </p:sp>
      <p:pic>
        <p:nvPicPr>
          <p:cNvPr id="7" name="Content Placeholder 6">
            <a:extLst>
              <a:ext uri="{FF2B5EF4-FFF2-40B4-BE49-F238E27FC236}">
                <a16:creationId xmlns:a16="http://schemas.microsoft.com/office/drawing/2014/main" id="{ECD4824E-B82A-0D99-2FB4-45E493B68735}"/>
              </a:ext>
            </a:extLst>
          </p:cNvPr>
          <p:cNvPicPr>
            <a:picLocks noGrp="1" noChangeAspect="1"/>
          </p:cNvPicPr>
          <p:nvPr>
            <p:ph idx="1"/>
          </p:nvPr>
        </p:nvPicPr>
        <p:blipFill>
          <a:blip r:embed="rId2"/>
          <a:stretch>
            <a:fillRect/>
          </a:stretch>
        </p:blipFill>
        <p:spPr>
          <a:xfrm>
            <a:off x="2328862" y="2153444"/>
            <a:ext cx="7534275" cy="3695700"/>
          </a:xfrm>
        </p:spPr>
      </p:pic>
      <p:sp>
        <p:nvSpPr>
          <p:cNvPr id="4" name="Date Placeholder 3">
            <a:extLst>
              <a:ext uri="{FF2B5EF4-FFF2-40B4-BE49-F238E27FC236}">
                <a16:creationId xmlns:a16="http://schemas.microsoft.com/office/drawing/2014/main" id="{69818DE1-AAB0-9001-F89D-F6BED157D9F6}"/>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A404D2A2-90F6-605E-253C-04DD739D645D}"/>
              </a:ext>
            </a:extLst>
          </p:cNvPr>
          <p:cNvSpPr>
            <a:spLocks noGrp="1"/>
          </p:cNvSpPr>
          <p:nvPr>
            <p:ph type="sldNum" sz="quarter" idx="12"/>
          </p:nvPr>
        </p:nvSpPr>
        <p:spPr/>
        <p:txBody>
          <a:bodyPr/>
          <a:lstStyle/>
          <a:p>
            <a:fld id="{672DB9CA-C85A-4E11-ADC0-8193E41C1656}" type="slidenum">
              <a:rPr lang="en-IN" smtClean="0"/>
              <a:t>8</a:t>
            </a:fld>
            <a:endParaRPr lang="en-IN" dirty="0"/>
          </a:p>
        </p:txBody>
      </p:sp>
    </p:spTree>
    <p:extLst>
      <p:ext uri="{BB962C8B-B14F-4D97-AF65-F5344CB8AC3E}">
        <p14:creationId xmlns:p14="http://schemas.microsoft.com/office/powerpoint/2010/main" val="349052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259840" y="2671762"/>
            <a:ext cx="4912360" cy="3684588"/>
          </a:xfrm>
        </p:spPr>
        <p:txBody>
          <a:bodyPr/>
          <a:lstStyle/>
          <a:p>
            <a:pPr>
              <a:buClr>
                <a:srgbClr val="FF0000"/>
              </a:buClr>
            </a:pPr>
            <a:r>
              <a:rPr lang="en-IN" dirty="0"/>
              <a:t>Cloud Hosting</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t>Processing Power</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t>Storage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t>Web Scraping Servers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t>User Devices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
        <p:nvSpPr>
          <p:cNvPr id="7" name="Rectangle 1">
            <a:extLst>
              <a:ext uri="{FF2B5EF4-FFF2-40B4-BE49-F238E27FC236}">
                <a16:creationId xmlns:a16="http://schemas.microsoft.com/office/drawing/2014/main" id="{24440F31-07B9-F31D-A9ED-023F7E8981C3}"/>
              </a:ext>
            </a:extLst>
          </p:cNvPr>
          <p:cNvSpPr>
            <a:spLocks noChangeArrowheads="1"/>
          </p:cNvSpPr>
          <p:nvPr/>
        </p:nvSpPr>
        <p:spPr bwMode="auto">
          <a:xfrm>
            <a:off x="7215981" y="1310277"/>
            <a:ext cx="45696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lvl="7" eaLnBrk="0" fontAlgn="base" hangingPunct="0">
              <a:spcBef>
                <a:spcPct val="0"/>
              </a:spcBef>
              <a:spcAft>
                <a:spcPct val="0"/>
              </a:spcAft>
              <a:buFontTx/>
              <a:buChar char="•"/>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rPr>
              <a:t>Web Scraping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 Machine Learning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Notification System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Arial" panose="020B0604020202020204" pitchFamily="34" charset="0"/>
              </a:rPr>
              <a:t>Programming language</a:t>
            </a:r>
            <a:endParaRPr kumimoji="0" lang="en-US" altLang="en-US"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1325</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Times New Roman</vt:lpstr>
      <vt:lpstr>Office Theme</vt:lpstr>
      <vt:lpstr>PowerPoint Presentation</vt:lpstr>
      <vt:lpstr>PowerPoint Presentation</vt:lpstr>
      <vt:lpstr> OBJECTIVE OF THE PROJECT</vt:lpstr>
      <vt:lpstr>ABSTRACT</vt:lpstr>
      <vt:lpstr>PowerPoint Presentation</vt:lpstr>
      <vt:lpstr>PowerPoint Presentation</vt:lpstr>
      <vt:lpstr>        PROPOSED SYSTEM ARCHITECTURE</vt:lpstr>
      <vt:lpstr>  EXISTING SYSTEM ARCHITECTURE</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tebi</dc:creator>
  <cp:lastModifiedBy>Mohan Raj</cp:lastModifiedBy>
  <cp:revision>10</cp:revision>
  <dcterms:modified xsi:type="dcterms:W3CDTF">2024-12-06T04:31:31Z</dcterms:modified>
</cp:coreProperties>
</file>