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145706564" r:id="rId2"/>
    <p:sldId id="296" r:id="rId3"/>
    <p:sldId id="2145706561" r:id="rId4"/>
    <p:sldId id="297" r:id="rId5"/>
    <p:sldId id="21457065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25930-FD0D-4A43-BE39-68EE91F4084C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21142-4597-4BCA-B937-0B93DD5ABB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3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134F-4D3C-6355-BA8A-010AAF339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4F63B-64A6-E9AB-AC2B-338552D95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55D6-4A74-76F1-9BE0-FD1A2443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BEBF-B365-464B-A216-9D02BB9E40C8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D280-E4D7-78BC-B5FC-24B84B9D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C266-69C0-111B-C131-1BE6C9E5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2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87CC-70E1-1443-262E-7E61D212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49FD9-4DF3-D596-DA7A-8395431D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9F86-7BEB-2C41-BDDA-E7BD1FA3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06B6-810A-4D3B-B2AE-41240829511A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5D02-1C14-E4F9-1759-D27715B0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39D0-B0B5-DCCD-73A1-884852F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8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A59DD-7210-F768-0586-A99601A1A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5849E-5627-F892-DBC9-F30B18235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D551-8B67-6C53-036D-9004F00E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FB27-CE1E-4F04-ACEE-EB46C04586AC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4D54-8EB9-C1DD-22AE-599B942E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A44C-B3F1-F0AA-5EDD-41B7DCC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8540-E903-71B0-6803-BCF2C571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5140-53BB-649F-941A-9476D449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E2EC-2384-683B-4E8D-A694AB0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EA07-94A7-4DE1-B629-1D7D3FD2D3BF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47F6-E02A-3D0F-226D-F2A2CAF5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2512-63EB-D7CC-F6BB-AB09EAD9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4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368C-14C9-6A46-7940-408350D1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C8C-DBE8-2DD4-987E-7CDD2DD9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C7E-3F6F-B419-456E-E1ECC9A9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492E-D318-4F95-A2CD-1851FAF8BBEA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356E-5904-4DBB-8F1C-34168CF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B599-B99E-3ACA-CFF5-E5B1B0FC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3C76-4D8D-CBDE-EBDE-EC3F8EA4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4F63-755A-FA12-109F-F8EB98B5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47863-BCF3-881A-7A6C-914EFF992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F5F88-02C3-B800-8FA1-87A71EED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139-CE22-426B-BA52-05DE927CB3CD}" type="datetime1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D3F47-5665-5DA7-4CEB-4EB45238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CEC36-61C9-8BF2-85EE-A01E8270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88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B9E6-4A46-7488-9D78-7A3BACCA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9FFB-B4AD-2634-8D0C-06E54E76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F838-19AD-6877-1911-549B73B6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CB7C3-64DC-7FBD-395F-E885C36D7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1686-0B2E-0CAF-8CE8-4A97C08A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99497-AFF0-86E9-AF79-E87185D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DD9-66CE-4D66-ADCA-0EE4233AD31F}" type="datetime1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DEF18-BFD2-06B0-90EA-1E420168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87761-51B6-7916-4A99-A26B55B3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32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1750-7FEF-B2B3-622F-51F82787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C317-5196-01F8-04B4-345CB9DA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E41F-6E5C-4BFA-9BF1-9BEE6FFEB329}" type="datetime1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C5C7A-7ACC-70A0-7276-58771A96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AB4C5-F139-212B-A60D-1BC54094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7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FC1A2-624C-0242-84BE-E44A60E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53E1C-51AB-4F06-B927-69E31DF8209C}" type="datetime1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E3B13-A299-316F-80CC-EE57D13B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65FC9-7A16-C3DD-2A75-C2EC102E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6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09B5-7228-6E88-864B-491F61EE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CE68-1194-76DC-6437-DDA2CA8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829C2-BF15-31F6-8385-E20123FD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BC82B-5A3C-1AAD-8172-4D9F5E25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C5F5-2765-44FE-9475-90F44CA6E3F1}" type="datetime1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16D3C-7526-9673-69E9-D55E28EE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6D4B-1F84-8499-CE48-7257EAF8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6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C60-9286-7E12-191A-B015B725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6CF05-D319-CE61-9FBA-B59F2AC2D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F54E7-1AC0-249B-2CC1-644BC70E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A7BBE-81E8-A7FF-3DA0-3AEEAB1F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47AF-9012-4D3E-9834-7A2CD0DE7EE4}" type="datetime1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46BBE-1B26-B17E-F312-68539430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3416-A677-CC1D-2BEF-940250FB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5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6DCA4-874B-493F-E489-62633019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6BF34-8B85-899B-4474-DBE7D250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3C89-B846-093A-B605-02961386D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B8E-FA81-4029-989F-A2663E8B1D2F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4B63-7E75-AE0C-73D9-426671EFE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Copyright © 2023 Capgemini.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EF62-64DB-DD45-F662-725C0BC70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8887-7081-46A1-8462-D521FC0B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64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Rectangle 20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6" name="Rectangle 20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07278-8AC3-E4D4-F28D-2E551DB60DB5}"/>
              </a:ext>
            </a:extLst>
          </p:cNvPr>
          <p:cNvSpPr txBox="1"/>
          <p:nvPr/>
        </p:nvSpPr>
        <p:spPr>
          <a:xfrm>
            <a:off x="2550732" y="597509"/>
            <a:ext cx="5758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Let’s LevelUp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80E2690-7183-8B5A-C957-F31F99BEF369}"/>
              </a:ext>
            </a:extLst>
          </p:cNvPr>
          <p:cNvSpPr/>
          <p:nvPr/>
        </p:nvSpPr>
        <p:spPr>
          <a:xfrm>
            <a:off x="7022489" y="215685"/>
            <a:ext cx="800100" cy="1161212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C Program to Print The Calendar of a Month of 31 Days">
            <a:extLst>
              <a:ext uri="{FF2B5EF4-FFF2-40B4-BE49-F238E27FC236}">
                <a16:creationId xmlns:a16="http://schemas.microsoft.com/office/drawing/2014/main" id="{A07EDA9F-8B17-721D-0560-D322070D5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99" t="23676" r="4977" b="21196"/>
          <a:stretch/>
        </p:blipFill>
        <p:spPr bwMode="auto">
          <a:xfrm>
            <a:off x="39566" y="18216"/>
            <a:ext cx="2184890" cy="1692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50 Best Free Elegant Fonts to Level Up Your Designs">
            <a:extLst>
              <a:ext uri="{FF2B5EF4-FFF2-40B4-BE49-F238E27FC236}">
                <a16:creationId xmlns:a16="http://schemas.microsoft.com/office/drawing/2014/main" id="{2308DD24-90D8-CD39-8098-2BABD77A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5" r="33163"/>
          <a:stretch/>
        </p:blipFill>
        <p:spPr bwMode="auto">
          <a:xfrm>
            <a:off x="4278805" y="4546052"/>
            <a:ext cx="1020521" cy="1482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2" name="Picture 8" descr="50 Best Free Elegant Fonts to Level Up Your Designs">
            <a:extLst>
              <a:ext uri="{FF2B5EF4-FFF2-40B4-BE49-F238E27FC236}">
                <a16:creationId xmlns:a16="http://schemas.microsoft.com/office/drawing/2014/main" id="{BE290557-DAE9-821C-FA0B-A2B653162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r="50960"/>
          <a:stretch/>
        </p:blipFill>
        <p:spPr bwMode="auto">
          <a:xfrm>
            <a:off x="6306109" y="2004423"/>
            <a:ext cx="952108" cy="1469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5CB5637A-395D-7858-5226-3F27163BC61E}"/>
              </a:ext>
            </a:extLst>
          </p:cNvPr>
          <p:cNvSpPr/>
          <p:nvPr/>
        </p:nvSpPr>
        <p:spPr>
          <a:xfrm>
            <a:off x="5368962" y="3429000"/>
            <a:ext cx="1053064" cy="1085849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35FB82-B0C8-FE74-DF28-768C10FBC37A}"/>
              </a:ext>
            </a:extLst>
          </p:cNvPr>
          <p:cNvGrpSpPr/>
          <p:nvPr/>
        </p:nvGrpSpPr>
        <p:grpSpPr>
          <a:xfrm>
            <a:off x="9447565" y="521967"/>
            <a:ext cx="2409092" cy="944056"/>
            <a:chOff x="9486900" y="580292"/>
            <a:chExt cx="2409092" cy="9440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4557C9-5DD5-17D0-63C7-E10C2587F87D}"/>
                </a:ext>
              </a:extLst>
            </p:cNvPr>
            <p:cNvSpPr/>
            <p:nvPr/>
          </p:nvSpPr>
          <p:spPr>
            <a:xfrm>
              <a:off x="9486900" y="580292"/>
              <a:ext cx="2409092" cy="94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Capgemini Logo - Cortex Intelligent Automation">
              <a:extLst>
                <a:ext uri="{FF2B5EF4-FFF2-40B4-BE49-F238E27FC236}">
                  <a16:creationId xmlns:a16="http://schemas.microsoft.com/office/drawing/2014/main" id="{3BAB0F08-AB7E-EA5A-292B-87C9C1EB1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446" y="842813"/>
              <a:ext cx="2032000" cy="490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DD3B17-BEC2-0FE0-C368-7AD6758B045D}"/>
              </a:ext>
            </a:extLst>
          </p:cNvPr>
          <p:cNvSpPr txBox="1"/>
          <p:nvPr/>
        </p:nvSpPr>
        <p:spPr>
          <a:xfrm>
            <a:off x="1922584" y="6462983"/>
            <a:ext cx="6128238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Powered by – I&amp;D Data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71B67-2F49-5A96-C39B-194EC5FE0793}"/>
              </a:ext>
            </a:extLst>
          </p:cNvPr>
          <p:cNvSpPr txBox="1"/>
          <p:nvPr/>
        </p:nvSpPr>
        <p:spPr>
          <a:xfrm>
            <a:off x="6095617" y="5012476"/>
            <a:ext cx="52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Mentor –</a:t>
            </a:r>
            <a:r>
              <a:rPr lang="en-IN" sz="3600" b="1" dirty="0">
                <a:solidFill>
                  <a:schemeClr val="bg1"/>
                </a:solidFill>
              </a:rPr>
              <a:t>Mentee</a:t>
            </a:r>
            <a:r>
              <a:rPr lang="en-IN" sz="3200" b="1" dirty="0">
                <a:solidFill>
                  <a:schemeClr val="bg1"/>
                </a:solidFill>
              </a:rPr>
              <a:t> Program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58743-80E9-43DE-A6E4-79E1E26E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0822" y="6409686"/>
            <a:ext cx="4114800" cy="365125"/>
          </a:xfrm>
        </p:spPr>
        <p:txBody>
          <a:bodyPr/>
          <a:lstStyle/>
          <a:p>
            <a:r>
              <a:rPr lang="en-IN" dirty="0"/>
              <a:t>Copyright © 2023 Capgemini.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41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A612-47D1-88D1-D44D-E80BAAB0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06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Why are we launching this program?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C7AD73-8C70-79E4-B5AF-D9D6C671B4C1}"/>
              </a:ext>
            </a:extLst>
          </p:cNvPr>
          <p:cNvSpPr/>
          <p:nvPr/>
        </p:nvSpPr>
        <p:spPr>
          <a:xfrm>
            <a:off x="1275252" y="1428581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5" name="Google Shape;366;g9e0bac5543_1_0">
            <a:extLst>
              <a:ext uri="{FF2B5EF4-FFF2-40B4-BE49-F238E27FC236}">
                <a16:creationId xmlns:a16="http://schemas.microsoft.com/office/drawing/2014/main" id="{179A8408-7BC5-216C-0DAB-0CFD3E185A28}"/>
              </a:ext>
            </a:extLst>
          </p:cNvPr>
          <p:cNvSpPr txBox="1"/>
          <p:nvPr/>
        </p:nvSpPr>
        <p:spPr>
          <a:xfrm>
            <a:off x="2228722" y="2424953"/>
            <a:ext cx="10225135" cy="8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b="1" dirty="0">
                <a:latin typeface="+mj-lt"/>
              </a:rPr>
              <a:t>Coaching and Mentoring </a:t>
            </a:r>
            <a:r>
              <a:rPr lang="en-GB" sz="2400" dirty="0">
                <a:latin typeface="+mj-lt"/>
              </a:rPr>
              <a:t>–Make A band ready for project interviews, Certification Guidance,  Capgemini know- How </a:t>
            </a:r>
            <a:endParaRPr lang="en-US" sz="24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3D948-91B4-82DE-A55C-E204812B24C1}"/>
              </a:ext>
            </a:extLst>
          </p:cNvPr>
          <p:cNvSpPr/>
          <p:nvPr/>
        </p:nvSpPr>
        <p:spPr>
          <a:xfrm>
            <a:off x="1275252" y="2439275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A98C45-923E-81E3-9945-1965CEAC6BDA}"/>
              </a:ext>
            </a:extLst>
          </p:cNvPr>
          <p:cNvSpPr/>
          <p:nvPr/>
        </p:nvSpPr>
        <p:spPr>
          <a:xfrm>
            <a:off x="1275252" y="3537691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3</a:t>
            </a:r>
          </a:p>
        </p:txBody>
      </p:sp>
      <p:sp>
        <p:nvSpPr>
          <p:cNvPr id="10" name="Google Shape;366;g9e0bac5543_1_0">
            <a:extLst>
              <a:ext uri="{FF2B5EF4-FFF2-40B4-BE49-F238E27FC236}">
                <a16:creationId xmlns:a16="http://schemas.microsoft.com/office/drawing/2014/main" id="{39672C47-6A3F-6338-A75D-69CEFA09B5B4}"/>
              </a:ext>
            </a:extLst>
          </p:cNvPr>
          <p:cNvSpPr txBox="1"/>
          <p:nvPr/>
        </p:nvSpPr>
        <p:spPr>
          <a:xfrm>
            <a:off x="2323308" y="3515374"/>
            <a:ext cx="10225135" cy="95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b="1" dirty="0">
                <a:latin typeface="+mj-lt"/>
                <a:ea typeface="Montserrat"/>
                <a:cs typeface="Montserrat"/>
                <a:sym typeface="Montserrat"/>
              </a:rPr>
              <a:t>Empower and Encourage personal development  </a:t>
            </a:r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– Provide Assignments, more hand-on experience and review the same with detailed feedback  </a:t>
            </a:r>
          </a:p>
          <a:p>
            <a:endParaRPr lang="en-US" sz="24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366;g9e0bac5543_1_0">
            <a:extLst>
              <a:ext uri="{FF2B5EF4-FFF2-40B4-BE49-F238E27FC236}">
                <a16:creationId xmlns:a16="http://schemas.microsoft.com/office/drawing/2014/main" id="{83C4C8DE-3BEE-4E73-DC0E-68F193B97F9F}"/>
              </a:ext>
            </a:extLst>
          </p:cNvPr>
          <p:cNvSpPr txBox="1"/>
          <p:nvPr/>
        </p:nvSpPr>
        <p:spPr>
          <a:xfrm>
            <a:off x="2228721" y="5602451"/>
            <a:ext cx="10225135" cy="101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Try to look for an opportunity to make them </a:t>
            </a:r>
            <a:r>
              <a:rPr lang="en-GB" sz="2400" b="1" dirty="0">
                <a:latin typeface="+mj-lt"/>
                <a:ea typeface="Montserrat"/>
                <a:cs typeface="Montserrat"/>
                <a:sym typeface="Montserrat"/>
              </a:rPr>
              <a:t>Billable </a:t>
            </a:r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or </a:t>
            </a:r>
            <a:r>
              <a:rPr lang="en-GB" sz="2400" b="1" dirty="0">
                <a:latin typeface="+mj-lt"/>
                <a:ea typeface="Montserrat"/>
                <a:cs typeface="Montserrat"/>
                <a:sym typeface="Montserrat"/>
              </a:rPr>
              <a:t>Shadow</a:t>
            </a:r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 in projects by working with your own connects, RMG and competency leads</a:t>
            </a:r>
            <a:endParaRPr lang="en-US" sz="24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366;g9e0bac5543_1_0">
            <a:extLst>
              <a:ext uri="{FF2B5EF4-FFF2-40B4-BE49-F238E27FC236}">
                <a16:creationId xmlns:a16="http://schemas.microsoft.com/office/drawing/2014/main" id="{48746016-30C7-0C79-0B6E-090FEB8F21F9}"/>
              </a:ext>
            </a:extLst>
          </p:cNvPr>
          <p:cNvSpPr txBox="1"/>
          <p:nvPr/>
        </p:nvSpPr>
        <p:spPr>
          <a:xfrm>
            <a:off x="2228724" y="1625702"/>
            <a:ext cx="10225135" cy="8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b="1" dirty="0">
                <a:latin typeface="+mj-lt"/>
              </a:rPr>
              <a:t>Engagement</a:t>
            </a:r>
            <a:r>
              <a:rPr lang="en-GB" sz="2400" dirty="0">
                <a:latin typeface="+mj-lt"/>
              </a:rPr>
              <a:t>- Weekly 1:1 discussion followed by review (30 minutes)</a:t>
            </a:r>
            <a:endParaRPr lang="en-US" sz="24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858145-49AD-DAE7-1417-467684E20A4D}"/>
              </a:ext>
            </a:extLst>
          </p:cNvPr>
          <p:cNvSpPr/>
          <p:nvPr/>
        </p:nvSpPr>
        <p:spPr>
          <a:xfrm>
            <a:off x="1275252" y="4548385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0F3878-B953-B71A-6D63-B28D0520257B}"/>
              </a:ext>
            </a:extLst>
          </p:cNvPr>
          <p:cNvSpPr/>
          <p:nvPr/>
        </p:nvSpPr>
        <p:spPr>
          <a:xfrm>
            <a:off x="1275252" y="5489271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5</a:t>
            </a:r>
          </a:p>
        </p:txBody>
      </p:sp>
      <p:sp>
        <p:nvSpPr>
          <p:cNvPr id="6" name="Google Shape;366;g9e0bac5543_1_0">
            <a:extLst>
              <a:ext uri="{FF2B5EF4-FFF2-40B4-BE49-F238E27FC236}">
                <a16:creationId xmlns:a16="http://schemas.microsoft.com/office/drawing/2014/main" id="{0ECF4444-1242-4BA6-A775-33D6A3DE5904}"/>
              </a:ext>
            </a:extLst>
          </p:cNvPr>
          <p:cNvSpPr txBox="1"/>
          <p:nvPr/>
        </p:nvSpPr>
        <p:spPr>
          <a:xfrm>
            <a:off x="2150053" y="4712733"/>
            <a:ext cx="10225135" cy="48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Participate in </a:t>
            </a:r>
            <a:r>
              <a:rPr lang="en-GB" sz="2400" b="1" dirty="0">
                <a:latin typeface="+mj-lt"/>
                <a:ea typeface="Montserrat"/>
                <a:cs typeface="Montserrat"/>
                <a:sym typeface="Montserrat"/>
              </a:rPr>
              <a:t>LevelUp</a:t>
            </a:r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 program and </a:t>
            </a:r>
            <a:r>
              <a:rPr lang="en-GB" sz="2400" b="1" dirty="0">
                <a:latin typeface="+mj-lt"/>
                <a:ea typeface="Montserrat"/>
                <a:cs typeface="Montserrat"/>
                <a:sym typeface="Montserrat"/>
              </a:rPr>
              <a:t>Monthly Milestone discussion</a:t>
            </a:r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 &amp; review </a:t>
            </a:r>
            <a:endParaRPr lang="en-US" sz="24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D18CDD-693D-49B4-81C9-881C30D8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84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0124314-3AC4-652E-750B-94CB0B7FA493}"/>
              </a:ext>
            </a:extLst>
          </p:cNvPr>
          <p:cNvSpPr txBox="1">
            <a:spLocks/>
          </p:cNvSpPr>
          <p:nvPr/>
        </p:nvSpPr>
        <p:spPr>
          <a:xfrm>
            <a:off x="406028" y="291834"/>
            <a:ext cx="10947772" cy="71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How to get started?</a:t>
            </a:r>
            <a:endParaRPr lang="en-GB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FD6D077-9586-0E69-A1ED-8CAD35BA5F5F}"/>
              </a:ext>
            </a:extLst>
          </p:cNvPr>
          <p:cNvSpPr/>
          <p:nvPr/>
        </p:nvSpPr>
        <p:spPr>
          <a:xfrm>
            <a:off x="518618" y="1636147"/>
            <a:ext cx="2682220" cy="1044000"/>
          </a:xfrm>
          <a:prstGeom prst="homePlate">
            <a:avLst>
              <a:gd name="adj" fmla="val 177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algn="ctr"/>
            <a:endParaRPr lang="en-US" sz="1600" b="1" dirty="0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EDEAA4F-10EE-3E18-0F48-9BF1C08B7889}"/>
              </a:ext>
            </a:extLst>
          </p:cNvPr>
          <p:cNvSpPr/>
          <p:nvPr/>
        </p:nvSpPr>
        <p:spPr>
          <a:xfrm>
            <a:off x="1005757" y="1636146"/>
            <a:ext cx="284744" cy="1043999"/>
          </a:xfrm>
          <a:prstGeom prst="chevron">
            <a:avLst>
              <a:gd name="adj" fmla="val 67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657F03F-68A0-2793-F4FC-C576B36CF28A}"/>
              </a:ext>
            </a:extLst>
          </p:cNvPr>
          <p:cNvSpPr/>
          <p:nvPr/>
        </p:nvSpPr>
        <p:spPr>
          <a:xfrm>
            <a:off x="1252389" y="1636146"/>
            <a:ext cx="1847850" cy="1043999"/>
          </a:xfrm>
          <a:prstGeom prst="chevron">
            <a:avLst>
              <a:gd name="adj" fmla="val 16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Ways of Working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2A62F38-6449-E925-D191-0D41A08D925D}"/>
              </a:ext>
            </a:extLst>
          </p:cNvPr>
          <p:cNvSpPr/>
          <p:nvPr/>
        </p:nvSpPr>
        <p:spPr>
          <a:xfrm>
            <a:off x="518618" y="3060041"/>
            <a:ext cx="2682220" cy="1044000"/>
          </a:xfrm>
          <a:prstGeom prst="homePlate">
            <a:avLst>
              <a:gd name="adj" fmla="val 177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algn="ctr"/>
            <a:endParaRPr lang="en-US" sz="1600" b="1" dirty="0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FDF9E08-9DBD-9CEB-747F-15C3D6828FFF}"/>
              </a:ext>
            </a:extLst>
          </p:cNvPr>
          <p:cNvSpPr/>
          <p:nvPr/>
        </p:nvSpPr>
        <p:spPr>
          <a:xfrm>
            <a:off x="1005757" y="3060040"/>
            <a:ext cx="284744" cy="1043999"/>
          </a:xfrm>
          <a:prstGeom prst="chevron">
            <a:avLst>
              <a:gd name="adj" fmla="val 67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D0FE2E5-3B48-2021-BF69-E7230885A992}"/>
              </a:ext>
            </a:extLst>
          </p:cNvPr>
          <p:cNvSpPr/>
          <p:nvPr/>
        </p:nvSpPr>
        <p:spPr>
          <a:xfrm>
            <a:off x="1252389" y="3060040"/>
            <a:ext cx="1847850" cy="1043999"/>
          </a:xfrm>
          <a:prstGeom prst="chevron">
            <a:avLst>
              <a:gd name="adj" fmla="val 16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Communication &amp; Engagement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504F3AB-3427-C9DC-424A-E46DB4092334}"/>
              </a:ext>
            </a:extLst>
          </p:cNvPr>
          <p:cNvSpPr/>
          <p:nvPr/>
        </p:nvSpPr>
        <p:spPr>
          <a:xfrm>
            <a:off x="518618" y="4279215"/>
            <a:ext cx="2682220" cy="1044000"/>
          </a:xfrm>
          <a:prstGeom prst="homePlate">
            <a:avLst>
              <a:gd name="adj" fmla="val 17781"/>
            </a:avLst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algn="ctr"/>
            <a:endParaRPr lang="en-US" sz="1600" b="1" dirty="0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1B2F0B6-EE6E-E64D-866C-BDA4C141853A}"/>
              </a:ext>
            </a:extLst>
          </p:cNvPr>
          <p:cNvSpPr/>
          <p:nvPr/>
        </p:nvSpPr>
        <p:spPr>
          <a:xfrm>
            <a:off x="1005757" y="4279214"/>
            <a:ext cx="284744" cy="1043999"/>
          </a:xfrm>
          <a:prstGeom prst="chevron">
            <a:avLst>
              <a:gd name="adj" fmla="val 67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C3782B5-B1B7-D098-5A65-C0F9FA8E7506}"/>
              </a:ext>
            </a:extLst>
          </p:cNvPr>
          <p:cNvSpPr/>
          <p:nvPr/>
        </p:nvSpPr>
        <p:spPr>
          <a:xfrm>
            <a:off x="1252389" y="4279214"/>
            <a:ext cx="1847850" cy="1043999"/>
          </a:xfrm>
          <a:prstGeom prst="chevron">
            <a:avLst>
              <a:gd name="adj" fmla="val 16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15636B"/>
                </a:solidFill>
              </a:rPr>
              <a:t>Toolkit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0A489F0-7B69-B54D-2740-EB003A1FD5ED}"/>
              </a:ext>
            </a:extLst>
          </p:cNvPr>
          <p:cNvSpPr/>
          <p:nvPr/>
        </p:nvSpPr>
        <p:spPr>
          <a:xfrm>
            <a:off x="518618" y="5580278"/>
            <a:ext cx="2682220" cy="1044000"/>
          </a:xfrm>
          <a:prstGeom prst="homePlate">
            <a:avLst>
              <a:gd name="adj" fmla="val 177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algn="ctr"/>
            <a:endParaRPr lang="en-US" sz="1600" b="1" dirty="0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DF9A3B3E-BA9C-2A2B-2DB1-B0FC25B5E2BF}"/>
              </a:ext>
            </a:extLst>
          </p:cNvPr>
          <p:cNvSpPr/>
          <p:nvPr/>
        </p:nvSpPr>
        <p:spPr>
          <a:xfrm>
            <a:off x="1005757" y="5580277"/>
            <a:ext cx="284744" cy="1043999"/>
          </a:xfrm>
          <a:prstGeom prst="chevron">
            <a:avLst>
              <a:gd name="adj" fmla="val 67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92790C40-AE47-076C-30F9-CA690FC6156B}"/>
              </a:ext>
            </a:extLst>
          </p:cNvPr>
          <p:cNvSpPr/>
          <p:nvPr/>
        </p:nvSpPr>
        <p:spPr>
          <a:xfrm>
            <a:off x="1252389" y="5580277"/>
            <a:ext cx="1847850" cy="1043999"/>
          </a:xfrm>
          <a:prstGeom prst="chevron">
            <a:avLst>
              <a:gd name="adj" fmla="val 16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Measure</a:t>
            </a:r>
          </a:p>
        </p:txBody>
      </p:sp>
      <p:grpSp>
        <p:nvGrpSpPr>
          <p:cNvPr id="17" name="Groupe 552">
            <a:extLst>
              <a:ext uri="{FF2B5EF4-FFF2-40B4-BE49-F238E27FC236}">
                <a16:creationId xmlns:a16="http://schemas.microsoft.com/office/drawing/2014/main" id="{68C6A0A4-3699-03BB-C681-8BD4F8950680}"/>
              </a:ext>
            </a:extLst>
          </p:cNvPr>
          <p:cNvGrpSpPr/>
          <p:nvPr/>
        </p:nvGrpSpPr>
        <p:grpSpPr>
          <a:xfrm>
            <a:off x="587387" y="1987617"/>
            <a:ext cx="511591" cy="341060"/>
            <a:chOff x="322263" y="2147888"/>
            <a:chExt cx="361951" cy="241300"/>
          </a:xfrm>
          <a:noFill/>
        </p:grpSpPr>
        <p:sp>
          <p:nvSpPr>
            <p:cNvPr id="18" name="Freeform 285">
              <a:extLst>
                <a:ext uri="{FF2B5EF4-FFF2-40B4-BE49-F238E27FC236}">
                  <a16:creationId xmlns:a16="http://schemas.microsoft.com/office/drawing/2014/main" id="{A2E51054-198F-60FF-0518-D9D22352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2147888"/>
              <a:ext cx="249238" cy="241300"/>
            </a:xfrm>
            <a:custGeom>
              <a:avLst/>
              <a:gdLst/>
              <a:ahLst/>
              <a:cxnLst>
                <a:cxn ang="0">
                  <a:pos x="32" y="83"/>
                </a:cxn>
                <a:cxn ang="0">
                  <a:pos x="32" y="124"/>
                </a:cxn>
                <a:cxn ang="0">
                  <a:pos x="18" y="124"/>
                </a:cxn>
                <a:cxn ang="0">
                  <a:pos x="9" y="115"/>
                </a:cxn>
                <a:cxn ang="0">
                  <a:pos x="9" y="83"/>
                </a:cxn>
                <a:cxn ang="0">
                  <a:pos x="0" y="74"/>
                </a:cxn>
                <a:cxn ang="0">
                  <a:pos x="0" y="50"/>
                </a:cxn>
                <a:cxn ang="0">
                  <a:pos x="9" y="41"/>
                </a:cxn>
                <a:cxn ang="0">
                  <a:pos x="51" y="42"/>
                </a:cxn>
                <a:cxn ang="0">
                  <a:pos x="129" y="0"/>
                </a:cxn>
                <a:cxn ang="0">
                  <a:pos x="129" y="124"/>
                </a:cxn>
                <a:cxn ang="0">
                  <a:pos x="55" y="83"/>
                </a:cxn>
                <a:cxn ang="0">
                  <a:pos x="55" y="50"/>
                </a:cxn>
                <a:cxn ang="0">
                  <a:pos x="119" y="28"/>
                </a:cxn>
                <a:cxn ang="0">
                  <a:pos x="119" y="28"/>
                </a:cxn>
              </a:cxnLst>
              <a:rect l="0" t="0" r="r" b="b"/>
              <a:pathLst>
                <a:path w="129" h="125">
                  <a:moveTo>
                    <a:pt x="32" y="83"/>
                  </a:moveTo>
                  <a:cubicBezTo>
                    <a:pt x="32" y="124"/>
                    <a:pt x="32" y="124"/>
                    <a:pt x="32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15" y="125"/>
                    <a:pt x="10" y="120"/>
                    <a:pt x="9" y="1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4" y="83"/>
                    <a:pt x="0" y="78"/>
                    <a:pt x="0" y="7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5"/>
                    <a:pt x="5" y="41"/>
                    <a:pt x="9" y="4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19" y="28"/>
                    <a:pt x="119" y="28"/>
                    <a:pt x="119" y="2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00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Freeform 286">
              <a:extLst>
                <a:ext uri="{FF2B5EF4-FFF2-40B4-BE49-F238E27FC236}">
                  <a16:creationId xmlns:a16="http://schemas.microsoft.com/office/drawing/2014/main" id="{E730C22F-28D5-6814-DE4E-6C250F036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3" y="2308225"/>
              <a:ext cx="52388" cy="28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10"/>
                </a:cxn>
                <a:cxn ang="0">
                  <a:pos x="23" y="15"/>
                </a:cxn>
                <a:cxn ang="0">
                  <a:pos x="13" y="15"/>
                </a:cxn>
              </a:cxnLst>
              <a:rect l="0" t="0" r="r" b="b"/>
              <a:pathLst>
                <a:path w="27" h="15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6"/>
                    <a:pt x="27" y="10"/>
                  </a:cubicBezTo>
                  <a:cubicBezTo>
                    <a:pt x="27" y="13"/>
                    <a:pt x="25" y="15"/>
                    <a:pt x="23" y="15"/>
                  </a:cubicBezTo>
                  <a:cubicBezTo>
                    <a:pt x="13" y="15"/>
                    <a:pt x="13" y="15"/>
                    <a:pt x="13" y="1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00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Freeform 287">
              <a:extLst>
                <a:ext uri="{FF2B5EF4-FFF2-40B4-BE49-F238E27FC236}">
                  <a16:creationId xmlns:a16="http://schemas.microsoft.com/office/drawing/2014/main" id="{E05F8C38-BAD1-E923-C957-467E37D22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8" y="2208213"/>
              <a:ext cx="38100" cy="106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8"/>
                </a:cxn>
                <a:cxn ang="0">
                  <a:pos x="0" y="55"/>
                </a:cxn>
              </a:cxnLst>
              <a:rect l="0" t="0" r="r" b="b"/>
              <a:pathLst>
                <a:path w="20" h="55">
                  <a:moveTo>
                    <a:pt x="0" y="0"/>
                  </a:moveTo>
                  <a:cubicBezTo>
                    <a:pt x="16" y="11"/>
                    <a:pt x="20" y="32"/>
                    <a:pt x="8" y="48"/>
                  </a:cubicBezTo>
                  <a:cubicBezTo>
                    <a:pt x="6" y="50"/>
                    <a:pt x="3" y="53"/>
                    <a:pt x="0" y="5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00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Freeform 288">
              <a:extLst>
                <a:ext uri="{FF2B5EF4-FFF2-40B4-BE49-F238E27FC236}">
                  <a16:creationId xmlns:a16="http://schemas.microsoft.com/office/drawing/2014/main" id="{5ADC9B6A-EC4B-7F58-4428-CF29B820F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6" y="2184400"/>
              <a:ext cx="52388" cy="152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68"/>
                </a:cxn>
                <a:cxn ang="0">
                  <a:pos x="0" y="79"/>
                </a:cxn>
              </a:cxnLst>
              <a:rect l="0" t="0" r="r" b="b"/>
              <a:pathLst>
                <a:path w="27" h="79">
                  <a:moveTo>
                    <a:pt x="0" y="0"/>
                  </a:moveTo>
                  <a:cubicBezTo>
                    <a:pt x="22" y="16"/>
                    <a:pt x="27" y="47"/>
                    <a:pt x="11" y="68"/>
                  </a:cubicBezTo>
                  <a:cubicBezTo>
                    <a:pt x="8" y="72"/>
                    <a:pt x="4" y="76"/>
                    <a:pt x="0" y="7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00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Freeform 289">
              <a:extLst>
                <a:ext uri="{FF2B5EF4-FFF2-40B4-BE49-F238E27FC236}">
                  <a16:creationId xmlns:a16="http://schemas.microsoft.com/office/drawing/2014/main" id="{B0F77B4F-778B-3358-460C-2DB5E83C6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1" y="2236788"/>
              <a:ext cx="1746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1"/>
                </a:cxn>
                <a:cxn ang="0">
                  <a:pos x="0" y="25"/>
                </a:cxn>
              </a:cxnLst>
              <a:rect l="0" t="0" r="r" b="b"/>
              <a:pathLst>
                <a:path w="9" h="25">
                  <a:moveTo>
                    <a:pt x="0" y="0"/>
                  </a:moveTo>
                  <a:cubicBezTo>
                    <a:pt x="8" y="5"/>
                    <a:pt x="9" y="14"/>
                    <a:pt x="4" y="21"/>
                  </a:cubicBezTo>
                  <a:cubicBezTo>
                    <a:pt x="3" y="23"/>
                    <a:pt x="2" y="24"/>
                    <a:pt x="0" y="2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400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3" name="Groupe 567">
            <a:extLst>
              <a:ext uri="{FF2B5EF4-FFF2-40B4-BE49-F238E27FC236}">
                <a16:creationId xmlns:a16="http://schemas.microsoft.com/office/drawing/2014/main" id="{003140AF-491A-5A87-29E0-7A75456C9B7A}"/>
              </a:ext>
            </a:extLst>
          </p:cNvPr>
          <p:cNvGrpSpPr/>
          <p:nvPr/>
        </p:nvGrpSpPr>
        <p:grpSpPr>
          <a:xfrm>
            <a:off x="653770" y="3346564"/>
            <a:ext cx="313970" cy="470954"/>
            <a:chOff x="506414" y="1839913"/>
            <a:chExt cx="187325" cy="280988"/>
          </a:xfrm>
        </p:grpSpPr>
        <p:sp>
          <p:nvSpPr>
            <p:cNvPr id="24" name="Freeform 214">
              <a:extLst>
                <a:ext uri="{FF2B5EF4-FFF2-40B4-BE49-F238E27FC236}">
                  <a16:creationId xmlns:a16="http://schemas.microsoft.com/office/drawing/2014/main" id="{8E9F706D-FC5A-02D6-33D2-AD90075E7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401" y="1968501"/>
              <a:ext cx="133350" cy="152400"/>
            </a:xfrm>
            <a:custGeom>
              <a:avLst/>
              <a:gdLst/>
              <a:ahLst/>
              <a:cxnLst>
                <a:cxn ang="0">
                  <a:pos x="40" y="96"/>
                </a:cxn>
                <a:cxn ang="0">
                  <a:pos x="0" y="96"/>
                </a:cxn>
                <a:cxn ang="0">
                  <a:pos x="41" y="0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40" y="96"/>
                  </a:moveTo>
                  <a:lnTo>
                    <a:pt x="0" y="96"/>
                  </a:lnTo>
                  <a:lnTo>
                    <a:pt x="41" y="0"/>
                  </a:lnTo>
                  <a:lnTo>
                    <a:pt x="84" y="96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Freeform 215">
              <a:extLst>
                <a:ext uri="{FF2B5EF4-FFF2-40B4-BE49-F238E27FC236}">
                  <a16:creationId xmlns:a16="http://schemas.microsoft.com/office/drawing/2014/main" id="{7702F009-FB01-426B-327D-6D9DC2770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1906588"/>
              <a:ext cx="57150" cy="52388"/>
            </a:xfrm>
            <a:custGeom>
              <a:avLst/>
              <a:gdLst/>
              <a:ahLst/>
              <a:cxnLst>
                <a:cxn ang="0">
                  <a:pos x="21" y="27"/>
                </a:cxn>
                <a:cxn ang="0">
                  <a:pos x="29" y="14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7" y="27"/>
                </a:cxn>
              </a:cxnLst>
              <a:rect l="0" t="0" r="r" b="b"/>
              <a:pathLst>
                <a:path w="29" h="27">
                  <a:moveTo>
                    <a:pt x="21" y="27"/>
                  </a:moveTo>
                  <a:cubicBezTo>
                    <a:pt x="26" y="24"/>
                    <a:pt x="29" y="20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0"/>
                    <a:pt x="3" y="24"/>
                    <a:pt x="7" y="27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Freeform 216">
              <a:extLst>
                <a:ext uri="{FF2B5EF4-FFF2-40B4-BE49-F238E27FC236}">
                  <a16:creationId xmlns:a16="http://schemas.microsoft.com/office/drawing/2014/main" id="{92DAA079-A447-1455-5CC1-8450B831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64" y="1874838"/>
              <a:ext cx="122238" cy="114300"/>
            </a:xfrm>
            <a:custGeom>
              <a:avLst/>
              <a:gdLst/>
              <a:ahLst/>
              <a:cxnLst>
                <a:cxn ang="0">
                  <a:pos x="17" y="59"/>
                </a:cxn>
                <a:cxn ang="0">
                  <a:pos x="0" y="31"/>
                </a:cxn>
                <a:cxn ang="0">
                  <a:pos x="31" y="0"/>
                </a:cxn>
                <a:cxn ang="0">
                  <a:pos x="63" y="31"/>
                </a:cxn>
                <a:cxn ang="0">
                  <a:pos x="45" y="59"/>
                </a:cxn>
              </a:cxnLst>
              <a:rect l="0" t="0" r="r" b="b"/>
              <a:pathLst>
                <a:path w="63" h="59">
                  <a:moveTo>
                    <a:pt x="17" y="59"/>
                  </a:moveTo>
                  <a:cubicBezTo>
                    <a:pt x="7" y="54"/>
                    <a:pt x="0" y="43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3"/>
                    <a:pt x="56" y="54"/>
                    <a:pt x="45" y="5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Freeform 217">
              <a:extLst>
                <a:ext uri="{FF2B5EF4-FFF2-40B4-BE49-F238E27FC236}">
                  <a16:creationId xmlns:a16="http://schemas.microsoft.com/office/drawing/2014/main" id="{19920542-FA09-281A-B303-157F011E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14" y="1839913"/>
              <a:ext cx="187325" cy="179388"/>
            </a:xfrm>
            <a:custGeom>
              <a:avLst/>
              <a:gdLst/>
              <a:ahLst/>
              <a:cxnLst>
                <a:cxn ang="0">
                  <a:pos x="69" y="93"/>
                </a:cxn>
                <a:cxn ang="0">
                  <a:pos x="97" y="49"/>
                </a:cxn>
                <a:cxn ang="0">
                  <a:pos x="48" y="0"/>
                </a:cxn>
                <a:cxn ang="0">
                  <a:pos x="0" y="49"/>
                </a:cxn>
                <a:cxn ang="0">
                  <a:pos x="27" y="93"/>
                </a:cxn>
              </a:cxnLst>
              <a:rect l="0" t="0" r="r" b="b"/>
              <a:pathLst>
                <a:path w="97" h="93">
                  <a:moveTo>
                    <a:pt x="69" y="93"/>
                  </a:moveTo>
                  <a:cubicBezTo>
                    <a:pt x="85" y="85"/>
                    <a:pt x="97" y="68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ubicBezTo>
                    <a:pt x="21" y="0"/>
                    <a:pt x="0" y="22"/>
                    <a:pt x="0" y="49"/>
                  </a:cubicBezTo>
                  <a:cubicBezTo>
                    <a:pt x="0" y="68"/>
                    <a:pt x="11" y="85"/>
                    <a:pt x="27" y="93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8" name="Groupe 581">
            <a:extLst>
              <a:ext uri="{FF2B5EF4-FFF2-40B4-BE49-F238E27FC236}">
                <a16:creationId xmlns:a16="http://schemas.microsoft.com/office/drawing/2014/main" id="{4797E82E-7647-FFE3-6ECF-5141DE4B5B24}"/>
              </a:ext>
            </a:extLst>
          </p:cNvPr>
          <p:cNvGrpSpPr/>
          <p:nvPr/>
        </p:nvGrpSpPr>
        <p:grpSpPr>
          <a:xfrm>
            <a:off x="664156" y="5910505"/>
            <a:ext cx="349756" cy="383546"/>
            <a:chOff x="1604964" y="3111501"/>
            <a:chExt cx="328613" cy="360362"/>
          </a:xfrm>
        </p:grpSpPr>
        <p:sp>
          <p:nvSpPr>
            <p:cNvPr id="29" name="Freeform 266">
              <a:extLst>
                <a:ext uri="{FF2B5EF4-FFF2-40B4-BE49-F238E27FC236}">
                  <a16:creationId xmlns:a16="http://schemas.microsoft.com/office/drawing/2014/main" id="{35C2731D-25D7-24B2-6E01-E5BA3B02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964" y="3192463"/>
              <a:ext cx="247650" cy="238125"/>
            </a:xfrm>
            <a:custGeom>
              <a:avLst/>
              <a:gdLst/>
              <a:ahLst/>
              <a:cxnLst>
                <a:cxn ang="0">
                  <a:pos x="106" y="105"/>
                </a:cxn>
                <a:cxn ang="0">
                  <a:pos x="0" y="105"/>
                </a:cxn>
                <a:cxn ang="0">
                  <a:pos x="0" y="32"/>
                </a:cxn>
                <a:cxn ang="0">
                  <a:pos x="156" y="0"/>
                </a:cxn>
                <a:cxn ang="0">
                  <a:pos x="123" y="150"/>
                </a:cxn>
              </a:cxnLst>
              <a:rect l="0" t="0" r="r" b="b"/>
              <a:pathLst>
                <a:path w="156" h="150">
                  <a:moveTo>
                    <a:pt x="106" y="105"/>
                  </a:moveTo>
                  <a:lnTo>
                    <a:pt x="0" y="105"/>
                  </a:lnTo>
                  <a:lnTo>
                    <a:pt x="0" y="32"/>
                  </a:lnTo>
                  <a:lnTo>
                    <a:pt x="156" y="0"/>
                  </a:lnTo>
                  <a:lnTo>
                    <a:pt x="123" y="15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Freeform 267">
              <a:extLst>
                <a:ext uri="{FF2B5EF4-FFF2-40B4-BE49-F238E27FC236}">
                  <a16:creationId xmlns:a16="http://schemas.microsoft.com/office/drawing/2014/main" id="{BC00A283-E438-8443-8F93-A0A9A505D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614" y="3133726"/>
              <a:ext cx="809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6" y="7"/>
                </a:cxn>
                <a:cxn ang="0">
                  <a:pos x="51" y="0"/>
                </a:cxn>
              </a:cxnLst>
              <a:rect l="0" t="0" r="r" b="b"/>
              <a:pathLst>
                <a:path w="51" h="37">
                  <a:moveTo>
                    <a:pt x="0" y="37"/>
                  </a:moveTo>
                  <a:lnTo>
                    <a:pt x="6" y="7"/>
                  </a:lnTo>
                  <a:lnTo>
                    <a:pt x="51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Freeform 268">
              <a:extLst>
                <a:ext uri="{FF2B5EF4-FFF2-40B4-BE49-F238E27FC236}">
                  <a16:creationId xmlns:a16="http://schemas.microsoft.com/office/drawing/2014/main" id="{28EE1AF1-97F2-B6A1-010C-EBC9EC79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189" y="3162301"/>
              <a:ext cx="77788" cy="71438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0" y="11"/>
                </a:cxn>
                <a:cxn ang="0">
                  <a:pos x="38" y="0"/>
                </a:cxn>
                <a:cxn ang="0">
                  <a:pos x="49" y="37"/>
                </a:cxn>
              </a:cxnLst>
              <a:rect l="0" t="0" r="r" b="b"/>
              <a:pathLst>
                <a:path w="49" h="45">
                  <a:moveTo>
                    <a:pt x="10" y="45"/>
                  </a:moveTo>
                  <a:lnTo>
                    <a:pt x="0" y="11"/>
                  </a:lnTo>
                  <a:lnTo>
                    <a:pt x="38" y="0"/>
                  </a:lnTo>
                  <a:lnTo>
                    <a:pt x="49" y="3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Freeform 269">
              <a:extLst>
                <a:ext uri="{FF2B5EF4-FFF2-40B4-BE49-F238E27FC236}">
                  <a16:creationId xmlns:a16="http://schemas.microsoft.com/office/drawing/2014/main" id="{1AAD2E5A-03BB-B9CF-97F9-3663CDA9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939" y="3430588"/>
              <a:ext cx="41275" cy="412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21" y="11"/>
                </a:cxn>
                <a:cxn ang="0">
                  <a:pos x="11" y="21"/>
                </a:cxn>
                <a:cxn ang="0">
                  <a:pos x="0" y="11"/>
                </a:cxn>
                <a:cxn ang="0">
                  <a:pos x="0" y="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17" y="0"/>
                    <a:pt x="21" y="5"/>
                    <a:pt x="21" y="11"/>
                  </a:cubicBezTo>
                  <a:cubicBezTo>
                    <a:pt x="21" y="16"/>
                    <a:pt x="17" y="21"/>
                    <a:pt x="11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Freeform 270">
              <a:extLst>
                <a:ext uri="{FF2B5EF4-FFF2-40B4-BE49-F238E27FC236}">
                  <a16:creationId xmlns:a16="http://schemas.microsoft.com/office/drawing/2014/main" id="{43643CCA-8702-419F-DF63-B3B3D3630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964" y="3430588"/>
              <a:ext cx="39688" cy="412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1"/>
                </a:cxn>
                <a:cxn ang="0">
                  <a:pos x="10" y="21"/>
                </a:cxn>
                <a:cxn ang="0">
                  <a:pos x="21" y="11"/>
                </a:cxn>
                <a:cxn ang="0">
                  <a:pos x="21" y="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6" y="21"/>
                    <a:pt x="21" y="16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Line 271">
              <a:extLst>
                <a:ext uri="{FF2B5EF4-FFF2-40B4-BE49-F238E27FC236}">
                  <a16:creationId xmlns:a16="http://schemas.microsoft.com/office/drawing/2014/main" id="{D38D1647-9695-284B-2485-DCB9F27C6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014" y="3430588"/>
              <a:ext cx="184150" cy="15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Freeform 272">
              <a:extLst>
                <a:ext uri="{FF2B5EF4-FFF2-40B4-BE49-F238E27FC236}">
                  <a16:creationId xmlns:a16="http://schemas.microsoft.com/office/drawing/2014/main" id="{8422A09B-4CA8-DB24-FA76-7689424C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6" y="3144838"/>
              <a:ext cx="84138" cy="65088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19" y="0"/>
                </a:cxn>
                <a:cxn ang="0">
                  <a:pos x="53" y="19"/>
                </a:cxn>
                <a:cxn ang="0">
                  <a:pos x="41" y="41"/>
                </a:cxn>
              </a:cxnLst>
              <a:rect l="0" t="0" r="r" b="b"/>
              <a:pathLst>
                <a:path w="53" h="41">
                  <a:moveTo>
                    <a:pt x="0" y="31"/>
                  </a:moveTo>
                  <a:lnTo>
                    <a:pt x="19" y="0"/>
                  </a:lnTo>
                  <a:lnTo>
                    <a:pt x="53" y="19"/>
                  </a:lnTo>
                  <a:lnTo>
                    <a:pt x="41" y="41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Freeform 273">
              <a:extLst>
                <a:ext uri="{FF2B5EF4-FFF2-40B4-BE49-F238E27FC236}">
                  <a16:creationId xmlns:a16="http://schemas.microsoft.com/office/drawing/2014/main" id="{02EDA9AC-EB77-9EB1-0A20-89B43CB2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189" y="3119438"/>
              <a:ext cx="87313" cy="74613"/>
            </a:xfrm>
            <a:custGeom>
              <a:avLst/>
              <a:gdLst/>
              <a:ahLst/>
              <a:cxnLst>
                <a:cxn ang="0">
                  <a:pos x="2" y="27"/>
                </a:cxn>
                <a:cxn ang="0">
                  <a:pos x="0" y="7"/>
                </a:cxn>
                <a:cxn ang="0">
                  <a:pos x="47" y="0"/>
                </a:cxn>
                <a:cxn ang="0">
                  <a:pos x="55" y="47"/>
                </a:cxn>
              </a:cxnLst>
              <a:rect l="0" t="0" r="r" b="b"/>
              <a:pathLst>
                <a:path w="55" h="47">
                  <a:moveTo>
                    <a:pt x="2" y="27"/>
                  </a:moveTo>
                  <a:lnTo>
                    <a:pt x="0" y="7"/>
                  </a:lnTo>
                  <a:lnTo>
                    <a:pt x="47" y="0"/>
                  </a:lnTo>
                  <a:lnTo>
                    <a:pt x="55" y="47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Freeform 274">
              <a:extLst>
                <a:ext uri="{FF2B5EF4-FFF2-40B4-BE49-F238E27FC236}">
                  <a16:creationId xmlns:a16="http://schemas.microsoft.com/office/drawing/2014/main" id="{28B3C049-8940-46B9-F2A8-10E73717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401" y="3111501"/>
              <a:ext cx="79375" cy="508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9"/>
                </a:cxn>
              </a:cxnLst>
              <a:rect l="0" t="0" r="r" b="b"/>
              <a:pathLst>
                <a:path w="41" h="26">
                  <a:moveTo>
                    <a:pt x="0" y="2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7"/>
                    <a:pt x="41" y="9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38" name="Freeform 402">
            <a:extLst>
              <a:ext uri="{FF2B5EF4-FFF2-40B4-BE49-F238E27FC236}">
                <a16:creationId xmlns:a16="http://schemas.microsoft.com/office/drawing/2014/main" id="{7C49451C-2235-12FA-DF11-3E349ECB66BD}"/>
              </a:ext>
            </a:extLst>
          </p:cNvPr>
          <p:cNvSpPr>
            <a:spLocks noEditPoints="1"/>
          </p:cNvSpPr>
          <p:nvPr/>
        </p:nvSpPr>
        <p:spPr bwMode="auto">
          <a:xfrm>
            <a:off x="578555" y="4628027"/>
            <a:ext cx="480334" cy="346377"/>
          </a:xfrm>
          <a:custGeom>
            <a:avLst/>
            <a:gdLst/>
            <a:ahLst/>
            <a:cxnLst>
              <a:cxn ang="0">
                <a:pos x="149" y="45"/>
              </a:cxn>
              <a:cxn ang="0">
                <a:pos x="169" y="94"/>
              </a:cxn>
              <a:cxn ang="0">
                <a:pos x="151" y="96"/>
              </a:cxn>
              <a:cxn ang="0">
                <a:pos x="176" y="48"/>
              </a:cxn>
              <a:cxn ang="0">
                <a:pos x="191" y="44"/>
              </a:cxn>
              <a:cxn ang="0">
                <a:pos x="179" y="29"/>
              </a:cxn>
              <a:cxn ang="0">
                <a:pos x="172" y="19"/>
              </a:cxn>
              <a:cxn ang="0">
                <a:pos x="164" y="0"/>
              </a:cxn>
              <a:cxn ang="0">
                <a:pos x="146" y="1"/>
              </a:cxn>
              <a:cxn ang="0">
                <a:pos x="139" y="20"/>
              </a:cxn>
              <a:cxn ang="0">
                <a:pos x="134" y="30"/>
              </a:cxn>
              <a:cxn ang="0">
                <a:pos x="122" y="46"/>
              </a:cxn>
              <a:cxn ang="0">
                <a:pos x="132" y="61"/>
              </a:cxn>
              <a:cxn ang="0">
                <a:pos x="151" y="58"/>
              </a:cxn>
              <a:cxn ang="0">
                <a:pos x="165" y="60"/>
              </a:cxn>
              <a:cxn ang="0">
                <a:pos x="177" y="76"/>
              </a:cxn>
              <a:cxn ang="0">
                <a:pos x="186" y="83"/>
              </a:cxn>
              <a:cxn ang="0">
                <a:pos x="204" y="92"/>
              </a:cxn>
              <a:cxn ang="0">
                <a:pos x="205" y="108"/>
              </a:cxn>
              <a:cxn ang="0">
                <a:pos x="189" y="120"/>
              </a:cxn>
              <a:cxn ang="0">
                <a:pos x="181" y="128"/>
              </a:cxn>
              <a:cxn ang="0">
                <a:pos x="173" y="146"/>
              </a:cxn>
              <a:cxn ang="0">
                <a:pos x="157" y="148"/>
              </a:cxn>
              <a:cxn ang="0">
                <a:pos x="145" y="132"/>
              </a:cxn>
              <a:cxn ang="0">
                <a:pos x="136" y="124"/>
              </a:cxn>
              <a:cxn ang="0">
                <a:pos x="118" y="115"/>
              </a:cxn>
              <a:cxn ang="0">
                <a:pos x="117" y="99"/>
              </a:cxn>
              <a:cxn ang="0">
                <a:pos x="132" y="86"/>
              </a:cxn>
              <a:cxn ang="0">
                <a:pos x="128" y="64"/>
              </a:cxn>
              <a:cxn ang="0">
                <a:pos x="105" y="47"/>
              </a:cxn>
              <a:cxn ang="0">
                <a:pos x="95" y="33"/>
              </a:cxn>
              <a:cxn ang="0">
                <a:pos x="82" y="7"/>
              </a:cxn>
              <a:cxn ang="0">
                <a:pos x="59" y="5"/>
              </a:cxn>
              <a:cxn ang="0">
                <a:pos x="42" y="28"/>
              </a:cxn>
              <a:cxn ang="0">
                <a:pos x="29" y="39"/>
              </a:cxn>
              <a:cxn ang="0">
                <a:pos x="2" y="51"/>
              </a:cxn>
              <a:cxn ang="0">
                <a:pos x="0" y="74"/>
              </a:cxn>
              <a:cxn ang="0">
                <a:pos x="23" y="91"/>
              </a:cxn>
              <a:cxn ang="0">
                <a:pos x="34" y="104"/>
              </a:cxn>
              <a:cxn ang="0">
                <a:pos x="46" y="131"/>
              </a:cxn>
              <a:cxn ang="0">
                <a:pos x="69" y="133"/>
              </a:cxn>
              <a:cxn ang="0">
                <a:pos x="87" y="110"/>
              </a:cxn>
              <a:cxn ang="0">
                <a:pos x="100" y="99"/>
              </a:cxn>
              <a:cxn ang="0">
                <a:pos x="61" y="51"/>
              </a:cxn>
            </a:cxnLst>
            <a:rect l="0" t="0" r="r" b="b"/>
            <a:pathLst>
              <a:path w="205" h="148">
                <a:moveTo>
                  <a:pt x="164" y="27"/>
                </a:moveTo>
                <a:cubicBezTo>
                  <a:pt x="169" y="31"/>
                  <a:pt x="169" y="38"/>
                  <a:pt x="165" y="43"/>
                </a:cubicBezTo>
                <a:cubicBezTo>
                  <a:pt x="161" y="48"/>
                  <a:pt x="154" y="49"/>
                  <a:pt x="149" y="45"/>
                </a:cubicBezTo>
                <a:cubicBezTo>
                  <a:pt x="144" y="41"/>
                  <a:pt x="143" y="33"/>
                  <a:pt x="147" y="28"/>
                </a:cubicBezTo>
                <a:cubicBezTo>
                  <a:pt x="152" y="23"/>
                  <a:pt x="159" y="23"/>
                  <a:pt x="164" y="27"/>
                </a:cubicBezTo>
                <a:close/>
                <a:moveTo>
                  <a:pt x="169" y="94"/>
                </a:moveTo>
                <a:cubicBezTo>
                  <a:pt x="174" y="98"/>
                  <a:pt x="175" y="106"/>
                  <a:pt x="171" y="112"/>
                </a:cubicBezTo>
                <a:cubicBezTo>
                  <a:pt x="166" y="117"/>
                  <a:pt x="158" y="118"/>
                  <a:pt x="153" y="113"/>
                </a:cubicBezTo>
                <a:cubicBezTo>
                  <a:pt x="147" y="109"/>
                  <a:pt x="147" y="101"/>
                  <a:pt x="151" y="96"/>
                </a:cubicBezTo>
                <a:cubicBezTo>
                  <a:pt x="156" y="90"/>
                  <a:pt x="164" y="89"/>
                  <a:pt x="169" y="94"/>
                </a:cubicBezTo>
                <a:close/>
                <a:moveTo>
                  <a:pt x="183" y="60"/>
                </a:moveTo>
                <a:cubicBezTo>
                  <a:pt x="176" y="48"/>
                  <a:pt x="176" y="48"/>
                  <a:pt x="176" y="48"/>
                </a:cubicBezTo>
                <a:cubicBezTo>
                  <a:pt x="176" y="48"/>
                  <a:pt x="177" y="47"/>
                  <a:pt x="177" y="46"/>
                </a:cubicBezTo>
                <a:cubicBezTo>
                  <a:pt x="178" y="46"/>
                  <a:pt x="178" y="45"/>
                  <a:pt x="178" y="44"/>
                </a:cubicBezTo>
                <a:cubicBezTo>
                  <a:pt x="191" y="44"/>
                  <a:pt x="191" y="44"/>
                  <a:pt x="191" y="44"/>
                </a:cubicBezTo>
                <a:cubicBezTo>
                  <a:pt x="192" y="37"/>
                  <a:pt x="192" y="37"/>
                  <a:pt x="192" y="37"/>
                </a:cubicBezTo>
                <a:cubicBezTo>
                  <a:pt x="180" y="33"/>
                  <a:pt x="180" y="33"/>
                  <a:pt x="180" y="33"/>
                </a:cubicBezTo>
                <a:cubicBezTo>
                  <a:pt x="180" y="31"/>
                  <a:pt x="179" y="30"/>
                  <a:pt x="179" y="29"/>
                </a:cubicBezTo>
                <a:cubicBezTo>
                  <a:pt x="189" y="20"/>
                  <a:pt x="189" y="20"/>
                  <a:pt x="189" y="20"/>
                </a:cubicBezTo>
                <a:cubicBezTo>
                  <a:pt x="185" y="14"/>
                  <a:pt x="185" y="14"/>
                  <a:pt x="185" y="14"/>
                </a:cubicBezTo>
                <a:cubicBezTo>
                  <a:pt x="172" y="19"/>
                  <a:pt x="172" y="19"/>
                  <a:pt x="172" y="19"/>
                </a:cubicBezTo>
                <a:cubicBezTo>
                  <a:pt x="171" y="18"/>
                  <a:pt x="170" y="17"/>
                  <a:pt x="169" y="16"/>
                </a:cubicBezTo>
                <a:cubicBezTo>
                  <a:pt x="171" y="3"/>
                  <a:pt x="171" y="3"/>
                  <a:pt x="171" y="3"/>
                </a:cubicBezTo>
                <a:cubicBezTo>
                  <a:pt x="164" y="0"/>
                  <a:pt x="164" y="0"/>
                  <a:pt x="164" y="0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56" y="12"/>
                  <a:pt x="155" y="12"/>
                  <a:pt x="153" y="12"/>
                </a:cubicBezTo>
                <a:cubicBezTo>
                  <a:pt x="146" y="1"/>
                  <a:pt x="146" y="1"/>
                  <a:pt x="146" y="1"/>
                </a:cubicBezTo>
                <a:cubicBezTo>
                  <a:pt x="140" y="4"/>
                  <a:pt x="140" y="4"/>
                  <a:pt x="140" y="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8"/>
                  <a:pt x="140" y="19"/>
                  <a:pt x="139" y="20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133" y="32"/>
                  <a:pt x="133" y="33"/>
                  <a:pt x="133" y="34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2" y="46"/>
                  <a:pt x="122" y="46"/>
                  <a:pt x="122" y="4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6" y="47"/>
                  <a:pt x="137" y="49"/>
                  <a:pt x="138" y="50"/>
                </a:cubicBezTo>
                <a:cubicBezTo>
                  <a:pt x="132" y="61"/>
                  <a:pt x="132" y="61"/>
                  <a:pt x="132" y="61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47" y="57"/>
                  <a:pt x="147" y="57"/>
                  <a:pt x="147" y="57"/>
                </a:cubicBezTo>
                <a:cubicBezTo>
                  <a:pt x="149" y="58"/>
                  <a:pt x="150" y="58"/>
                  <a:pt x="151" y="58"/>
                </a:cubicBezTo>
                <a:cubicBezTo>
                  <a:pt x="155" y="71"/>
                  <a:pt x="155" y="71"/>
                  <a:pt x="155" y="71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65" y="60"/>
                  <a:pt x="165" y="60"/>
                  <a:pt x="165" y="60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2" y="74"/>
                  <a:pt x="172" y="74"/>
                  <a:pt x="172" y="74"/>
                </a:cubicBezTo>
                <a:cubicBezTo>
                  <a:pt x="174" y="74"/>
                  <a:pt x="175" y="75"/>
                  <a:pt x="177" y="76"/>
                </a:cubicBezTo>
                <a:cubicBezTo>
                  <a:pt x="187" y="68"/>
                  <a:pt x="187" y="68"/>
                  <a:pt x="187" y="68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86" y="83"/>
                  <a:pt x="186" y="83"/>
                  <a:pt x="186" y="83"/>
                </a:cubicBezTo>
                <a:cubicBezTo>
                  <a:pt x="187" y="85"/>
                  <a:pt x="188" y="86"/>
                  <a:pt x="189" y="87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193" y="98"/>
                  <a:pt x="193" y="98"/>
                  <a:pt x="193" y="98"/>
                </a:cubicBezTo>
                <a:cubicBezTo>
                  <a:pt x="193" y="100"/>
                  <a:pt x="193" y="102"/>
                  <a:pt x="193" y="103"/>
                </a:cubicBezTo>
                <a:cubicBezTo>
                  <a:pt x="205" y="108"/>
                  <a:pt x="205" y="108"/>
                  <a:pt x="205" y="108"/>
                </a:cubicBezTo>
                <a:cubicBezTo>
                  <a:pt x="204" y="115"/>
                  <a:pt x="204" y="115"/>
                  <a:pt x="204" y="115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0" y="117"/>
                  <a:pt x="190" y="118"/>
                  <a:pt x="189" y="120"/>
                </a:cubicBezTo>
                <a:cubicBezTo>
                  <a:pt x="197" y="129"/>
                  <a:pt x="197" y="129"/>
                  <a:pt x="197" y="129"/>
                </a:cubicBezTo>
                <a:cubicBezTo>
                  <a:pt x="192" y="135"/>
                  <a:pt x="192" y="135"/>
                  <a:pt x="192" y="135"/>
                </a:cubicBezTo>
                <a:cubicBezTo>
                  <a:pt x="181" y="128"/>
                  <a:pt x="181" y="128"/>
                  <a:pt x="181" y="128"/>
                </a:cubicBezTo>
                <a:cubicBezTo>
                  <a:pt x="180" y="130"/>
                  <a:pt x="179" y="131"/>
                  <a:pt x="177" y="131"/>
                </a:cubicBezTo>
                <a:cubicBezTo>
                  <a:pt x="179" y="144"/>
                  <a:pt x="179" y="144"/>
                  <a:pt x="179" y="144"/>
                </a:cubicBezTo>
                <a:cubicBezTo>
                  <a:pt x="173" y="146"/>
                  <a:pt x="173" y="146"/>
                  <a:pt x="173" y="146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6"/>
                  <a:pt x="163" y="136"/>
                  <a:pt x="161" y="136"/>
                </a:cubicBezTo>
                <a:cubicBezTo>
                  <a:pt x="157" y="148"/>
                  <a:pt x="157" y="148"/>
                  <a:pt x="157" y="148"/>
                </a:cubicBezTo>
                <a:cubicBezTo>
                  <a:pt x="150" y="147"/>
                  <a:pt x="150" y="147"/>
                  <a:pt x="150" y="147"/>
                </a:cubicBezTo>
                <a:cubicBezTo>
                  <a:pt x="150" y="134"/>
                  <a:pt x="150" y="134"/>
                  <a:pt x="150" y="134"/>
                </a:cubicBezTo>
                <a:cubicBezTo>
                  <a:pt x="148" y="133"/>
                  <a:pt x="147" y="132"/>
                  <a:pt x="145" y="132"/>
                </a:cubicBezTo>
                <a:cubicBezTo>
                  <a:pt x="135" y="140"/>
                  <a:pt x="135" y="140"/>
                  <a:pt x="135" y="140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35" y="123"/>
                  <a:pt x="134" y="121"/>
                  <a:pt x="133" y="120"/>
                </a:cubicBezTo>
                <a:cubicBezTo>
                  <a:pt x="121" y="122"/>
                  <a:pt x="121" y="122"/>
                  <a:pt x="121" y="122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29" y="109"/>
                  <a:pt x="129" y="109"/>
                  <a:pt x="129" y="109"/>
                </a:cubicBezTo>
                <a:cubicBezTo>
                  <a:pt x="129" y="107"/>
                  <a:pt x="129" y="106"/>
                  <a:pt x="129" y="104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1" y="91"/>
                  <a:pt x="131" y="88"/>
                  <a:pt x="132" y="86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111" y="81"/>
                  <a:pt x="111" y="73"/>
                  <a:pt x="111" y="70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08" y="53"/>
                  <a:pt x="108" y="53"/>
                  <a:pt x="108" y="53"/>
                </a:cubicBezTo>
                <a:cubicBezTo>
                  <a:pt x="107" y="51"/>
                  <a:pt x="106" y="49"/>
                  <a:pt x="105" y="47"/>
                </a:cubicBezTo>
                <a:cubicBezTo>
                  <a:pt x="117" y="33"/>
                  <a:pt x="117" y="33"/>
                  <a:pt x="117" y="33"/>
                </a:cubicBezTo>
                <a:cubicBezTo>
                  <a:pt x="111" y="25"/>
                  <a:pt x="111" y="25"/>
                  <a:pt x="111" y="25"/>
                </a:cubicBezTo>
                <a:cubicBezTo>
                  <a:pt x="95" y="33"/>
                  <a:pt x="95" y="33"/>
                  <a:pt x="95" y="33"/>
                </a:cubicBezTo>
                <a:cubicBezTo>
                  <a:pt x="93" y="32"/>
                  <a:pt x="91" y="30"/>
                  <a:pt x="89" y="29"/>
                </a:cubicBezTo>
                <a:cubicBezTo>
                  <a:pt x="92" y="11"/>
                  <a:pt x="92" y="11"/>
                  <a:pt x="92" y="11"/>
                </a:cubicBezTo>
                <a:cubicBezTo>
                  <a:pt x="82" y="7"/>
                  <a:pt x="82" y="7"/>
                  <a:pt x="82" y="7"/>
                </a:cubicBezTo>
                <a:cubicBezTo>
                  <a:pt x="73" y="23"/>
                  <a:pt x="73" y="23"/>
                  <a:pt x="73" y="23"/>
                </a:cubicBezTo>
                <a:cubicBezTo>
                  <a:pt x="70" y="23"/>
                  <a:pt x="68" y="22"/>
                  <a:pt x="65" y="22"/>
                </a:cubicBezTo>
                <a:cubicBezTo>
                  <a:pt x="59" y="5"/>
                  <a:pt x="59" y="5"/>
                  <a:pt x="59" y="5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25"/>
                  <a:pt x="49" y="25"/>
                  <a:pt x="49" y="25"/>
                </a:cubicBezTo>
                <a:cubicBezTo>
                  <a:pt x="46" y="26"/>
                  <a:pt x="44" y="27"/>
                  <a:pt x="42" y="28"/>
                </a:cubicBezTo>
                <a:cubicBezTo>
                  <a:pt x="28" y="16"/>
                  <a:pt x="28" y="16"/>
                  <a:pt x="28" y="16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39"/>
                  <a:pt x="29" y="39"/>
                  <a:pt x="29" y="39"/>
                </a:cubicBezTo>
                <a:cubicBezTo>
                  <a:pt x="27" y="40"/>
                  <a:pt x="26" y="42"/>
                  <a:pt x="24" y="44"/>
                </a:cubicBezTo>
                <a:cubicBezTo>
                  <a:pt x="6" y="41"/>
                  <a:pt x="6" y="41"/>
                  <a:pt x="6" y="41"/>
                </a:cubicBezTo>
                <a:cubicBezTo>
                  <a:pt x="2" y="51"/>
                  <a:pt x="2" y="51"/>
                  <a:pt x="2" y="51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63"/>
                  <a:pt x="18" y="65"/>
                  <a:pt x="18" y="68"/>
                </a:cubicBezTo>
                <a:cubicBezTo>
                  <a:pt x="0" y="74"/>
                  <a:pt x="0" y="74"/>
                  <a:pt x="0" y="74"/>
                </a:cubicBezTo>
                <a:cubicBezTo>
                  <a:pt x="2" y="84"/>
                  <a:pt x="2" y="84"/>
                  <a:pt x="2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21" y="87"/>
                  <a:pt x="22" y="89"/>
                  <a:pt x="23" y="91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8" y="113"/>
                  <a:pt x="18" y="113"/>
                  <a:pt x="18" y="113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6" y="106"/>
                  <a:pt x="38" y="107"/>
                  <a:pt x="40" y="109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46" y="131"/>
                  <a:pt x="46" y="131"/>
                  <a:pt x="46" y="131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8" y="115"/>
                  <a:pt x="61" y="115"/>
                  <a:pt x="63" y="115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2" y="112"/>
                  <a:pt x="84" y="111"/>
                  <a:pt x="87" y="110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9" y="116"/>
                  <a:pt x="109" y="116"/>
                  <a:pt x="109" y="116"/>
                </a:cubicBezTo>
                <a:cubicBezTo>
                  <a:pt x="100" y="99"/>
                  <a:pt x="100" y="99"/>
                  <a:pt x="100" y="99"/>
                </a:cubicBezTo>
                <a:moveTo>
                  <a:pt x="67" y="87"/>
                </a:moveTo>
                <a:cubicBezTo>
                  <a:pt x="57" y="89"/>
                  <a:pt x="48" y="82"/>
                  <a:pt x="46" y="72"/>
                </a:cubicBezTo>
                <a:cubicBezTo>
                  <a:pt x="44" y="62"/>
                  <a:pt x="51" y="52"/>
                  <a:pt x="61" y="51"/>
                </a:cubicBezTo>
                <a:cubicBezTo>
                  <a:pt x="71" y="49"/>
                  <a:pt x="81" y="56"/>
                  <a:pt x="82" y="66"/>
                </a:cubicBezTo>
                <a:cubicBezTo>
                  <a:pt x="84" y="76"/>
                  <a:pt x="77" y="85"/>
                  <a:pt x="67" y="87"/>
                </a:cubicBezTo>
                <a:close/>
              </a:path>
            </a:pathLst>
          </a:custGeom>
          <a:noFill/>
          <a:ln w="12700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700" dirty="0">
              <a:latin typeface="+mj-lt"/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F1853-8C7A-0610-6C22-999A724BCB94}"/>
              </a:ext>
            </a:extLst>
          </p:cNvPr>
          <p:cNvSpPr/>
          <p:nvPr/>
        </p:nvSpPr>
        <p:spPr>
          <a:xfrm>
            <a:off x="3316768" y="1636146"/>
            <a:ext cx="8646407" cy="10439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We will allocate 1 – 5 freshers under each C1 from same competency and same location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Capture all your engagements/Conversation with A band (Format will be shared)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Ensure that there are regular touchpoints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0E27F9-451D-8759-330D-1192B3F90E10}"/>
              </a:ext>
            </a:extLst>
          </p:cNvPr>
          <p:cNvSpPr/>
          <p:nvPr/>
        </p:nvSpPr>
        <p:spPr>
          <a:xfrm>
            <a:off x="3316768" y="2983689"/>
            <a:ext cx="8646407" cy="1043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As a mentor, the onus lies with you to ensure you that post the engagement that the conversations are updated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Engage with your mentees and proactively and manage concerns raised during your conversation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35EAD0-E4AC-07C0-AAE1-EF9E9DEC5037}"/>
              </a:ext>
            </a:extLst>
          </p:cNvPr>
          <p:cNvSpPr/>
          <p:nvPr/>
        </p:nvSpPr>
        <p:spPr>
          <a:xfrm>
            <a:off x="3316768" y="4279213"/>
            <a:ext cx="8646407" cy="104399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The deck will be provided to you for reference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/>
              <a:t>Engagement tracked through Forms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F385-3261-D3F6-6A9C-F9092AFCAD20}"/>
              </a:ext>
            </a:extLst>
          </p:cNvPr>
          <p:cNvSpPr/>
          <p:nvPr/>
        </p:nvSpPr>
        <p:spPr>
          <a:xfrm>
            <a:off x="3316768" y="5580276"/>
            <a:ext cx="8646407" cy="104399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65138" lvl="2" indent="-285750">
              <a:lnSpc>
                <a:spcPct val="100000"/>
              </a:lnSpc>
              <a:spcBef>
                <a:spcPts val="300"/>
              </a:spcBef>
              <a:buClr>
                <a:srgbClr val="2B0A3D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A band ARVE Utilization :  </a:t>
            </a:r>
            <a:r>
              <a:rPr lang="en-US" sz="1600" dirty="0"/>
              <a:t>We can see improvement in ARVE% and shadow deployment</a:t>
            </a:r>
          </a:p>
          <a:p>
            <a:pPr marL="465138" lvl="2" indent="-285750">
              <a:lnSpc>
                <a:spcPct val="100000"/>
              </a:lnSpc>
              <a:spcBef>
                <a:spcPts val="300"/>
              </a:spcBef>
              <a:buClr>
                <a:srgbClr val="2B0A3D"/>
              </a:buClr>
              <a:buFont typeface="Wingdings" panose="05000000000000000000" pitchFamily="2" charset="2"/>
              <a:buChar char="§"/>
            </a:pPr>
            <a:r>
              <a:rPr lang="en-US" sz="1600" b="1" dirty="0"/>
              <a:t>Promotions: </a:t>
            </a:r>
            <a:r>
              <a:rPr lang="en-US" sz="1600" dirty="0"/>
              <a:t>more A bands being coached, mentored and promoted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281863-E0A0-4544-A399-D51D8F8F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5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379052-D4EB-A4E7-3CA1-E7DFE9992895}"/>
              </a:ext>
            </a:extLst>
          </p:cNvPr>
          <p:cNvSpPr txBox="1">
            <a:spLocks/>
          </p:cNvSpPr>
          <p:nvPr/>
        </p:nvSpPr>
        <p:spPr>
          <a:xfrm>
            <a:off x="404813" y="1732499"/>
            <a:ext cx="11406187" cy="469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i="1" dirty="0">
                <a:solidFill>
                  <a:schemeClr val="accent1"/>
                </a:solidFill>
                <a:latin typeface="+mj-lt"/>
              </a:rPr>
              <a:t>Each Mentor makes it a success</a:t>
            </a:r>
            <a:endParaRPr lang="en-GB" sz="3200" b="1" dirty="0">
              <a:solidFill>
                <a:schemeClr val="accent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022144-BF7E-40D6-BA2C-0E122F47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We want you to make it a success!</a:t>
            </a:r>
          </a:p>
        </p:txBody>
      </p:sp>
      <p:sp>
        <p:nvSpPr>
          <p:cNvPr id="8" name="Google Shape;366;g9e0bac5543_1_0">
            <a:extLst>
              <a:ext uri="{FF2B5EF4-FFF2-40B4-BE49-F238E27FC236}">
                <a16:creationId xmlns:a16="http://schemas.microsoft.com/office/drawing/2014/main" id="{59E63AD6-F19C-07CA-7D0A-8C99B4A2824B}"/>
              </a:ext>
            </a:extLst>
          </p:cNvPr>
          <p:cNvSpPr txBox="1"/>
          <p:nvPr/>
        </p:nvSpPr>
        <p:spPr>
          <a:xfrm>
            <a:off x="1343472" y="2852936"/>
            <a:ext cx="10225135" cy="8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>
                <a:latin typeface="+mj-lt"/>
              </a:rPr>
              <a:t>Commitment and engagement from you as Leaders</a:t>
            </a:r>
            <a:endParaRPr lang="en-US" sz="24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366;g9e0bac5543_1_0">
            <a:extLst>
              <a:ext uri="{FF2B5EF4-FFF2-40B4-BE49-F238E27FC236}">
                <a16:creationId xmlns:a16="http://schemas.microsoft.com/office/drawing/2014/main" id="{5154F737-9FBF-6979-9114-0D6BB09E9A2B}"/>
              </a:ext>
            </a:extLst>
          </p:cNvPr>
          <p:cNvSpPr txBox="1"/>
          <p:nvPr/>
        </p:nvSpPr>
        <p:spPr>
          <a:xfrm>
            <a:off x="1359306" y="4048848"/>
            <a:ext cx="9937103" cy="8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>
                <a:latin typeface="+mj-lt"/>
              </a:rPr>
              <a:t>Genuinely engage and have conversations with your Mentee</a:t>
            </a:r>
          </a:p>
        </p:txBody>
      </p:sp>
      <p:sp>
        <p:nvSpPr>
          <p:cNvPr id="10" name="Google Shape;366;g9e0bac5543_1_0">
            <a:extLst>
              <a:ext uri="{FF2B5EF4-FFF2-40B4-BE49-F238E27FC236}">
                <a16:creationId xmlns:a16="http://schemas.microsoft.com/office/drawing/2014/main" id="{328EC0B0-C0A8-E372-6B43-B0DDAC821B18}"/>
              </a:ext>
            </a:extLst>
          </p:cNvPr>
          <p:cNvSpPr txBox="1"/>
          <p:nvPr/>
        </p:nvSpPr>
        <p:spPr>
          <a:xfrm>
            <a:off x="1343472" y="5244761"/>
            <a:ext cx="10632504" cy="84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>
                <a:latin typeface="+mj-lt"/>
                <a:ea typeface="Montserrat"/>
                <a:cs typeface="Montserrat"/>
                <a:sym typeface="Montserrat"/>
              </a:rPr>
              <a:t>Capture aspirations and needs – proactively highlight it to your leaders</a:t>
            </a:r>
            <a:endParaRPr lang="en-US" sz="24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EBAD12-9197-268E-BEE4-D6238CC18601}"/>
              </a:ext>
            </a:extLst>
          </p:cNvPr>
          <p:cNvSpPr/>
          <p:nvPr/>
        </p:nvSpPr>
        <p:spPr>
          <a:xfrm>
            <a:off x="404813" y="2675970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4FD3A2-E490-B1ED-D1C3-A93D60C411A1}"/>
              </a:ext>
            </a:extLst>
          </p:cNvPr>
          <p:cNvSpPr/>
          <p:nvPr/>
        </p:nvSpPr>
        <p:spPr>
          <a:xfrm>
            <a:off x="404813" y="3859374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A1A29B-0924-50D9-1D25-C4FB36AD5D73}"/>
              </a:ext>
            </a:extLst>
          </p:cNvPr>
          <p:cNvSpPr/>
          <p:nvPr/>
        </p:nvSpPr>
        <p:spPr>
          <a:xfrm>
            <a:off x="404813" y="5042778"/>
            <a:ext cx="756024" cy="848534"/>
          </a:xfrm>
          <a:prstGeom prst="ellipse">
            <a:avLst/>
          </a:pr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C027F-CEB2-4D03-A306-CEE5F94E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800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62538-1FD7-E26A-670B-4DEE6BCE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167" y="170908"/>
            <a:ext cx="4840010" cy="652017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Construct</a:t>
            </a:r>
            <a:endParaRPr lang="en-US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C0E8925C-70FF-5CD1-E9A5-E477B10F1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40" r="9141" b="1"/>
          <a:stretch/>
        </p:blipFill>
        <p:spPr>
          <a:xfrm>
            <a:off x="21" y="10"/>
            <a:ext cx="315414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0128-0A54-3972-7171-27A589BC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827" y="993833"/>
            <a:ext cx="7817228" cy="5522350"/>
          </a:xfrm>
          <a:ln>
            <a:solidFill>
              <a:schemeClr val="bg1"/>
            </a:solidFill>
          </a:ln>
        </p:spPr>
        <p:txBody>
          <a:bodyPr>
            <a:normAutofit fontScale="77500" lnSpcReduction="20000"/>
          </a:bodyPr>
          <a:lstStyle/>
          <a:p>
            <a:endParaRPr lang="en-IN" sz="1900" b="1" dirty="0"/>
          </a:p>
          <a:p>
            <a:r>
              <a:rPr lang="en-IN" sz="2100" b="1" dirty="0">
                <a:solidFill>
                  <a:schemeClr val="accent1"/>
                </a:solidFill>
              </a:rPr>
              <a:t>Week 1 </a:t>
            </a:r>
            <a:endParaRPr lang="en-IN" sz="1900" b="1" dirty="0">
              <a:solidFill>
                <a:schemeClr val="accent1"/>
              </a:solidFill>
            </a:endParaRPr>
          </a:p>
          <a:p>
            <a:pPr lvl="2"/>
            <a:r>
              <a:rPr lang="en-IN" sz="1500" b="1" dirty="0"/>
              <a:t>Awareness program : Mentor and mentee </a:t>
            </a:r>
          </a:p>
          <a:p>
            <a:pPr lvl="2"/>
            <a:endParaRPr lang="en-IN" sz="1500" b="1" dirty="0"/>
          </a:p>
          <a:p>
            <a:pPr lvl="3"/>
            <a:r>
              <a:rPr lang="en-IN" sz="1500" dirty="0"/>
              <a:t>Know your mentor</a:t>
            </a:r>
          </a:p>
          <a:p>
            <a:pPr marL="1371600" lvl="3" indent="0">
              <a:buNone/>
            </a:pPr>
            <a:endParaRPr lang="en-IN" sz="1500" dirty="0"/>
          </a:p>
          <a:p>
            <a:pPr lvl="4">
              <a:buFont typeface="Wingdings" panose="05000000000000000000" pitchFamily="2" charset="2"/>
              <a:buChar char="ü"/>
            </a:pPr>
            <a:r>
              <a:rPr lang="en-IN" sz="1500" dirty="0"/>
              <a:t>Projects worked so far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IN" sz="1500" dirty="0"/>
              <a:t>Professional Accomplishments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IN" sz="1500" dirty="0"/>
              <a:t>Personal Accomplishments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IN" sz="1500" dirty="0"/>
              <a:t>Interest outside of work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en-IN" sz="1500"/>
              <a:t>Mock-up Interview</a:t>
            </a:r>
            <a:endParaRPr lang="en-IN" sz="1500" dirty="0"/>
          </a:p>
          <a:p>
            <a:pPr marL="1828800" lvl="4" indent="0">
              <a:buNone/>
            </a:pPr>
            <a:endParaRPr lang="en-IN" sz="1500" dirty="0"/>
          </a:p>
          <a:p>
            <a:pPr lvl="4"/>
            <a:endParaRPr lang="en-IN" sz="1500" dirty="0"/>
          </a:p>
          <a:p>
            <a:pPr lvl="2"/>
            <a:r>
              <a:rPr lang="en-IN" sz="1500" b="1" dirty="0"/>
              <a:t>Awareness program : Competency and I&amp;D</a:t>
            </a:r>
          </a:p>
          <a:p>
            <a:pPr lvl="2"/>
            <a:endParaRPr lang="en-IN" sz="1500" dirty="0"/>
          </a:p>
          <a:p>
            <a:pPr marL="1828800" lvl="4" indent="0">
              <a:buNone/>
            </a:pPr>
            <a:r>
              <a:rPr lang="en-IN" sz="1500" dirty="0"/>
              <a:t>Know your competency </a:t>
            </a:r>
          </a:p>
          <a:p>
            <a:pPr lvl="4"/>
            <a:r>
              <a:rPr lang="en-IN" sz="1500" dirty="0"/>
              <a:t>Understand I &amp; D</a:t>
            </a:r>
          </a:p>
          <a:p>
            <a:pPr lvl="4"/>
            <a:r>
              <a:rPr lang="en-IN" sz="1500" dirty="0"/>
              <a:t>Know your competency lead</a:t>
            </a:r>
          </a:p>
          <a:p>
            <a:pPr lvl="4"/>
            <a:r>
              <a:rPr lang="en-IN" sz="1500" dirty="0"/>
              <a:t>Networking with peers</a:t>
            </a:r>
          </a:p>
          <a:p>
            <a:pPr lvl="4"/>
            <a:endParaRPr lang="en-IN" sz="1400" dirty="0"/>
          </a:p>
          <a:p>
            <a:pPr marL="228600" lvl="2">
              <a:spcBef>
                <a:spcPts val="1000"/>
              </a:spcBef>
            </a:pPr>
            <a:r>
              <a:rPr lang="en-IN" sz="2100" b="1" dirty="0">
                <a:solidFill>
                  <a:schemeClr val="accent1"/>
                </a:solidFill>
              </a:rPr>
              <a:t>Week 2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500" dirty="0"/>
              <a:t>1:1 Feedback session between mentor and mentee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500" dirty="0"/>
              <a:t>Assignment review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500" dirty="0"/>
              <a:t>Upskilling plan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500" dirty="0"/>
              <a:t>Readiness for certification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IN" sz="1500" dirty="0"/>
              <a:t>Feedback Form –Mentee progress (Activity will be on monthly basis)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1371600" lvl="3" indent="0">
              <a:buNone/>
            </a:pPr>
            <a:endParaRPr lang="en-IN" sz="1400" dirty="0"/>
          </a:p>
          <a:p>
            <a:pPr marL="1371600" lvl="3" indent="0">
              <a:buNone/>
            </a:pPr>
            <a:endParaRPr lang="en-US" sz="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61A4B-4224-427E-8AF7-DE758E1C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2023 Capgemini.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2152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394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Why are we launching this program?</vt:lpstr>
      <vt:lpstr>PowerPoint Presentation</vt:lpstr>
      <vt:lpstr>We want you to make it a success!</vt:lpstr>
      <vt:lpstr>Program Construct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band Skip level Connect</dc:title>
  <dc:creator>Gohil, Deepika</dc:creator>
  <cp:lastModifiedBy>Gohil, Deepika</cp:lastModifiedBy>
  <cp:revision>14</cp:revision>
  <dcterms:created xsi:type="dcterms:W3CDTF">2023-05-05T13:34:54Z</dcterms:created>
  <dcterms:modified xsi:type="dcterms:W3CDTF">2023-07-28T11:09:45Z</dcterms:modified>
</cp:coreProperties>
</file>