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48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5A1D-8AEF-0759-6636-96D4C585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F192-976D-16A3-321F-3886AADC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66E-F60A-4F37-5D6B-B837066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7893-0EA6-15A9-4DF2-57B0CD35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D090-EE25-AD88-53FD-433B9C7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D02C-0C51-DE49-81FA-D1E2A34A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9161-A3FF-B672-A845-79302A300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157D-915D-3A26-3A65-F700286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B2A2-AA7A-381B-EB53-CDA0398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BA4C-D1B8-E7A2-C3E0-A2039AB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4FB19-9699-1340-50E5-D2573FED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2C188-F4D8-FC21-2A66-E8A10E47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7763-B4B7-27C3-BF27-82E3127D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D05D-EB06-D1DF-D6F1-412A5C9E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2073-A801-928C-3F1D-D35EFA1D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3C07-C210-EA35-20C7-34505BEE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2097-98AB-ECF1-6CDA-55911281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6A5E-AD6A-332B-F8C9-E74383C0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9B82-9668-F1EC-1325-99C075A4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E696-7317-BEC5-C761-F23A0BFC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BF03-EA29-A1FA-6EE2-CAB3087F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83AA-4977-1B24-885F-F825CD37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16DD-A5D5-E12F-5F87-B80C690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473C-C7FC-8ED9-EC2F-3C0DD41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23B4-860C-7E12-0DF9-DBB1616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F5C-E699-7EE4-EC76-B1EF4550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5E03-5A25-9D28-B7C6-11B40494D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4AE06-0D80-5DE4-A291-FBCE0977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3794-194E-0873-069D-E5E9DB65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8C7C-DE54-C025-1BC3-5FBF2290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0E038-F770-9E7E-1F5D-DAD6F102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C574-E5E6-CF3E-3898-78CAA377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6D4D-5720-F71B-CBCA-BDCFFCAA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9F33C-3915-824A-9AC8-CDEB7987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CC106-D874-5F04-0C8B-EDA75901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5FB6E-0134-1282-47FA-E59A7DD72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FB8F0-32B1-96F7-FF45-E02461F1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E015-11A6-D046-9ED2-21624594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CEE4-7149-4B17-B926-D22C5BAA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CFFB-6E1B-203A-2E9E-499ED3E1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A848-6396-B464-95DD-7CD41A63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B3D32-3F36-2B8D-84DB-F3BDFA3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DEA6-694B-A4EC-06F1-594D292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2F315-8C63-5A5C-69F3-61B8D93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1425-3C43-2838-4A18-672D8C0F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2EF7-41D1-C7D1-A4BD-85D03512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7AB-E83E-DE75-24D5-525E3EF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05F-9966-38A6-3F28-6BF1E7E1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4295B-8DC8-1DF5-4946-A78AAF638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7836-769F-9410-DBC1-2350A16F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15CE7-6B91-7973-97CC-C8936EDA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AF90-1917-4778-C308-2043B550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F949-CE4D-126A-A5AF-E08B9DE0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F07FE-6B28-7030-1CBD-8AFFE691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A67D4-9C74-BD47-61EC-41FE6DA7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6BA1-662B-C626-4BD1-F7C7917C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73C6-98A9-45FC-F0AC-1366109A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7EB9-6F6A-26A7-050F-7A193BA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9FE1B-60FC-FFA5-FFCB-27F77B74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71D6-E390-70DA-6DD6-815ED31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8BA1-3FD0-72FC-08F3-71EE0735F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F6B8-C1F5-4FE8-9D56-DE080741397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BC96-763B-31B8-23FB-F97A3425A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8C13-2608-D7C7-62D4-DC2D28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6C92-09C9-40C8-A645-965520A5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2D9A-314F-4620-98FD-BCE609C0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Germany Pilot Status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FD65-8D49-42C5-AAA6-2C57476E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94356-8693-4048-8EAF-2BF05B04AA80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BE2F-2B0A-4CFB-9CAA-FCEFEACF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t>Mitsubishi Chemical Group   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E7BF2-BFC3-8149-269C-D50111EAD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42319"/>
              </p:ext>
            </p:extLst>
          </p:nvPr>
        </p:nvGraphicFramePr>
        <p:xfrm>
          <a:off x="109412" y="981032"/>
          <a:ext cx="11979720" cy="35647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7485">
                  <a:extLst>
                    <a:ext uri="{9D8B030D-6E8A-4147-A177-3AD203B41FA5}">
                      <a16:colId xmlns:a16="http://schemas.microsoft.com/office/drawing/2014/main" val="1383655945"/>
                    </a:ext>
                  </a:extLst>
                </a:gridCol>
                <a:gridCol w="1357238">
                  <a:extLst>
                    <a:ext uri="{9D8B030D-6E8A-4147-A177-3AD203B41FA5}">
                      <a16:colId xmlns:a16="http://schemas.microsoft.com/office/drawing/2014/main" val="2990992242"/>
                    </a:ext>
                  </a:extLst>
                </a:gridCol>
                <a:gridCol w="4453920">
                  <a:extLst>
                    <a:ext uri="{9D8B030D-6E8A-4147-A177-3AD203B41FA5}">
                      <a16:colId xmlns:a16="http://schemas.microsoft.com/office/drawing/2014/main" val="1569018203"/>
                    </a:ext>
                  </a:extLst>
                </a:gridCol>
                <a:gridCol w="321099">
                  <a:extLst>
                    <a:ext uri="{9D8B030D-6E8A-4147-A177-3AD203B41FA5}">
                      <a16:colId xmlns:a16="http://schemas.microsoft.com/office/drawing/2014/main" val="1444444372"/>
                    </a:ext>
                  </a:extLst>
                </a:gridCol>
                <a:gridCol w="3564074">
                  <a:extLst>
                    <a:ext uri="{9D8B030D-6E8A-4147-A177-3AD203B41FA5}">
                      <a16:colId xmlns:a16="http://schemas.microsoft.com/office/drawing/2014/main" val="3051270826"/>
                    </a:ext>
                  </a:extLst>
                </a:gridCol>
                <a:gridCol w="1286199">
                  <a:extLst>
                    <a:ext uri="{9D8B030D-6E8A-4147-A177-3AD203B41FA5}">
                      <a16:colId xmlns:a16="http://schemas.microsoft.com/office/drawing/2014/main" val="29243143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445300399"/>
                    </a:ext>
                  </a:extLst>
                </a:gridCol>
              </a:tblGrid>
              <a:tr h="667831">
                <a:tc gridSpan="2">
                  <a:txBody>
                    <a:bodyPr/>
                    <a:lstStyle/>
                    <a:p>
                      <a:r>
                        <a:rPr lang="en-US" sz="1200"/>
                        <a:t>Overall 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template phase deliverables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Assessment Workshop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Overall RAG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54087"/>
                  </a:ext>
                </a:extLst>
              </a:tr>
              <a:tr h="286214">
                <a:tc gridSpan="3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Activities/Tasks/Deliverables This Week (Completion Date)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i="0" u="non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b="1" i="0" u="none">
                          <a:solidFill>
                            <a:schemeClr val="bg1"/>
                          </a:solidFill>
                        </a:rPr>
                        <a:t>Upcoming Activities/Tasks/Deliverables (Completion Date)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 b="1" u="none" kern="120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b="1" i="0" u="non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41250"/>
                  </a:ext>
                </a:extLst>
              </a:tr>
              <a:tr h="96994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extractions of vendors and customers (source client 550)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Participation in onsite WS at MCE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IN" sz="11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2 weeks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IN" sz="11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IN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WS Session on data mapping rules (with value stream teams)</a:t>
                      </a:r>
                      <a:r>
                        <a:rPr kumimoji="1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IN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Completion of data extractions (source client 550)</a:t>
                      </a:r>
                      <a:r>
                        <a:rPr kumimoji="1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IN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 data extractions from source clients 160,420 (500?)</a:t>
                      </a:r>
                      <a:endParaRPr kumimoji="1" lang="en-I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74350"/>
                  </a:ext>
                </a:extLst>
              </a:tr>
              <a:tr h="524726">
                <a:tc row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extractions of materials and classes (source client 550) (20%)</a:t>
                      </a:r>
                      <a:endParaRPr lang="en-IN" sz="11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61572"/>
                  </a:ext>
                </a:extLst>
              </a:tr>
              <a:tr h="1116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IN" sz="11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data extractions (clients 160,420) (500?)</a:t>
                      </a:r>
                      <a:endParaRPr lang="en-IN" sz="11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07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9149AF6-A4AA-3DF5-0616-74AC7157EF07}"/>
              </a:ext>
            </a:extLst>
          </p:cNvPr>
          <p:cNvSpPr/>
          <p:nvPr/>
        </p:nvSpPr>
        <p:spPr>
          <a:xfrm>
            <a:off x="11627318" y="1191185"/>
            <a:ext cx="237621" cy="2814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E19D9-337A-D912-AFBD-F313069FFF86}"/>
              </a:ext>
            </a:extLst>
          </p:cNvPr>
          <p:cNvSpPr txBox="1"/>
          <p:nvPr/>
        </p:nvSpPr>
        <p:spPr>
          <a:xfrm>
            <a:off x="9255631" y="155352"/>
            <a:ext cx="1630542" cy="44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45720" tIns="91440" rIns="91440" bIns="45720" rtlCol="0" anchor="t" anchorCtr="0">
            <a:spAutoFit/>
          </a:bodyPr>
          <a:lstStyle/>
          <a:p>
            <a:r>
              <a:rPr lang="en-US" sz="1000" dirty="0"/>
              <a:t>Reported by Armin Schmidt</a:t>
            </a:r>
            <a:endParaRPr lang="en-US" dirty="0"/>
          </a:p>
          <a:p>
            <a:r>
              <a:rPr lang="en-US" sz="1000" dirty="0"/>
              <a:t>28</a:t>
            </a:r>
            <a:r>
              <a:rPr lang="en-US" sz="1000" baseline="30000" dirty="0"/>
              <a:t>th</a:t>
            </a:r>
            <a:r>
              <a:rPr lang="en-US" sz="1000" dirty="0"/>
              <a:t> Sep 2023</a:t>
            </a:r>
            <a:endParaRPr lang="en-US" dirty="0">
              <a:cs typeface="Arial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880CDF-8653-FCCA-B11E-B7A36B808885}"/>
              </a:ext>
            </a:extLst>
          </p:cNvPr>
          <p:cNvSpPr/>
          <p:nvPr/>
        </p:nvSpPr>
        <p:spPr>
          <a:xfrm>
            <a:off x="6391823" y="234608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AC71092-634E-26C1-31AE-55BD3030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3893"/>
              </p:ext>
            </p:extLst>
          </p:nvPr>
        </p:nvGraphicFramePr>
        <p:xfrm>
          <a:off x="102866" y="4673096"/>
          <a:ext cx="11979720" cy="16057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8378323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4069032236"/>
                    </a:ext>
                  </a:extLst>
                </a:gridCol>
                <a:gridCol w="4115302">
                  <a:extLst>
                    <a:ext uri="{9D8B030D-6E8A-4147-A177-3AD203B41FA5}">
                      <a16:colId xmlns:a16="http://schemas.microsoft.com/office/drawing/2014/main" val="285054311"/>
                    </a:ext>
                  </a:extLst>
                </a:gridCol>
                <a:gridCol w="1941226">
                  <a:extLst>
                    <a:ext uri="{9D8B030D-6E8A-4147-A177-3AD203B41FA5}">
                      <a16:colId xmlns:a16="http://schemas.microsoft.com/office/drawing/2014/main" val="4291502908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1400953577"/>
                    </a:ext>
                  </a:extLst>
                </a:gridCol>
                <a:gridCol w="1202006">
                  <a:extLst>
                    <a:ext uri="{9D8B030D-6E8A-4147-A177-3AD203B41FA5}">
                      <a16:colId xmlns:a16="http://schemas.microsoft.com/office/drawing/2014/main" val="1066762439"/>
                    </a:ext>
                  </a:extLst>
                </a:gridCol>
              </a:tblGrid>
              <a:tr h="373097">
                <a:tc gridSpan="2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RAID – Risk, Actions, Issues, Decisions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Impact/Probability* </a:t>
                      </a:r>
                      <a:r>
                        <a:rPr lang="en-US" sz="10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H/M/L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Resolution by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60937"/>
                  </a:ext>
                </a:extLst>
              </a:tr>
              <a:tr h="8059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on transformation/loading tools outstanding (blocker for DM team)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needs to be taken (Global Meeting postponed to 05.10.2023)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high /high​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project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05.10.2023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53647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R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cleansing rules needs to be defined and communicated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"Intro to Data Migration – new Data Governance rules, how to map and clean data session" to be conducted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medium/medium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lobal project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06.10.2023</a:t>
                      </a:r>
                    </a:p>
                    <a:p>
                      <a:pPr lvl="0" algn="ctr">
                        <a:buNone/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686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5C91CC2-2C85-7E68-0649-78EE228EAC74}"/>
              </a:ext>
            </a:extLst>
          </p:cNvPr>
          <p:cNvGrpSpPr/>
          <p:nvPr/>
        </p:nvGrpSpPr>
        <p:grpSpPr>
          <a:xfrm>
            <a:off x="6976126" y="6499327"/>
            <a:ext cx="5215874" cy="246221"/>
            <a:chOff x="6873260" y="861150"/>
            <a:chExt cx="5215874" cy="24622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880A94-F65B-0268-3029-E22548CED5D8}"/>
                </a:ext>
              </a:extLst>
            </p:cNvPr>
            <p:cNvSpPr/>
            <p:nvPr/>
          </p:nvSpPr>
          <p:spPr>
            <a:xfrm>
              <a:off x="6873260" y="892820"/>
              <a:ext cx="182880" cy="182880"/>
            </a:xfrm>
            <a:prstGeom prst="ellipse">
              <a:avLst/>
            </a:prstGeom>
            <a:solidFill>
              <a:srgbClr val="57C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D41F24-9EF7-5EFA-B573-E855A894AF00}"/>
                </a:ext>
              </a:extLst>
            </p:cNvPr>
            <p:cNvSpPr/>
            <p:nvPr/>
          </p:nvSpPr>
          <p:spPr>
            <a:xfrm>
              <a:off x="7722346" y="89282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43E1F5-0D0A-A9AC-E022-B59EF95F0DEE}"/>
                </a:ext>
              </a:extLst>
            </p:cNvPr>
            <p:cNvSpPr/>
            <p:nvPr/>
          </p:nvSpPr>
          <p:spPr>
            <a:xfrm>
              <a:off x="9259410" y="892820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EC0A1E-EA3C-CCB8-F9E6-AD4612597D4C}"/>
                </a:ext>
              </a:extLst>
            </p:cNvPr>
            <p:cNvSpPr/>
            <p:nvPr/>
          </p:nvSpPr>
          <p:spPr>
            <a:xfrm>
              <a:off x="10481040" y="8928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D3F35D-53F3-6E7B-8A61-25187C50C004}"/>
                </a:ext>
              </a:extLst>
            </p:cNvPr>
            <p:cNvSpPr txBox="1"/>
            <p:nvPr/>
          </p:nvSpPr>
          <p:spPr>
            <a:xfrm>
              <a:off x="7010400" y="861150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On Time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A0268F-4C33-11A2-E197-F74C8C2F56FA}"/>
                </a:ext>
              </a:extLst>
            </p:cNvPr>
            <p:cNvSpPr txBox="1"/>
            <p:nvPr/>
          </p:nvSpPr>
          <p:spPr>
            <a:xfrm>
              <a:off x="7847767" y="861150"/>
              <a:ext cx="1435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Slight delay expected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A72FA3-39C7-7815-17B3-8A4F2C56AFC1}"/>
                </a:ext>
              </a:extLst>
            </p:cNvPr>
            <p:cNvSpPr txBox="1"/>
            <p:nvPr/>
          </p:nvSpPr>
          <p:spPr>
            <a:xfrm>
              <a:off x="9399099" y="861150"/>
              <a:ext cx="10871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Delay expected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946F6A-C3FB-54AC-A937-8A9F155C48BA}"/>
                </a:ext>
              </a:extLst>
            </p:cNvPr>
            <p:cNvSpPr txBox="1"/>
            <p:nvPr/>
          </p:nvSpPr>
          <p:spPr>
            <a:xfrm>
              <a:off x="10599624" y="861150"/>
              <a:ext cx="1489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Will lead to challenges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2BFC1B5-4FFA-D6A3-3C4A-90348AAAA9B8}"/>
              </a:ext>
            </a:extLst>
          </p:cNvPr>
          <p:cNvSpPr/>
          <p:nvPr/>
        </p:nvSpPr>
        <p:spPr>
          <a:xfrm>
            <a:off x="231457" y="3288206"/>
            <a:ext cx="182880" cy="182880"/>
          </a:xfrm>
          <a:prstGeom prst="ellipse">
            <a:avLst/>
          </a:prstGeom>
          <a:solidFill>
            <a:srgbClr val="5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67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Germany Pilot Status 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Pilot Status Summary</dc:title>
  <dc:creator>Rawat, Praveen</dc:creator>
  <cp:lastModifiedBy>Namasivayam, Manivasagan</cp:lastModifiedBy>
  <cp:revision>9</cp:revision>
  <dcterms:created xsi:type="dcterms:W3CDTF">2023-10-04T08:54:53Z</dcterms:created>
  <dcterms:modified xsi:type="dcterms:W3CDTF">2023-10-04T13:35:02Z</dcterms:modified>
</cp:coreProperties>
</file>