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55" r:id="rId4"/>
    <p:sldMasterId id="2147484062" r:id="rId5"/>
    <p:sldMasterId id="2147484073" r:id="rId6"/>
  </p:sldMasterIdLst>
  <p:notesMasterIdLst>
    <p:notesMasterId r:id="rId9"/>
  </p:notesMasterIdLst>
  <p:handoutMasterIdLst>
    <p:handoutMasterId r:id="rId10"/>
  </p:handoutMasterIdLst>
  <p:sldIdLst>
    <p:sldId id="257" r:id="rId7"/>
    <p:sldId id="2147374872" r:id="rId8"/>
  </p:sldIdLst>
  <p:sldSz cx="12192000" cy="6858000"/>
  <p:notesSz cx="6858000" cy="9144000"/>
  <p:embeddedFontLst>
    <p:embeddedFont>
      <p:font typeface="Ubuntu" panose="020B050403060203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ly Status Report" id="{2AC87FFF-C56C-4F81-A530-CF4D1204AE80}">
          <p14:sldIdLst>
            <p14:sldId id="257"/>
            <p14:sldId id="2147374872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000"/>
    <a:srgbClr val="EAF0F7"/>
    <a:srgbClr val="57CF80"/>
    <a:srgbClr val="92D050"/>
    <a:srgbClr val="FFFFFF"/>
    <a:srgbClr val="00AFF0"/>
    <a:srgbClr val="00B0F0"/>
    <a:srgbClr val="D9D9D9"/>
    <a:srgbClr val="FFF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A4AE7-E7C3-4B6B-A478-B9F3A58911EA}" v="2" dt="2023-10-12T05:15:11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1.fntdata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sivayam, Manivasagan" userId="e21825c3-4acc-4579-b7bd-4299043c722e" providerId="ADAL" clId="{E66A4AE7-E7C3-4B6B-A478-B9F3A58911EA}"/>
    <pc:docChg chg="modSld">
      <pc:chgData name="Namasivayam, Manivasagan" userId="e21825c3-4acc-4579-b7bd-4299043c722e" providerId="ADAL" clId="{E66A4AE7-E7C3-4B6B-A478-B9F3A58911EA}" dt="2023-10-12T05:18:07.746" v="94" actId="1035"/>
      <pc:docMkLst>
        <pc:docMk/>
      </pc:docMkLst>
      <pc:sldChg chg="modSp mod">
        <pc:chgData name="Namasivayam, Manivasagan" userId="e21825c3-4acc-4579-b7bd-4299043c722e" providerId="ADAL" clId="{E66A4AE7-E7C3-4B6B-A478-B9F3A58911EA}" dt="2023-10-12T05:09:09.995" v="4" actId="20577"/>
        <pc:sldMkLst>
          <pc:docMk/>
          <pc:sldMk cId="2864034891" sldId="257"/>
        </pc:sldMkLst>
        <pc:spChg chg="mod">
          <ac:chgData name="Namasivayam, Manivasagan" userId="e21825c3-4acc-4579-b7bd-4299043c722e" providerId="ADAL" clId="{E66A4AE7-E7C3-4B6B-A478-B9F3A58911EA}" dt="2023-10-12T05:09:09.995" v="4" actId="20577"/>
          <ac:spMkLst>
            <pc:docMk/>
            <pc:sldMk cId="2864034891" sldId="257"/>
            <ac:spMk id="10" creationId="{55888395-44DA-44D6-8EAB-C2E7A7FC35D7}"/>
          </ac:spMkLst>
        </pc:spChg>
      </pc:sldChg>
      <pc:sldChg chg="modSp mod">
        <pc:chgData name="Namasivayam, Manivasagan" userId="e21825c3-4acc-4579-b7bd-4299043c722e" providerId="ADAL" clId="{E66A4AE7-E7C3-4B6B-A478-B9F3A58911EA}" dt="2023-10-12T05:18:07.746" v="94" actId="1035"/>
        <pc:sldMkLst>
          <pc:docMk/>
          <pc:sldMk cId="1788991708" sldId="2147374872"/>
        </pc:sldMkLst>
        <pc:graphicFrameChg chg="mod modGraphic">
          <ac:chgData name="Namasivayam, Manivasagan" userId="e21825c3-4acc-4579-b7bd-4299043c722e" providerId="ADAL" clId="{E66A4AE7-E7C3-4B6B-A478-B9F3A58911EA}" dt="2023-10-12T05:17:28.134" v="90" actId="20577"/>
          <ac:graphicFrameMkLst>
            <pc:docMk/>
            <pc:sldMk cId="1788991708" sldId="2147374872"/>
            <ac:graphicFrameMk id="4" creationId="{FD0E7BF2-BFC3-8149-269C-D50111EAD966}"/>
          </ac:graphicFrameMkLst>
        </pc:graphicFrameChg>
        <pc:graphicFrameChg chg="mod modGraphic">
          <ac:chgData name="Namasivayam, Manivasagan" userId="e21825c3-4acc-4579-b7bd-4299043c722e" providerId="ADAL" clId="{E66A4AE7-E7C3-4B6B-A478-B9F3A58911EA}" dt="2023-10-12T05:18:07.746" v="94" actId="1035"/>
          <ac:graphicFrameMkLst>
            <pc:docMk/>
            <pc:sldMk cId="1788991708" sldId="2147374872"/>
            <ac:graphicFrameMk id="30" creationId="{AAC71092-634E-26C1-31AE-55BD3030E97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12/10/2023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12/10/2023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010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2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75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24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F29FC-859B-4DA7-A251-EF8A52B9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81BB-FD58-439D-A5D1-337CD4CD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219200"/>
            <a:ext cx="11353800" cy="48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96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23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F29FC-859B-4DA7-A251-EF8A52B9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366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8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8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83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98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19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14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9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8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30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4185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1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5888395-44DA-44D6-8EAB-C2E7A7F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Mone</a:t>
            </a:r>
            <a:r>
              <a:rPr lang="en-US" sz="5400" dirty="0"/>
              <a:t>-G Germany Pilot </a:t>
            </a: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(DM Stream)</a:t>
            </a:r>
            <a:r>
              <a:rPr kumimoji="0" lang="en-GB" sz="54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</a:t>
            </a:r>
            <a:br>
              <a:rPr lang="en-US" sz="5400" dirty="0"/>
            </a:br>
            <a:r>
              <a:rPr kumimoji="0" lang="en-GB" sz="48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Weekly status Report</a:t>
            </a:r>
            <a:br>
              <a:rPr lang="en-GB" sz="6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</a:br>
            <a:r>
              <a:rPr lang="pl-PL" sz="2000" cap="all" spc="0" dirty="0">
                <a:cs typeface="+mj-cs"/>
              </a:rPr>
              <a:t>October</a:t>
            </a:r>
            <a:r>
              <a:rPr lang="en-GB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 </a:t>
            </a:r>
            <a:r>
              <a:rPr lang="en-IN" sz="2000" cap="all" spc="0" dirty="0">
                <a:cs typeface="+mj-cs"/>
              </a:rPr>
              <a:t>9</a:t>
            </a:r>
            <a:r>
              <a:rPr lang="en-GB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 – </a:t>
            </a:r>
            <a:r>
              <a:rPr lang="pl-PL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october</a:t>
            </a:r>
            <a:r>
              <a:rPr lang="en-GB" sz="2000" cap="all" spc="0" dirty="0">
                <a:cs typeface="+mj-cs"/>
              </a:rPr>
              <a:t> </a:t>
            </a:r>
            <a:r>
              <a:rPr lang="en-IN" sz="2000" cap="all" spc="0" dirty="0">
                <a:cs typeface="+mj-cs"/>
              </a:rPr>
              <a:t>12</a:t>
            </a:r>
            <a:endParaRPr lang="en-AU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C571B9-A27E-4E70-AFBF-07F6E1DAD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EFDCEE51-FC54-45B2-B98C-44D51326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2D9A-314F-4620-98FD-BCE609C0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Status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FD65-8D49-42C5-AAA6-2C57476E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94356-8693-4048-8EAF-2BF05B04AA80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1BE2F-2B0A-4CFB-9CAA-FCEFEACF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t>Mitsubishi Chemical Group   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5761A3-179D-41D3-8FFD-711F4A2649B0}"/>
              </a:ext>
            </a:extLst>
          </p:cNvPr>
          <p:cNvSpPr/>
          <p:nvPr/>
        </p:nvSpPr>
        <p:spPr>
          <a:xfrm>
            <a:off x="6873260" y="892820"/>
            <a:ext cx="182880" cy="182880"/>
          </a:xfrm>
          <a:prstGeom prst="ellipse">
            <a:avLst/>
          </a:prstGeom>
          <a:solidFill>
            <a:srgbClr val="5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8065B-33DB-4C66-A53B-5A21E68D9922}"/>
              </a:ext>
            </a:extLst>
          </p:cNvPr>
          <p:cNvSpPr/>
          <p:nvPr/>
        </p:nvSpPr>
        <p:spPr>
          <a:xfrm>
            <a:off x="7722346" y="892820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59D7B-521D-47B4-918F-115E3E8A786D}"/>
              </a:ext>
            </a:extLst>
          </p:cNvPr>
          <p:cNvSpPr/>
          <p:nvPr/>
        </p:nvSpPr>
        <p:spPr>
          <a:xfrm>
            <a:off x="9259410" y="892820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288617-CBC4-4C8B-99D1-5892CAAA1F61}"/>
              </a:ext>
            </a:extLst>
          </p:cNvPr>
          <p:cNvSpPr/>
          <p:nvPr/>
        </p:nvSpPr>
        <p:spPr>
          <a:xfrm>
            <a:off x="10481040" y="8928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002B8-D34A-46A4-A21C-9970F93EED81}"/>
              </a:ext>
            </a:extLst>
          </p:cNvPr>
          <p:cNvSpPr txBox="1"/>
          <p:nvPr/>
        </p:nvSpPr>
        <p:spPr>
          <a:xfrm>
            <a:off x="7010400" y="861150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837B2-039E-4DA2-A921-B4751DCB5F62}"/>
              </a:ext>
            </a:extLst>
          </p:cNvPr>
          <p:cNvSpPr txBox="1"/>
          <p:nvPr/>
        </p:nvSpPr>
        <p:spPr>
          <a:xfrm>
            <a:off x="7847767" y="861150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Slight delay 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C852-B209-4742-9833-03B7208870B9}"/>
              </a:ext>
            </a:extLst>
          </p:cNvPr>
          <p:cNvSpPr txBox="1"/>
          <p:nvPr/>
        </p:nvSpPr>
        <p:spPr>
          <a:xfrm>
            <a:off x="9399099" y="86115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Delay expected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A4A56-6D63-44E6-BA7B-9DD5DA7F4230}"/>
              </a:ext>
            </a:extLst>
          </p:cNvPr>
          <p:cNvSpPr txBox="1"/>
          <p:nvPr/>
        </p:nvSpPr>
        <p:spPr>
          <a:xfrm>
            <a:off x="10599624" y="861150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Will lead to challenges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E7BF2-BFC3-8149-269C-D50111EAD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40055"/>
              </p:ext>
            </p:extLst>
          </p:nvPr>
        </p:nvGraphicFramePr>
        <p:xfrm>
          <a:off x="102867" y="1161998"/>
          <a:ext cx="11986268" cy="30661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7675">
                  <a:extLst>
                    <a:ext uri="{9D8B030D-6E8A-4147-A177-3AD203B41FA5}">
                      <a16:colId xmlns:a16="http://schemas.microsoft.com/office/drawing/2014/main" val="1383655945"/>
                    </a:ext>
                  </a:extLst>
                </a:gridCol>
                <a:gridCol w="1357980">
                  <a:extLst>
                    <a:ext uri="{9D8B030D-6E8A-4147-A177-3AD203B41FA5}">
                      <a16:colId xmlns:a16="http://schemas.microsoft.com/office/drawing/2014/main" val="2990992242"/>
                    </a:ext>
                  </a:extLst>
                </a:gridCol>
                <a:gridCol w="4474241">
                  <a:extLst>
                    <a:ext uri="{9D8B030D-6E8A-4147-A177-3AD203B41FA5}">
                      <a16:colId xmlns:a16="http://schemas.microsoft.com/office/drawing/2014/main" val="1569018203"/>
                    </a:ext>
                  </a:extLst>
                </a:gridCol>
                <a:gridCol w="359775">
                  <a:extLst>
                    <a:ext uri="{9D8B030D-6E8A-4147-A177-3AD203B41FA5}">
                      <a16:colId xmlns:a16="http://schemas.microsoft.com/office/drawing/2014/main" val="1444444372"/>
                    </a:ext>
                  </a:extLst>
                </a:gridCol>
                <a:gridCol w="3509635">
                  <a:extLst>
                    <a:ext uri="{9D8B030D-6E8A-4147-A177-3AD203B41FA5}">
                      <a16:colId xmlns:a16="http://schemas.microsoft.com/office/drawing/2014/main" val="3051270826"/>
                    </a:ext>
                  </a:extLst>
                </a:gridCol>
                <a:gridCol w="1286902">
                  <a:extLst>
                    <a:ext uri="{9D8B030D-6E8A-4147-A177-3AD203B41FA5}">
                      <a16:colId xmlns:a16="http://schemas.microsoft.com/office/drawing/2014/main" val="292431431"/>
                    </a:ext>
                  </a:extLst>
                </a:gridCol>
                <a:gridCol w="650060">
                  <a:extLst>
                    <a:ext uri="{9D8B030D-6E8A-4147-A177-3AD203B41FA5}">
                      <a16:colId xmlns:a16="http://schemas.microsoft.com/office/drawing/2014/main" val="445300399"/>
                    </a:ext>
                  </a:extLst>
                </a:gridCol>
              </a:tblGrid>
              <a:tr h="147791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Overall 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Template Phase Deliverables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Assessment Workshop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Overall RAG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54087"/>
                  </a:ext>
                </a:extLst>
              </a:tr>
              <a:tr h="273977">
                <a:tc gridSpan="3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Activities/Tasks/Deliverables This Week (Completion Date)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i="0" u="non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b="1" i="0" u="none" dirty="0">
                          <a:solidFill>
                            <a:schemeClr val="bg1"/>
                          </a:solidFill>
                        </a:rPr>
                        <a:t>Upcoming Activities/Tasks/Deliverables (Completion Date)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 b="1" u="none" kern="120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200" b="1" i="0" u="non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41250"/>
                  </a:ext>
                </a:extLst>
              </a:tr>
              <a:tr h="66992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extractions of vendors and customers (source client 550) </a:t>
                      </a:r>
                      <a:endParaRPr lang="en-IN" dirty="0"/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lang="en-IN" sz="1100" b="0" i="0" u="none" strike="noStrike" kern="1200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kumimoji="1" lang="en-IN" sz="1100" b="0" i="0" u="none" strike="noStrike" kern="120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2 weeks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WS Session on data mapping rules (with value stream teams) </a:t>
                      </a: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Completion of data extractions (source client 550) </a:t>
                      </a:r>
                      <a:endParaRPr lang="en-IN" dirty="0"/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Start data extractions from source clients 160,420 (500?)</a:t>
                      </a:r>
                      <a:endParaRPr lang="en-IN" dirty="0"/>
                    </a:p>
                    <a:p>
                      <a:pPr marL="228600" marR="0" lvl="0" indent="-2286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  <a:tabLst/>
                        <a:defRPr/>
                      </a:pPr>
                      <a:endParaRPr kumimoji="1" lang="en-IN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74350"/>
                  </a:ext>
                </a:extLst>
              </a:tr>
              <a:tr h="502920">
                <a:tc row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extractions of materials and classes (source client 550) (20%)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1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Alignment on vendor master mapping and transformation templates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kumimoji="1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Field mapping template- Identification of mandatory and Non mandatory columns</a:t>
                      </a: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I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61572"/>
                  </a:ext>
                </a:extLst>
              </a:tr>
              <a:tr h="1069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Later</a:t>
                      </a:r>
                      <a:endParaRPr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1</a:t>
                      </a:r>
                      <a:r>
                        <a:rPr kumimoji="1"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.Complete data extractions (clients 160,420) (500?)</a:t>
                      </a:r>
                      <a:endParaRPr kumimoji="1" lang="en-US" sz="1100" b="0" i="0" u="none" strike="noStrike" kern="1200" baseline="0" noProof="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8072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9149AF6-A4AA-3DF5-0616-74AC7157EF07}"/>
              </a:ext>
            </a:extLst>
          </p:cNvPr>
          <p:cNvSpPr/>
          <p:nvPr/>
        </p:nvSpPr>
        <p:spPr>
          <a:xfrm>
            <a:off x="11528583" y="1230236"/>
            <a:ext cx="277091" cy="2703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947541-F7F2-5C72-0954-DBF335B9CC70}"/>
              </a:ext>
            </a:extLst>
          </p:cNvPr>
          <p:cNvSpPr/>
          <p:nvPr/>
        </p:nvSpPr>
        <p:spPr>
          <a:xfrm>
            <a:off x="234910" y="2860425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880CDF-8653-FCCA-B11E-B7A36B808885}"/>
              </a:ext>
            </a:extLst>
          </p:cNvPr>
          <p:cNvSpPr/>
          <p:nvPr/>
        </p:nvSpPr>
        <p:spPr>
          <a:xfrm>
            <a:off x="6362327" y="2118982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AC71092-634E-26C1-31AE-55BD3030E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17766"/>
              </p:ext>
            </p:extLst>
          </p:nvPr>
        </p:nvGraphicFramePr>
        <p:xfrm>
          <a:off x="109415" y="4419600"/>
          <a:ext cx="11979720" cy="200790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8378323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4069032236"/>
                    </a:ext>
                  </a:extLst>
                </a:gridCol>
                <a:gridCol w="4336271">
                  <a:extLst>
                    <a:ext uri="{9D8B030D-6E8A-4147-A177-3AD203B41FA5}">
                      <a16:colId xmlns:a16="http://schemas.microsoft.com/office/drawing/2014/main" val="285054311"/>
                    </a:ext>
                  </a:extLst>
                </a:gridCol>
                <a:gridCol w="1720257">
                  <a:extLst>
                    <a:ext uri="{9D8B030D-6E8A-4147-A177-3AD203B41FA5}">
                      <a16:colId xmlns:a16="http://schemas.microsoft.com/office/drawing/2014/main" val="4291502908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1400953577"/>
                    </a:ext>
                  </a:extLst>
                </a:gridCol>
                <a:gridCol w="1202006">
                  <a:extLst>
                    <a:ext uri="{9D8B030D-6E8A-4147-A177-3AD203B41FA5}">
                      <a16:colId xmlns:a16="http://schemas.microsoft.com/office/drawing/2014/main" val="1066762439"/>
                    </a:ext>
                  </a:extLst>
                </a:gridCol>
              </a:tblGrid>
              <a:tr h="290112">
                <a:tc gridSpan="2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RAID – Risk, Actions, Issues, Decisions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Mitigation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Impact/Probability* </a:t>
                      </a:r>
                      <a:r>
                        <a:rPr lang="en-US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H/M/L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Resolution by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60937"/>
                  </a:ext>
                </a:extLst>
              </a:tr>
              <a:tr h="5981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1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Decision on transformation/loading tools outstanding (blocker for DM team)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1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Decision needs to be taken (Global Meeting postponed to 05.10.2023). Still no decision in global meeting, replanning might be required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high/(high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 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overdue - asap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19203"/>
                  </a:ext>
                </a:extLst>
              </a:tr>
              <a:tr h="5981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1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cleansing rules needs to be defined and communicated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1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"Intro to Data Migration – new Data Governance rules, how to map and clean data session" to be conducted (planned for Oct, 10th)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medium/medium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Global 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Oct. 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53647"/>
                  </a:ext>
                </a:extLst>
              </a:tr>
              <a:tr h="2607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IN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4236"/>
                  </a:ext>
                </a:extLst>
              </a:tr>
              <a:tr h="2607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IN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21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0D9063-8A53-256E-B526-58981EB2917D}"/>
              </a:ext>
            </a:extLst>
          </p:cNvPr>
          <p:cNvSpPr txBox="1"/>
          <p:nvPr/>
        </p:nvSpPr>
        <p:spPr>
          <a:xfrm>
            <a:off x="9067800" y="187575"/>
            <a:ext cx="1699824" cy="44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45720" tIns="91440" rIns="91440" bIns="45720" rtlCol="0" anchor="t" anchorCtr="0">
            <a:spAutoFit/>
          </a:bodyPr>
          <a:lstStyle/>
          <a:p>
            <a:r>
              <a:rPr lang="en-US" sz="1000" dirty="0">
                <a:solidFill>
                  <a:sysClr val="windowText" lastClr="000000"/>
                </a:solidFill>
              </a:rPr>
              <a:t>Reported by Armin Schmidt</a:t>
            </a:r>
            <a:endParaRPr lang="en-US" sz="1000" dirty="0">
              <a:solidFill>
                <a:sysClr val="windowText" lastClr="000000"/>
              </a:solidFill>
              <a:cs typeface="Arial"/>
            </a:endParaRPr>
          </a:p>
          <a:p>
            <a:pPr algn="l"/>
            <a:r>
              <a:rPr lang="pl-PL" sz="1000" dirty="0">
                <a:solidFill>
                  <a:sysClr val="windowText" lastClr="000000"/>
                </a:solidFill>
              </a:rPr>
              <a:t>6 October </a:t>
            </a:r>
            <a:r>
              <a:rPr lang="en-US" sz="1000" dirty="0">
                <a:solidFill>
                  <a:sysClr val="windowText" lastClr="000000"/>
                </a:solidFill>
              </a:rPr>
              <a:t>2023</a:t>
            </a:r>
            <a:endParaRPr lang="en-US" sz="1000" dirty="0">
              <a:solidFill>
                <a:sysClr val="windowText" lastClr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991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one Basic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2.xml><?xml version="1.0" encoding="utf-8"?>
<a:theme xmlns:a="http://schemas.openxmlformats.org/drawingml/2006/main" name="2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72000" rIns="234000" bIns="0" anchor="t" anchorCtr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3.xml><?xml version="1.0" encoding="utf-8"?>
<a:theme xmlns:a="http://schemas.openxmlformats.org/drawingml/2006/main" name="3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4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81F64C862234AB5F69C9A64B24884" ma:contentTypeVersion="16" ma:contentTypeDescription="Create a new document." ma:contentTypeScope="" ma:versionID="86ab8c302802077d3cd6b5ae011a7e26">
  <xsd:schema xmlns:xsd="http://www.w3.org/2001/XMLSchema" xmlns:xs="http://www.w3.org/2001/XMLSchema" xmlns:p="http://schemas.microsoft.com/office/2006/metadata/properties" xmlns:ns2="62aafb33-abec-4b1f-928f-5e4cb63da6bb" xmlns:ns3="ba64286c-83aa-4139-a2c4-6e8d74af62db" targetNamespace="http://schemas.microsoft.com/office/2006/metadata/properties" ma:root="true" ma:fieldsID="4504c0838b42f4fd148a9f49ac79dc98" ns2:_="" ns3:_="">
    <xsd:import namespace="62aafb33-abec-4b1f-928f-5e4cb63da6bb"/>
    <xsd:import namespace="ba64286c-83aa-4139-a2c4-6e8d74af6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afb33-abec-4b1f-928f-5e4cb63da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4286c-83aa-4139-a2c4-6e8d74af6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2aafb33-abec-4b1f-928f-5e4cb63da6bb">
      <Terms xmlns="http://schemas.microsoft.com/office/infopath/2007/PartnerControls"/>
    </lcf76f155ced4ddcb4097134ff3c332f>
    <SharedWithUsers xmlns="ba64286c-83aa-4139-a2c4-6e8d74af62db">
      <UserInfo>
        <DisplayName>Thebes, Manfred</DisplayName>
        <AccountId>251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7CC3FF-F09C-4903-B927-A81DA49A65FB}">
  <ds:schemaRefs>
    <ds:schemaRef ds:uri="62aafb33-abec-4b1f-928f-5e4cb63da6bb"/>
    <ds:schemaRef ds:uri="ba64286c-83aa-4139-a2c4-6e8d74af6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65F6DA-EDFD-4C3F-B2EB-EDE359E124E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ba64286c-83aa-4139-a2c4-6e8d74af62db"/>
    <ds:schemaRef ds:uri="62aafb33-abec-4b1f-928f-5e4cb63da6b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289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Ubuntu</vt:lpstr>
      <vt:lpstr>Arial</vt:lpstr>
      <vt:lpstr>1_Mone Basic template</vt:lpstr>
      <vt:lpstr>2_Mone Basic template</vt:lpstr>
      <vt:lpstr>3_Mone Basic template</vt:lpstr>
      <vt:lpstr>think-cell Slide</vt:lpstr>
      <vt:lpstr>Mone-G Germany Pilot (DM Stream)  Weekly status Report October 9 – october 12</vt:lpstr>
      <vt:lpstr>Data Migration Status 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Capgemini template</dc:subject>
  <dc:creator>Capgemini</dc:creator>
  <cp:lastModifiedBy>Namasivayam, Manivasagan</cp:lastModifiedBy>
  <cp:revision>211</cp:revision>
  <dcterms:created xsi:type="dcterms:W3CDTF">2021-06-29T08:37:48Z</dcterms:created>
  <dcterms:modified xsi:type="dcterms:W3CDTF">2023-10-12T05:18:16Z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0x010100BED81F64C862234AB5F69C9A64B24884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