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2" r:id="rId2"/>
    <p:sldId id="296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38864-33E7-42CC-B517-40025DB73E39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9EF93-57FD-4AA2-B3E9-0F4BDBFDF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05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03C29-D0FF-48F6-AE28-727C90A181F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65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03C29-D0FF-48F6-AE28-727C90A181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44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03C29-D0FF-48F6-AE28-727C90A181F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6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5B66-AFC9-4641-A654-9A7CF2FE6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B1BBF-79B6-449D-9E48-B0508DBBE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409A7-3EC9-481F-A32A-096937C7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3E15-D2EB-41C1-A3A9-973CE5C5544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31018-AA0F-4598-A871-9A3B80E0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3DD0C-F6F0-44DD-A9C3-DFC9E388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283C-E66C-4E51-A1AB-975B290A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0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166D-9A37-46CC-AB30-266D9840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4B29A-4057-4690-B702-C2122B94B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E4377-F716-43B9-80BC-5F0EB684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3E15-D2EB-41C1-A3A9-973CE5C5544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DBC46-5C99-4BB4-ACEB-7035045A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40A00-81AB-46A2-8C44-A00961E5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283C-E66C-4E51-A1AB-975B290A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6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ECAFA-FB9D-439A-9E7F-D35B2E991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C9047-A168-4BD8-89A4-9DB040089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26BF4-FF0B-4CE6-B2A9-70CA454B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3E15-D2EB-41C1-A3A9-973CE5C5544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080EB-4049-4A8B-8DE6-28DF7573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A541B-C7D8-4F49-856F-B685568C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283C-E66C-4E51-A1AB-975B290A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0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1370-7B98-42EF-BEEF-6CAB03DE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EEE97-68EB-465F-98E9-8B7472605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BBFA1-C35A-4B2E-808F-A33750B9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3E15-D2EB-41C1-A3A9-973CE5C5544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2A647-F001-4167-A7F7-88DBC365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54F00-A6E2-4BBA-ADAB-86ECB859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283C-E66C-4E51-A1AB-975B290A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4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7B72-F886-460A-853C-C425A6D2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BBB55-3A2F-4B0B-BB01-C30D4646C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42E65-7692-4DB3-B42E-56C52CA2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3E15-D2EB-41C1-A3A9-973CE5C5544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5632A-D405-431D-A7F6-CE0677AA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BB059-9E5F-4527-9D9B-C5C89ED5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283C-E66C-4E51-A1AB-975B290A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4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63E5-4F8F-4255-B738-77B09965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2FA0A-5021-4C3C-8A0A-418CD7ED3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BC2A9-670F-4F5C-B08A-BE955FFBB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2BB13-EA8D-4AB6-ABA2-74DFF314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3E15-D2EB-41C1-A3A9-973CE5C5544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98E3C-693B-4574-BD81-5E5550B4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00C18-7B97-4B81-AD1C-8DC9C378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283C-E66C-4E51-A1AB-975B290A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5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0D5B-9760-4808-A64C-FC13149E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17916-940A-450A-B2C2-5D37DD1D4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20B44-8E57-472F-8F0A-212B598A1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A5450-6719-466E-A9D8-F1CCFA621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D1DEA-BC17-4196-BF71-E273D0936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15BA5-7D66-41BA-91AB-6D9C0E5B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3E15-D2EB-41C1-A3A9-973CE5C5544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81AF3-6B75-40AE-8953-E5741AD9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A1FB4-CA6C-420C-90A1-6559BEBA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283C-E66C-4E51-A1AB-975B290A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7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6FBF-7436-4167-A724-B10A1C89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0D546-A1C0-4B25-9920-BF4C1539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3E15-D2EB-41C1-A3A9-973CE5C5544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53BE2-8381-464A-9679-2B99DF0A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18EAB-CEB5-41FF-9E22-A4F474ED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283C-E66C-4E51-A1AB-975B290A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6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DF760-799A-401F-A50C-2DC3931C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3E15-D2EB-41C1-A3A9-973CE5C5544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2EE3A-E51C-424B-A8D0-7871CBA9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96957-C5CB-4349-AC8C-2A81B277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283C-E66C-4E51-A1AB-975B290A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7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9831-52D4-4EDA-A1FC-253BCDF2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D27F-3154-4039-A426-9A1D4171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3A391-5A71-4DC2-9330-9D9808E96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EFFA1-4FE5-47D1-8C7B-807027C4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3E15-D2EB-41C1-A3A9-973CE5C5544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55E58-2C67-4DB2-962E-F03C88E7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7498E-D915-47AF-AFEB-6B9F89DC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283C-E66C-4E51-A1AB-975B290A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1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A646-A4FD-489C-ADEC-84EC9A65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79374-85BE-4CB0-AD74-EEEC1062B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03F8-3624-43B9-8759-F48C7DD7F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0AF64-AAA0-4879-8224-AECE8212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3E15-D2EB-41C1-A3A9-973CE5C5544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21F4B-9C9A-4C65-BC73-BC4CC67C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BA0EE-80D6-4D8B-B8C3-5F0963CA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F283C-E66C-4E51-A1AB-975B290A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4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5CB03-B836-4048-A8D9-E871EB40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923E6-C34B-40FF-9145-F4EA1B344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AB8A3-2595-4EDA-BDC4-435EE5C11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D3E15-D2EB-41C1-A3A9-973CE5C5544E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30DE7-079D-4542-B56D-FE0117810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127DA-B748-4055-827E-1919C2D62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F283C-E66C-4E51-A1AB-975B290A5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8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 txBox="1">
            <a:spLocks/>
          </p:cNvSpPr>
          <p:nvPr/>
        </p:nvSpPr>
        <p:spPr>
          <a:xfrm>
            <a:off x="11451478" y="6349736"/>
            <a:ext cx="329146" cy="365125"/>
          </a:xfrm>
          <a:prstGeom prst="rect">
            <a:avLst/>
          </a:prstGeom>
        </p:spPr>
        <p:txBody>
          <a:bodyPr vert="horz" lIns="106271" tIns="53134" rIns="106271" bIns="53134" rtlCol="0" anchor="ctr"/>
          <a:lstStyle>
            <a:defPPr>
              <a:defRPr lang="en-US"/>
            </a:defPPr>
            <a:lvl1pPr algn="r" defTabSz="1217080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607746" indent="-150746" algn="l" defTabSz="121708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217080" indent="-303080" algn="l" defTabSz="121708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824826" indent="-453825" algn="l" defTabSz="121708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434158" indent="-606159" algn="l" defTabSz="121708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000" algn="l" defTabSz="9140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1999" algn="l" defTabSz="9140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8998" algn="l" defTabSz="9140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5998" algn="l" defTabSz="9140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EC37F0E-B615-44F8-84CC-322A03C03CE0}" type="slidenum">
              <a:rPr lang="en-US" sz="1378"/>
              <a:pPr>
                <a:defRPr/>
              </a:pPr>
              <a:t>1</a:t>
            </a:fld>
            <a:endParaRPr lang="en-US" sz="1378" dirty="0"/>
          </a:p>
        </p:txBody>
      </p:sp>
      <p:sp>
        <p:nvSpPr>
          <p:cNvPr id="6" name="TextBox 32"/>
          <p:cNvSpPr txBox="1">
            <a:spLocks noChangeArrowheads="1"/>
          </p:cNvSpPr>
          <p:nvPr/>
        </p:nvSpPr>
        <p:spPr bwMode="auto">
          <a:xfrm>
            <a:off x="4706615" y="-309074"/>
            <a:ext cx="169580" cy="353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38" tIns="41969" rIns="83938" bIns="41969">
            <a:spAutoFit/>
          </a:bodyPr>
          <a:lstStyle>
            <a:lvl1pPr eaLnBrk="0" hangingPunct="0">
              <a:spcAft>
                <a:spcPts val="800"/>
              </a:spcAft>
              <a:buFont typeface="Calibri" pitchFamily="34" charset="0"/>
              <a:buChar char="•"/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Aft>
                <a:spcPts val="800"/>
              </a:spcAft>
              <a:buSzPct val="100000"/>
              <a:buFont typeface="Wingdings" pitchFamily="2" charset="2"/>
              <a:buChar char="§"/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Aft>
                <a:spcPts val="800"/>
              </a:spcAft>
              <a:buFont typeface="Arial" charset="0"/>
              <a:buChar char="•"/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Aft>
                <a:spcPts val="800"/>
              </a:spcAft>
              <a:buFont typeface="Arial" charset="0"/>
              <a:buChar char="–"/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Aft>
                <a:spcPts val="800"/>
              </a:spcAft>
              <a:buFont typeface="Arial" charset="0"/>
              <a:buChar char="»"/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ts val="800"/>
              </a:spcAft>
              <a:buFont typeface="Arial" charset="0"/>
              <a:buChar char="»"/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ts val="800"/>
              </a:spcAft>
              <a:buFont typeface="Arial" charset="0"/>
              <a:buChar char="»"/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ts val="800"/>
              </a:spcAft>
              <a:buFont typeface="Arial" charset="0"/>
              <a:buChar char="»"/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ts val="800"/>
              </a:spcAft>
              <a:buFont typeface="Arial" charset="0"/>
              <a:buChar char="»"/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en-US" altLang="en-US" sz="1745">
              <a:latin typeface="Arial" charset="0"/>
            </a:endParaRPr>
          </a:p>
        </p:txBody>
      </p:sp>
      <p:pic>
        <p:nvPicPr>
          <p:cNvPr id="7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914" y="-13169"/>
            <a:ext cx="1658710" cy="51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528854" y="75414"/>
            <a:ext cx="7516146" cy="58648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157164" rtl="0" eaLnBrk="1" latinLnBrk="0" hangingPunct="1">
              <a:spcBef>
                <a:spcPct val="0"/>
              </a:spcBef>
              <a:buNone/>
              <a:defRPr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755" b="1" dirty="0">
                <a:solidFill>
                  <a:srgbClr val="376092"/>
                </a:solidFill>
                <a:cs typeface="Arial" charset="0"/>
              </a:rPr>
              <a:t>BTMU– SOW Tracker</a:t>
            </a:r>
          </a:p>
        </p:txBody>
      </p:sp>
      <p:pic>
        <p:nvPicPr>
          <p:cNvPr id="1026" name="Picture 2" descr="cid:image001.png@01D14766.F5822B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14" y="81066"/>
            <a:ext cx="1285875" cy="32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64592B-10DB-414E-ABC4-6521AB528C46}"/>
              </a:ext>
            </a:extLst>
          </p:cNvPr>
          <p:cNvSpPr txBox="1"/>
          <p:nvPr/>
        </p:nvSpPr>
        <p:spPr>
          <a:xfrm>
            <a:off x="414817" y="661897"/>
            <a:ext cx="2481128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9" b="1" dirty="0"/>
              <a:t>Signed SOW Tracker - FP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202981"/>
              </p:ext>
            </p:extLst>
          </p:nvPr>
        </p:nvGraphicFramePr>
        <p:xfrm>
          <a:off x="431613" y="997343"/>
          <a:ext cx="10588322" cy="5737063"/>
        </p:xfrm>
        <a:graphic>
          <a:graphicData uri="http://schemas.openxmlformats.org/drawingml/2006/table">
            <a:tbl>
              <a:tblPr/>
              <a:tblGrid>
                <a:gridCol w="923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8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8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5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1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286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979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688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SOW/CO</a:t>
                      </a: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SOW Description</a:t>
                      </a: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SOW Value </a:t>
                      </a: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DW allocated Amt </a:t>
                      </a: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Start Date</a:t>
                      </a: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End Date</a:t>
                      </a: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Resource</a:t>
                      </a: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Resource Name</a:t>
                      </a: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SOW Owner</a:t>
                      </a: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</a:t>
                      </a: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</a:t>
                      </a: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65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BTMU 075</a:t>
                      </a: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AML Platform Reconciliation </a:t>
                      </a: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$956,598.01 </a:t>
                      </a: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$956,598.01 </a:t>
                      </a: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5-Jan-18</a:t>
                      </a: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28-Jun-19</a:t>
                      </a: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33CC33"/>
                          </a:solidFill>
                          <a:effectLst/>
                          <a:latin typeface="+mn-lt"/>
                        </a:rPr>
                        <a:t>Radha Krishna Keremoole - Onsite</a:t>
                      </a:r>
                      <a:br>
                        <a:rPr lang="en-US" sz="900" b="0" i="0" u="none" strike="noStrike" dirty="0">
                          <a:solidFill>
                            <a:srgbClr val="33CC33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Venkata Molakalapalli - Offshore</a:t>
                      </a:r>
                      <a:b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Rashmi – Offshore</a:t>
                      </a:r>
                      <a:b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Pavan M R 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 Offshore</a:t>
                      </a:r>
                      <a:b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Kumar Palaniappan – Offshore</a:t>
                      </a:r>
                      <a:b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Ranjit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– Offshore  Alex</a:t>
                      </a:r>
                    </a:p>
                    <a:p>
                      <a:pPr algn="l" rtl="0" fontAlgn="ctr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Venkata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Narsa</a:t>
                      </a:r>
                      <a:r>
                        <a:rPr lang="en-US" sz="9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Reddy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– Offshore(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 to be created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0" marR="0" indent="0" algn="l" defTabSz="115716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Mani Kishore - 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Offshore(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 to be created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Jeffrey Cameron</a:t>
                      </a: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57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BTMU 087</a:t>
                      </a: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AML Clean slate Project – Data track</a:t>
                      </a: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$3,770,020.00 </a:t>
                      </a: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$3,201,328.01 </a:t>
                      </a: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1-Mar-18</a:t>
                      </a: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30-Jul-19</a:t>
                      </a: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 Track</a:t>
                      </a:r>
                    </a:p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---------------</a:t>
                      </a:r>
                    </a:p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Srinidhi Vadigepalli – Onsite</a:t>
                      </a:r>
                    </a:p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Swetha Rajanna – Onsite</a:t>
                      </a:r>
                    </a:p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Rajeev Jain – Onsite</a:t>
                      </a:r>
                    </a:p>
                    <a:p>
                      <a:pPr algn="l" rtl="0" fontAlgn="ctr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Vinod Siva 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Gali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–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Offshore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ctr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Geetha Pandolla –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Offshore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ctr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Madhunika</a:t>
                      </a:r>
                      <a:r>
                        <a:rPr lang="en-US" sz="900" b="0" i="0" u="none" strike="noStrike" kern="1200" baseline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,R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Offshore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ctr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Shrikant Thombre –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Offshore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ctr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Kanav Gupta  –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Offshore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ctr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Sailaja PV –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Offshore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 fontAlgn="ctr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Namasivayam, Manivasagan –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Offshore</a:t>
                      </a:r>
                    </a:p>
                    <a:p>
                      <a:pPr marL="0" marR="0" indent="0" algn="l" defTabSz="115716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Adinarayana Sanagondla  – 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Offshore  Alex</a:t>
                      </a:r>
                    </a:p>
                    <a:p>
                      <a:pPr marL="0" marR="0" indent="0" algn="l" defTabSz="115716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Nagaveni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Bynamani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(( ID to be created)</a:t>
                      </a:r>
                    </a:p>
                    <a:p>
                      <a:pPr marL="0" marR="0" indent="0" algn="l" defTabSz="115716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Vijaya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Lakshmi</a:t>
                      </a:r>
                      <a:r>
                        <a:rPr 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(ID to be created)</a:t>
                      </a:r>
                    </a:p>
                    <a:p>
                      <a:pPr marL="0" marR="0" indent="0" algn="l" defTabSz="115716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ctr"/>
                      <a:r>
                        <a:rPr lang="en-US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Integrity &amp;</a:t>
                      </a:r>
                      <a:r>
                        <a:rPr lang="en-US" sz="9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CDO &amp; EPP</a:t>
                      </a:r>
                    </a:p>
                    <a:p>
                      <a:pPr algn="l" rtl="0" fontAlgn="ctr"/>
                      <a:r>
                        <a:rPr lang="en-US" sz="9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Harish Kumar – Onsite</a:t>
                      </a:r>
                    </a:p>
                    <a:p>
                      <a:pPr algn="l" rtl="0" fontAlgn="ctr"/>
                      <a:r>
                        <a:rPr lang="en-US" sz="9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Swati Gupta – Onsite</a:t>
                      </a:r>
                    </a:p>
                    <a:p>
                      <a:pPr algn="l" rtl="0" fontAlgn="ctr"/>
                      <a:r>
                        <a:rPr lang="en-US" sz="900" b="0" i="0" u="none" strike="noStrike" kern="1200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Parikshit</a:t>
                      </a:r>
                      <a:r>
                        <a:rPr lang="en-US" sz="9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Onsite</a:t>
                      </a:r>
                    </a:p>
                    <a:p>
                      <a:pPr algn="l" rtl="0" fontAlgn="ctr"/>
                      <a:r>
                        <a:rPr lang="en-US" sz="9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Maksim – Onsite</a:t>
                      </a:r>
                    </a:p>
                    <a:p>
                      <a:pPr algn="l" rtl="0" fontAlgn="ctr"/>
                      <a:r>
                        <a:rPr lang="en-US" sz="9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Praveen Prudhivi – Onsite</a:t>
                      </a:r>
                    </a:p>
                    <a:p>
                      <a:pPr algn="l" rtl="0" fontAlgn="ctr"/>
                      <a:r>
                        <a:rPr lang="en-US" sz="900" b="0" i="0" u="none" strike="noStrike" kern="1200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Anvesh</a:t>
                      </a:r>
                      <a:r>
                        <a:rPr lang="en-US" sz="9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– Onsite</a:t>
                      </a:r>
                    </a:p>
                    <a:p>
                      <a:pPr algn="l" rtl="0" fontAlgn="ctr"/>
                      <a:r>
                        <a:rPr lang="en-US" sz="9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Jibran - Onsite</a:t>
                      </a:r>
                    </a:p>
                    <a:p>
                      <a:pPr algn="l" rtl="0" fontAlgn="ctr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Sreenu Mupparaju – Offshore</a:t>
                      </a:r>
                    </a:p>
                    <a:p>
                      <a:pPr algn="l" rtl="0" fontAlgn="ctr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Bidap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Chandrakiran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Offshore</a:t>
                      </a:r>
                    </a:p>
                    <a:p>
                      <a:pPr algn="l" rtl="0" fontAlgn="ctr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Srinivasa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Rao 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Dasari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Offshore</a:t>
                      </a:r>
                    </a:p>
                    <a:p>
                      <a:pPr algn="l" rtl="0" fontAlgn="ctr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Surya 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Vasireddy</a:t>
                      </a:r>
                      <a:r>
                        <a:rPr lang="en-US" sz="9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Offshore</a:t>
                      </a:r>
                    </a:p>
                    <a:p>
                      <a:pPr algn="l" rtl="0" fontAlgn="ctr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Raushan  – Offshore</a:t>
                      </a: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Perry Chan</a:t>
                      </a:r>
                    </a:p>
                  </a:txBody>
                  <a:tcPr marL="6930" marR="6930" marT="69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54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 txBox="1">
            <a:spLocks/>
          </p:cNvSpPr>
          <p:nvPr/>
        </p:nvSpPr>
        <p:spPr>
          <a:xfrm>
            <a:off x="11451478" y="6349736"/>
            <a:ext cx="329146" cy="365125"/>
          </a:xfrm>
          <a:prstGeom prst="rect">
            <a:avLst/>
          </a:prstGeom>
        </p:spPr>
        <p:txBody>
          <a:bodyPr vert="horz" lIns="106271" tIns="53134" rIns="106271" bIns="53134" rtlCol="0" anchor="ctr"/>
          <a:lstStyle>
            <a:defPPr>
              <a:defRPr lang="en-US"/>
            </a:defPPr>
            <a:lvl1pPr algn="r" defTabSz="1217080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607746" indent="-150746" algn="l" defTabSz="121708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217080" indent="-303080" algn="l" defTabSz="121708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824826" indent="-453825" algn="l" defTabSz="121708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434158" indent="-606159" algn="l" defTabSz="121708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000" algn="l" defTabSz="9140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1999" algn="l" defTabSz="9140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8998" algn="l" defTabSz="9140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5998" algn="l" defTabSz="9140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EC37F0E-B615-44F8-84CC-322A03C03CE0}" type="slidenum">
              <a:rPr lang="en-US" sz="1378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sz="1378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32"/>
          <p:cNvSpPr txBox="1">
            <a:spLocks noChangeArrowheads="1"/>
          </p:cNvSpPr>
          <p:nvPr/>
        </p:nvSpPr>
        <p:spPr bwMode="auto">
          <a:xfrm>
            <a:off x="4706615" y="-309074"/>
            <a:ext cx="169580" cy="353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38" tIns="41969" rIns="83938" bIns="41969">
            <a:spAutoFit/>
          </a:bodyPr>
          <a:lstStyle>
            <a:lvl1pPr eaLnBrk="0" hangingPunct="0">
              <a:spcAft>
                <a:spcPts val="800"/>
              </a:spcAft>
              <a:buFont typeface="Calibri" pitchFamily="34" charset="0"/>
              <a:buChar char="•"/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Aft>
                <a:spcPts val="800"/>
              </a:spcAft>
              <a:buSzPct val="100000"/>
              <a:buFont typeface="Wingdings" pitchFamily="2" charset="2"/>
              <a:buChar char="§"/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Aft>
                <a:spcPts val="800"/>
              </a:spcAft>
              <a:buFont typeface="Arial" charset="0"/>
              <a:buChar char="•"/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Aft>
                <a:spcPts val="800"/>
              </a:spcAft>
              <a:buFont typeface="Arial" charset="0"/>
              <a:buChar char="–"/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Aft>
                <a:spcPts val="800"/>
              </a:spcAft>
              <a:buFont typeface="Arial" charset="0"/>
              <a:buChar char="»"/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ts val="800"/>
              </a:spcAft>
              <a:buFont typeface="Arial" charset="0"/>
              <a:buChar char="»"/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ts val="800"/>
              </a:spcAft>
              <a:buFont typeface="Arial" charset="0"/>
              <a:buChar char="»"/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ts val="800"/>
              </a:spcAft>
              <a:buFont typeface="Arial" charset="0"/>
              <a:buChar char="»"/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ts val="800"/>
              </a:spcAft>
              <a:buFont typeface="Arial" charset="0"/>
              <a:buChar char="»"/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en-US" altLang="en-US" sz="1745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7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914" y="-13169"/>
            <a:ext cx="1658710" cy="51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45633" y="242894"/>
            <a:ext cx="7516146" cy="65771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157164" rtl="0" eaLnBrk="1" latinLnBrk="0" hangingPunct="1">
              <a:spcBef>
                <a:spcPct val="0"/>
              </a:spcBef>
              <a:buNone/>
              <a:defRPr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755" b="1" dirty="0">
                <a:solidFill>
                  <a:srgbClr val="376092"/>
                </a:solidFill>
                <a:cs typeface="Arial" charset="0"/>
              </a:rPr>
              <a:t>BTMU – Signed SOW </a:t>
            </a:r>
          </a:p>
          <a:p>
            <a:endParaRPr lang="en-US" altLang="en-US" sz="2755" b="1" dirty="0">
              <a:solidFill>
                <a:srgbClr val="376092"/>
              </a:solidFill>
              <a:cs typeface="Arial" charset="0"/>
            </a:endParaRPr>
          </a:p>
        </p:txBody>
      </p:sp>
      <p:pic>
        <p:nvPicPr>
          <p:cNvPr id="1026" name="Picture 2" descr="cid:image001.png@01D14766.F5822B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14" y="81066"/>
            <a:ext cx="1285875" cy="32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64592B-10DB-414E-ABC4-6521AB528C46}"/>
              </a:ext>
            </a:extLst>
          </p:cNvPr>
          <p:cNvSpPr txBox="1"/>
          <p:nvPr/>
        </p:nvSpPr>
        <p:spPr>
          <a:xfrm>
            <a:off x="431614" y="1025370"/>
            <a:ext cx="3041736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9" b="1" dirty="0">
                <a:solidFill>
                  <a:prstClr val="black"/>
                </a:solidFill>
              </a:rPr>
              <a:t>Signed SOW Tracker – T&amp;M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144900"/>
              </p:ext>
            </p:extLst>
          </p:nvPr>
        </p:nvGraphicFramePr>
        <p:xfrm>
          <a:off x="529512" y="1336287"/>
          <a:ext cx="10226472" cy="2899876"/>
        </p:xfrm>
        <a:graphic>
          <a:graphicData uri="http://schemas.openxmlformats.org/drawingml/2006/table">
            <a:tbl>
              <a:tblPr/>
              <a:tblGrid>
                <a:gridCol w="973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7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8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3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371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821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589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SOW/CO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SOW Description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SOW Value 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DW allocated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Amt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 Date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End Date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Resource Name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SOW Owner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6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06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BTMU 033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EPP payment broker upgrade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$162,435.00 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$162,435.00 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5-Apr-17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22-Oct-18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Madhura Mayya – Offshore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Anuj – Offshore Alex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Jeffrey Cameron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526">
                <a:tc>
                  <a:txBody>
                    <a:bodyPr/>
                    <a:lstStyle/>
                    <a:p>
                      <a:pPr algn="l" rtl="0" fontAlgn="ctr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BTMU 111 &amp; BTMU 111 CO1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ETL Investigation Extension – I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$107,520.00 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$107,520.00 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2-Apr-18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30-Sep-18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33CC33"/>
                          </a:solidFill>
                          <a:effectLst/>
                          <a:latin typeface="Calibri"/>
                        </a:rPr>
                        <a:t>Rajamanickam  – Onsite</a:t>
                      </a:r>
                      <a:br>
                        <a:rPr lang="en-US" sz="1100" b="0" i="0" u="none" strike="noStrike">
                          <a:solidFill>
                            <a:srgbClr val="33CC33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100" b="0" i="0" u="none" strike="noStrike">
                          <a:solidFill>
                            <a:srgbClr val="33CC33"/>
                          </a:solidFill>
                          <a:effectLst/>
                          <a:latin typeface="Calibri"/>
                        </a:rPr>
                        <a:t>Planned to release from the project  09/28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Jeffrey Cameron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1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BTMU121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Batch Support –Offshore Project 10.1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$6,079.32 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$6,079.32 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20-Aug-18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31-Oct-18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Suresh V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Pradeep /Pavan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4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BTMU 131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TRD RCD Development for Audit Findings Project-(16A2845) 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$9,274.90 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$9,274.90 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1-Aug-18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28-Sep-18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Suresh/ Sanjay Sethi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Pavan Borra 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1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MUFG 1292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17A2963 LATAM CCY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$14,756.64 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$14,756.64 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3-Sep-18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7-Dec-18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Sanjay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Sethi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Pavan Borra </a:t>
                      </a:r>
                    </a:p>
                  </a:txBody>
                  <a:tcPr marL="8673" marR="8673" marT="86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25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 txBox="1">
            <a:spLocks/>
          </p:cNvSpPr>
          <p:nvPr/>
        </p:nvSpPr>
        <p:spPr>
          <a:xfrm>
            <a:off x="11451478" y="6349736"/>
            <a:ext cx="329146" cy="365125"/>
          </a:xfrm>
          <a:prstGeom prst="rect">
            <a:avLst/>
          </a:prstGeom>
        </p:spPr>
        <p:txBody>
          <a:bodyPr vert="horz" lIns="106271" tIns="53134" rIns="106271" bIns="53134" rtlCol="0" anchor="ctr"/>
          <a:lstStyle>
            <a:defPPr>
              <a:defRPr lang="en-US"/>
            </a:defPPr>
            <a:lvl1pPr algn="r" defTabSz="1217080" rtl="0" fontAlgn="base">
              <a:spcBef>
                <a:spcPct val="0"/>
              </a:spcBef>
              <a:spcAft>
                <a:spcPct val="0"/>
              </a:spcAft>
              <a:defRPr sz="15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607746" indent="-150746" algn="l" defTabSz="121708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217080" indent="-303080" algn="l" defTabSz="121708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824826" indent="-453825" algn="l" defTabSz="121708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434158" indent="-606159" algn="l" defTabSz="121708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000" algn="l" defTabSz="9140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1999" algn="l" defTabSz="9140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8998" algn="l" defTabSz="9140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5998" algn="l" defTabSz="9140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EC37F0E-B615-44F8-84CC-322A03C03CE0}" type="slidenum">
              <a:rPr lang="en-US" sz="1378"/>
              <a:pPr>
                <a:defRPr/>
              </a:pPr>
              <a:t>3</a:t>
            </a:fld>
            <a:endParaRPr lang="en-US" sz="1378" dirty="0"/>
          </a:p>
        </p:txBody>
      </p:sp>
      <p:sp>
        <p:nvSpPr>
          <p:cNvPr id="6" name="TextBox 32"/>
          <p:cNvSpPr txBox="1">
            <a:spLocks noChangeArrowheads="1"/>
          </p:cNvSpPr>
          <p:nvPr/>
        </p:nvSpPr>
        <p:spPr bwMode="auto">
          <a:xfrm>
            <a:off x="4706615" y="-309074"/>
            <a:ext cx="169580" cy="353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938" tIns="41969" rIns="83938" bIns="41969">
            <a:spAutoFit/>
          </a:bodyPr>
          <a:lstStyle>
            <a:lvl1pPr eaLnBrk="0" hangingPunct="0">
              <a:spcAft>
                <a:spcPts val="800"/>
              </a:spcAft>
              <a:buFont typeface="Calibri" pitchFamily="34" charset="0"/>
              <a:buChar char="•"/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Aft>
                <a:spcPts val="800"/>
              </a:spcAft>
              <a:buSzPct val="100000"/>
              <a:buFont typeface="Wingdings" pitchFamily="2" charset="2"/>
              <a:buChar char="§"/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Aft>
                <a:spcPts val="800"/>
              </a:spcAft>
              <a:buFont typeface="Arial" charset="0"/>
              <a:buChar char="•"/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Aft>
                <a:spcPts val="800"/>
              </a:spcAft>
              <a:buFont typeface="Arial" charset="0"/>
              <a:buChar char="–"/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Aft>
                <a:spcPts val="800"/>
              </a:spcAft>
              <a:buFont typeface="Arial" charset="0"/>
              <a:buChar char="»"/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ts val="800"/>
              </a:spcAft>
              <a:buFont typeface="Arial" charset="0"/>
              <a:buChar char="»"/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ts val="800"/>
              </a:spcAft>
              <a:buFont typeface="Arial" charset="0"/>
              <a:buChar char="»"/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ts val="800"/>
              </a:spcAft>
              <a:buFont typeface="Arial" charset="0"/>
              <a:buChar char="»"/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ts val="800"/>
              </a:spcAft>
              <a:buFont typeface="Arial" charset="0"/>
              <a:buChar char="»"/>
              <a:defRPr sz="19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en-US" altLang="en-US" sz="1745">
              <a:latin typeface="Arial" charset="0"/>
            </a:endParaRPr>
          </a:p>
        </p:txBody>
      </p:sp>
      <p:pic>
        <p:nvPicPr>
          <p:cNvPr id="7" name="Picture 2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914" y="-13169"/>
            <a:ext cx="1658710" cy="51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345000" y="256090"/>
            <a:ext cx="7465948" cy="65771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157164" rtl="0" eaLnBrk="1" latinLnBrk="0" hangingPunct="1">
              <a:spcBef>
                <a:spcPct val="0"/>
              </a:spcBef>
              <a:buNone/>
              <a:defRPr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755" b="1" dirty="0">
                <a:solidFill>
                  <a:srgbClr val="376092"/>
                </a:solidFill>
                <a:cs typeface="Arial" charset="0"/>
              </a:rPr>
              <a:t>BTMU - Unsigned SOW</a:t>
            </a:r>
          </a:p>
        </p:txBody>
      </p:sp>
      <p:pic>
        <p:nvPicPr>
          <p:cNvPr id="1026" name="Picture 2" descr="cid:image001.png@01D14766.F5822B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14" y="81066"/>
            <a:ext cx="1285875" cy="32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64592B-10DB-414E-ABC4-6521AB528C46}"/>
              </a:ext>
            </a:extLst>
          </p:cNvPr>
          <p:cNvSpPr txBox="1"/>
          <p:nvPr/>
        </p:nvSpPr>
        <p:spPr>
          <a:xfrm>
            <a:off x="418896" y="887831"/>
            <a:ext cx="3041736" cy="31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9" b="1" dirty="0"/>
              <a:t>Un-signed SOW Tracker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7083"/>
              </p:ext>
            </p:extLst>
          </p:nvPr>
        </p:nvGraphicFramePr>
        <p:xfrm>
          <a:off x="542166" y="1297159"/>
          <a:ext cx="10062989" cy="3208560"/>
        </p:xfrm>
        <a:graphic>
          <a:graphicData uri="http://schemas.openxmlformats.org/drawingml/2006/table">
            <a:tbl>
              <a:tblPr/>
              <a:tblGrid>
                <a:gridCol w="745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3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7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9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3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35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848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369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SOW/CO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SOW Description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SOW Value 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DW allocated Amt 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Start Date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End Date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Resources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Resource Name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SOW Owner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6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Off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BTMU 129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CECL Project - Current Expected Credit Loss 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$209,562 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$209,562 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1-Aug-18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31-Dec-18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Bijeet,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Ankit, Santosh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Pratik Barot 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6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BTMU123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MUFG Core - MUB Lending Adjustments Capture 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$150,062 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$150,062 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1-Jun-18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31-Dec-18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Pratik Barot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6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BTMU 128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GCM Project - N-Tier Regression Testing  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$21,862 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$21,862 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1-Mar-19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19-Jul-19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8747" marR="8747" marT="87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Sanjay Sethi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Pavan Borra 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6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BTMU 137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S&amp;P Rating Express EOL Version Upgrade-(18A3402)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$10,808 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$10,808 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7-Sep-18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19-Nov-18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8747" marR="8747" marT="87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Pavan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Borra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6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BTMU 133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RDC to Hotscan project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$122,522 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$122,522 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1-Sep-18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13-Sep-19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8747" marR="8747" marT="87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Madhura, Anuj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Jeffrey Cameron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6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BTMU140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IAA Issue - Completeness and Accuracy control around CDL and Data Warehouse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$16,341 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$16,341 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10-Sep-18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30-Oct-18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8747" marR="8747" marT="87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Jeffrey Cameron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6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BTMU 145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18A3425 GCF Reverse REPO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157164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$9,054.03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157164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$9,054.03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157164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03-Dec-2018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157164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31-Jan-2019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47" marR="8747" marT="87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5716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Pavan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Borra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645">
                <a:tc>
                  <a:txBody>
                    <a:bodyPr/>
                    <a:lstStyle/>
                    <a:p>
                      <a:pPr marL="0" marR="0" indent="0" algn="l" defTabSz="115716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BTMU 146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157164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18A3347Cash Pooling Monitoring Report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157164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$2,286.24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157164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$2,286.24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157164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01-Nov-2018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157164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30-Nov-2018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157164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47" marR="8747" marT="874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157164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0.5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157164" rtl="0" eaLnBrk="1" fontAlgn="ctr" latinLnBrk="0" hangingPunct="1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157164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Pavan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Borra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747" marR="8747" marT="87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0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511</Words>
  <Application>Microsoft Office PowerPoint</Application>
  <PresentationFormat>Widescreen</PresentationFormat>
  <Paragraphs>221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Namasivayam, Manivasagan</dc:creator>
  <cp:lastModifiedBy>Namasivayam, Manivasagan</cp:lastModifiedBy>
  <cp:revision>4</cp:revision>
  <dcterms:created xsi:type="dcterms:W3CDTF">2018-09-28T14:12:03Z</dcterms:created>
  <dcterms:modified xsi:type="dcterms:W3CDTF">2018-09-28T14:35:41Z</dcterms:modified>
</cp:coreProperties>
</file>