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6" r:id="rId1"/>
  </p:sldMasterIdLst>
  <p:notesMasterIdLst>
    <p:notesMasterId r:id="rId23"/>
  </p:notesMasterIdLst>
  <p:sldIdLst>
    <p:sldId id="304" r:id="rId2"/>
    <p:sldId id="257" r:id="rId3"/>
    <p:sldId id="274" r:id="rId4"/>
    <p:sldId id="275" r:id="rId5"/>
    <p:sldId id="277" r:id="rId6"/>
    <p:sldId id="276" r:id="rId7"/>
    <p:sldId id="279" r:id="rId8"/>
    <p:sldId id="278" r:id="rId9"/>
    <p:sldId id="303" r:id="rId10"/>
    <p:sldId id="264" r:id="rId11"/>
    <p:sldId id="265" r:id="rId12"/>
    <p:sldId id="300" r:id="rId13"/>
    <p:sldId id="301" r:id="rId14"/>
    <p:sldId id="281" r:id="rId15"/>
    <p:sldId id="295" r:id="rId16"/>
    <p:sldId id="296" r:id="rId17"/>
    <p:sldId id="297" r:id="rId18"/>
    <p:sldId id="298" r:id="rId19"/>
    <p:sldId id="288" r:id="rId20"/>
    <p:sldId id="289" r:id="rId21"/>
    <p:sldId id="268" r:id="rId22"/>
  </p:sldIdLst>
  <p:sldSz cx="18288000" cy="10287000"/>
  <p:notesSz cx="6858000" cy="9144000"/>
  <p:embeddedFontLst>
    <p:embeddedFont>
      <p:font typeface="Algerian" panose="04020705040A02060702" pitchFamily="82" charset="0"/>
      <p:regular r:id="rId24"/>
    </p:embeddedFont>
    <p:embeddedFont>
      <p:font typeface="Tw Cen MT" panose="020B06020201040206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08334-81E3-435C-B1B6-12B4A74AD707}" v="11" dt="2025-02-10T02:59:1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94624" autoAdjust="0"/>
  </p:normalViewPr>
  <p:slideViewPr>
    <p:cSldViewPr>
      <p:cViewPr varScale="1">
        <p:scale>
          <a:sx n="52" d="100"/>
          <a:sy n="52" d="100"/>
        </p:scale>
        <p:origin x="103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vidyadhar" userId="b363f5a030a79880" providerId="LiveId" clId="{1F008334-81E3-435C-B1B6-12B4A74AD707}"/>
    <pc:docChg chg="undo custSel addSld delSld modSld sldOrd">
      <pc:chgData name="mani vidyadhar" userId="b363f5a030a79880" providerId="LiveId" clId="{1F008334-81E3-435C-B1B6-12B4A74AD707}" dt="2025-02-10T03:02:38.507" v="301" actId="2696"/>
      <pc:docMkLst>
        <pc:docMk/>
      </pc:docMkLst>
      <pc:sldChg chg="add del">
        <pc:chgData name="mani vidyadhar" userId="b363f5a030a79880" providerId="LiveId" clId="{1F008334-81E3-435C-B1B6-12B4A74AD707}" dt="2025-02-10T03:01:52.994" v="298" actId="2696"/>
        <pc:sldMkLst>
          <pc:docMk/>
          <pc:sldMk cId="0" sldId="256"/>
        </pc:sldMkLst>
      </pc:sldChg>
      <pc:sldChg chg="delSp modSp mod">
        <pc:chgData name="mani vidyadhar" userId="b363f5a030a79880" providerId="LiveId" clId="{1F008334-81E3-435C-B1B6-12B4A74AD707}" dt="2025-02-09T11:46:43.996" v="168" actId="1076"/>
        <pc:sldMkLst>
          <pc:docMk/>
          <pc:sldMk cId="0" sldId="257"/>
        </pc:sldMkLst>
        <pc:spChg chg="mod">
          <ac:chgData name="mani vidyadhar" userId="b363f5a030a79880" providerId="LiveId" clId="{1F008334-81E3-435C-B1B6-12B4A74AD707}" dt="2025-02-09T11:45:58.441" v="164" actId="1076"/>
          <ac:spMkLst>
            <pc:docMk/>
            <pc:sldMk cId="0" sldId="257"/>
            <ac:spMk id="11" creationId="{00000000-0000-0000-0000-000000000000}"/>
          </ac:spMkLst>
        </pc:spChg>
        <pc:spChg chg="del mod">
          <ac:chgData name="mani vidyadhar" userId="b363f5a030a79880" providerId="LiveId" clId="{1F008334-81E3-435C-B1B6-12B4A74AD707}" dt="2025-02-09T11:44:59.971" v="158"/>
          <ac:spMkLst>
            <pc:docMk/>
            <pc:sldMk cId="0" sldId="257"/>
            <ac:spMk id="12" creationId="{00000000-0000-0000-0000-000000000000}"/>
          </ac:spMkLst>
        </pc:spChg>
        <pc:spChg chg="del mod">
          <ac:chgData name="mani vidyadhar" userId="b363f5a030a79880" providerId="LiveId" clId="{1F008334-81E3-435C-B1B6-12B4A74AD707}" dt="2025-02-09T11:44:59.971" v="156" actId="478"/>
          <ac:spMkLst>
            <pc:docMk/>
            <pc:sldMk cId="0" sldId="257"/>
            <ac:spMk id="13" creationId="{00000000-0000-0000-0000-000000000000}"/>
          </ac:spMkLst>
        </pc:spChg>
        <pc:spChg chg="mod">
          <ac:chgData name="mani vidyadhar" userId="b363f5a030a79880" providerId="LiveId" clId="{1F008334-81E3-435C-B1B6-12B4A74AD707}" dt="2025-02-09T11:46:43.996" v="168" actId="1076"/>
          <ac:spMkLst>
            <pc:docMk/>
            <pc:sldMk cId="0" sldId="257"/>
            <ac:spMk id="15" creationId="{00000000-0000-0000-0000-000000000000}"/>
          </ac:spMkLst>
        </pc:spChg>
        <pc:spChg chg="mod">
          <ac:chgData name="mani vidyadhar" userId="b363f5a030a79880" providerId="LiveId" clId="{1F008334-81E3-435C-B1B6-12B4A74AD707}" dt="2025-02-09T11:46:23.208" v="166" actId="1076"/>
          <ac:spMkLst>
            <pc:docMk/>
            <pc:sldMk cId="0" sldId="257"/>
            <ac:spMk id="16" creationId="{00000000-0000-0000-0000-000000000000}"/>
          </ac:spMkLst>
        </pc:spChg>
      </pc:sldChg>
      <pc:sldChg chg="modSp mod">
        <pc:chgData name="mani vidyadhar" userId="b363f5a030a79880" providerId="LiveId" clId="{1F008334-81E3-435C-B1B6-12B4A74AD707}" dt="2025-02-09T11:13:35.029" v="45" actId="20577"/>
        <pc:sldMkLst>
          <pc:docMk/>
          <pc:sldMk cId="0" sldId="272"/>
        </pc:sldMkLst>
        <pc:spChg chg="mod">
          <ac:chgData name="mani vidyadhar" userId="b363f5a030a79880" providerId="LiveId" clId="{1F008334-81E3-435C-B1B6-12B4A74AD707}" dt="2025-02-09T11:13:35.029" v="45" actId="20577"/>
          <ac:spMkLst>
            <pc:docMk/>
            <pc:sldMk cId="0" sldId="272"/>
            <ac:spMk id="9" creationId="{00000000-0000-0000-0000-000000000000}"/>
          </ac:spMkLst>
        </pc:spChg>
      </pc:sldChg>
      <pc:sldChg chg="modSp mod">
        <pc:chgData name="mani vidyadhar" userId="b363f5a030a79880" providerId="LiveId" clId="{1F008334-81E3-435C-B1B6-12B4A74AD707}" dt="2025-02-09T11:07:09.314" v="21" actId="20577"/>
        <pc:sldMkLst>
          <pc:docMk/>
          <pc:sldMk cId="0" sldId="277"/>
        </pc:sldMkLst>
        <pc:spChg chg="mod">
          <ac:chgData name="mani vidyadhar" userId="b363f5a030a79880" providerId="LiveId" clId="{1F008334-81E3-435C-B1B6-12B4A74AD707}" dt="2025-02-09T11:07:09.314" v="21" actId="20577"/>
          <ac:spMkLst>
            <pc:docMk/>
            <pc:sldMk cId="0" sldId="277"/>
            <ac:spMk id="2" creationId="{00000000-0000-0000-0000-000000000000}"/>
          </ac:spMkLst>
        </pc:spChg>
      </pc:sldChg>
      <pc:sldChg chg="modSp mod">
        <pc:chgData name="mani vidyadhar" userId="b363f5a030a79880" providerId="LiveId" clId="{1F008334-81E3-435C-B1B6-12B4A74AD707}" dt="2025-02-09T11:55:23.959" v="176" actId="20577"/>
        <pc:sldMkLst>
          <pc:docMk/>
          <pc:sldMk cId="0" sldId="278"/>
        </pc:sldMkLst>
        <pc:spChg chg="mod">
          <ac:chgData name="mani vidyadhar" userId="b363f5a030a79880" providerId="LiveId" clId="{1F008334-81E3-435C-B1B6-12B4A74AD707}" dt="2025-02-09T11:55:23.959" v="176" actId="20577"/>
          <ac:spMkLst>
            <pc:docMk/>
            <pc:sldMk cId="0" sldId="278"/>
            <ac:spMk id="3" creationId="{00000000-0000-0000-0000-000000000000}"/>
          </ac:spMkLst>
        </pc:spChg>
      </pc:sldChg>
      <pc:sldChg chg="modSp mod">
        <pc:chgData name="mani vidyadhar" userId="b363f5a030a79880" providerId="LiveId" clId="{1F008334-81E3-435C-B1B6-12B4A74AD707}" dt="2025-02-09T11:55:10.499" v="172" actId="20577"/>
        <pc:sldMkLst>
          <pc:docMk/>
          <pc:sldMk cId="0" sldId="279"/>
        </pc:sldMkLst>
        <pc:spChg chg="mod">
          <ac:chgData name="mani vidyadhar" userId="b363f5a030a79880" providerId="LiveId" clId="{1F008334-81E3-435C-B1B6-12B4A74AD707}" dt="2025-02-09T11:55:10.499" v="172" actId="20577"/>
          <ac:spMkLst>
            <pc:docMk/>
            <pc:sldMk cId="0" sldId="279"/>
            <ac:spMk id="3" creationId="{00000000-0000-0000-0000-000000000000}"/>
          </ac:spMkLst>
        </pc:spChg>
      </pc:sldChg>
      <pc:sldChg chg="del">
        <pc:chgData name="mani vidyadhar" userId="b363f5a030a79880" providerId="LiveId" clId="{1F008334-81E3-435C-B1B6-12B4A74AD707}" dt="2025-02-10T03:02:13.485" v="299" actId="2696"/>
        <pc:sldMkLst>
          <pc:docMk/>
          <pc:sldMk cId="0" sldId="280"/>
        </pc:sldMkLst>
      </pc:sldChg>
      <pc:sldChg chg="modSp mod ord">
        <pc:chgData name="mani vidyadhar" userId="b363f5a030a79880" providerId="LiveId" clId="{1F008334-81E3-435C-B1B6-12B4A74AD707}" dt="2025-02-10T02:52:21.219" v="212" actId="113"/>
        <pc:sldMkLst>
          <pc:docMk/>
          <pc:sldMk cId="0" sldId="281"/>
        </pc:sldMkLst>
        <pc:spChg chg="mod">
          <ac:chgData name="mani vidyadhar" userId="b363f5a030a79880" providerId="LiveId" clId="{1F008334-81E3-435C-B1B6-12B4A74AD707}" dt="2025-02-10T02:51:58.927" v="209" actId="255"/>
          <ac:spMkLst>
            <pc:docMk/>
            <pc:sldMk cId="0" sldId="281"/>
            <ac:spMk id="2" creationId="{00000000-0000-0000-0000-000000000000}"/>
          </ac:spMkLst>
        </pc:spChg>
        <pc:spChg chg="mod">
          <ac:chgData name="mani vidyadhar" userId="b363f5a030a79880" providerId="LiveId" clId="{1F008334-81E3-435C-B1B6-12B4A74AD707}" dt="2025-02-10T02:52:21.219" v="212" actId="113"/>
          <ac:spMkLst>
            <pc:docMk/>
            <pc:sldMk cId="0" sldId="281"/>
            <ac:spMk id="3" creationId="{00000000-0000-0000-0000-000000000000}"/>
          </ac:spMkLst>
        </pc:spChg>
      </pc:sldChg>
      <pc:sldChg chg="modSp del mod">
        <pc:chgData name="mani vidyadhar" userId="b363f5a030a79880" providerId="LiveId" clId="{1F008334-81E3-435C-B1B6-12B4A74AD707}" dt="2025-02-10T02:52:35.911" v="214" actId="2696"/>
        <pc:sldMkLst>
          <pc:docMk/>
          <pc:sldMk cId="0" sldId="282"/>
        </pc:sldMkLst>
        <pc:spChg chg="mod">
          <ac:chgData name="mani vidyadhar" userId="b363f5a030a79880" providerId="LiveId" clId="{1F008334-81E3-435C-B1B6-12B4A74AD707}" dt="2025-02-09T11:08:50.470" v="26" actId="313"/>
          <ac:spMkLst>
            <pc:docMk/>
            <pc:sldMk cId="0" sldId="282"/>
            <ac:spMk id="2" creationId="{00000000-0000-0000-0000-000000000000}"/>
          </ac:spMkLst>
        </pc:spChg>
      </pc:sldChg>
      <pc:sldChg chg="modSp add del mod setBg">
        <pc:chgData name="mani vidyadhar" userId="b363f5a030a79880" providerId="LiveId" clId="{1F008334-81E3-435C-B1B6-12B4A74AD707}" dt="2025-02-10T03:02:28.343" v="300" actId="2696"/>
        <pc:sldMkLst>
          <pc:docMk/>
          <pc:sldMk cId="1196077688" sldId="285"/>
        </pc:sldMkLst>
        <pc:spChg chg="mod">
          <ac:chgData name="mani vidyadhar" userId="b363f5a030a79880" providerId="LiveId" clId="{1F008334-81E3-435C-B1B6-12B4A74AD707}" dt="2025-02-10T02:54:26.563" v="219" actId="20577"/>
          <ac:spMkLst>
            <pc:docMk/>
            <pc:sldMk cId="1196077688" sldId="285"/>
            <ac:spMk id="3" creationId="{5FF85A4A-6FC7-0176-3D92-7D8E5CD4B5CC}"/>
          </ac:spMkLst>
        </pc:spChg>
      </pc:sldChg>
      <pc:sldChg chg="add del">
        <pc:chgData name="mani vidyadhar" userId="b363f5a030a79880" providerId="LiveId" clId="{1F008334-81E3-435C-B1B6-12B4A74AD707}" dt="2025-02-10T02:52:31.286" v="213" actId="2696"/>
        <pc:sldMkLst>
          <pc:docMk/>
          <pc:sldMk cId="1717404198" sldId="285"/>
        </pc:sldMkLst>
      </pc:sldChg>
      <pc:sldChg chg="add del setBg">
        <pc:chgData name="mani vidyadhar" userId="b363f5a030a79880" providerId="LiveId" clId="{1F008334-81E3-435C-B1B6-12B4A74AD707}" dt="2025-02-10T03:02:38.507" v="301" actId="2696"/>
        <pc:sldMkLst>
          <pc:docMk/>
          <pc:sldMk cId="3860760482" sldId="286"/>
        </pc:sldMkLst>
      </pc:sldChg>
      <pc:sldChg chg="modSp add del mod setBg">
        <pc:chgData name="mani vidyadhar" userId="b363f5a030a79880" providerId="LiveId" clId="{1F008334-81E3-435C-B1B6-12B4A74AD707}" dt="2025-02-10T03:01:36.756" v="297" actId="2696"/>
        <pc:sldMkLst>
          <pc:docMk/>
          <pc:sldMk cId="3320405890" sldId="287"/>
        </pc:sldMkLst>
        <pc:spChg chg="mod">
          <ac:chgData name="mani vidyadhar" userId="b363f5a030a79880" providerId="LiveId" clId="{1F008334-81E3-435C-B1B6-12B4A74AD707}" dt="2025-02-10T02:55:24.661" v="231" actId="6549"/>
          <ac:spMkLst>
            <pc:docMk/>
            <pc:sldMk cId="3320405890" sldId="287"/>
            <ac:spMk id="2" creationId="{327F3437-D39F-C78C-E12F-8AE4BA626B10}"/>
          </ac:spMkLst>
        </pc:spChg>
      </pc:sldChg>
      <pc:sldChg chg="delSp modSp add mod">
        <pc:chgData name="mani vidyadhar" userId="b363f5a030a79880" providerId="LiveId" clId="{1F008334-81E3-435C-B1B6-12B4A74AD707}" dt="2025-02-10T03:01:27.813" v="296" actId="20577"/>
        <pc:sldMkLst>
          <pc:docMk/>
          <pc:sldMk cId="204793471" sldId="288"/>
        </pc:sldMkLst>
        <pc:spChg chg="del mod">
          <ac:chgData name="mani vidyadhar" userId="b363f5a030a79880" providerId="LiveId" clId="{1F008334-81E3-435C-B1B6-12B4A74AD707}" dt="2025-02-10T02:58:10.895" v="250" actId="478"/>
          <ac:spMkLst>
            <pc:docMk/>
            <pc:sldMk cId="204793471" sldId="288"/>
            <ac:spMk id="2" creationId="{3E0C182E-00F3-F1D6-CD7F-82CAD36D0DA6}"/>
          </ac:spMkLst>
        </pc:spChg>
        <pc:spChg chg="mod">
          <ac:chgData name="mani vidyadhar" userId="b363f5a030a79880" providerId="LiveId" clId="{1F008334-81E3-435C-B1B6-12B4A74AD707}" dt="2025-02-10T03:01:27.813" v="296" actId="20577"/>
          <ac:spMkLst>
            <pc:docMk/>
            <pc:sldMk cId="204793471" sldId="288"/>
            <ac:spMk id="3" creationId="{03355ECF-1A15-D5A7-C031-98A42F47F4B5}"/>
          </ac:spMkLst>
        </pc:spChg>
      </pc:sldChg>
      <pc:sldChg chg="del">
        <pc:chgData name="mani vidyadhar" userId="b363f5a030a79880" providerId="LiveId" clId="{1F008334-81E3-435C-B1B6-12B4A74AD707}" dt="2025-02-09T10:51:51.064" v="1" actId="2696"/>
        <pc:sldMkLst>
          <pc:docMk/>
          <pc:sldMk cId="0" sldId="289"/>
        </pc:sldMkLst>
      </pc:sldChg>
      <pc:sldChg chg="add del">
        <pc:chgData name="mani vidyadhar" userId="b363f5a030a79880" providerId="LiveId" clId="{1F008334-81E3-435C-B1B6-12B4A74AD707}" dt="2025-02-10T02:59:09.705" v="252" actId="47"/>
        <pc:sldMkLst>
          <pc:docMk/>
          <pc:sldMk cId="2174336624" sldId="289"/>
        </pc:sldMkLst>
      </pc:sldChg>
      <pc:sldChg chg="modSp add mod">
        <pc:chgData name="mani vidyadhar" userId="b363f5a030a79880" providerId="LiveId" clId="{1F008334-81E3-435C-B1B6-12B4A74AD707}" dt="2025-02-10T03:01:14.993" v="294" actId="113"/>
        <pc:sldMkLst>
          <pc:docMk/>
          <pc:sldMk cId="2748322159" sldId="289"/>
        </pc:sldMkLst>
        <pc:spChg chg="mod">
          <ac:chgData name="mani vidyadhar" userId="b363f5a030a79880" providerId="LiveId" clId="{1F008334-81E3-435C-B1B6-12B4A74AD707}" dt="2025-02-10T03:01:14.993" v="294" actId="113"/>
          <ac:spMkLst>
            <pc:docMk/>
            <pc:sldMk cId="2748322159" sldId="289"/>
            <ac:spMk id="3" creationId="{9A4EA3EB-BFA5-3861-C461-6AA98FF9EC8D}"/>
          </ac:spMkLst>
        </pc:spChg>
      </pc:sldChg>
      <pc:sldChg chg="del">
        <pc:chgData name="mani vidyadhar" userId="b363f5a030a79880" providerId="LiveId" clId="{1F008334-81E3-435C-B1B6-12B4A74AD707}" dt="2025-02-09T10:51:39.967" v="0" actId="2696"/>
        <pc:sldMkLst>
          <pc:docMk/>
          <pc:sldMk cId="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BF365-3C10-4D1A-9B0F-242474503F69}" type="datetimeFigureOut">
              <a:rPr lang="en-US" smtClean="0"/>
              <a:pPr/>
              <a:t>5/10/2025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C08F7-1A5D-4E40-A8FF-43247EDA03EA}" type="slidenum">
              <a:rPr lang="en-US" smtClean="0"/>
              <a:pPr/>
              <a:t>‹#›</a:t>
            </a:fld>
            <a:endParaRPr lang="en-US"/>
          </a:p>
        </p:txBody>
      </p:sp>
    </p:spTree>
    <p:extLst>
      <p:ext uri="{BB962C8B-B14F-4D97-AF65-F5344CB8AC3E}">
        <p14:creationId xmlns:p14="http://schemas.microsoft.com/office/powerpoint/2010/main" val="280115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EC08F7-1A5D-4E40-A8FF-43247EDA03EA}" type="slidenum">
              <a:rPr lang="en-US" smtClean="0"/>
              <a:pPr/>
              <a:t>7</a:t>
            </a:fld>
            <a:endParaRPr lang="en-US"/>
          </a:p>
        </p:txBody>
      </p:sp>
    </p:spTree>
    <p:extLst>
      <p:ext uri="{BB962C8B-B14F-4D97-AF65-F5344CB8AC3E}">
        <p14:creationId xmlns:p14="http://schemas.microsoft.com/office/powerpoint/2010/main" val="88325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EC08F7-1A5D-4E40-A8FF-43247EDA03EA}" type="slidenum">
              <a:rPr lang="en-US" smtClean="0"/>
              <a:pPr/>
              <a:t>12</a:t>
            </a:fld>
            <a:endParaRPr lang="en-US"/>
          </a:p>
        </p:txBody>
      </p:sp>
    </p:spTree>
    <p:extLst>
      <p:ext uri="{BB962C8B-B14F-4D97-AF65-F5344CB8AC3E}">
        <p14:creationId xmlns:p14="http://schemas.microsoft.com/office/powerpoint/2010/main" val="1553917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5/10/2025</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688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4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700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96415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94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45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963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255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944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876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549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066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108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458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64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03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35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5/10/2025</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663122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088A-AABE-C7B8-1B54-5C6D1465F08A}"/>
              </a:ext>
            </a:extLst>
          </p:cNvPr>
          <p:cNvSpPr>
            <a:spLocks noGrp="1"/>
          </p:cNvSpPr>
          <p:nvPr>
            <p:ph type="ctrTitle"/>
          </p:nvPr>
        </p:nvSpPr>
        <p:spPr>
          <a:xfrm>
            <a:off x="2814637" y="1257300"/>
            <a:ext cx="13187363" cy="4007645"/>
          </a:xfrm>
        </p:spPr>
        <p:txBody>
          <a:bodyPr>
            <a:normAutofit fontScale="90000"/>
          </a:bodyPr>
          <a:lstStyle/>
          <a:p>
            <a:r>
              <a:rPr lang="en-US" sz="8000" dirty="0"/>
              <a:t>AUTOMATED ECG CLASSIFICATION USING DEEP LEARNING FRAMEWORK</a:t>
            </a:r>
            <a:br>
              <a:rPr lang="en-IN" sz="5400" dirty="0"/>
            </a:br>
            <a:endParaRPr lang="en-IN" dirty="0"/>
          </a:p>
        </p:txBody>
      </p:sp>
      <p:sp>
        <p:nvSpPr>
          <p:cNvPr id="6" name="Subtitle 5">
            <a:extLst>
              <a:ext uri="{FF2B5EF4-FFF2-40B4-BE49-F238E27FC236}">
                <a16:creationId xmlns:a16="http://schemas.microsoft.com/office/drawing/2014/main" id="{7C7EE47B-85D9-A9C8-61E7-C00F8A50F8EF}"/>
              </a:ext>
            </a:extLst>
          </p:cNvPr>
          <p:cNvSpPr>
            <a:spLocks noGrp="1"/>
          </p:cNvSpPr>
          <p:nvPr>
            <p:ph type="subTitle" idx="1"/>
          </p:nvPr>
        </p:nvSpPr>
        <p:spPr>
          <a:xfrm>
            <a:off x="9982200" y="5905500"/>
            <a:ext cx="6553200" cy="1676400"/>
          </a:xfrm>
        </p:spPr>
        <p:txBody>
          <a:bodyPr>
            <a:normAutofit lnSpcReduction="10000"/>
          </a:bodyPr>
          <a:lstStyle/>
          <a:p>
            <a:r>
              <a:rPr lang="en-US" sz="4000" dirty="0">
                <a:solidFill>
                  <a:schemeClr val="tx1"/>
                </a:solidFill>
              </a:rPr>
              <a:t>NAME: N .Mani Vidyadhar</a:t>
            </a:r>
          </a:p>
          <a:p>
            <a:r>
              <a:rPr lang="en-US" sz="4000" dirty="0">
                <a:solidFill>
                  <a:schemeClr val="tx1"/>
                </a:solidFill>
              </a:rPr>
              <a:t>ROLL NO: 23X41F0039</a:t>
            </a:r>
          </a:p>
          <a:p>
            <a:endParaRPr lang="en-IN" dirty="0"/>
          </a:p>
        </p:txBody>
      </p:sp>
    </p:spTree>
    <p:extLst>
      <p:ext uri="{BB962C8B-B14F-4D97-AF65-F5344CB8AC3E}">
        <p14:creationId xmlns:p14="http://schemas.microsoft.com/office/powerpoint/2010/main" val="158598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755084525"/>
              </p:ext>
            </p:extLst>
          </p:nvPr>
        </p:nvGraphicFramePr>
        <p:xfrm>
          <a:off x="838200" y="1346124"/>
          <a:ext cx="17144999" cy="8831799"/>
        </p:xfrm>
        <a:graphic>
          <a:graphicData uri="http://schemas.openxmlformats.org/drawingml/2006/table">
            <a:tbl>
              <a:tblPr/>
              <a:tblGrid>
                <a:gridCol w="1411821">
                  <a:extLst>
                    <a:ext uri="{9D8B030D-6E8A-4147-A177-3AD203B41FA5}">
                      <a16:colId xmlns:a16="http://schemas.microsoft.com/office/drawing/2014/main" val="20000"/>
                    </a:ext>
                  </a:extLst>
                </a:gridCol>
                <a:gridCol w="4225833">
                  <a:extLst>
                    <a:ext uri="{9D8B030D-6E8A-4147-A177-3AD203B41FA5}">
                      <a16:colId xmlns:a16="http://schemas.microsoft.com/office/drawing/2014/main" val="20001"/>
                    </a:ext>
                  </a:extLst>
                </a:gridCol>
                <a:gridCol w="5003642">
                  <a:extLst>
                    <a:ext uri="{9D8B030D-6E8A-4147-A177-3AD203B41FA5}">
                      <a16:colId xmlns:a16="http://schemas.microsoft.com/office/drawing/2014/main" val="20002"/>
                    </a:ext>
                  </a:extLst>
                </a:gridCol>
                <a:gridCol w="6503703">
                  <a:extLst>
                    <a:ext uri="{9D8B030D-6E8A-4147-A177-3AD203B41FA5}">
                      <a16:colId xmlns:a16="http://schemas.microsoft.com/office/drawing/2014/main" val="20003"/>
                    </a:ext>
                  </a:extLst>
                </a:gridCol>
              </a:tblGrid>
              <a:tr h="1592799">
                <a:tc>
                  <a:txBody>
                    <a:bodyPr/>
                    <a:lstStyle/>
                    <a:p>
                      <a:pPr algn="ctr">
                        <a:lnSpc>
                          <a:spcPts val="4620"/>
                        </a:lnSpc>
                        <a:defRPr/>
                      </a:pPr>
                      <a:r>
                        <a:rPr lang="en-US" sz="3300" dirty="0">
                          <a:solidFill>
                            <a:schemeClr val="tx1"/>
                          </a:solidFill>
                          <a:latin typeface="Times New Roman" panose="02020603050405020304" pitchFamily="18" charset="0"/>
                          <a:ea typeface="Amicale"/>
                          <a:cs typeface="Times New Roman" panose="02020603050405020304" pitchFamily="18" charset="0"/>
                          <a:sym typeface="Amicale"/>
                        </a:rPr>
                        <a:t>Year</a:t>
                      </a:r>
                      <a:endParaRPr lang="en-US" sz="1100" dirty="0">
                        <a:solidFill>
                          <a:schemeClr val="tx1"/>
                        </a:solidFill>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anose="02020603050405020304" pitchFamily="18" charset="0"/>
                          <a:ea typeface="Amicale Bold"/>
                          <a:cs typeface="Times New Roman" panose="02020603050405020304" pitchFamily="18" charset="0"/>
                          <a:sym typeface="Amicale Bold"/>
                        </a:rPr>
                        <a:t>Title</a:t>
                      </a:r>
                      <a:endParaRPr lang="en-US" sz="1100" dirty="0">
                        <a:solidFill>
                          <a:schemeClr val="tx1"/>
                        </a:solidFill>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anose="02020603050405020304" pitchFamily="18" charset="0"/>
                          <a:ea typeface="Amicale Bold"/>
                          <a:cs typeface="Times New Roman" panose="02020603050405020304" pitchFamily="18" charset="0"/>
                          <a:sym typeface="Amicale Bold"/>
                        </a:rPr>
                        <a:t>Authors</a:t>
                      </a:r>
                      <a:endParaRPr lang="en-US" sz="1100" dirty="0">
                        <a:solidFill>
                          <a:schemeClr val="tx1"/>
                        </a:solidFill>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anose="02020603050405020304" pitchFamily="18" charset="0"/>
                          <a:ea typeface="IBM Plex Sans Bold"/>
                          <a:cs typeface="Times New Roman" panose="02020603050405020304" pitchFamily="18" charset="0"/>
                          <a:sym typeface="IBM Plex Sans Bold"/>
                        </a:rPr>
                        <a:t>Comments</a:t>
                      </a:r>
                      <a:endParaRPr lang="en-US" sz="1100" dirty="0">
                        <a:solidFill>
                          <a:schemeClr val="tx1"/>
                        </a:solidFill>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7239000">
                <a:tc>
                  <a:txBody>
                    <a:bodyPr/>
                    <a:lstStyle/>
                    <a:p>
                      <a:pPr algn="ctr">
                        <a:lnSpc>
                          <a:spcPts val="4620"/>
                        </a:lnSpc>
                        <a:defRPr/>
                      </a:pPr>
                      <a:r>
                        <a:rPr lang="en-US" sz="3300" dirty="0">
                          <a:solidFill>
                            <a:schemeClr val="tx1"/>
                          </a:solidFill>
                          <a:latin typeface="Times New Roman" pitchFamily="18" charset="0"/>
                          <a:ea typeface="Amicale"/>
                          <a:cs typeface="Times New Roman" pitchFamily="18" charset="0"/>
                          <a:sym typeface="Amicale"/>
                        </a:rPr>
                        <a:t>2020</a:t>
                      </a:r>
                      <a:endParaRPr lang="en-US"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4246"/>
                        </a:lnSpc>
                        <a:defRPr/>
                      </a:pPr>
                      <a:r>
                        <a:rPr lang="en-US" sz="3300" dirty="0">
                          <a:solidFill>
                            <a:schemeClr val="tx1"/>
                          </a:solidFill>
                          <a:latin typeface="Times New Roman" pitchFamily="18" charset="0"/>
                          <a:ea typeface="IBM Plex Sans"/>
                          <a:cs typeface="Times New Roman" pitchFamily="18" charset="0"/>
                          <a:sym typeface="IBM Plex Sans"/>
                        </a:rPr>
                        <a:t>A review on deep learning methods for ECG arrhythmia classification</a:t>
                      </a:r>
                      <a:endParaRPr lang="en-US" sz="3300" dirty="0">
                        <a:solidFill>
                          <a:schemeClr val="tx1"/>
                        </a:solidFill>
                        <a:latin typeface="Times New Roman" pitchFamily="18" charset="0"/>
                        <a:cs typeface="Times New Roman" pitchFamily="18" charset="0"/>
                      </a:endParaRPr>
                    </a:p>
                    <a:p>
                      <a:pPr algn="l">
                        <a:lnSpc>
                          <a:spcPts val="4246"/>
                        </a:lnSpc>
                      </a:pPr>
                      <a:endParaRPr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dirty="0">
                          <a:solidFill>
                            <a:schemeClr val="tx1"/>
                          </a:solidFill>
                          <a:latin typeface="Times New Roman" pitchFamily="18" charset="0"/>
                          <a:ea typeface="Amicale"/>
                          <a:cs typeface="Times New Roman" pitchFamily="18" charset="0"/>
                          <a:sym typeface="Amicale"/>
                        </a:rPr>
                        <a:t>Zahra Ebrahimi</a:t>
                      </a:r>
                      <a:endParaRPr lang="en-US" sz="3300" dirty="0">
                        <a:solidFill>
                          <a:schemeClr val="tx1"/>
                        </a:solidFill>
                        <a:latin typeface="Times New Roman" pitchFamily="18" charset="0"/>
                        <a:cs typeface="Times New Roman" pitchFamily="18" charset="0"/>
                      </a:endParaRPr>
                    </a:p>
                    <a:p>
                      <a:pPr algn="ctr">
                        <a:lnSpc>
                          <a:spcPts val="4620"/>
                        </a:lnSpc>
                      </a:pPr>
                      <a:r>
                        <a:rPr lang="en-US" sz="3300" dirty="0">
                          <a:solidFill>
                            <a:schemeClr val="tx1"/>
                          </a:solidFill>
                          <a:latin typeface="Times New Roman" pitchFamily="18" charset="0"/>
                          <a:ea typeface="Amicale"/>
                          <a:cs typeface="Times New Roman" pitchFamily="18" charset="0"/>
                          <a:sym typeface="Amicale"/>
                        </a:rPr>
                        <a:t> Mohammad Loni</a:t>
                      </a:r>
                    </a:p>
                    <a:p>
                      <a:pPr algn="ctr">
                        <a:lnSpc>
                          <a:spcPts val="4620"/>
                        </a:lnSpc>
                      </a:pPr>
                      <a:r>
                        <a:rPr lang="en-US" sz="3300" dirty="0">
                          <a:solidFill>
                            <a:schemeClr val="tx1"/>
                          </a:solidFill>
                          <a:latin typeface="Times New Roman" pitchFamily="18" charset="0"/>
                          <a:ea typeface="Amicale"/>
                          <a:cs typeface="Times New Roman" pitchFamily="18" charset="0"/>
                          <a:sym typeface="Amicale"/>
                        </a:rPr>
                        <a:t>Arash Gharehbaghi</a:t>
                      </a:r>
                    </a:p>
                    <a:p>
                      <a:pPr algn="ctr">
                        <a:lnSpc>
                          <a:spcPts val="2706"/>
                        </a:lnSpc>
                      </a:pPr>
                      <a:endParaRPr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just">
                        <a:lnSpc>
                          <a:spcPts val="3640"/>
                        </a:lnSpc>
                        <a:defRPr/>
                      </a:pPr>
                      <a:r>
                        <a:rPr lang="en-US" sz="3300" dirty="0">
                          <a:solidFill>
                            <a:schemeClr val="tx1"/>
                          </a:solidFill>
                          <a:latin typeface="Times New Roman" pitchFamily="18" charset="0"/>
                          <a:ea typeface="Amicale"/>
                          <a:cs typeface="Times New Roman" pitchFamily="18" charset="0"/>
                          <a:sym typeface="Amicale"/>
                        </a:rPr>
                        <a:t>The paper reviews deep learning methods like CNN, LSTM, and GRU for ECG arrhythmia classification, highlighting their accuracy in detecting conditions like a trial fibrillation and ventricular ectopic beats, with CNN excelling in feature extraction</a:t>
                      </a:r>
                      <a:endParaRPr lang="en-US" sz="3300" dirty="0">
                        <a:solidFill>
                          <a:schemeClr val="tx1"/>
                        </a:solidFill>
                        <a:latin typeface="Times New Roman" pitchFamily="18" charset="0"/>
                        <a:cs typeface="Times New Roman" pitchFamily="18" charset="0"/>
                      </a:endParaRPr>
                    </a:p>
                    <a:p>
                      <a:pPr algn="just">
                        <a:lnSpc>
                          <a:spcPts val="3640"/>
                        </a:lnSpc>
                      </a:pPr>
                      <a:endParaRPr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1066800" y="83267"/>
            <a:ext cx="15813108" cy="892104"/>
          </a:xfrm>
          <a:prstGeom prst="rect">
            <a:avLst/>
          </a:prstGeom>
        </p:spPr>
        <p:txBody>
          <a:bodyPr wrap="square" lIns="0" tIns="0" rIns="0" bIns="0" rtlCol="0" anchor="t">
            <a:spAutoFit/>
          </a:bodyPr>
          <a:lstStyle/>
          <a:p>
            <a:pPr>
              <a:lnSpc>
                <a:spcPts val="7418"/>
              </a:lnSpc>
            </a:pPr>
            <a:r>
              <a:rPr lang="en-US" sz="5400" b="1" spc="-18" dirty="0">
                <a:latin typeface="Times New Roman" pitchFamily="18" charset="0"/>
                <a:ea typeface="IBM Plex Sans Bold"/>
                <a:cs typeface="Times New Roman" pitchFamily="18" charset="0"/>
                <a:sym typeface="IBM Plex Sans Bold"/>
              </a:rPr>
              <a:t>LITERATURE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4103298286"/>
              </p:ext>
            </p:extLst>
          </p:nvPr>
        </p:nvGraphicFramePr>
        <p:xfrm>
          <a:off x="685800" y="2157447"/>
          <a:ext cx="17068799" cy="7241985"/>
        </p:xfrm>
        <a:graphic>
          <a:graphicData uri="http://schemas.openxmlformats.org/drawingml/2006/table">
            <a:tbl>
              <a:tblPr/>
              <a:tblGrid>
                <a:gridCol w="1588651">
                  <a:extLst>
                    <a:ext uri="{9D8B030D-6E8A-4147-A177-3AD203B41FA5}">
                      <a16:colId xmlns:a16="http://schemas.microsoft.com/office/drawing/2014/main" val="20000"/>
                    </a:ext>
                  </a:extLst>
                </a:gridCol>
                <a:gridCol w="4157871">
                  <a:extLst>
                    <a:ext uri="{9D8B030D-6E8A-4147-A177-3AD203B41FA5}">
                      <a16:colId xmlns:a16="http://schemas.microsoft.com/office/drawing/2014/main" val="20001"/>
                    </a:ext>
                  </a:extLst>
                </a:gridCol>
                <a:gridCol w="4923171">
                  <a:extLst>
                    <a:ext uri="{9D8B030D-6E8A-4147-A177-3AD203B41FA5}">
                      <a16:colId xmlns:a16="http://schemas.microsoft.com/office/drawing/2014/main" val="20002"/>
                    </a:ext>
                  </a:extLst>
                </a:gridCol>
                <a:gridCol w="6399106">
                  <a:extLst>
                    <a:ext uri="{9D8B030D-6E8A-4147-A177-3AD203B41FA5}">
                      <a16:colId xmlns:a16="http://schemas.microsoft.com/office/drawing/2014/main" val="20003"/>
                    </a:ext>
                  </a:extLst>
                </a:gridCol>
              </a:tblGrid>
              <a:tr h="793327">
                <a:tc>
                  <a:txBody>
                    <a:bodyPr/>
                    <a:lstStyle/>
                    <a:p>
                      <a:pPr algn="ctr">
                        <a:lnSpc>
                          <a:spcPts val="4620"/>
                        </a:lnSpc>
                        <a:defRPr/>
                      </a:pPr>
                      <a:r>
                        <a:rPr lang="en-US" sz="3300" dirty="0">
                          <a:solidFill>
                            <a:schemeClr val="tx1"/>
                          </a:solidFill>
                          <a:latin typeface="Times New Roman" pitchFamily="18" charset="0"/>
                          <a:ea typeface="Amicale"/>
                          <a:cs typeface="Times New Roman" pitchFamily="18" charset="0"/>
                          <a:sym typeface="Amicale"/>
                        </a:rPr>
                        <a:t>Year</a:t>
                      </a:r>
                      <a:endParaRPr lang="en-US" sz="11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itchFamily="18" charset="0"/>
                          <a:ea typeface="Amicale Bold"/>
                          <a:cs typeface="Times New Roman" pitchFamily="18" charset="0"/>
                          <a:sym typeface="Amicale Bold"/>
                        </a:rPr>
                        <a:t>Title</a:t>
                      </a:r>
                      <a:endParaRPr lang="en-US" sz="11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itchFamily="18" charset="0"/>
                          <a:ea typeface="Amicale Bold"/>
                          <a:cs typeface="Times New Roman" pitchFamily="18" charset="0"/>
                          <a:sym typeface="Amicale Bold"/>
                        </a:rPr>
                        <a:t>Authors</a:t>
                      </a:r>
                      <a:endParaRPr lang="en-US" sz="11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b="1" dirty="0">
                          <a:solidFill>
                            <a:schemeClr val="tx1"/>
                          </a:solidFill>
                          <a:latin typeface="Times New Roman" pitchFamily="18" charset="0"/>
                          <a:ea typeface="IBM Plex Sans Bold"/>
                          <a:cs typeface="Times New Roman" pitchFamily="18" charset="0"/>
                          <a:sym typeface="IBM Plex Sans Bold"/>
                        </a:rPr>
                        <a:t>Comments</a:t>
                      </a:r>
                      <a:endParaRPr lang="en-US" sz="11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469326">
                <a:tc>
                  <a:txBody>
                    <a:bodyPr/>
                    <a:lstStyle/>
                    <a:p>
                      <a:pPr algn="ctr">
                        <a:lnSpc>
                          <a:spcPts val="4620"/>
                        </a:lnSpc>
                        <a:defRPr/>
                      </a:pPr>
                      <a:r>
                        <a:rPr lang="en-US" sz="3300" dirty="0">
                          <a:solidFill>
                            <a:schemeClr val="tx1"/>
                          </a:solidFill>
                          <a:latin typeface="Times New Roman" pitchFamily="18" charset="0"/>
                          <a:ea typeface="Amicale"/>
                          <a:cs typeface="Times New Roman" pitchFamily="18" charset="0"/>
                          <a:sym typeface="Amicale"/>
                        </a:rPr>
                        <a:t>2022</a:t>
                      </a:r>
                      <a:endParaRPr lang="en-US"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4246"/>
                        </a:lnSpc>
                        <a:defRPr/>
                      </a:pPr>
                      <a:r>
                        <a:rPr lang="en-US" sz="3300" dirty="0">
                          <a:solidFill>
                            <a:schemeClr val="tx1"/>
                          </a:solidFill>
                          <a:latin typeface="Times New Roman" pitchFamily="18" charset="0"/>
                          <a:ea typeface="IBM Plex Sans"/>
                          <a:cs typeface="Times New Roman" pitchFamily="18" charset="0"/>
                          <a:sym typeface="IBM Plex Sans"/>
                        </a:rPr>
                        <a:t>A Hybrid Deep Learning Approach for ECG-Based Arrhythmia Classification</a:t>
                      </a:r>
                      <a:endParaRPr lang="en-US"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4620"/>
                        </a:lnSpc>
                        <a:defRPr/>
                      </a:pPr>
                      <a:r>
                        <a:rPr lang="en-US" sz="3300" dirty="0">
                          <a:solidFill>
                            <a:schemeClr val="tx1"/>
                          </a:solidFill>
                          <a:latin typeface="Times New Roman" pitchFamily="18" charset="0"/>
                          <a:ea typeface="Amicale"/>
                          <a:cs typeface="Times New Roman" pitchFamily="18" charset="0"/>
                          <a:sym typeface="Amicale"/>
                        </a:rPr>
                        <a:t>Vijay Singh </a:t>
                      </a:r>
                      <a:endParaRPr lang="en-US" sz="3300" dirty="0">
                        <a:solidFill>
                          <a:schemeClr val="tx1"/>
                        </a:solidFill>
                        <a:latin typeface="Times New Roman" pitchFamily="18" charset="0"/>
                        <a:cs typeface="Times New Roman" pitchFamily="18" charset="0"/>
                      </a:endParaRPr>
                    </a:p>
                    <a:p>
                      <a:pPr algn="ctr">
                        <a:lnSpc>
                          <a:spcPts val="4620"/>
                        </a:lnSpc>
                      </a:pPr>
                      <a:r>
                        <a:rPr lang="en-US" sz="3300" dirty="0">
                          <a:solidFill>
                            <a:schemeClr val="tx1"/>
                          </a:solidFill>
                          <a:latin typeface="Times New Roman" pitchFamily="18" charset="0"/>
                          <a:ea typeface="Amicale"/>
                          <a:cs typeface="Times New Roman" pitchFamily="18" charset="0"/>
                          <a:sym typeface="Amicale"/>
                        </a:rPr>
                        <a:t>Parul Madan </a:t>
                      </a:r>
                    </a:p>
                    <a:p>
                      <a:pPr algn="ctr">
                        <a:lnSpc>
                          <a:spcPts val="4620"/>
                        </a:lnSpc>
                      </a:pPr>
                      <a:r>
                        <a:rPr lang="en-US" sz="3300" dirty="0">
                          <a:solidFill>
                            <a:schemeClr val="tx1"/>
                          </a:solidFill>
                          <a:latin typeface="Times New Roman" pitchFamily="18" charset="0"/>
                          <a:ea typeface="Amicale"/>
                          <a:cs typeface="Times New Roman" pitchFamily="18" charset="0"/>
                          <a:sym typeface="Amicale"/>
                        </a:rPr>
                        <a:t>Avadh Kishor</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just">
                        <a:lnSpc>
                          <a:spcPts val="3640"/>
                        </a:lnSpc>
                        <a:defRPr/>
                      </a:pPr>
                      <a:r>
                        <a:rPr lang="en-US" sz="3300" dirty="0">
                          <a:solidFill>
                            <a:schemeClr val="tx1"/>
                          </a:solidFill>
                          <a:latin typeface="Times New Roman" pitchFamily="18" charset="0"/>
                          <a:ea typeface="Amicale"/>
                          <a:cs typeface="Times New Roman" pitchFamily="18" charset="0"/>
                          <a:sym typeface="Amicale"/>
                        </a:rPr>
                        <a:t>The paper "A Hybrid Deep Learning Approach for ECG-Based Arrhythmia Classification" proposes a 2D-CNN-LSTM model to enhance ECG arrhythmia classification. By converting 1D ECG signals into 2D scalogram images, it achieves superior results, with an accuracy of up to 79%, leveraging CNN for feature extraction and LSTM for temporal sequence analysis</a:t>
                      </a:r>
                      <a:endParaRPr lang="en-US" sz="3300" dirty="0">
                        <a:solidFill>
                          <a:schemeClr val="tx1"/>
                        </a:solidFill>
                        <a:latin typeface="Times New Roman" pitchFamily="18" charset="0"/>
                        <a:cs typeface="Times New Roman" pitchFamily="18" charset="0"/>
                      </a:endParaRPr>
                    </a:p>
                    <a:p>
                      <a:pPr algn="just">
                        <a:lnSpc>
                          <a:spcPts val="3640"/>
                        </a:lnSpc>
                      </a:pPr>
                      <a:endParaRPr sz="3300" dirty="0">
                        <a:solidFill>
                          <a:schemeClr val="tx1"/>
                        </a:solidFill>
                        <a:latin typeface="Times New Roman" pitchFamily="18" charset="0"/>
                        <a:cs typeface="Times New Roman" pitchFamily="18" charset="0"/>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914399" y="83267"/>
            <a:ext cx="15965509" cy="889026"/>
          </a:xfrm>
          <a:prstGeom prst="rect">
            <a:avLst/>
          </a:prstGeom>
        </p:spPr>
        <p:txBody>
          <a:bodyPr wrap="square" lIns="0" tIns="0" rIns="0" bIns="0" rtlCol="0" anchor="t">
            <a:spAutoFit/>
          </a:bodyPr>
          <a:lstStyle/>
          <a:p>
            <a:pPr>
              <a:lnSpc>
                <a:spcPts val="7418"/>
              </a:lnSpc>
            </a:pPr>
            <a:r>
              <a:rPr lang="en-US" sz="5400" b="1" spc="-18" dirty="0">
                <a:latin typeface="Times New Roman" pitchFamily="18" charset="0"/>
                <a:ea typeface="IBM Plex Sans Bold"/>
                <a:cs typeface="Times New Roman" pitchFamily="18" charset="0"/>
                <a:sym typeface="IBM Plex Sans Bold"/>
              </a:rPr>
              <a:t>LITERATURE 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476500"/>
            <a:ext cx="14630400" cy="2062103"/>
          </a:xfrm>
        </p:spPr>
        <p:txBody>
          <a:bodyPr>
            <a:normAutofit/>
          </a:bodyPr>
          <a:lstStyle/>
          <a:p>
            <a:pPr marL="457200" indent="-457200" algn="just">
              <a:buFont typeface="Wingdings" panose="05000000000000000000" pitchFamily="2" charset="2"/>
              <a:buChar char="Ø"/>
            </a:pPr>
            <a:r>
              <a:rPr lang="en-US" sz="3200" cap="none" dirty="0">
                <a:latin typeface="Times New Roman" panose="02020603050405020304" pitchFamily="18" charset="0"/>
                <a:cs typeface="Times New Roman" panose="02020603050405020304" pitchFamily="18" charset="0"/>
              </a:rPr>
              <a:t>The MIT-BIH arrhythmia dataset is the primary data source for this project, offering a comprehensive collection of ECG recordings. It comprises 48 half-hour recordings of two-channel ambulatory ECG data from 47 subjects, collected at </a:t>
            </a:r>
            <a:r>
              <a:rPr lang="en-US" sz="3200" cap="none" dirty="0" err="1">
                <a:latin typeface="Times New Roman" panose="02020603050405020304" pitchFamily="18" charset="0"/>
                <a:cs typeface="Times New Roman" panose="02020603050405020304" pitchFamily="18" charset="0"/>
              </a:rPr>
              <a:t>beth</a:t>
            </a:r>
            <a:r>
              <a:rPr lang="en-US" sz="3200" cap="none" dirty="0">
                <a:latin typeface="Times New Roman" panose="02020603050405020304" pitchFamily="18" charset="0"/>
                <a:cs typeface="Times New Roman" panose="02020603050405020304" pitchFamily="18" charset="0"/>
              </a:rPr>
              <a:t> </a:t>
            </a:r>
            <a:r>
              <a:rPr lang="en-US" sz="3200" cap="none" dirty="0" err="1">
                <a:latin typeface="Times New Roman" panose="02020603050405020304" pitchFamily="18" charset="0"/>
                <a:cs typeface="Times New Roman" panose="02020603050405020304" pitchFamily="18" charset="0"/>
              </a:rPr>
              <a:t>israel</a:t>
            </a:r>
            <a:r>
              <a:rPr lang="en-US" sz="3200" cap="none" dirty="0">
                <a:latin typeface="Times New Roman" panose="02020603050405020304" pitchFamily="18" charset="0"/>
                <a:cs typeface="Times New Roman" panose="02020603050405020304" pitchFamily="18" charset="0"/>
              </a:rPr>
              <a:t> hospital arrhythmia laboratory. </a:t>
            </a:r>
          </a:p>
        </p:txBody>
      </p:sp>
      <p:sp>
        <p:nvSpPr>
          <p:cNvPr id="3" name="Content Placeholder 2"/>
          <p:cNvSpPr>
            <a:spLocks noGrp="1"/>
          </p:cNvSpPr>
          <p:nvPr>
            <p:ph idx="1"/>
          </p:nvPr>
        </p:nvSpPr>
        <p:spPr>
          <a:xfrm>
            <a:off x="1676400" y="1028701"/>
            <a:ext cx="3886200" cy="1447799"/>
          </a:xfrm>
        </p:spPr>
        <p:txBody>
          <a:bodyPr>
            <a:normAutofit/>
          </a:bodyPr>
          <a:lstStyle/>
          <a:p>
            <a:pPr marL="0" indent="0">
              <a:buNone/>
            </a:pPr>
            <a:r>
              <a:rPr lang="en-US" sz="5400" b="1" dirty="0"/>
              <a:t>DATA SET</a:t>
            </a:r>
          </a:p>
        </p:txBody>
      </p:sp>
      <p:sp>
        <p:nvSpPr>
          <p:cNvPr id="5" name="TextBox 4">
            <a:extLst>
              <a:ext uri="{FF2B5EF4-FFF2-40B4-BE49-F238E27FC236}">
                <a16:creationId xmlns:a16="http://schemas.microsoft.com/office/drawing/2014/main" id="{3C5D4980-0A6B-8C5B-6695-5B164C5CCDD9}"/>
              </a:ext>
            </a:extLst>
          </p:cNvPr>
          <p:cNvSpPr txBox="1"/>
          <p:nvPr/>
        </p:nvSpPr>
        <p:spPr>
          <a:xfrm>
            <a:off x="1676400" y="4717346"/>
            <a:ext cx="14630400" cy="2062103"/>
          </a:xfrm>
          <a:prstGeom prst="rect">
            <a:avLst/>
          </a:prstGeom>
          <a:noFill/>
        </p:spPr>
        <p:txBody>
          <a:bodyPr wrap="square">
            <a:spAutoFit/>
          </a:bodyPr>
          <a:lstStyle/>
          <a:p>
            <a:pPr marL="457200" indent="-457200" algn="just">
              <a:buFont typeface="Wingdings" panose="05000000000000000000" pitchFamily="2" charset="2"/>
              <a:buChar char="Ø"/>
            </a:pPr>
            <a:r>
              <a:rPr lang="en-US" sz="3200" cap="none" dirty="0">
                <a:latin typeface="Times New Roman" panose="02020603050405020304" pitchFamily="18" charset="0"/>
                <a:cs typeface="Times New Roman" panose="02020603050405020304" pitchFamily="18" charset="0"/>
              </a:rPr>
              <a:t>The recordings are digitized at 360 samples per second per channel, with 11-bit resolution over a 10mv range. This dataset includes annotations for both normal heartbeats and various arrhythmia types, making it highly suitable for training and evaluating the classification system.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028701"/>
            <a:ext cx="4191000" cy="1447799"/>
          </a:xfrm>
        </p:spPr>
        <p:txBody>
          <a:bodyPr>
            <a:normAutofit/>
          </a:bodyPr>
          <a:lstStyle/>
          <a:p>
            <a:pPr marL="0" indent="0">
              <a:buNone/>
            </a:pPr>
            <a:r>
              <a:rPr lang="en-US" sz="5400" b="1" dirty="0"/>
              <a:t>DATA SET</a:t>
            </a:r>
          </a:p>
        </p:txBody>
      </p:sp>
      <p:sp>
        <p:nvSpPr>
          <p:cNvPr id="7" name="Content Placeholder 2"/>
          <p:cNvSpPr txBox="1">
            <a:spLocks/>
          </p:cNvSpPr>
          <p:nvPr/>
        </p:nvSpPr>
        <p:spPr>
          <a:xfrm>
            <a:off x="1752600" y="2324100"/>
            <a:ext cx="14706600" cy="5029200"/>
          </a:xfrm>
          <a:prstGeom prst="rect">
            <a:avLst/>
          </a:prstGeom>
        </p:spPr>
        <p:txBody>
          <a:bodyPr vert="horz" lIns="91440" tIns="45720" rIns="91440" bIns="45720" rtlCol="0" anchor="ctr">
            <a:normAutofit/>
          </a:bodyPr>
          <a:lst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a:lstStyle>
          <a:p>
            <a:pPr>
              <a:lnSpc>
                <a:spcPct val="150000"/>
              </a:lnSpc>
              <a:buFont typeface="Wingdings" panose="05000000000000000000" pitchFamily="2" charset="2"/>
              <a:buChar char="Ø"/>
            </a:pPr>
            <a:r>
              <a:rPr lang="en-US" sz="3200" dirty="0">
                <a:solidFill>
                  <a:schemeClr val="tx1"/>
                </a:solidFill>
              </a:rPr>
              <a:t> </a:t>
            </a:r>
            <a:r>
              <a:rPr lang="en-US" sz="3200" dirty="0">
                <a:solidFill>
                  <a:schemeClr val="tx1"/>
                </a:solidFill>
                <a:latin typeface="Times New Roman" panose="02020603050405020304" pitchFamily="18" charset="0"/>
                <a:cs typeface="Times New Roman" panose="02020603050405020304" pitchFamily="18" charset="0"/>
              </a:rPr>
              <a:t>A benchmark dataset for ECG-based arrhythmia classification.</a:t>
            </a:r>
          </a:p>
          <a:p>
            <a:pPr>
              <a:lnSpc>
                <a:spcPct val="150000"/>
              </a:lnSpc>
              <a:buFont typeface="Wingdings" panose="05000000000000000000" pitchFamily="2" charset="2"/>
              <a:buChar char="Ø"/>
            </a:pPr>
            <a:r>
              <a:rPr lang="en-US" sz="3200" dirty="0">
                <a:solidFill>
                  <a:schemeClr val="tx1"/>
                </a:solidFill>
              </a:rPr>
              <a:t> </a:t>
            </a:r>
            <a:r>
              <a:rPr lang="en-US" sz="3200" dirty="0">
                <a:solidFill>
                  <a:schemeClr val="tx1"/>
                </a:solidFill>
                <a:latin typeface="Times New Roman" panose="02020603050405020304" pitchFamily="18" charset="0"/>
                <a:cs typeface="Times New Roman" panose="02020603050405020304" pitchFamily="18" charset="0"/>
              </a:rPr>
              <a:t>Contains annotated ECG signals from 47 subjects.</a:t>
            </a:r>
          </a:p>
          <a:p>
            <a:pPr>
              <a:lnSpc>
                <a:spcPct val="150000"/>
              </a:lnSpc>
              <a:buFont typeface="Wingdings" panose="05000000000000000000" pitchFamily="2" charset="2"/>
              <a:buChar char="Ø"/>
            </a:pPr>
            <a:r>
              <a:rPr lang="en-US" sz="3200" dirty="0">
                <a:solidFill>
                  <a:schemeClr val="tx1"/>
                </a:solidFill>
              </a:rPr>
              <a:t> </a:t>
            </a:r>
            <a:r>
              <a:rPr lang="en-US" sz="3200" dirty="0">
                <a:solidFill>
                  <a:schemeClr val="tx1"/>
                </a:solidFill>
                <a:latin typeface="Times New Roman" panose="02020603050405020304" pitchFamily="18" charset="0"/>
                <a:cs typeface="Times New Roman" panose="02020603050405020304" pitchFamily="18" charset="0"/>
              </a:rPr>
              <a:t>Includes five major types of cardiac arrhythmias.</a:t>
            </a:r>
          </a:p>
          <a:p>
            <a:pPr>
              <a:lnSpc>
                <a:spcPct val="150000"/>
              </a:lnSpc>
              <a:buFont typeface="Wingdings" panose="05000000000000000000" pitchFamily="2" charset="2"/>
              <a:buChar char="Ø"/>
            </a:pPr>
            <a:r>
              <a:rPr lang="en-US" sz="3200" dirty="0">
                <a:solidFill>
                  <a:schemeClr val="tx1"/>
                </a:solidFill>
              </a:rPr>
              <a:t> </a:t>
            </a:r>
            <a:r>
              <a:rPr lang="en-US" sz="3200" dirty="0">
                <a:solidFill>
                  <a:schemeClr val="tx1"/>
                </a:solidFill>
                <a:latin typeface="Times New Roman" panose="02020603050405020304" pitchFamily="18" charset="0"/>
                <a:cs typeface="Times New Roman" panose="02020603050405020304" pitchFamily="18" charset="0"/>
              </a:rPr>
              <a:t>Used for training and evaluating the CNN model.</a:t>
            </a:r>
          </a:p>
        </p:txBody>
      </p:sp>
    </p:spTree>
    <p:extLst>
      <p:ext uri="{BB962C8B-B14F-4D97-AF65-F5344CB8AC3E}">
        <p14:creationId xmlns:p14="http://schemas.microsoft.com/office/powerpoint/2010/main" val="351307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028700"/>
            <a:ext cx="10629900" cy="1295401"/>
          </a:xfrm>
        </p:spPr>
        <p:txBody>
          <a:bodyPr>
            <a:normAutofit/>
          </a:bodyPr>
          <a:lstStyle/>
          <a:p>
            <a:r>
              <a:rPr lang="en-US" sz="5400" b="1" dirty="0"/>
              <a:t>Algorithms</a:t>
            </a:r>
          </a:p>
        </p:txBody>
      </p:sp>
      <p:sp>
        <p:nvSpPr>
          <p:cNvPr id="3" name="Subtitle 2"/>
          <p:cNvSpPr>
            <a:spLocks noGrp="1"/>
          </p:cNvSpPr>
          <p:nvPr>
            <p:ph type="subTitle" idx="1"/>
          </p:nvPr>
        </p:nvSpPr>
        <p:spPr>
          <a:xfrm>
            <a:off x="2286000" y="3238501"/>
            <a:ext cx="8915400" cy="990599"/>
          </a:xfrm>
        </p:spPr>
        <p:txBody>
          <a:bodyPr/>
          <a:lstStyle/>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3200" cap="none" dirty="0">
                <a:solidFill>
                  <a:schemeClr val="tx1"/>
                </a:solidFill>
                <a:latin typeface="Times New Roman" panose="02020603050405020304" pitchFamily="18" charset="0"/>
                <a:cs typeface="Times New Roman" panose="02020603050405020304" pitchFamily="18" charset="0"/>
              </a:rPr>
              <a:t>Practical swam optimization</a:t>
            </a:r>
          </a:p>
          <a:p>
            <a:endParaRPr lang="en-US" dirty="0"/>
          </a:p>
        </p:txBody>
      </p:sp>
      <p:sp>
        <p:nvSpPr>
          <p:cNvPr id="5" name="TextBox 4">
            <a:extLst>
              <a:ext uri="{FF2B5EF4-FFF2-40B4-BE49-F238E27FC236}">
                <a16:creationId xmlns:a16="http://schemas.microsoft.com/office/drawing/2014/main" id="{559C0699-B40E-C8E4-6B71-5CABD8EB36D1}"/>
              </a:ext>
            </a:extLst>
          </p:cNvPr>
          <p:cNvSpPr txBox="1"/>
          <p:nvPr/>
        </p:nvSpPr>
        <p:spPr>
          <a:xfrm>
            <a:off x="2286000" y="4284406"/>
            <a:ext cx="9144000" cy="584775"/>
          </a:xfrm>
          <a:prstGeom prst="rect">
            <a:avLst/>
          </a:prstGeom>
          <a:noFill/>
        </p:spPr>
        <p:txBody>
          <a:bodyPr wrap="square">
            <a:spAutoFit/>
          </a:bodyPr>
          <a:lstStyle/>
          <a:p>
            <a:pPr marL="285750" indent="-285750">
              <a:buFont typeface="Wingdings" panose="05000000000000000000" pitchFamily="2" charset="2"/>
              <a:buChar char="Ø"/>
            </a:pPr>
            <a:r>
              <a:rPr lang="en-US" sz="3200" dirty="0"/>
              <a:t>  </a:t>
            </a:r>
            <a:r>
              <a:rPr lang="en-US" sz="3200" dirty="0">
                <a:latin typeface="Times New Roman" panose="02020603050405020304" pitchFamily="18" charset="0"/>
                <a:cs typeface="Times New Roman" panose="02020603050405020304" pitchFamily="18" charset="0"/>
              </a:rPr>
              <a:t>Convolutional neural network(</a:t>
            </a:r>
            <a:r>
              <a:rPr lang="en-US" sz="3200" dirty="0" err="1">
                <a:latin typeface="Times New Roman" panose="02020603050405020304" pitchFamily="18" charset="0"/>
                <a:cs typeface="Times New Roman" panose="02020603050405020304" pitchFamily="18" charset="0"/>
              </a:rPr>
              <a:t>cnn</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933700"/>
            <a:ext cx="15468600" cy="5266492"/>
          </a:xfrm>
        </p:spPr>
        <p:txBody>
          <a:bodyPr>
            <a:normAutofit/>
          </a:bodyPr>
          <a:lstStyle/>
          <a:p>
            <a:pPr algn="just">
              <a:lnSpc>
                <a:spcPct val="160000"/>
              </a:lnSpc>
              <a:buFont typeface="Wingdings" panose="05000000000000000000" pitchFamily="2" charset="2"/>
              <a:buChar char="Ø"/>
            </a:pPr>
            <a:r>
              <a:rPr lang="en-US" sz="3200" dirty="0"/>
              <a:t> </a:t>
            </a:r>
            <a:r>
              <a:rPr lang="en-US" sz="3200" dirty="0">
                <a:latin typeface="Times New Roman" panose="02020603050405020304" pitchFamily="18" charset="0"/>
                <a:cs typeface="Times New Roman" panose="02020603050405020304" pitchFamily="18" charset="0"/>
              </a:rPr>
              <a:t>PSO is an optimization algorithm inspired by bird flocking behavior.</a:t>
            </a:r>
          </a:p>
          <a:p>
            <a:pPr algn="just">
              <a:lnSpc>
                <a:spcPct val="16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Uses a swarm of particles (solutions) that move in a search space.</a:t>
            </a:r>
          </a:p>
          <a:p>
            <a:pPr algn="just">
              <a:lnSpc>
                <a:spcPct val="16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Each particle adjusts its position based on its own experience and the swarm’s best solution.</a:t>
            </a:r>
          </a:p>
          <a:p>
            <a:pPr algn="just">
              <a:lnSpc>
                <a:spcPct val="16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Helps in hyper parameter optimization by automatically finding the best configuration.</a:t>
            </a:r>
          </a:p>
        </p:txBody>
      </p:sp>
      <p:sp>
        <p:nvSpPr>
          <p:cNvPr id="4" name="Rectangle 3"/>
          <p:cNvSpPr/>
          <p:nvPr/>
        </p:nvSpPr>
        <p:spPr>
          <a:xfrm>
            <a:off x="1752600" y="1485900"/>
            <a:ext cx="12954000" cy="923330"/>
          </a:xfrm>
          <a:prstGeom prst="rect">
            <a:avLst/>
          </a:prstGeom>
        </p:spPr>
        <p:txBody>
          <a:bodyPr wrap="square">
            <a:spAutoFit/>
          </a:bodyPr>
          <a:lstStyle/>
          <a:p>
            <a:r>
              <a:rPr lang="en-US" sz="5400" b="1" dirty="0"/>
              <a:t>What is Particle Swarm Optimization (PSO)?</a:t>
            </a:r>
            <a:endParaRPr lang="en-IN" sz="5400" b="1" dirty="0"/>
          </a:p>
        </p:txBody>
      </p:sp>
    </p:spTree>
    <p:extLst>
      <p:ext uri="{BB962C8B-B14F-4D97-AF65-F5344CB8AC3E}">
        <p14:creationId xmlns:p14="http://schemas.microsoft.com/office/powerpoint/2010/main" val="44094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84199"/>
            <a:ext cx="12801600" cy="2260601"/>
          </a:xfrm>
        </p:spPr>
        <p:txBody>
          <a:bodyPr>
            <a:normAutofit/>
          </a:bodyPr>
          <a:lstStyle/>
          <a:p>
            <a:r>
              <a:rPr lang="en-US" b="1" cap="none" dirty="0"/>
              <a:t>How PSO works with CNN</a:t>
            </a:r>
          </a:p>
        </p:txBody>
      </p:sp>
      <p:sp>
        <p:nvSpPr>
          <p:cNvPr id="3" name="Content Placeholder 2"/>
          <p:cNvSpPr>
            <a:spLocks noGrp="1"/>
          </p:cNvSpPr>
          <p:nvPr>
            <p:ph idx="1"/>
          </p:nvPr>
        </p:nvSpPr>
        <p:spPr>
          <a:xfrm>
            <a:off x="1752600" y="3009900"/>
            <a:ext cx="15151395" cy="5562600"/>
          </a:xfrm>
        </p:spPr>
        <p:txBody>
          <a:bodyPr>
            <a:normAutofit/>
          </a:bodyPr>
          <a:lstStyle/>
          <a:p>
            <a:pPr algn="just">
              <a:lnSpc>
                <a:spcPct val="150000"/>
              </a:lnSpc>
              <a:buFont typeface="Wingdings" panose="05000000000000000000" pitchFamily="2" charset="2"/>
              <a:buChar char="Ø"/>
            </a:pPr>
            <a:r>
              <a:rPr lang="en-US" sz="3200" dirty="0"/>
              <a:t> </a:t>
            </a:r>
            <a:r>
              <a:rPr lang="en-US" sz="3200" dirty="0">
                <a:latin typeface="Times New Roman" panose="02020603050405020304" pitchFamily="18" charset="0"/>
                <a:cs typeface="Times New Roman" panose="02020603050405020304" pitchFamily="18" charset="0"/>
              </a:rPr>
              <a:t>Each particle in the swarm represents a different set of CNN hyperparameters.</a:t>
            </a:r>
            <a:endParaRPr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 fitness function evaluates CNN performance based on accuracy and loss.</a:t>
            </a:r>
          </a:p>
          <a:p>
            <a:pPr algn="just">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Particles update their hyperparameters based on:</a:t>
            </a:r>
          </a:p>
          <a:p>
            <a:pPr algn="just">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Their best-known position (personal best).</a:t>
            </a:r>
          </a:p>
          <a:p>
            <a:pPr algn="just">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The best-known position of the entire swarm (global best).</a:t>
            </a:r>
          </a:p>
          <a:p>
            <a:pPr algn="just">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This iterative approach fine-tunes CNN hyperparameters for optimal classification.</a:t>
            </a:r>
          </a:p>
        </p:txBody>
      </p:sp>
    </p:spTree>
    <p:extLst>
      <p:ext uri="{BB962C8B-B14F-4D97-AF65-F5344CB8AC3E}">
        <p14:creationId xmlns:p14="http://schemas.microsoft.com/office/powerpoint/2010/main" val="201575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23901"/>
            <a:ext cx="14401800" cy="1828800"/>
          </a:xfrm>
        </p:spPr>
        <p:txBody>
          <a:bodyPr/>
          <a:lstStyle/>
          <a:p>
            <a:r>
              <a:rPr lang="en-US" b="1" cap="none" dirty="0"/>
              <a:t>PSO algorithm steps for CNN optimization</a:t>
            </a:r>
          </a:p>
        </p:txBody>
      </p:sp>
      <p:sp>
        <p:nvSpPr>
          <p:cNvPr id="3" name="Content Placeholder 2"/>
          <p:cNvSpPr>
            <a:spLocks noGrp="1"/>
          </p:cNvSpPr>
          <p:nvPr>
            <p:ph idx="1"/>
          </p:nvPr>
        </p:nvSpPr>
        <p:spPr>
          <a:xfrm>
            <a:off x="1447800" y="2933700"/>
            <a:ext cx="15621000" cy="6019799"/>
          </a:xfrm>
        </p:spPr>
        <p:txBody>
          <a:bodyPr>
            <a:normAutofit/>
          </a:bodyPr>
          <a:lstStyle/>
          <a:p>
            <a:pPr>
              <a:lnSpc>
                <a:spcPct val="150000"/>
              </a:lnSpc>
              <a:buFont typeface="Wingdings" panose="05000000000000000000" pitchFamily="2" charset="2"/>
              <a:buChar char="Ø"/>
            </a:pPr>
            <a:r>
              <a:rPr sz="3200" dirty="0"/>
              <a:t> </a:t>
            </a:r>
            <a:r>
              <a:rPr sz="3200" b="1" dirty="0">
                <a:latin typeface="Times New Roman" panose="02020603050405020304" pitchFamily="18" charset="0"/>
                <a:cs typeface="Times New Roman" panose="02020603050405020304" pitchFamily="18" charset="0"/>
              </a:rPr>
              <a:t>Initialize </a:t>
            </a:r>
            <a:r>
              <a:rPr sz="3200" dirty="0">
                <a:latin typeface="Times New Roman" panose="02020603050405020304" pitchFamily="18" charset="0"/>
                <a:cs typeface="Times New Roman" panose="02020603050405020304" pitchFamily="18" charset="0"/>
              </a:rPr>
              <a:t>the swarm with random hyperparameter values.</a:t>
            </a:r>
          </a:p>
          <a:p>
            <a:pPr>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Train the CNN</a:t>
            </a:r>
            <a:r>
              <a:rPr sz="3200" dirty="0">
                <a:latin typeface="Times New Roman" panose="02020603050405020304" pitchFamily="18" charset="0"/>
                <a:cs typeface="Times New Roman" panose="02020603050405020304" pitchFamily="18" charset="0"/>
              </a:rPr>
              <a:t> using each particle’s hyperparameters.</a:t>
            </a:r>
          </a:p>
          <a:p>
            <a:pPr>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Evaluate</a:t>
            </a:r>
            <a:r>
              <a:rPr sz="3200" dirty="0">
                <a:latin typeface="Times New Roman" panose="02020603050405020304" pitchFamily="18" charset="0"/>
                <a:cs typeface="Times New Roman" panose="02020603050405020304" pitchFamily="18" charset="0"/>
              </a:rPr>
              <a:t> performance using accuracy, loss, and F1-score.</a:t>
            </a:r>
          </a:p>
          <a:p>
            <a:pPr>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Update</a:t>
            </a:r>
            <a:r>
              <a:rPr sz="3200" dirty="0">
                <a:latin typeface="Times New Roman" panose="02020603050405020304" pitchFamily="18" charset="0"/>
                <a:cs typeface="Times New Roman" panose="02020603050405020304" pitchFamily="18" charset="0"/>
              </a:rPr>
              <a:t> particle velocities and positions based on best-performing particles.</a:t>
            </a:r>
          </a:p>
          <a:p>
            <a:pPr>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Iterate</a:t>
            </a:r>
            <a:r>
              <a:rPr lang="en-US" sz="320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until convergence to the best hyperparameter set.</a:t>
            </a:r>
          </a:p>
          <a:p>
            <a:pPr>
              <a:lnSpc>
                <a:spcPct val="150000"/>
              </a:lnSpc>
              <a:buFont typeface="Wingdings" panose="05000000000000000000" pitchFamily="2" charset="2"/>
              <a:buChar char="Ø"/>
            </a:pPr>
            <a:r>
              <a:rPr sz="320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Select the optimal configuration</a:t>
            </a:r>
            <a:r>
              <a:rPr sz="3200" dirty="0">
                <a:latin typeface="Times New Roman" panose="02020603050405020304" pitchFamily="18" charset="0"/>
                <a:cs typeface="Times New Roman" panose="02020603050405020304" pitchFamily="18" charset="0"/>
              </a:rPr>
              <a:t> and train the final CNN model.</a:t>
            </a:r>
          </a:p>
        </p:txBody>
      </p:sp>
    </p:spTree>
    <p:extLst>
      <p:ext uri="{BB962C8B-B14F-4D97-AF65-F5344CB8AC3E}">
        <p14:creationId xmlns:p14="http://schemas.microsoft.com/office/powerpoint/2010/main" val="295997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19100"/>
            <a:ext cx="14137482" cy="1231902"/>
          </a:xfrm>
        </p:spPr>
        <p:txBody>
          <a:bodyPr/>
          <a:lstStyle/>
          <a:p>
            <a:r>
              <a:rPr lang="en-US" b="1" cap="none" dirty="0"/>
              <a:t>Advantages of PSO for CNN optimization</a:t>
            </a:r>
          </a:p>
        </p:txBody>
      </p:sp>
      <p:sp>
        <p:nvSpPr>
          <p:cNvPr id="3" name="Content Placeholder 2"/>
          <p:cNvSpPr>
            <a:spLocks noGrp="1"/>
          </p:cNvSpPr>
          <p:nvPr>
            <p:ph idx="1"/>
          </p:nvPr>
        </p:nvSpPr>
        <p:spPr>
          <a:xfrm>
            <a:off x="1828800" y="2324100"/>
            <a:ext cx="14249400" cy="5562600"/>
          </a:xfrm>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Automates</a:t>
            </a:r>
            <a:r>
              <a:rPr lang="en-US" sz="3200" dirty="0">
                <a:latin typeface="Times New Roman" panose="02020603050405020304" pitchFamily="18" charset="0"/>
                <a:cs typeface="Times New Roman" panose="02020603050405020304" pitchFamily="18" charset="0"/>
              </a:rPr>
              <a:t> the hyperparameter tuning process.</a:t>
            </a:r>
          </a:p>
          <a:p>
            <a:pPr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Finds optimal network configurations</a:t>
            </a:r>
            <a:r>
              <a:rPr lang="en-US" sz="3200" dirty="0">
                <a:latin typeface="Times New Roman" panose="02020603050405020304" pitchFamily="18" charset="0"/>
                <a:cs typeface="Times New Roman" panose="02020603050405020304" pitchFamily="18" charset="0"/>
              </a:rPr>
              <a:t>, improving classification accuracy.</a:t>
            </a:r>
          </a:p>
          <a:p>
            <a:pPr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Reduces computational cost</a:t>
            </a:r>
            <a:r>
              <a:rPr lang="en-US" sz="3200" dirty="0">
                <a:latin typeface="Times New Roman" panose="02020603050405020304" pitchFamily="18" charset="0"/>
                <a:cs typeface="Times New Roman" panose="02020603050405020304" pitchFamily="18" charset="0"/>
              </a:rPr>
              <a:t> compared to exhaustive search.</a:t>
            </a:r>
          </a:p>
          <a:p>
            <a:pPr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Enhances CNN performance</a:t>
            </a:r>
            <a:r>
              <a:rPr lang="en-US" sz="3200" dirty="0">
                <a:latin typeface="Times New Roman" panose="02020603050405020304" pitchFamily="18" charset="0"/>
                <a:cs typeface="Times New Roman" panose="02020603050405020304" pitchFamily="18" charset="0"/>
              </a:rPr>
              <a:t> by selecting the best parameters.</a:t>
            </a:r>
          </a:p>
          <a:p>
            <a:pPr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Suitable for real-time applications requiring fast decision-making.</a:t>
            </a:r>
          </a:p>
        </p:txBody>
      </p:sp>
    </p:spTree>
    <p:extLst>
      <p:ext uri="{BB962C8B-B14F-4D97-AF65-F5344CB8AC3E}">
        <p14:creationId xmlns:p14="http://schemas.microsoft.com/office/powerpoint/2010/main" val="160101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63E56-A624-EC8E-EB45-AF7FB1801E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55ECF-1A15-D5A7-C031-98A42F47F4B5}"/>
              </a:ext>
            </a:extLst>
          </p:cNvPr>
          <p:cNvSpPr>
            <a:spLocks noGrp="1"/>
          </p:cNvSpPr>
          <p:nvPr>
            <p:ph idx="1"/>
          </p:nvPr>
        </p:nvSpPr>
        <p:spPr>
          <a:xfrm>
            <a:off x="2133600" y="1562100"/>
            <a:ext cx="12801600" cy="6705600"/>
          </a:xfrm>
        </p:spPr>
        <p:txBody>
          <a:bodyPr>
            <a:noAutofit/>
          </a:bodyPr>
          <a:lstStyle/>
          <a:p>
            <a:pPr>
              <a:buFont typeface="Wingdings" panose="05000000000000000000" pitchFamily="2" charset="2"/>
              <a:buChar char="Ø"/>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Processor</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Multi-core CPU (Intel i7 or equivalent) with GPU support (NVIDIA RTX series or higher recommended for deep learning).</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Memory</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Minimum 16 GB RAM (32 GB preferred for large-scale training).</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Storage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indent="-457200">
              <a:lnSpc>
                <a:spcPct val="150000"/>
              </a:lnSpc>
              <a:buSzPts val="1000"/>
              <a:buFont typeface="Wingdings" panose="05000000000000000000" pitchFamily="2" charset="2"/>
              <a:buChar char="Ø"/>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least 1 TB HDD or 512 GB SSD for datasets, models, and logs.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indent="-457200">
              <a:lnSpc>
                <a:spcPct val="150000"/>
              </a:lnSpc>
              <a:buSzPts val="1000"/>
              <a:buFont typeface="Wingdings" panose="05000000000000000000" pitchFamily="2" charset="2"/>
              <a:buChar char="Ø"/>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Additional storage for backups.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200" b="1" dirty="0">
              <a:solidFill>
                <a:schemeClr val="bg1"/>
              </a:solidFill>
            </a:endParaRPr>
          </a:p>
        </p:txBody>
      </p:sp>
      <p:sp>
        <p:nvSpPr>
          <p:cNvPr id="4" name="TextBox 3">
            <a:extLst>
              <a:ext uri="{FF2B5EF4-FFF2-40B4-BE49-F238E27FC236}">
                <a16:creationId xmlns:a16="http://schemas.microsoft.com/office/drawing/2014/main" id="{C0438024-7157-07F2-BA7E-61E745EA0BFC}"/>
              </a:ext>
            </a:extLst>
          </p:cNvPr>
          <p:cNvSpPr txBox="1"/>
          <p:nvPr/>
        </p:nvSpPr>
        <p:spPr>
          <a:xfrm>
            <a:off x="1981200" y="419100"/>
            <a:ext cx="13106400" cy="923330"/>
          </a:xfrm>
          <a:prstGeom prst="rect">
            <a:avLst/>
          </a:prstGeom>
          <a:noFill/>
        </p:spPr>
        <p:txBody>
          <a:bodyPr wrap="square">
            <a:spAutoFit/>
          </a:bodyPr>
          <a:lstStyle/>
          <a:p>
            <a:pPr marR="3371850" algn="just">
              <a:tabLst>
                <a:tab pos="2057400" algn="l"/>
                <a:tab pos="2171700" algn="l"/>
                <a:tab pos="2457450" algn="l"/>
                <a:tab pos="2514600" algn="l"/>
              </a:tabLst>
            </a:pPr>
            <a:r>
              <a:rPr lang="en-US" sz="5400" b="1"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YS</a:t>
            </a:r>
            <a:r>
              <a:rPr lang="en-US" sz="5400" b="1"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5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REQUI</a:t>
            </a:r>
            <a:r>
              <a:rPr lang="en-US" sz="5400" b="1" spc="-5"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5400" b="1" spc="-15"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5400" b="1" dirty="0">
                <a:effectLst/>
                <a:latin typeface="Times New Roman" panose="02020603050405020304" pitchFamily="18" charset="0"/>
                <a:ea typeface="Times New Roman" panose="02020603050405020304" pitchFamily="18" charset="0"/>
                <a:cs typeface="Times New Roman" panose="02020603050405020304" pitchFamily="18" charset="0"/>
              </a:rPr>
              <a:t>ENTS</a:t>
            </a:r>
            <a:endParaRPr lang="en-IN"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9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0" y="952102"/>
            <a:ext cx="15318594" cy="889026"/>
          </a:xfrm>
          <a:prstGeom prst="rect">
            <a:avLst/>
          </a:prstGeom>
        </p:spPr>
        <p:txBody>
          <a:bodyPr wrap="square" lIns="0" tIns="0" rIns="0" bIns="0" rtlCol="0" anchor="t">
            <a:spAutoFit/>
          </a:bodyPr>
          <a:lstStyle/>
          <a:p>
            <a:pPr>
              <a:lnSpc>
                <a:spcPts val="7352"/>
              </a:lnSpc>
            </a:pPr>
            <a:r>
              <a:rPr lang="en-US" sz="5400" b="1" spc="-18" dirty="0">
                <a:latin typeface="Times New Roman" pitchFamily="18" charset="0"/>
                <a:ea typeface="IBM Plex Sans Bold"/>
                <a:cs typeface="Times New Roman" pitchFamily="18" charset="0"/>
                <a:sym typeface="IBM Plex Sans Bold"/>
              </a:rPr>
              <a:t>INTRODUCTION</a:t>
            </a:r>
          </a:p>
        </p:txBody>
      </p:sp>
      <p:sp>
        <p:nvSpPr>
          <p:cNvPr id="4" name="AutoShape 4"/>
          <p:cNvSpPr/>
          <p:nvPr/>
        </p:nvSpPr>
        <p:spPr>
          <a:xfrm flipV="1">
            <a:off x="500412" y="7053950"/>
            <a:ext cx="0" cy="960120"/>
          </a:xfrm>
          <a:prstGeom prst="line">
            <a:avLst/>
          </a:prstGeom>
          <a:ln w="19050" cap="flat">
            <a:solidFill>
              <a:srgbClr val="FFFFFF"/>
            </a:solidFill>
            <a:prstDash val="solid"/>
            <a:headEnd type="none" w="sm" len="sm"/>
            <a:tailEnd type="none" w="sm" len="sm"/>
          </a:ln>
        </p:spPr>
      </p:sp>
      <p:sp>
        <p:nvSpPr>
          <p:cNvPr id="5" name="AutoShape 5"/>
          <p:cNvSpPr/>
          <p:nvPr/>
        </p:nvSpPr>
        <p:spPr>
          <a:xfrm flipV="1">
            <a:off x="500412" y="8446348"/>
            <a:ext cx="0" cy="442454"/>
          </a:xfrm>
          <a:prstGeom prst="line">
            <a:avLst/>
          </a:prstGeom>
          <a:ln w="19050" cap="flat">
            <a:solidFill>
              <a:srgbClr val="FFFFFF"/>
            </a:solidFill>
            <a:prstDash val="solid"/>
            <a:headEnd type="none" w="sm" len="sm"/>
            <a:tailEnd type="none" w="sm" len="sm"/>
          </a:ln>
        </p:spPr>
      </p:sp>
      <p:sp>
        <p:nvSpPr>
          <p:cNvPr id="11" name="TextBox 11"/>
          <p:cNvSpPr txBox="1"/>
          <p:nvPr/>
        </p:nvSpPr>
        <p:spPr>
          <a:xfrm>
            <a:off x="1524000" y="2628900"/>
            <a:ext cx="14097000" cy="2866169"/>
          </a:xfrm>
          <a:prstGeom prst="rect">
            <a:avLst/>
          </a:prstGeom>
        </p:spPr>
        <p:txBody>
          <a:bodyPr wrap="square" lIns="0" tIns="0" rIns="0" bIns="0" rtlCol="0" anchor="t">
            <a:spAutoFit/>
          </a:bodyPr>
          <a:lstStyle/>
          <a:p>
            <a:pPr marL="457200" indent="-457200" algn="just">
              <a:lnSpc>
                <a:spcPct val="150000"/>
              </a:lnSpc>
              <a:buFont typeface="Wingdings" panose="05000000000000000000" pitchFamily="2" charset="2"/>
              <a:buChar char="Ø"/>
            </a:pPr>
            <a:r>
              <a:rPr lang="en-US" sz="3200" spc="-7" dirty="0">
                <a:latin typeface="Times New Roman" pitchFamily="18" charset="0"/>
                <a:ea typeface="IBM Plex Sans"/>
                <a:cs typeface="Times New Roman" pitchFamily="18" charset="0"/>
                <a:sym typeface="IBM Plex Sans"/>
              </a:rPr>
              <a:t>Cardiac arrhythmias are irregular heart rhythms requiring timely detection to prevent complications. Traditional methods face limitations in efficiency and real-time analysis. Automation through advanced AI can significantly enhance arrhythmia detection.</a:t>
            </a:r>
          </a:p>
        </p:txBody>
      </p:sp>
      <p:sp>
        <p:nvSpPr>
          <p:cNvPr id="15" name="TextBox 15"/>
          <p:cNvSpPr txBox="1"/>
          <p:nvPr/>
        </p:nvSpPr>
        <p:spPr>
          <a:xfrm>
            <a:off x="1524000" y="6817884"/>
            <a:ext cx="13030199" cy="1432252"/>
          </a:xfrm>
          <a:prstGeom prst="rect">
            <a:avLst/>
          </a:prstGeom>
        </p:spPr>
        <p:txBody>
          <a:bodyPr wrap="square" lIns="0" tIns="0" rIns="0" bIns="0" rtlCol="0" anchor="t">
            <a:spAutoFit/>
          </a:bodyPr>
          <a:lstStyle/>
          <a:p>
            <a:pPr marL="665865" lvl="1" indent="-457200" algn="just">
              <a:lnSpc>
                <a:spcPct val="150000"/>
              </a:lnSpc>
              <a:buFont typeface="Wingdings" panose="05000000000000000000" pitchFamily="2" charset="2"/>
              <a:buChar char="Ø"/>
            </a:pPr>
            <a:r>
              <a:rPr lang="en-US" sz="3300" spc="27" dirty="0">
                <a:latin typeface="Times New Roman" pitchFamily="18" charset="0"/>
                <a:ea typeface="Amicale Light"/>
                <a:cs typeface="Times New Roman" pitchFamily="18" charset="0"/>
                <a:sym typeface="Amicale Light"/>
              </a:rPr>
              <a:t>Integrating deep learning and optimization techniques enhances scalability and accuracy</a:t>
            </a:r>
            <a:endParaRPr lang="en-US" sz="3000" spc="27" dirty="0">
              <a:latin typeface="Times New Roman" pitchFamily="18" charset="0"/>
              <a:ea typeface="Amicale Light"/>
              <a:cs typeface="Times New Roman" pitchFamily="18" charset="0"/>
              <a:sym typeface="Amicale Light"/>
            </a:endParaRPr>
          </a:p>
        </p:txBody>
      </p:sp>
      <p:sp>
        <p:nvSpPr>
          <p:cNvPr id="16" name="TextBox 16"/>
          <p:cNvSpPr txBox="1"/>
          <p:nvPr/>
        </p:nvSpPr>
        <p:spPr>
          <a:xfrm>
            <a:off x="1524000" y="5987636"/>
            <a:ext cx="5949998" cy="525400"/>
          </a:xfrm>
          <a:prstGeom prst="rect">
            <a:avLst/>
          </a:prstGeom>
        </p:spPr>
        <p:txBody>
          <a:bodyPr wrap="square" lIns="0" tIns="0" rIns="0" bIns="0" rtlCol="0" anchor="t">
            <a:spAutoFit/>
          </a:bodyPr>
          <a:lstStyle/>
          <a:p>
            <a:pPr>
              <a:lnSpc>
                <a:spcPts val="4405"/>
              </a:lnSpc>
            </a:pPr>
            <a:r>
              <a:rPr lang="en-US" sz="3400" b="1" spc="34" dirty="0">
                <a:latin typeface="Times New Roman" pitchFamily="18" charset="0"/>
                <a:ea typeface="IBM Plex Sans Bold"/>
                <a:cs typeface="Times New Roman" pitchFamily="18" charset="0"/>
                <a:sym typeface="IBM Plex Sans Bold"/>
              </a:rPr>
              <a:t>Significance of Automation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D5784-ED27-8338-469F-086669904A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EA3EB-BFA5-3861-C461-6AA98FF9EC8D}"/>
              </a:ext>
            </a:extLst>
          </p:cNvPr>
          <p:cNvSpPr>
            <a:spLocks noGrp="1"/>
          </p:cNvSpPr>
          <p:nvPr>
            <p:ph idx="1"/>
          </p:nvPr>
        </p:nvSpPr>
        <p:spPr>
          <a:xfrm>
            <a:off x="2362200" y="4991100"/>
            <a:ext cx="12801600" cy="3886200"/>
          </a:xfrm>
        </p:spPr>
        <p:txBody>
          <a:bodyPr>
            <a:noAutofit/>
          </a:bodyPr>
          <a:lstStyle/>
          <a:p>
            <a:pPr>
              <a:buFont typeface="Wingdings" panose="05000000000000000000" pitchFamily="2" charset="2"/>
              <a:buChar char="Ø"/>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914400" lvl="1" indent="-457200">
              <a:buSzPts val="1000"/>
              <a:buFont typeface="Wingdings" panose="05000000000000000000" pitchFamily="2" charset="2"/>
              <a:buChar char="Ø"/>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Windows 10/11, macOS, or Linux (Ubuntu 20.04 or higher recommended for compatibility with most ML tools).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lvl="0">
              <a:buSzPts val="1000"/>
              <a:buFont typeface="Wingdings" panose="05000000000000000000" pitchFamily="2" charset="2"/>
              <a:buChar char="Ø"/>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Python (v3.7 or higher)</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27FADF-5A16-7CE2-3403-948FDE5471D4}"/>
              </a:ext>
            </a:extLst>
          </p:cNvPr>
          <p:cNvSpPr txBox="1"/>
          <p:nvPr/>
        </p:nvSpPr>
        <p:spPr>
          <a:xfrm>
            <a:off x="2895600" y="2095500"/>
            <a:ext cx="9151374" cy="2229393"/>
          </a:xfrm>
          <a:prstGeom prst="rect">
            <a:avLst/>
          </a:prstGeom>
          <a:noFill/>
        </p:spPr>
        <p:txBody>
          <a:bodyPr wrap="square">
            <a:spAutoFit/>
          </a:bodyPr>
          <a:lstStyle/>
          <a:p>
            <a:pPr marL="457200" lvl="0" indent="-457200">
              <a:lnSpc>
                <a:spcPct val="150000"/>
              </a:lnSpc>
              <a:buFont typeface="Wingdings" panose="05000000000000000000" pitchFamily="2" charset="2"/>
              <a:buChar char="Ø"/>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GPU</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1" indent="-457200">
              <a:lnSpc>
                <a:spcPct val="150000"/>
              </a:lnSpc>
              <a:buSzPts val="1000"/>
              <a:buFont typeface="Wingdings" panose="05000000000000000000" pitchFamily="2" charset="2"/>
              <a:buChar char="Ø"/>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NVIDIA CUDA-enabled GPU with at least 8 GB VRAM (e.g., NVIDIA RTX 3060 or higher).</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32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200C7F-C6B0-2012-16E2-4230A42C94FE}"/>
              </a:ext>
            </a:extLst>
          </p:cNvPr>
          <p:cNvSpPr>
            <a:spLocks noGrp="1"/>
          </p:cNvSpPr>
          <p:nvPr>
            <p:ph type="title"/>
          </p:nvPr>
        </p:nvSpPr>
        <p:spPr>
          <a:xfrm>
            <a:off x="5334000" y="1943100"/>
            <a:ext cx="7391400" cy="5587323"/>
          </a:xfrm>
        </p:spPr>
        <p:txBody>
          <a:bodyPr>
            <a:noAutofit/>
          </a:bodyPr>
          <a:lstStyle/>
          <a:p>
            <a:r>
              <a:rPr lang="en-US" sz="9600" dirty="0">
                <a:latin typeface="Algerian" panose="04020705040A02060702" pitchFamily="82" charset="0"/>
              </a:rPr>
              <a:t>Thank </a:t>
            </a:r>
            <a:br>
              <a:rPr lang="en-US" sz="9600" dirty="0">
                <a:latin typeface="Algerian" panose="04020705040A02060702" pitchFamily="82" charset="0"/>
              </a:rPr>
            </a:br>
            <a:r>
              <a:rPr lang="en-US" sz="9600" dirty="0">
                <a:latin typeface="Algerian" panose="04020705040A02060702" pitchFamily="82" charset="0"/>
              </a:rPr>
              <a:t>              you </a:t>
            </a:r>
            <a:endParaRPr lang="en-IN" sz="96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800099"/>
            <a:ext cx="10513218" cy="990600"/>
          </a:xfrm>
        </p:spPr>
        <p:txBody>
          <a:bodyPr>
            <a:normAutofit/>
          </a:bodyPr>
          <a:lstStyle/>
          <a:p>
            <a:r>
              <a:rPr lang="en-US" sz="5400" b="1" dirty="0"/>
              <a:t>ABSTRACT</a:t>
            </a:r>
          </a:p>
        </p:txBody>
      </p:sp>
      <p:sp>
        <p:nvSpPr>
          <p:cNvPr id="3" name="Subtitle 2"/>
          <p:cNvSpPr>
            <a:spLocks noGrp="1"/>
          </p:cNvSpPr>
          <p:nvPr>
            <p:ph type="subTitle" idx="1"/>
          </p:nvPr>
        </p:nvSpPr>
        <p:spPr>
          <a:xfrm>
            <a:off x="2514600" y="2324100"/>
            <a:ext cx="14325600" cy="6096000"/>
          </a:xfrm>
        </p:spPr>
        <p:txBody>
          <a:bodyPr>
            <a:normAutofit/>
          </a:bodyPr>
          <a:lstStyle/>
          <a:p>
            <a:pPr marL="571500" indent="-571500" algn="just">
              <a:buFont typeface="Wingdings" panose="05000000000000000000" pitchFamily="2" charset="2"/>
              <a:buChar char="Ø"/>
            </a:pPr>
            <a:r>
              <a:rPr lang="en-US" sz="3200" cap="none" dirty="0">
                <a:solidFill>
                  <a:schemeClr val="tx1"/>
                </a:solidFill>
                <a:latin typeface="Times New Roman" pitchFamily="18" charset="0"/>
                <a:cs typeface="Times New Roman" pitchFamily="18" charset="0"/>
              </a:rPr>
              <a:t>This project presents A novel computational framework for cardiac arrhythmia classification that combines particle swarm optimization with convolution neural networks.</a:t>
            </a:r>
          </a:p>
          <a:p>
            <a:pPr marL="571500" indent="-571500" algn="just">
              <a:buFont typeface="Wingdings" panose="05000000000000000000" pitchFamily="2" charset="2"/>
              <a:buChar char="Ø"/>
            </a:pPr>
            <a:r>
              <a:rPr lang="en-US" sz="3200" cap="none" dirty="0">
                <a:solidFill>
                  <a:schemeClr val="tx1"/>
                </a:solidFill>
                <a:latin typeface="Times New Roman" pitchFamily="18" charset="0"/>
                <a:cs typeface="Times New Roman" pitchFamily="18" charset="0"/>
              </a:rPr>
              <a:t> The proposed system automatically optimizes neural network architectures for analyzing </a:t>
            </a:r>
            <a:r>
              <a:rPr lang="en-US" sz="3200" cap="none" dirty="0" err="1">
                <a:solidFill>
                  <a:schemeClr val="tx1"/>
                </a:solidFill>
                <a:latin typeface="Times New Roman" pitchFamily="18" charset="0"/>
                <a:cs typeface="Times New Roman" pitchFamily="18" charset="0"/>
              </a:rPr>
              <a:t>ecg</a:t>
            </a:r>
            <a:r>
              <a:rPr lang="en-US" sz="3200" cap="none" dirty="0">
                <a:solidFill>
                  <a:schemeClr val="tx1"/>
                </a:solidFill>
                <a:latin typeface="Times New Roman" pitchFamily="18" charset="0"/>
                <a:cs typeface="Times New Roman" pitchFamily="18" charset="0"/>
              </a:rPr>
              <a:t> signals to detect and classify multiple types of cardiac arrhythmias. </a:t>
            </a:r>
          </a:p>
          <a:p>
            <a:pPr marL="571500" indent="-571500" algn="just">
              <a:buFont typeface="Wingdings" panose="05000000000000000000" pitchFamily="2" charset="2"/>
              <a:buChar char="Ø"/>
            </a:pPr>
            <a:r>
              <a:rPr lang="en-US" sz="3200" cap="none" dirty="0">
                <a:solidFill>
                  <a:schemeClr val="tx1"/>
                </a:solidFill>
                <a:latin typeface="Times New Roman" pitchFamily="18" charset="0"/>
                <a:cs typeface="Times New Roman" pitchFamily="18" charset="0"/>
              </a:rPr>
              <a:t>The framework introduces a particle swarm optimization approach that autonomously determines optimal hyper parameters for the </a:t>
            </a:r>
            <a:r>
              <a:rPr lang="en-US" sz="3200" cap="none" dirty="0" err="1">
                <a:solidFill>
                  <a:schemeClr val="tx1"/>
                </a:solidFill>
                <a:latin typeface="Times New Roman" pitchFamily="18" charset="0"/>
                <a:cs typeface="Times New Roman" pitchFamily="18" charset="0"/>
              </a:rPr>
              <a:t>cnn</a:t>
            </a:r>
            <a:r>
              <a:rPr lang="en-US" sz="3200" cap="none" dirty="0">
                <a:solidFill>
                  <a:schemeClr val="tx1"/>
                </a:solidFill>
                <a:latin typeface="Times New Roman" pitchFamily="18" charset="0"/>
                <a:cs typeface="Times New Roman" pitchFamily="18" charset="0"/>
              </a:rPr>
              <a:t> architecture, eliminating the need for manual configuration.</a:t>
            </a:r>
          </a:p>
          <a:p>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80" y="2612230"/>
            <a:ext cx="14858997" cy="2286000"/>
          </a:xfrm>
        </p:spPr>
        <p:txBody>
          <a:bodyPr>
            <a:noAutofit/>
          </a:bodyPr>
          <a:lstStyle/>
          <a:p>
            <a:pPr marL="457200" indent="-457200" algn="just">
              <a:lnSpc>
                <a:spcPct val="150000"/>
              </a:lnSpc>
              <a:buFont typeface="Wingdings" panose="05000000000000000000" pitchFamily="2" charset="2"/>
              <a:buChar char="Ø"/>
            </a:pPr>
            <a:r>
              <a:rPr lang="en-US" sz="3200" cap="none" dirty="0">
                <a:latin typeface="Times New Roman" panose="02020603050405020304" pitchFamily="18" charset="0"/>
                <a:cs typeface="Times New Roman" panose="02020603050405020304" pitchFamily="18" charset="0"/>
              </a:rPr>
              <a:t>Traditional machine learning approaches have been the foundation of ECG analysis for many years. Support vector machines (SVM) have been widely implemented in hospitals and clinics, using mathematical boundaries to separate different types of heart rhythms.</a:t>
            </a:r>
            <a:endParaRPr lang="en-US" sz="3200"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2120" y="1104900"/>
            <a:ext cx="14858999" cy="1083470"/>
          </a:xfrm>
        </p:spPr>
        <p:txBody>
          <a:bodyPr>
            <a:normAutofit/>
          </a:bodyPr>
          <a:lstStyle/>
          <a:p>
            <a:pPr marL="0" indent="0">
              <a:buNone/>
            </a:pPr>
            <a:r>
              <a:rPr lang="en-US" sz="5400" b="1" dirty="0"/>
              <a:t>EXISTING SYSTEM</a:t>
            </a:r>
          </a:p>
        </p:txBody>
      </p:sp>
      <p:sp>
        <p:nvSpPr>
          <p:cNvPr id="9" name="TextBox 8">
            <a:extLst>
              <a:ext uri="{FF2B5EF4-FFF2-40B4-BE49-F238E27FC236}">
                <a16:creationId xmlns:a16="http://schemas.microsoft.com/office/drawing/2014/main" id="{3599C0E1-ACCB-2B75-D15C-6E4F403486ED}"/>
              </a:ext>
            </a:extLst>
          </p:cNvPr>
          <p:cNvSpPr txBox="1"/>
          <p:nvPr/>
        </p:nvSpPr>
        <p:spPr>
          <a:xfrm>
            <a:off x="1712121" y="5388771"/>
            <a:ext cx="14858998" cy="3706336"/>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3200" cap="none" dirty="0">
                <a:latin typeface="Times New Roman" panose="02020603050405020304" pitchFamily="18" charset="0"/>
                <a:cs typeface="Times New Roman" panose="02020603050405020304" pitchFamily="18" charset="0"/>
              </a:rPr>
              <a:t>Similarly, decision trees and random forests have gained popularity due to their easy-to-understand nature, presenting results in a way that medical professionals can interpret. Yet, they struggle when faced with complex ECG patterns that don't fit their rigid decision-making structure. K-nearest neighbors (KNN) methods have also been used.</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84" y="3250776"/>
            <a:ext cx="10515600" cy="584776"/>
          </a:xfrm>
        </p:spPr>
        <p:txBody>
          <a:bodyPr>
            <a:normAutofit fontScale="90000"/>
          </a:bodyPr>
          <a:lstStyle/>
          <a:p>
            <a:pPr marL="571500" indent="-571500">
              <a:buFont typeface="Wingdings" panose="05000000000000000000" pitchFamily="2" charset="2"/>
              <a:buChar char="Ø"/>
            </a:pPr>
            <a:r>
              <a:rPr lang="en-US" sz="3600" cap="none" dirty="0">
                <a:latin typeface="Times New Roman" panose="02020603050405020304" pitchFamily="18" charset="0"/>
                <a:cs typeface="Times New Roman" panose="02020603050405020304" pitchFamily="18" charset="0"/>
              </a:rPr>
              <a:t>  Manual feature engineering</a:t>
            </a:r>
          </a:p>
        </p:txBody>
      </p:sp>
      <p:sp>
        <p:nvSpPr>
          <p:cNvPr id="3" name="Content Placeholder 2"/>
          <p:cNvSpPr>
            <a:spLocks noGrp="1"/>
          </p:cNvSpPr>
          <p:nvPr>
            <p:ph idx="1"/>
          </p:nvPr>
        </p:nvSpPr>
        <p:spPr>
          <a:xfrm>
            <a:off x="1905000" y="1275736"/>
            <a:ext cx="12801600" cy="1219199"/>
          </a:xfrm>
        </p:spPr>
        <p:txBody>
          <a:bodyPr>
            <a:normAutofit/>
          </a:bodyPr>
          <a:lstStyle/>
          <a:p>
            <a:pPr>
              <a:buNone/>
            </a:pPr>
            <a:r>
              <a:rPr lang="en-US" sz="5400" b="1" dirty="0"/>
              <a:t>LIMITATIONS OF EXISTING SYSTEM</a:t>
            </a:r>
          </a:p>
        </p:txBody>
      </p:sp>
      <p:sp>
        <p:nvSpPr>
          <p:cNvPr id="5" name="TextBox 4">
            <a:extLst>
              <a:ext uri="{FF2B5EF4-FFF2-40B4-BE49-F238E27FC236}">
                <a16:creationId xmlns:a16="http://schemas.microsoft.com/office/drawing/2014/main" id="{B1E4DB8A-1665-823B-7DFF-F26076638C67}"/>
              </a:ext>
            </a:extLst>
          </p:cNvPr>
          <p:cNvSpPr txBox="1"/>
          <p:nvPr/>
        </p:nvSpPr>
        <p:spPr>
          <a:xfrm>
            <a:off x="2396613" y="3979481"/>
            <a:ext cx="9151374" cy="584775"/>
          </a:xfrm>
          <a:prstGeom prst="rect">
            <a:avLst/>
          </a:prstGeom>
          <a:noFill/>
        </p:spPr>
        <p:txBody>
          <a:bodyPr wrap="square">
            <a:spAutoFit/>
          </a:bodyPr>
          <a:lstStyle/>
          <a:p>
            <a:pPr marL="285750" indent="-285750">
              <a:buFont typeface="Wingdings" panose="05000000000000000000" pitchFamily="2" charset="2"/>
              <a:buChar char="Ø"/>
            </a:pPr>
            <a:r>
              <a:rPr lang="en-US" sz="3200" cap="none" dirty="0"/>
              <a:t>     </a:t>
            </a:r>
            <a:r>
              <a:rPr lang="en-US" sz="3200" cap="none" dirty="0">
                <a:latin typeface="Times New Roman" panose="02020603050405020304" pitchFamily="18" charset="0"/>
                <a:cs typeface="Times New Roman" panose="02020603050405020304" pitchFamily="18" charset="0"/>
              </a:rPr>
              <a:t>Inefficient for diversified</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301ABC-0211-A06A-3378-DDD47E518625}"/>
              </a:ext>
            </a:extLst>
          </p:cNvPr>
          <p:cNvSpPr txBox="1"/>
          <p:nvPr/>
        </p:nvSpPr>
        <p:spPr>
          <a:xfrm>
            <a:off x="2433484" y="4708185"/>
            <a:ext cx="9151374" cy="584775"/>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cap="none" dirty="0">
                <a:latin typeface="Times New Roman" panose="02020603050405020304" pitchFamily="18" charset="0"/>
                <a:cs typeface="Times New Roman" panose="02020603050405020304" pitchFamily="18" charset="0"/>
              </a:rPr>
              <a:t>  Lack of real time capability</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81300"/>
            <a:ext cx="15697200" cy="1524000"/>
          </a:xfrm>
        </p:spPr>
        <p:txBody>
          <a:bodyPr>
            <a:normAutofit/>
          </a:bodyPr>
          <a:lstStyle/>
          <a:p>
            <a:pPr marL="457200" indent="-457200" algn="just">
              <a:lnSpc>
                <a:spcPct val="150000"/>
              </a:lnSpc>
              <a:buFont typeface="Wingdings" panose="05000000000000000000" pitchFamily="2" charset="2"/>
              <a:buChar char="Ø"/>
            </a:pPr>
            <a:r>
              <a:rPr lang="en-US" sz="3200" cap="none" dirty="0">
                <a:latin typeface="Times New Roman" pitchFamily="18" charset="0"/>
                <a:cs typeface="Times New Roman" pitchFamily="18" charset="0"/>
              </a:rPr>
              <a:t>This project presents A novel computational framework for cardiac arrhythmia classification that combines particle swarm optimization with convolution neural networks.</a:t>
            </a:r>
            <a:endParaRPr lang="en-US" dirty="0">
              <a:solidFill>
                <a:schemeClr val="bg1"/>
              </a:solidFill>
            </a:endParaRPr>
          </a:p>
        </p:txBody>
      </p:sp>
      <p:sp>
        <p:nvSpPr>
          <p:cNvPr id="3" name="Content Placeholder 2"/>
          <p:cNvSpPr>
            <a:spLocks noGrp="1"/>
          </p:cNvSpPr>
          <p:nvPr>
            <p:ph idx="1"/>
          </p:nvPr>
        </p:nvSpPr>
        <p:spPr>
          <a:xfrm>
            <a:off x="1600200" y="1028701"/>
            <a:ext cx="12227718" cy="1142999"/>
          </a:xfrm>
        </p:spPr>
        <p:txBody>
          <a:bodyPr>
            <a:normAutofit/>
          </a:bodyPr>
          <a:lstStyle/>
          <a:p>
            <a:pPr marL="0" indent="0">
              <a:buNone/>
            </a:pPr>
            <a:r>
              <a:rPr lang="en-US" sz="5400" b="1" dirty="0"/>
              <a:t>PROPOSED SYSTEM</a:t>
            </a:r>
          </a:p>
        </p:txBody>
      </p:sp>
      <p:sp>
        <p:nvSpPr>
          <p:cNvPr id="5" name="TextBox 4">
            <a:extLst>
              <a:ext uri="{FF2B5EF4-FFF2-40B4-BE49-F238E27FC236}">
                <a16:creationId xmlns:a16="http://schemas.microsoft.com/office/drawing/2014/main" id="{A8015146-E254-3805-BC09-642ADA8A586E}"/>
              </a:ext>
            </a:extLst>
          </p:cNvPr>
          <p:cNvSpPr txBox="1"/>
          <p:nvPr/>
        </p:nvSpPr>
        <p:spPr>
          <a:xfrm>
            <a:off x="1600200" y="4719676"/>
            <a:ext cx="15544799" cy="194053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3200" cap="none" dirty="0">
                <a:latin typeface="Times New Roman" pitchFamily="18" charset="0"/>
                <a:cs typeface="Times New Roman" pitchFamily="18" charset="0"/>
              </a:rPr>
              <a:t>The proposed system automatically optimizes neural network architectures for analyzing           ECG signals to detect and classify multiple types of cardiac arrhythmias. </a:t>
            </a:r>
            <a:br>
              <a:rPr lang="en-US" dirty="0">
                <a:solidFill>
                  <a:schemeClr val="bg1"/>
                </a:solidFill>
                <a:latin typeface="Times New Roman" pitchFamily="18" charset="0"/>
                <a:cs typeface="Times New Roman" pitchFamily="18" charset="0"/>
              </a:rPr>
            </a:br>
            <a:endParaRPr lang="en-IN" dirty="0"/>
          </a:p>
        </p:txBody>
      </p:sp>
      <p:sp>
        <p:nvSpPr>
          <p:cNvPr id="7" name="TextBox 6">
            <a:extLst>
              <a:ext uri="{FF2B5EF4-FFF2-40B4-BE49-F238E27FC236}">
                <a16:creationId xmlns:a16="http://schemas.microsoft.com/office/drawing/2014/main" id="{BDD38CAB-F06D-8DBB-AF68-BC489067CFA4}"/>
              </a:ext>
            </a:extLst>
          </p:cNvPr>
          <p:cNvSpPr txBox="1"/>
          <p:nvPr/>
        </p:nvSpPr>
        <p:spPr>
          <a:xfrm>
            <a:off x="1575618" y="6666352"/>
            <a:ext cx="15797981" cy="222708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3200" dirty="0">
                <a:latin typeface="Times New Roman" pitchFamily="18" charset="0"/>
                <a:cs typeface="Times New Roman" pitchFamily="18" charset="0"/>
              </a:rPr>
              <a:t> </a:t>
            </a:r>
            <a:r>
              <a:rPr lang="en-US" sz="3200" cap="none" dirty="0">
                <a:latin typeface="Times New Roman" pitchFamily="18" charset="0"/>
                <a:cs typeface="Times New Roman" pitchFamily="18" charset="0"/>
              </a:rPr>
              <a:t>The framework introduces A particle swarm optimization approach that autonomously determines optimal hyper parameters for the CNN architecture, eliminating the need for manual configuration</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647701"/>
            <a:ext cx="11201400" cy="1524000"/>
          </a:xfrm>
        </p:spPr>
        <p:txBody>
          <a:bodyPr>
            <a:normAutofit/>
          </a:bodyPr>
          <a:lstStyle/>
          <a:p>
            <a:r>
              <a:rPr lang="en-US" sz="5400" b="1" dirty="0"/>
              <a:t>Proposed System Architecture</a:t>
            </a:r>
          </a:p>
        </p:txBody>
      </p:sp>
      <p:sp>
        <p:nvSpPr>
          <p:cNvPr id="48" name="Rectangle: Rounded Corners 47">
            <a:extLst>
              <a:ext uri="{FF2B5EF4-FFF2-40B4-BE49-F238E27FC236}">
                <a16:creationId xmlns:a16="http://schemas.microsoft.com/office/drawing/2014/main" id="{FD23EEDC-1A5A-B320-088E-79315E581598}"/>
              </a:ext>
            </a:extLst>
          </p:cNvPr>
          <p:cNvSpPr/>
          <p:nvPr/>
        </p:nvSpPr>
        <p:spPr>
          <a:xfrm>
            <a:off x="2209800" y="3619500"/>
            <a:ext cx="2438400" cy="1828800"/>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lnSpc>
                <a:spcPct val="107000"/>
              </a:lnSpc>
              <a:spcAft>
                <a:spcPts val="800"/>
              </a:spcAft>
            </a:pPr>
            <a:r>
              <a:rPr lang="en-IN" sz="2800" kern="1200" dirty="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ECG Data</a:t>
            </a:r>
            <a:endParaRPr lang="en-IN" sz="2800" kern="100" dirty="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25B532E0-CE63-CEC0-A50F-D8FFC7CA7243}"/>
              </a:ext>
            </a:extLst>
          </p:cNvPr>
          <p:cNvCxnSpPr/>
          <p:nvPr/>
        </p:nvCxnSpPr>
        <p:spPr>
          <a:xfrm>
            <a:off x="6934200" y="39243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F2261E42-DB06-9F17-97A9-53984C3D5A7B}"/>
              </a:ext>
            </a:extLst>
          </p:cNvPr>
          <p:cNvSpPr/>
          <p:nvPr/>
        </p:nvSpPr>
        <p:spPr>
          <a:xfrm>
            <a:off x="5562600" y="3614738"/>
            <a:ext cx="2667000" cy="1833562"/>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chor="ctr"/>
          <a:lstStyle/>
          <a:p>
            <a:pPr algn="ctr">
              <a:lnSpc>
                <a:spcPct val="107000"/>
              </a:lnSpc>
              <a:spcAft>
                <a:spcPts val="800"/>
              </a:spcAft>
            </a:pPr>
            <a:r>
              <a:rPr lang="en-IN" sz="2800" kern="1200" dirty="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preprocessing</a:t>
            </a:r>
            <a:endParaRPr lang="en-IN" sz="2800" kern="100" dirty="0">
              <a:effectLst/>
              <a:ea typeface="Calibri" panose="020F0502020204030204" pitchFamily="34" charset="0"/>
              <a:cs typeface="Times New Roman" panose="02020603050405020304" pitchFamily="18" charset="0"/>
            </a:endParaRPr>
          </a:p>
        </p:txBody>
      </p:sp>
      <p:sp>
        <p:nvSpPr>
          <p:cNvPr id="60" name="Arrow: Right 59">
            <a:extLst>
              <a:ext uri="{FF2B5EF4-FFF2-40B4-BE49-F238E27FC236}">
                <a16:creationId xmlns:a16="http://schemas.microsoft.com/office/drawing/2014/main" id="{D5246DDB-58BF-41EE-DA97-ABD6D54A0106}"/>
              </a:ext>
            </a:extLst>
          </p:cNvPr>
          <p:cNvSpPr/>
          <p:nvPr/>
        </p:nvSpPr>
        <p:spPr>
          <a:xfrm>
            <a:off x="8229600" y="4381501"/>
            <a:ext cx="914400" cy="304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1" name="Arrow: Right 60">
            <a:extLst>
              <a:ext uri="{FF2B5EF4-FFF2-40B4-BE49-F238E27FC236}">
                <a16:creationId xmlns:a16="http://schemas.microsoft.com/office/drawing/2014/main" id="{CA69EBBB-D61D-CEE6-ABDA-4218B68BFA7A}"/>
              </a:ext>
            </a:extLst>
          </p:cNvPr>
          <p:cNvSpPr/>
          <p:nvPr/>
        </p:nvSpPr>
        <p:spPr>
          <a:xfrm>
            <a:off x="4648200" y="4381501"/>
            <a:ext cx="914400" cy="304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E42884EF-ED93-9C7D-B760-851A0BABA7E7}"/>
              </a:ext>
            </a:extLst>
          </p:cNvPr>
          <p:cNvSpPr/>
          <p:nvPr/>
        </p:nvSpPr>
        <p:spPr>
          <a:xfrm>
            <a:off x="9144000" y="3614738"/>
            <a:ext cx="3048000" cy="182880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lnSpc>
                <a:spcPct val="107000"/>
              </a:lnSpc>
              <a:spcAft>
                <a:spcPts val="800"/>
              </a:spcAft>
            </a:pPr>
            <a:r>
              <a:rPr lang="en-IN" sz="3200" kern="1200" dirty="0">
                <a:solidFill>
                  <a:srgbClr val="000000"/>
                </a:solidFill>
                <a:effectLst/>
                <a:ea typeface="Calibri" panose="020F0502020204030204" pitchFamily="34" charset="0"/>
                <a:cs typeface="Times New Roman" panose="02020603050405020304" pitchFamily="18" charset="0"/>
              </a:rPr>
              <a:t>Particle swarm optimization</a:t>
            </a:r>
            <a:endParaRPr lang="en-IN" sz="3200" kern="100" dirty="0">
              <a:effectLst/>
              <a:ea typeface="Calibri" panose="020F0502020204030204" pitchFamily="34" charset="0"/>
              <a:cs typeface="Times New Roman" panose="02020603050405020304" pitchFamily="18" charset="0"/>
            </a:endParaRPr>
          </a:p>
        </p:txBody>
      </p:sp>
      <p:sp>
        <p:nvSpPr>
          <p:cNvPr id="63" name="Rectangle: Rounded Corners 62">
            <a:extLst>
              <a:ext uri="{FF2B5EF4-FFF2-40B4-BE49-F238E27FC236}">
                <a16:creationId xmlns:a16="http://schemas.microsoft.com/office/drawing/2014/main" id="{8234CBD3-4972-A6FE-ABA2-E303218EBDDF}"/>
              </a:ext>
            </a:extLst>
          </p:cNvPr>
          <p:cNvSpPr/>
          <p:nvPr/>
        </p:nvSpPr>
        <p:spPr>
          <a:xfrm>
            <a:off x="13475314" y="3614738"/>
            <a:ext cx="2667000" cy="2062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IN" sz="3200" kern="1200" dirty="0">
                <a:solidFill>
                  <a:srgbClr val="000000"/>
                </a:solidFill>
                <a:effectLst/>
                <a:ea typeface="Calibri" panose="020F0502020204030204" pitchFamily="34" charset="0"/>
                <a:cs typeface="Times New Roman" panose="02020603050405020304" pitchFamily="18" charset="0"/>
              </a:rPr>
              <a:t>Convolutional Nural Network</a:t>
            </a:r>
            <a:endParaRPr lang="en-IN" sz="3200" kern="100" dirty="0">
              <a:effectLst/>
              <a:ea typeface="Calibri" panose="020F0502020204030204" pitchFamily="34" charset="0"/>
              <a:cs typeface="Times New Roman" panose="02020603050405020304" pitchFamily="18" charset="0"/>
            </a:endParaRPr>
          </a:p>
        </p:txBody>
      </p:sp>
      <p:sp>
        <p:nvSpPr>
          <p:cNvPr id="65" name="Arrow: Right 64">
            <a:extLst>
              <a:ext uri="{FF2B5EF4-FFF2-40B4-BE49-F238E27FC236}">
                <a16:creationId xmlns:a16="http://schemas.microsoft.com/office/drawing/2014/main" id="{93E058D2-EECA-B226-6FB6-C8C6C1D18B87}"/>
              </a:ext>
            </a:extLst>
          </p:cNvPr>
          <p:cNvSpPr/>
          <p:nvPr/>
        </p:nvSpPr>
        <p:spPr>
          <a:xfrm>
            <a:off x="12192000" y="4381501"/>
            <a:ext cx="1219200" cy="40989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7" name="Arrow: Down 66">
            <a:extLst>
              <a:ext uri="{FF2B5EF4-FFF2-40B4-BE49-F238E27FC236}">
                <a16:creationId xmlns:a16="http://schemas.microsoft.com/office/drawing/2014/main" id="{570B35D6-AD88-3322-D2AC-8C5E8546B161}"/>
              </a:ext>
            </a:extLst>
          </p:cNvPr>
          <p:cNvSpPr/>
          <p:nvPr/>
        </p:nvSpPr>
        <p:spPr>
          <a:xfrm>
            <a:off x="14630400" y="5676900"/>
            <a:ext cx="533400" cy="9906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70FB9719-6F20-DFAB-14DF-6CB2E4CFCAB6}"/>
              </a:ext>
            </a:extLst>
          </p:cNvPr>
          <p:cNvSpPr/>
          <p:nvPr/>
        </p:nvSpPr>
        <p:spPr>
          <a:xfrm>
            <a:off x="12496800" y="6707981"/>
            <a:ext cx="3645514" cy="2062162"/>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lnSpc>
                <a:spcPct val="107000"/>
              </a:lnSpc>
              <a:spcAft>
                <a:spcPts val="800"/>
              </a:spcAft>
            </a:pPr>
            <a:r>
              <a:rPr lang="en-IN" sz="3200" kern="1200" dirty="0">
                <a:solidFill>
                  <a:srgbClr val="000000"/>
                </a:solidFill>
                <a:effectLst/>
                <a:ea typeface="Calibri" panose="020F0502020204030204" pitchFamily="34" charset="0"/>
                <a:cs typeface="Times New Roman" panose="02020603050405020304" pitchFamily="18" charset="0"/>
              </a:rPr>
              <a:t>Arrhythmia Classification</a:t>
            </a:r>
            <a:endParaRPr lang="en-IN" sz="3200" kern="1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28901"/>
            <a:ext cx="4572000" cy="1066800"/>
          </a:xfrm>
        </p:spPr>
        <p:txBody>
          <a:bodyPr>
            <a:normAutofit fontScale="90000"/>
          </a:bodyPr>
          <a:lstStyle/>
          <a:p>
            <a:pPr marL="571500" indent="-571500">
              <a:buFont typeface="Wingdings" panose="05000000000000000000" pitchFamily="2" charset="2"/>
              <a:buChar char="Ø"/>
            </a:pPr>
            <a:r>
              <a:rPr lang="en-US" sz="4000" b="1" cap="none" dirty="0">
                <a:latin typeface="Times New Roman" panose="02020603050405020304" pitchFamily="18" charset="0"/>
                <a:cs typeface="Times New Roman" panose="02020603050405020304" pitchFamily="18" charset="0"/>
              </a:rPr>
              <a:t>  </a:t>
            </a:r>
            <a:r>
              <a:rPr lang="en-US" sz="4000" cap="none" dirty="0">
                <a:latin typeface="Times New Roman" panose="02020603050405020304" pitchFamily="18" charset="0"/>
                <a:cs typeface="Times New Roman" panose="02020603050405020304" pitchFamily="18" charset="0"/>
              </a:rPr>
              <a:t>High </a:t>
            </a:r>
            <a:r>
              <a:rPr lang="en-US" sz="3600" cap="none" dirty="0">
                <a:latin typeface="Times New Roman" panose="02020603050405020304" pitchFamily="18" charset="0"/>
                <a:cs typeface="Times New Roman" panose="02020603050405020304" pitchFamily="18" charset="0"/>
              </a:rPr>
              <a:t>Accuracy</a:t>
            </a:r>
            <a:br>
              <a:rPr lang="en-US" sz="4000" cap="none" dirty="0">
                <a:solidFill>
                  <a:schemeClr val="bg1"/>
                </a:solidFill>
              </a:rPr>
            </a:br>
            <a:endParaRPr lang="en-US" sz="4000" cap="none" dirty="0">
              <a:solidFill>
                <a:schemeClr val="bg1"/>
              </a:solidFill>
            </a:endParaRPr>
          </a:p>
        </p:txBody>
      </p:sp>
      <p:sp>
        <p:nvSpPr>
          <p:cNvPr id="3" name="Content Placeholder 2"/>
          <p:cNvSpPr>
            <a:spLocks noGrp="1"/>
          </p:cNvSpPr>
          <p:nvPr>
            <p:ph idx="1"/>
          </p:nvPr>
        </p:nvSpPr>
        <p:spPr>
          <a:xfrm>
            <a:off x="1828800" y="1028701"/>
            <a:ext cx="11999118" cy="1600199"/>
          </a:xfrm>
        </p:spPr>
        <p:txBody>
          <a:bodyPr>
            <a:normAutofit/>
          </a:bodyPr>
          <a:lstStyle/>
          <a:p>
            <a:pPr marL="0" indent="0">
              <a:buNone/>
            </a:pPr>
            <a:r>
              <a:rPr lang="en-US" sz="5400" b="1" dirty="0"/>
              <a:t>ADVANTAGES OF PROPOSED SYSTEM</a:t>
            </a:r>
          </a:p>
        </p:txBody>
      </p:sp>
      <p:sp>
        <p:nvSpPr>
          <p:cNvPr id="5" name="TextBox 4">
            <a:extLst>
              <a:ext uri="{FF2B5EF4-FFF2-40B4-BE49-F238E27FC236}">
                <a16:creationId xmlns:a16="http://schemas.microsoft.com/office/drawing/2014/main" id="{D772A170-F1B3-31B1-E22E-BF49F91FBED9}"/>
              </a:ext>
            </a:extLst>
          </p:cNvPr>
          <p:cNvSpPr txBox="1"/>
          <p:nvPr/>
        </p:nvSpPr>
        <p:spPr>
          <a:xfrm>
            <a:off x="1828800" y="5240107"/>
            <a:ext cx="4114800" cy="584775"/>
          </a:xfrm>
          <a:prstGeom prst="rect">
            <a:avLst/>
          </a:prstGeom>
          <a:noFill/>
        </p:spPr>
        <p:txBody>
          <a:bodyPr wrap="square">
            <a:spAutoFit/>
          </a:bodyPr>
          <a:lstStyle/>
          <a:p>
            <a:pPr marL="285750" indent="-285750">
              <a:buFont typeface="Wingdings" panose="05000000000000000000" pitchFamily="2" charset="2"/>
              <a:buChar char="Ø"/>
            </a:pPr>
            <a:r>
              <a:rPr lang="en-US" sz="3200" cap="none" dirty="0"/>
              <a:t>    </a:t>
            </a:r>
            <a:r>
              <a:rPr lang="en-US" sz="3200" cap="none" dirty="0">
                <a:latin typeface="Times New Roman" panose="02020603050405020304" pitchFamily="18" charset="0"/>
                <a:cs typeface="Times New Roman" panose="02020603050405020304" pitchFamily="18" charset="0"/>
              </a:rPr>
              <a:t>Realtime analysis</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75D4DF-7396-6052-4AAD-385883AB56B7}"/>
              </a:ext>
            </a:extLst>
          </p:cNvPr>
          <p:cNvSpPr txBox="1"/>
          <p:nvPr/>
        </p:nvSpPr>
        <p:spPr>
          <a:xfrm>
            <a:off x="1828800" y="3444548"/>
            <a:ext cx="3733800" cy="584775"/>
          </a:xfrm>
          <a:prstGeom prst="rect">
            <a:avLst/>
          </a:prstGeom>
          <a:noFill/>
        </p:spPr>
        <p:txBody>
          <a:bodyPr wrap="square">
            <a:spAutoFit/>
          </a:bodyPr>
          <a:lstStyle/>
          <a:p>
            <a:pPr marL="457200" indent="-457200">
              <a:buFont typeface="Wingdings" panose="05000000000000000000" pitchFamily="2" charset="2"/>
              <a:buChar char="Ø"/>
            </a:pPr>
            <a:r>
              <a:rPr lang="en-US" sz="3200" cap="none" dirty="0"/>
              <a:t>   </a:t>
            </a:r>
            <a:r>
              <a:rPr lang="en-US" sz="3200" cap="none" dirty="0">
                <a:latin typeface="Times New Roman" panose="02020603050405020304" pitchFamily="18" charset="0"/>
                <a:cs typeface="Times New Roman" panose="02020603050405020304" pitchFamily="18" charset="0"/>
              </a:rPr>
              <a:t>Scalability</a:t>
            </a:r>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6FC991E-E29C-4777-FA3A-B73C60BC2072}"/>
              </a:ext>
            </a:extLst>
          </p:cNvPr>
          <p:cNvSpPr txBox="1"/>
          <p:nvPr/>
        </p:nvSpPr>
        <p:spPr>
          <a:xfrm>
            <a:off x="1828800" y="4321710"/>
            <a:ext cx="9837174" cy="584775"/>
          </a:xfrm>
          <a:prstGeom prst="rect">
            <a:avLst/>
          </a:prstGeom>
          <a:noFill/>
        </p:spPr>
        <p:txBody>
          <a:bodyPr wrap="square">
            <a:spAutoFit/>
          </a:bodyPr>
          <a:lstStyle/>
          <a:p>
            <a:pPr marL="457200" indent="-457200">
              <a:buFont typeface="Wingdings" panose="05000000000000000000" pitchFamily="2" charset="2"/>
              <a:buChar char="Ø"/>
            </a:pPr>
            <a:r>
              <a:rPr lang="en-US" sz="3200" cap="none" dirty="0">
                <a:latin typeface="Times New Roman" panose="02020603050405020304" pitchFamily="18" charset="0"/>
                <a:cs typeface="Times New Roman" panose="02020603050405020304" pitchFamily="18" charset="0"/>
              </a:rPr>
              <a:t>   Prediction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922" y="3009900"/>
            <a:ext cx="16513277" cy="800098"/>
          </a:xfrm>
        </p:spPr>
        <p:txBody>
          <a:bodyPr>
            <a:normAutofit/>
          </a:bodyPr>
          <a:lstStyle/>
          <a:p>
            <a:pPr marL="457200" indent="-457200">
              <a:lnSpc>
                <a:spcPct val="150000"/>
              </a:lnSpc>
              <a:buFont typeface="Wingdings" panose="05000000000000000000" pitchFamily="2" charset="2"/>
              <a:buChar char="Ø"/>
            </a:pPr>
            <a:r>
              <a:rPr lang="en-US" sz="3200" b="1" cap="none" dirty="0"/>
              <a:t> </a:t>
            </a:r>
            <a:r>
              <a:rPr lang="en-IN" sz="3200" cap="none" dirty="0"/>
              <a:t> </a:t>
            </a:r>
            <a:r>
              <a:rPr lang="en-IN" sz="3200" b="1" cap="none" dirty="0">
                <a:latin typeface="Times New Roman" panose="02020603050405020304" pitchFamily="18" charset="0"/>
                <a:cs typeface="Times New Roman" panose="02020603050405020304" pitchFamily="18" charset="0"/>
              </a:rPr>
              <a:t>Classification accuracy: </a:t>
            </a:r>
            <a:r>
              <a:rPr lang="en-IN" sz="3200" cap="none" dirty="0">
                <a:latin typeface="Times New Roman" panose="02020603050405020304" pitchFamily="18" charset="0"/>
                <a:cs typeface="Times New Roman" panose="02020603050405020304" pitchFamily="18" charset="0"/>
              </a:rPr>
              <a:t>measures correct predictions.</a:t>
            </a:r>
          </a:p>
        </p:txBody>
      </p:sp>
      <p:sp>
        <p:nvSpPr>
          <p:cNvPr id="3" name="Content Placeholder 2"/>
          <p:cNvSpPr>
            <a:spLocks noGrp="1"/>
          </p:cNvSpPr>
          <p:nvPr>
            <p:ph idx="1"/>
          </p:nvPr>
        </p:nvSpPr>
        <p:spPr>
          <a:xfrm>
            <a:off x="1447800" y="1028701"/>
            <a:ext cx="12380118" cy="1600199"/>
          </a:xfrm>
        </p:spPr>
        <p:txBody>
          <a:bodyPr>
            <a:normAutofit/>
          </a:bodyPr>
          <a:lstStyle/>
          <a:p>
            <a:pPr marL="0" indent="0">
              <a:buNone/>
            </a:pPr>
            <a:r>
              <a:rPr lang="en-US" sz="5400" b="1" dirty="0"/>
              <a:t>Performance Metrics</a:t>
            </a:r>
          </a:p>
        </p:txBody>
      </p:sp>
      <p:sp>
        <p:nvSpPr>
          <p:cNvPr id="5" name="TextBox 4">
            <a:extLst>
              <a:ext uri="{FF2B5EF4-FFF2-40B4-BE49-F238E27FC236}">
                <a16:creationId xmlns:a16="http://schemas.microsoft.com/office/drawing/2014/main" id="{F8903030-9BBC-6E2C-4FBC-E5ED2816AF28}"/>
              </a:ext>
            </a:extLst>
          </p:cNvPr>
          <p:cNvSpPr txBox="1"/>
          <p:nvPr/>
        </p:nvSpPr>
        <p:spPr>
          <a:xfrm>
            <a:off x="1447800" y="6891737"/>
            <a:ext cx="13278465" cy="584775"/>
          </a:xfrm>
          <a:prstGeom prst="rect">
            <a:avLst/>
          </a:prstGeom>
          <a:noFill/>
        </p:spPr>
        <p:txBody>
          <a:bodyPr wrap="square">
            <a:spAutoFit/>
          </a:bodyPr>
          <a:lstStyle/>
          <a:p>
            <a:pPr marL="457200" indent="-457200">
              <a:buFont typeface="Wingdings" panose="05000000000000000000" pitchFamily="2" charset="2"/>
              <a:buChar char="Ø"/>
            </a:pPr>
            <a:r>
              <a:rPr lang="en-IN" sz="3200" b="1" cap="none" dirty="0">
                <a:latin typeface="Times New Roman" panose="02020603050405020304" pitchFamily="18" charset="0"/>
                <a:cs typeface="Times New Roman" panose="02020603050405020304" pitchFamily="18" charset="0"/>
              </a:rPr>
              <a:t> Confusion matrix: </a:t>
            </a:r>
            <a:r>
              <a:rPr lang="en-IN" sz="3200" cap="none" dirty="0">
                <a:latin typeface="Times New Roman" panose="02020603050405020304" pitchFamily="18" charset="0"/>
                <a:cs typeface="Times New Roman" panose="02020603050405020304" pitchFamily="18" charset="0"/>
              </a:rPr>
              <a:t>shows correct vs. Misclassified samples</a:t>
            </a:r>
            <a:r>
              <a:rPr lang="en-IN" sz="3200" cap="none" dirty="0"/>
              <a:t>.</a:t>
            </a:r>
            <a:endParaRPr lang="en-IN" sz="3200" dirty="0"/>
          </a:p>
        </p:txBody>
      </p:sp>
      <p:sp>
        <p:nvSpPr>
          <p:cNvPr id="7" name="TextBox 6">
            <a:extLst>
              <a:ext uri="{FF2B5EF4-FFF2-40B4-BE49-F238E27FC236}">
                <a16:creationId xmlns:a16="http://schemas.microsoft.com/office/drawing/2014/main" id="{C35D4109-5152-E122-E2F2-DB792C9237E5}"/>
              </a:ext>
            </a:extLst>
          </p:cNvPr>
          <p:cNvSpPr txBox="1"/>
          <p:nvPr/>
        </p:nvSpPr>
        <p:spPr>
          <a:xfrm>
            <a:off x="1447800" y="4192227"/>
            <a:ext cx="14173200" cy="1077218"/>
          </a:xfrm>
          <a:prstGeom prst="rect">
            <a:avLst/>
          </a:prstGeom>
          <a:noFill/>
        </p:spPr>
        <p:txBody>
          <a:bodyPr wrap="square">
            <a:spAutoFit/>
          </a:bodyPr>
          <a:lstStyle/>
          <a:p>
            <a:pPr marL="457200" indent="-457200">
              <a:buFont typeface="Wingdings" panose="05000000000000000000" pitchFamily="2" charset="2"/>
              <a:buChar char="Ø"/>
            </a:pPr>
            <a:r>
              <a:rPr lang="en-IN" sz="3200" cap="none" dirty="0">
                <a:latin typeface="Times New Roman" panose="02020603050405020304" pitchFamily="18" charset="0"/>
                <a:cs typeface="Times New Roman" panose="02020603050405020304" pitchFamily="18" charset="0"/>
              </a:rPr>
              <a:t> </a:t>
            </a:r>
            <a:r>
              <a:rPr lang="en-IN" sz="3200" b="1" cap="none" dirty="0">
                <a:latin typeface="Times New Roman" panose="02020603050405020304" pitchFamily="18" charset="0"/>
                <a:cs typeface="Times New Roman" panose="02020603050405020304" pitchFamily="18" charset="0"/>
              </a:rPr>
              <a:t>Loss function (categorical cross-entropy):</a:t>
            </a:r>
            <a:r>
              <a:rPr lang="en-IN" sz="3200" cap="none" dirty="0">
                <a:latin typeface="Times New Roman" panose="02020603050405020304" pitchFamily="18" charset="0"/>
                <a:cs typeface="Times New Roman" panose="02020603050405020304" pitchFamily="18" charset="0"/>
              </a:rPr>
              <a:t> lower values indicate better model performance</a:t>
            </a:r>
            <a:r>
              <a:rPr lang="en-IN" sz="1800" cap="none" dirty="0">
                <a:solidFill>
                  <a:schemeClr val="bg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165A0C5-64D2-1773-537B-98E6EB678C21}"/>
              </a:ext>
            </a:extLst>
          </p:cNvPr>
          <p:cNvSpPr txBox="1"/>
          <p:nvPr/>
        </p:nvSpPr>
        <p:spPr>
          <a:xfrm>
            <a:off x="1447800" y="5630780"/>
            <a:ext cx="14173200" cy="1569660"/>
          </a:xfrm>
          <a:prstGeom prst="rect">
            <a:avLst/>
          </a:prstGeom>
          <a:noFill/>
        </p:spPr>
        <p:txBody>
          <a:bodyPr wrap="square">
            <a:spAutoFit/>
          </a:bodyPr>
          <a:lstStyle/>
          <a:p>
            <a:pPr marL="457200" indent="-457200">
              <a:buFont typeface="Wingdings" panose="05000000000000000000" pitchFamily="2" charset="2"/>
              <a:buChar char="Ø"/>
            </a:pPr>
            <a:r>
              <a:rPr lang="en-IN" sz="3200" b="1" cap="none" dirty="0">
                <a:latin typeface="Times New Roman" panose="02020603050405020304" pitchFamily="18" charset="0"/>
                <a:cs typeface="Times New Roman" panose="02020603050405020304" pitchFamily="18" charset="0"/>
              </a:rPr>
              <a:t> Precision, recall, and f1-score</a:t>
            </a:r>
            <a:r>
              <a:rPr lang="en-IN" sz="3200" cap="none" dirty="0">
                <a:latin typeface="Times New Roman" panose="02020603050405020304" pitchFamily="18" charset="0"/>
                <a:cs typeface="Times New Roman" panose="02020603050405020304" pitchFamily="18" charset="0"/>
              </a:rPr>
              <a:t>: assess model effectiveness in identifying different arrhythmia types.</a:t>
            </a:r>
            <a:br>
              <a:rPr lang="en-IN" sz="3200" cap="none" dirty="0"/>
            </a:br>
            <a:endParaRPr lang="en-IN" sz="3200" dirty="0"/>
          </a:p>
        </p:txBody>
      </p:sp>
    </p:spTree>
    <p:extLst>
      <p:ext uri="{BB962C8B-B14F-4D97-AF65-F5344CB8AC3E}">
        <p14:creationId xmlns:p14="http://schemas.microsoft.com/office/powerpoint/2010/main" val="1173801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574</TotalTime>
  <Words>1072</Words>
  <Application>Microsoft Office PowerPoint</Application>
  <PresentationFormat>Custom</PresentationFormat>
  <Paragraphs>112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Algerian</vt:lpstr>
      <vt:lpstr>Times New Roman</vt:lpstr>
      <vt:lpstr>Arial</vt:lpstr>
      <vt:lpstr>Calibri</vt:lpstr>
      <vt:lpstr>Tw Cen MT</vt:lpstr>
      <vt:lpstr>Circuit</vt:lpstr>
      <vt:lpstr>AUTOMATED ECG CLASSIFICATION USING DEEP LEARNING FRAMEWORK </vt:lpstr>
      <vt:lpstr>PowerPoint Presentation</vt:lpstr>
      <vt:lpstr>ABSTRACT</vt:lpstr>
      <vt:lpstr>Traditional machine learning approaches have been the foundation of ECG analysis for many years. Support vector machines (SVM) have been widely implemented in hospitals and clinics, using mathematical boundaries to separate different types of heart rhythms.</vt:lpstr>
      <vt:lpstr>  Manual feature engineering</vt:lpstr>
      <vt:lpstr>This project presents A novel computational framework for cardiac arrhythmia classification that combines particle swarm optimization with convolution neural networks.</vt:lpstr>
      <vt:lpstr>PowerPoint Presentation</vt:lpstr>
      <vt:lpstr>  High Accuracy </vt:lpstr>
      <vt:lpstr>  Classification accuracy: measures correct predictions.</vt:lpstr>
      <vt:lpstr>PowerPoint Presentation</vt:lpstr>
      <vt:lpstr>PowerPoint Presentation</vt:lpstr>
      <vt:lpstr>The MIT-BIH arrhythmia dataset is the primary data source for this project, offering a comprehensive collection of ECG recordings. It comprises 48 half-hour recordings of two-channel ambulatory ECG data from 47 subjects, collected at beth israel hospital arrhythmia laboratory. </vt:lpstr>
      <vt:lpstr>PowerPoint Presentation</vt:lpstr>
      <vt:lpstr>Algorithms</vt:lpstr>
      <vt:lpstr>PowerPoint Presentation</vt:lpstr>
      <vt:lpstr>How PSO works with CNN</vt:lpstr>
      <vt:lpstr>PSO algorithm steps for CNN optimization</vt:lpstr>
      <vt:lpstr>Advantages of PSO for CNN optimization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ECG Arrhythmia Classification Finall</dc:title>
  <dc:creator>DELL</dc:creator>
  <cp:lastModifiedBy>mani vidyadhar</cp:lastModifiedBy>
  <cp:revision>54</cp:revision>
  <dcterms:created xsi:type="dcterms:W3CDTF">2006-08-16T00:00:00Z</dcterms:created>
  <dcterms:modified xsi:type="dcterms:W3CDTF">2025-05-10T03:47:56Z</dcterms:modified>
  <dc:identifier>DAGbHma3aLI</dc:identifier>
</cp:coreProperties>
</file>