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1.xml" ContentType="application/vnd.openxmlformats-officedocument.presentationml.tags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3" r:id="rId5"/>
    <p:sldMasterId id="2147483665" r:id="rId6"/>
    <p:sldMasterId id="2147483673" r:id="rId7"/>
    <p:sldMasterId id="2147483675" r:id="rId8"/>
  </p:sldMasterIdLst>
  <p:notesMasterIdLst>
    <p:notesMasterId r:id="rId15"/>
  </p:notesMasterIdLst>
  <p:sldIdLst>
    <p:sldId id="256" r:id="rId9"/>
    <p:sldId id="257" r:id="rId10"/>
    <p:sldId id="258" r:id="rId11"/>
    <p:sldId id="260" r:id="rId12"/>
    <p:sldId id="262" r:id="rId13"/>
    <p:sldId id="261" r:id="rId14"/>
  </p:sldIdLst>
  <p:sldSz cx="12192000" cy="6858000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519D"/>
    <a:srgbClr val="448CCA"/>
    <a:srgbClr val="86B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rgbClr val="009EE0"/>
              </a:solidFill>
            </c:spPr>
            <c:extLst>
              <c:ext xmlns:c16="http://schemas.microsoft.com/office/drawing/2014/chart" uri="{C3380CC4-5D6E-409C-BE32-E72D297353CC}">
                <c16:uniqueId val="{00000001-3836-4063-BA3F-C443867F1D18}"/>
              </c:ext>
            </c:extLst>
          </c:dPt>
          <c:dPt>
            <c:idx val="1"/>
            <c:bubble3D val="0"/>
            <c:spPr>
              <a:solidFill>
                <a:srgbClr val="E2007A"/>
              </a:solidFill>
            </c:spPr>
            <c:extLst>
              <c:ext xmlns:c16="http://schemas.microsoft.com/office/drawing/2014/chart" uri="{C3380CC4-5D6E-409C-BE32-E72D297353CC}">
                <c16:uniqueId val="{00000003-3836-4063-BA3F-C443867F1D18}"/>
              </c:ext>
            </c:extLst>
          </c:dPt>
          <c:dPt>
            <c:idx val="2"/>
            <c:bubble3D val="0"/>
            <c:spPr>
              <a:solidFill>
                <a:srgbClr val="FFED00"/>
              </a:solidFill>
            </c:spPr>
            <c:extLst>
              <c:ext xmlns:c16="http://schemas.microsoft.com/office/drawing/2014/chart" uri="{C3380CC4-5D6E-409C-BE32-E72D297353CC}">
                <c16:uniqueId val="{00000005-3836-4063-BA3F-C443867F1D18}"/>
              </c:ext>
            </c:extLst>
          </c:dPt>
          <c:dPt>
            <c:idx val="3"/>
            <c:bubble3D val="0"/>
            <c:spPr>
              <a:solidFill>
                <a:srgbClr val="89BA17"/>
              </a:solidFill>
            </c:spPr>
            <c:extLst>
              <c:ext xmlns:c16="http://schemas.microsoft.com/office/drawing/2014/chart" uri="{C3380CC4-5D6E-409C-BE32-E72D297353CC}">
                <c16:uniqueId val="{00000007-3836-4063-BA3F-C443867F1D1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2nd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836-4063-BA3F-C443867F1D1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b"/>
      <c:layout>
        <c:manualLayout>
          <c:xMode val="edge"/>
          <c:yMode val="edge"/>
          <c:x val="4.4070845211111903E-2"/>
          <c:y val="0.76183140387107096"/>
          <c:w val="0.91483478109237604"/>
          <c:h val="0.23741560716427501"/>
        </c:manualLayout>
      </c:layout>
      <c:overlay val="0"/>
      <c:txPr>
        <a:bodyPr/>
        <a:lstStyle/>
        <a:p>
          <a:pPr>
            <a:defRPr sz="1000"/>
          </a:pPr>
          <a:endParaRPr lang="fr-FR"/>
        </a:p>
      </c:txPr>
    </c:legend>
    <c:plotVisOnly val="1"/>
    <c:dispBlanksAs val="gap"/>
    <c:showDLblsOverMax val="0"/>
  </c:chart>
  <c:txPr>
    <a:bodyPr/>
    <a:lstStyle/>
    <a:p>
      <a:pPr>
        <a:defRPr sz="1400">
          <a:latin typeface="Arial"/>
          <a:cs typeface="Arial"/>
        </a:defRPr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rgbClr val="0092D2"/>
            </a:solidFill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D0-4769-8591-2ECB8D826D13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rgbClr val="CC006A"/>
            </a:solidFill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D0-4769-8591-2ECB8D826D13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rgbClr val="FFF10B"/>
            </a:solidFill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D0-4769-8591-2ECB8D826D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52987552"/>
        <c:axId val="-952985232"/>
      </c:barChart>
      <c:catAx>
        <c:axId val="-952987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  <a:cs typeface="Arial"/>
              </a:defRPr>
            </a:pPr>
            <a:endParaRPr lang="fr-FR"/>
          </a:p>
        </c:txPr>
        <c:crossAx val="-952985232"/>
        <c:crosses val="autoZero"/>
        <c:auto val="1"/>
        <c:lblAlgn val="ctr"/>
        <c:lblOffset val="100"/>
        <c:noMultiLvlLbl val="0"/>
      </c:catAx>
      <c:valAx>
        <c:axId val="-9529852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fr-FR"/>
          </a:p>
        </c:txPr>
        <c:crossAx val="-952987552"/>
        <c:crosses val="autoZero"/>
        <c:crossBetween val="between"/>
      </c:valAx>
    </c:plotArea>
    <c:legend>
      <c:legendPos val="b"/>
      <c:overlay val="0"/>
      <c:txPr>
        <a:bodyPr/>
        <a:lstStyle/>
        <a:p>
          <a:pPr>
            <a:defRPr sz="1000">
              <a:latin typeface="Arial"/>
              <a:cs typeface="Arial"/>
            </a:defRPr>
          </a:pPr>
          <a:endParaRPr lang="fr-F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07DD2-F994-47B7-B98A-B8C48EF09D04}" type="datetimeFigureOut">
              <a:rPr lang="fr-FR" smtClean="0"/>
              <a:t>19/03/2024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33E6E-57FD-42E3-B029-C8738C54B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13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Les interlocuteurs en interne d’Harmonie et les partenaires et relais en externe.   </a:t>
            </a:r>
            <a:r>
              <a:rPr lang="fr-FR" baseline="0" dirty="0">
                <a:sym typeface="Wingdings" panose="05000000000000000000" pitchFamily="2" charset="2"/>
              </a:rPr>
              <a:t> 5 minutes sur cette slide</a:t>
            </a:r>
            <a:endParaRPr lang="fr-FR" baseline="0" dirty="0"/>
          </a:p>
          <a:p>
            <a:endParaRPr lang="fr-FR" baseline="0" dirty="0"/>
          </a:p>
          <a:p>
            <a:r>
              <a:rPr lang="fr-FR" baseline="0" dirty="0"/>
              <a:t>Ce n’est pas que le rôle des référents</a:t>
            </a:r>
          </a:p>
          <a:p>
            <a:endParaRPr lang="fr-FR" baseline="0" dirty="0"/>
          </a:p>
          <a:p>
            <a:r>
              <a:rPr lang="fr-FR" baseline="0" dirty="0"/>
              <a:t>Transversalité</a:t>
            </a:r>
          </a:p>
          <a:p>
            <a:endParaRPr lang="fr-FR" baseline="0" dirty="0"/>
          </a:p>
          <a:p>
            <a:r>
              <a:rPr lang="fr-FR" baseline="0" dirty="0"/>
              <a:t>Accueillants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96CBE8-F2A0-45D6-A9D0-A1C97569E57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727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.xml"/><Relationship Id="rId4" Type="http://schemas.openxmlformats.org/officeDocument/2006/relationships/image" Target="../media/image3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92630" y="3847900"/>
            <a:ext cx="9006741" cy="1483831"/>
          </a:xfrm>
        </p:spPr>
        <p:txBody>
          <a:bodyPr>
            <a:normAutofit/>
          </a:bodyPr>
          <a:lstStyle>
            <a:lvl1pPr marL="0" algn="ctr" defTabSz="457200" rtl="0" eaLnBrk="1" latinLnBrk="0" hangingPunct="1">
              <a:spcBef>
                <a:spcPct val="0"/>
              </a:spcBef>
              <a:buNone/>
              <a:defRPr lang="fr-FR" sz="4200" kern="1200" dirty="0" smtClean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92630" y="5434967"/>
            <a:ext cx="9006741" cy="63401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rgbClr val="89BA17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433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ener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3" imgW="482" imgH="481" progId="TCLayout.ActiveDocument.1">
                  <p:embed/>
                </p:oleObj>
              </mc:Choice>
              <mc:Fallback>
                <p:oleObj name="Diapositive think-cell" r:id="rId3" imgW="482" imgH="481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354" y="404665"/>
            <a:ext cx="11342769" cy="863748"/>
          </a:xfrm>
        </p:spPr>
        <p:txBody>
          <a:bodyPr lIns="108000" tIns="0" rIns="108000" bIns="0"/>
          <a:lstStyle>
            <a:lvl1pPr>
              <a:defRPr sz="2200" baseline="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Compléter avec un titre ici qui porte votre message sur deux lignes au maximum pour des raisons de lisibilité</a:t>
            </a:r>
            <a:endParaRPr lang="fr-FR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5354" y="144314"/>
            <a:ext cx="11342769" cy="260350"/>
          </a:xfrm>
          <a:prstGeom prst="rect">
            <a:avLst/>
          </a:prstGeom>
        </p:spPr>
        <p:txBody>
          <a:bodyPr lIns="108000" tIns="0" rIns="108000" bIns="0" anchor="b"/>
          <a:lstStyle>
            <a:lvl1pPr>
              <a:spcBef>
                <a:spcPts val="0"/>
              </a:spcBef>
              <a:defRPr sz="1000" i="0" cap="all" baseline="0">
                <a:solidFill>
                  <a:schemeClr val="accent4"/>
                </a:solidFill>
                <a:latin typeface="+mj-lt"/>
              </a:defRPr>
            </a:lvl1pPr>
            <a:lvl2pPr>
              <a:defRPr sz="1000"/>
            </a:lvl2pPr>
          </a:lstStyle>
          <a:p>
            <a:pPr lvl="0"/>
            <a:r>
              <a:rPr lang="fr-FR" noProof="0" dirty="0"/>
              <a:t>Insérer un surtitre ici – il ne doit pas dépasser 1 ligne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4" hasCustomPrompt="1"/>
          </p:nvPr>
        </p:nvSpPr>
        <p:spPr>
          <a:xfrm>
            <a:off x="425354" y="1268414"/>
            <a:ext cx="11342769" cy="4968875"/>
          </a:xfrm>
          <a:prstGeom prst="rect">
            <a:avLst/>
          </a:prstGeom>
        </p:spPr>
        <p:txBody>
          <a:bodyPr lIns="108000" tIns="108000" rIns="108000" bIns="108000"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 algn="just">
              <a:defRPr>
                <a:solidFill>
                  <a:schemeClr val="tx1"/>
                </a:solidFill>
              </a:defRPr>
            </a:lvl6pPr>
            <a:lvl7pPr algn="just">
              <a:defRPr>
                <a:solidFill>
                  <a:schemeClr val="tx1"/>
                </a:solidFill>
              </a:defRPr>
            </a:lvl7pPr>
            <a:lvl8pPr algn="just">
              <a:defRPr>
                <a:solidFill>
                  <a:schemeClr val="tx1"/>
                </a:solidFill>
              </a:defRPr>
            </a:lvl8pPr>
            <a:lvl9pPr algn="just"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fr-FR" dirty="0"/>
              <a:t>Niveau 1 - </a:t>
            </a:r>
            <a:r>
              <a:rPr lang="fr-FR" dirty="0">
                <a:solidFill>
                  <a:srgbClr val="503078"/>
                </a:solidFill>
              </a:rPr>
              <a:t>Pour passer au niveau suivant, faire Shift + Alt + flèche droite </a:t>
            </a:r>
            <a:endParaRPr lang="fr-FR" dirty="0"/>
          </a:p>
          <a:p>
            <a:pPr lvl="1"/>
            <a:r>
              <a:rPr lang="fr-FR" dirty="0"/>
              <a:t>Niveau 2</a:t>
            </a:r>
          </a:p>
          <a:p>
            <a:pPr lvl="2"/>
            <a:r>
              <a:rPr lang="fr-FR" dirty="0"/>
              <a:t>Niveau 3</a:t>
            </a:r>
          </a:p>
          <a:p>
            <a:pPr lvl="3"/>
            <a:r>
              <a:rPr lang="fr-FR" dirty="0"/>
              <a:t>Niveau 4</a:t>
            </a:r>
          </a:p>
          <a:p>
            <a:pPr lvl="4"/>
            <a:r>
              <a:rPr lang="fr-FR" dirty="0"/>
              <a:t>Niveau 5</a:t>
            </a:r>
          </a:p>
          <a:p>
            <a:pPr lvl="5"/>
            <a:r>
              <a:rPr lang="fr-FR" dirty="0"/>
              <a:t>Niveau 6</a:t>
            </a:r>
          </a:p>
          <a:p>
            <a:pPr lvl="6"/>
            <a:r>
              <a:rPr lang="fr-FR" dirty="0"/>
              <a:t>Niveau 7</a:t>
            </a:r>
          </a:p>
          <a:p>
            <a:pPr lvl="7"/>
            <a:r>
              <a:rPr lang="fr-FR" noProof="0" dirty="0"/>
              <a:t>Nive</a:t>
            </a:r>
            <a:r>
              <a:rPr lang="fr-FR" dirty="0"/>
              <a:t>au 8</a:t>
            </a:r>
          </a:p>
          <a:p>
            <a:pPr lvl="8"/>
            <a:r>
              <a:rPr lang="fr-FR" dirty="0"/>
              <a:t>Niveau 9</a:t>
            </a:r>
          </a:p>
        </p:txBody>
      </p:sp>
    </p:spTree>
    <p:extLst>
      <p:ext uri="{BB962C8B-B14F-4D97-AF65-F5344CB8AC3E}">
        <p14:creationId xmlns:p14="http://schemas.microsoft.com/office/powerpoint/2010/main" val="346309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E5F1-7E44-4B70-928E-708BA9C0CEE2}" type="datetimeFigureOut">
              <a:rPr lang="fr-FR" smtClean="0"/>
              <a:t>19/03/2024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17EE-0715-4F30-B8F4-33C549773A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7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19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8EA0-49DD-41FC-82E9-F955DAB851EC}" type="datetimeFigureOut">
              <a:rPr lang="fr-FR" smtClean="0"/>
              <a:t>19/03/2024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DA26-4DE4-4DCF-8C58-D22F3CC98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77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80563" y="1"/>
            <a:ext cx="7430875" cy="510538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4300593"/>
            <a:ext cx="8534400" cy="80479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rgbClr val="89BA17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69BC-53EF-6248-9926-24125F2495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38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1971" y="161752"/>
            <a:ext cx="8940488" cy="734531"/>
          </a:xfrm>
        </p:spPr>
        <p:txBody>
          <a:bodyPr/>
          <a:lstStyle>
            <a:lvl1pPr>
              <a:buNone/>
              <a:defRPr>
                <a:solidFill>
                  <a:srgbClr val="89BA17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2pPr>
              <a:spcBef>
                <a:spcPts val="0"/>
              </a:spcBef>
              <a:spcAft>
                <a:spcPts val="0"/>
              </a:spcAft>
              <a:defRPr/>
            </a:lvl2pPr>
            <a:lvl3pPr>
              <a:spcBef>
                <a:spcPts val="0"/>
              </a:spcBef>
              <a:spcAft>
                <a:spcPts val="0"/>
              </a:spcAft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 marL="1435100" indent="0">
              <a:spcBef>
                <a:spcPts val="0"/>
              </a:spcBef>
              <a:spcAft>
                <a:spcPts val="0"/>
              </a:spcAft>
              <a:buNone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737600" y="6370419"/>
            <a:ext cx="2844800" cy="365125"/>
          </a:xfrm>
        </p:spPr>
        <p:txBody>
          <a:bodyPr/>
          <a:lstStyle/>
          <a:p>
            <a:fld id="{FBEE92F7-3EAC-994A-B84A-6CE455EAC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90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75488" y="1041010"/>
            <a:ext cx="6481789" cy="5205045"/>
          </a:xfrm>
        </p:spPr>
        <p:txBody>
          <a:bodyPr/>
          <a:lstStyle>
            <a:lvl2pPr>
              <a:spcBef>
                <a:spcPts val="0"/>
              </a:spcBef>
              <a:spcAft>
                <a:spcPts val="0"/>
              </a:spcAft>
              <a:defRPr/>
            </a:lvl2pPr>
            <a:lvl3pPr>
              <a:spcBef>
                <a:spcPts val="0"/>
              </a:spcBef>
              <a:spcAft>
                <a:spcPts val="0"/>
              </a:spcAft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92F7-3EAC-994A-B84A-6CE455EAC6BF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7162849" y="1041010"/>
            <a:ext cx="0" cy="5220000"/>
          </a:xfrm>
          <a:prstGeom prst="line">
            <a:avLst/>
          </a:prstGeom>
          <a:ln w="12700" cmpd="sng">
            <a:solidFill>
              <a:srgbClr val="8989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7376392" y="1041010"/>
            <a:ext cx="4206009" cy="5205045"/>
          </a:xfr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"/>
              <a:tabLst/>
              <a:defRPr lang="fr-FR" sz="2000" dirty="0" smtClean="0"/>
            </a:lvl1pPr>
            <a:lvl2pPr marL="360000" marR="0" indent="-1800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"/>
              <a:tabLst/>
              <a:defRPr lang="fr-FR" sz="1200" dirty="0" smtClean="0"/>
            </a:lvl2pPr>
            <a:lvl3pPr marL="720000" marR="0" indent="-180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fr-FR" sz="1050" dirty="0" smtClean="0"/>
            </a:lvl3pPr>
            <a:lvl4pPr marL="1080000" marR="0" indent="-180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 lang="fr-FR" sz="1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23888" indent="-171450">
              <a:spcBef>
                <a:spcPts val="0"/>
              </a:spcBef>
              <a:spcAft>
                <a:spcPts val="0"/>
              </a:spcAft>
              <a:buClr>
                <a:srgbClr val="68B133"/>
              </a:buClr>
              <a:buFont typeface="Lucida Grande"/>
              <a:buChar char="•"/>
              <a:tabLst/>
              <a:defRPr lang="fr-FR" sz="11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"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Cliquez pour modifier les styles du texte du masque</a:t>
            </a:r>
          </a:p>
          <a:p>
            <a:pPr marL="360000" marR="0" lvl="1" indent="-1800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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Deuxième niveau</a:t>
            </a:r>
          </a:p>
          <a:p>
            <a:pPr marL="720000" marR="0" lvl="2" indent="-180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Troisième niveau</a:t>
            </a:r>
          </a:p>
          <a:p>
            <a:pPr marL="1080000" marR="0" lvl="3" indent="-180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Quatrième niveau</a:t>
            </a:r>
          </a:p>
          <a:p>
            <a:pPr marL="452438" lvl="3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rgbClr val="68B133"/>
              </a:buClr>
              <a:buSzPct val="100000"/>
              <a:buFont typeface="Lucida Grande"/>
              <a:buChar char="•"/>
              <a:tabLst/>
            </a:pP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91971" y="161752"/>
            <a:ext cx="8940488" cy="734531"/>
          </a:xfrm>
        </p:spPr>
        <p:txBody>
          <a:bodyPr/>
          <a:lstStyle>
            <a:lvl1pPr>
              <a:buNone/>
              <a:defRPr>
                <a:solidFill>
                  <a:srgbClr val="89BA17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141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5487" y="1600201"/>
            <a:ext cx="6515319" cy="45259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/>
            </a:lvl2pPr>
            <a:lvl3pPr>
              <a:spcBef>
                <a:spcPts val="0"/>
              </a:spcBef>
              <a:spcAft>
                <a:spcPts val="0"/>
              </a:spcAft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 marL="447675" indent="-228600">
              <a:spcBef>
                <a:spcPts val="0"/>
              </a:spcBef>
              <a:spcAft>
                <a:spcPts val="0"/>
              </a:spcAft>
              <a:defRPr lang="fr-FR" sz="12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92F7-3EAC-994A-B84A-6CE455EAC6BF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7162849" y="1600201"/>
            <a:ext cx="0" cy="4525962"/>
          </a:xfrm>
          <a:prstGeom prst="line">
            <a:avLst/>
          </a:prstGeom>
          <a:ln w="12700" cmpd="sng">
            <a:solidFill>
              <a:srgbClr val="8989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Graphique 8"/>
          <p:cNvGraphicFramePr/>
          <p:nvPr>
            <p:extLst>
              <p:ext uri="{D42A27DB-BD31-4B8C-83A1-F6EECF244321}">
                <p14:modId xmlns:p14="http://schemas.microsoft.com/office/powerpoint/2010/main" val="3846894911"/>
              </p:ext>
            </p:extLst>
          </p:nvPr>
        </p:nvGraphicFramePr>
        <p:xfrm>
          <a:off x="7304219" y="1813975"/>
          <a:ext cx="4419551" cy="2316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phique 9"/>
          <p:cNvGraphicFramePr/>
          <p:nvPr>
            <p:extLst>
              <p:ext uri="{D42A27DB-BD31-4B8C-83A1-F6EECF244321}">
                <p14:modId xmlns:p14="http://schemas.microsoft.com/office/powerpoint/2010/main" val="3216841998"/>
              </p:ext>
            </p:extLst>
          </p:nvPr>
        </p:nvGraphicFramePr>
        <p:xfrm>
          <a:off x="7304218" y="3916305"/>
          <a:ext cx="4419551" cy="2209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7665577" y="1553099"/>
            <a:ext cx="3633712" cy="507831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Arial"/>
                <a:cs typeface="Arial"/>
              </a:rPr>
              <a:t>Couleur RVB</a:t>
            </a:r>
            <a:r>
              <a:rPr lang="fr-FR" sz="900" baseline="0" dirty="0">
                <a:latin typeface="Arial"/>
                <a:cs typeface="Arial"/>
              </a:rPr>
              <a:t>: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b="1" dirty="0">
                <a:solidFill>
                  <a:srgbClr val="CC006A"/>
                </a:solidFill>
                <a:latin typeface="Arial"/>
                <a:cs typeface="Arial"/>
              </a:rPr>
              <a:t>Rose</a:t>
            </a:r>
            <a:r>
              <a:rPr lang="fr-FR" sz="900" dirty="0">
                <a:solidFill>
                  <a:srgbClr val="CC006A"/>
                </a:solidFill>
                <a:latin typeface="Arial"/>
                <a:cs typeface="Arial"/>
              </a:rPr>
              <a:t> </a:t>
            </a:r>
            <a:r>
              <a:rPr lang="fr-FR" sz="900" baseline="0" dirty="0">
                <a:latin typeface="Arial"/>
                <a:cs typeface="Arial"/>
              </a:rPr>
              <a:t>: 226 / 0 / 122	</a:t>
            </a:r>
            <a:r>
              <a:rPr lang="fr-FR" sz="900" b="1" baseline="0" dirty="0">
                <a:solidFill>
                  <a:srgbClr val="FFF10B"/>
                </a:solidFill>
                <a:latin typeface="Arial"/>
                <a:cs typeface="Arial"/>
              </a:rPr>
              <a:t>Jaune</a:t>
            </a:r>
            <a:r>
              <a:rPr lang="fr-FR" sz="900" baseline="0" dirty="0">
                <a:latin typeface="Arial"/>
                <a:cs typeface="Arial"/>
              </a:rPr>
              <a:t>  : 255 / 237 0 </a:t>
            </a:r>
          </a:p>
          <a:p>
            <a:r>
              <a:rPr lang="fr-FR" sz="900" b="1" baseline="0" dirty="0">
                <a:solidFill>
                  <a:srgbClr val="0092D2"/>
                </a:solidFill>
                <a:latin typeface="Arial"/>
                <a:cs typeface="Arial"/>
              </a:rPr>
              <a:t>Bleu</a:t>
            </a:r>
            <a:r>
              <a:rPr lang="fr-FR" sz="900" baseline="0" dirty="0">
                <a:solidFill>
                  <a:srgbClr val="0092D2"/>
                </a:solidFill>
                <a:latin typeface="Arial"/>
                <a:cs typeface="Arial"/>
              </a:rPr>
              <a:t> </a:t>
            </a:r>
            <a:r>
              <a:rPr lang="fr-FR" sz="900" baseline="0" dirty="0">
                <a:latin typeface="Arial"/>
                <a:cs typeface="Arial"/>
              </a:rPr>
              <a:t>: 0 / 158 / 224 	</a:t>
            </a:r>
            <a:r>
              <a:rPr lang="fr-FR" sz="900" b="1" baseline="0" dirty="0">
                <a:solidFill>
                  <a:srgbClr val="68B133"/>
                </a:solidFill>
                <a:latin typeface="Arial"/>
                <a:cs typeface="Arial"/>
              </a:rPr>
              <a:t>Vert</a:t>
            </a:r>
            <a:r>
              <a:rPr lang="fr-FR" sz="900" baseline="0" dirty="0">
                <a:solidFill>
                  <a:srgbClr val="68B133"/>
                </a:solidFill>
                <a:latin typeface="Arial"/>
                <a:cs typeface="Arial"/>
              </a:rPr>
              <a:t> </a:t>
            </a:r>
            <a:r>
              <a:rPr lang="fr-FR" sz="900" baseline="0" dirty="0">
                <a:latin typeface="Arial"/>
                <a:cs typeface="Arial"/>
              </a:rPr>
              <a:t>: 137 / 186 / 23 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491971" y="161752"/>
            <a:ext cx="8940488" cy="734531"/>
          </a:xfrm>
        </p:spPr>
        <p:txBody>
          <a:bodyPr/>
          <a:lstStyle>
            <a:lvl1pPr>
              <a:buNone/>
              <a:defRPr>
                <a:solidFill>
                  <a:srgbClr val="89BA17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692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8723" y="1055078"/>
            <a:ext cx="5520000" cy="522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fr-FR" smtClean="0"/>
            </a:lvl1pPr>
            <a:lvl2pPr>
              <a:spcBef>
                <a:spcPts val="0"/>
              </a:spcBef>
              <a:spcAft>
                <a:spcPts val="0"/>
              </a:spcAft>
              <a:defRPr lang="fr-FR" smtClean="0"/>
            </a:lvl2pPr>
            <a:lvl3pPr>
              <a:spcBef>
                <a:spcPts val="0"/>
              </a:spcBef>
              <a:spcAft>
                <a:spcPts val="0"/>
              </a:spcAft>
              <a:defRPr lang="fr-FR" smtClean="0"/>
            </a:lvl3pPr>
            <a:lvl4pPr>
              <a:spcBef>
                <a:spcPts val="0"/>
              </a:spcBef>
              <a:spcAft>
                <a:spcPts val="0"/>
              </a:spcAft>
              <a:defRPr lang="fr-FR" smtClean="0"/>
            </a:lvl4pPr>
            <a:lvl5pPr>
              <a:spcBef>
                <a:spcPts val="0"/>
              </a:spcBef>
              <a:spcAft>
                <a:spcPts val="0"/>
              </a:spcAft>
              <a:defRPr lang="fr-FR"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97597" y="1055078"/>
            <a:ext cx="5520000" cy="522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fr-FR" smtClean="0"/>
            </a:lvl1pPr>
            <a:lvl2pPr>
              <a:spcBef>
                <a:spcPts val="0"/>
              </a:spcBef>
              <a:spcAft>
                <a:spcPts val="0"/>
              </a:spcAft>
              <a:defRPr lang="fr-FR" smtClean="0"/>
            </a:lvl2pPr>
            <a:lvl3pPr>
              <a:spcBef>
                <a:spcPts val="0"/>
              </a:spcBef>
              <a:spcAft>
                <a:spcPts val="0"/>
              </a:spcAft>
              <a:defRPr lang="fr-FR" smtClean="0"/>
            </a:lvl3pPr>
            <a:lvl4pPr>
              <a:spcBef>
                <a:spcPts val="0"/>
              </a:spcBef>
              <a:spcAft>
                <a:spcPts val="0"/>
              </a:spcAft>
              <a:defRPr lang="fr-FR" smtClean="0"/>
            </a:lvl4pPr>
            <a:lvl5pPr marL="447675" indent="-228600">
              <a:spcBef>
                <a:spcPts val="0"/>
              </a:spcBef>
              <a:spcAft>
                <a:spcPts val="0"/>
              </a:spcAft>
              <a:defRPr lang="fr-FR" sz="11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FBEE92F7-3EAC-994A-B84A-6CE455EAC6B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91971" y="161752"/>
            <a:ext cx="8940488" cy="734531"/>
          </a:xfrm>
        </p:spPr>
        <p:txBody>
          <a:bodyPr/>
          <a:lstStyle>
            <a:lvl1pPr>
              <a:buNone/>
              <a:defRPr>
                <a:solidFill>
                  <a:srgbClr val="89BA17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970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92F7-3EAC-994A-B84A-6CE455EAC6BF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91971" y="161752"/>
            <a:ext cx="8940488" cy="734531"/>
          </a:xfrm>
        </p:spPr>
        <p:txBody>
          <a:bodyPr/>
          <a:lstStyle>
            <a:lvl1pPr>
              <a:buNone/>
              <a:defRPr>
                <a:solidFill>
                  <a:srgbClr val="89BA17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594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E92F7-3EAC-994A-B84A-6CE455EAC6B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35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251482" y="6413167"/>
            <a:ext cx="11750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latin typeface="Arial"/>
                <a:cs typeface="Arial"/>
              </a:rPr>
              <a:t>Agence nationale</a:t>
            </a:r>
            <a:r>
              <a:rPr lang="fr-FR" sz="1000" baseline="0" dirty="0">
                <a:latin typeface="Arial"/>
                <a:cs typeface="Arial"/>
              </a:rPr>
              <a:t> pour la formation professionnelle des adultes</a:t>
            </a:r>
            <a:endParaRPr lang="fr-FR" sz="1000" dirty="0">
              <a:latin typeface="Arial"/>
              <a:cs typeface="Arial"/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92630" y="3847900"/>
            <a:ext cx="9006741" cy="1483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pic>
        <p:nvPicPr>
          <p:cNvPr id="5" name="Picture 2" descr="C:\Users\5936457\Documents\AUDREY\logos\Logo AFPA Ot 2016\Logo PNG\LogoNoirBulleVer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737" y="365273"/>
            <a:ext cx="3106903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50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457200" rtl="0" eaLnBrk="1" latinLnBrk="0" hangingPunct="1">
        <a:spcBef>
          <a:spcPct val="0"/>
        </a:spcBef>
        <a:buNone/>
        <a:defRPr lang="fr-FR" sz="4200" kern="1200" dirty="0" smtClean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681C69BC-53EF-6248-9926-24125F2495A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380563" y="0"/>
            <a:ext cx="7430875" cy="5083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pic>
        <p:nvPicPr>
          <p:cNvPr id="5" name="Picture 2" descr="C:\Users\5936457\Documents\AUDREY\logos\Logo AFPA Ot 2016\Logo PNG\LogoNoirBulleVer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438" y="5256050"/>
            <a:ext cx="1779991" cy="92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73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91971" y="188495"/>
            <a:ext cx="9379530" cy="7471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1971" y="1116618"/>
            <a:ext cx="11123956" cy="5239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fld id="{FBEE92F7-3EAC-994A-B84A-6CE455EAC6B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478297" y="953310"/>
            <a:ext cx="11184000" cy="0"/>
          </a:xfrm>
          <a:prstGeom prst="line">
            <a:avLst/>
          </a:prstGeom>
          <a:ln w="12700" cmpd="sng">
            <a:solidFill>
              <a:srgbClr val="8989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5936457\Documents\AUDREY\logos\Logo AFPA Ot 2016\Logo PNG\LogoNoirBulleVert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501" y="97987"/>
            <a:ext cx="1779991" cy="92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44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</p:sldLayoutIdLst>
  <p:hf hdr="0" ftr="0" dt="0"/>
  <p:txStyles>
    <p:titleStyle>
      <a:lvl1pPr marL="0" indent="0" algn="l" defTabSz="457200" rtl="0" eaLnBrk="1" latinLnBrk="0" hangingPunct="1">
        <a:spcBef>
          <a:spcPct val="0"/>
        </a:spcBef>
        <a:buClr>
          <a:srgbClr val="74B929"/>
        </a:buClr>
        <a:buSzPct val="200000"/>
        <a:buFont typeface="+mj-lt"/>
        <a:buNone/>
        <a:defRPr sz="2400" kern="1200">
          <a:solidFill>
            <a:srgbClr val="89BA17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ts val="1200"/>
        </a:spcBef>
        <a:spcAft>
          <a:spcPts val="300"/>
        </a:spcAft>
        <a:buFont typeface="Wingdings" panose="05000000000000000000" pitchFamily="2" charset="2"/>
        <a:buChar char=""/>
        <a:defRPr sz="18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360000" indent="-180000" algn="l" defTabSz="457200" rtl="0" eaLnBrk="1" latinLnBrk="0" hangingPunct="1">
        <a:spcBef>
          <a:spcPts val="600"/>
        </a:spcBef>
        <a:spcAft>
          <a:spcPts val="0"/>
        </a:spcAft>
        <a:buFont typeface="Wingdings" panose="05000000000000000000" pitchFamily="2" charset="2"/>
        <a:buChar char=""/>
        <a:defRPr sz="1600" b="0" kern="1200">
          <a:solidFill>
            <a:schemeClr val="tx1"/>
          </a:solidFill>
          <a:latin typeface="Arial"/>
          <a:ea typeface="+mn-ea"/>
          <a:cs typeface="Arial"/>
        </a:defRPr>
      </a:lvl2pPr>
      <a:lvl3pPr marL="720000" indent="-180000" algn="l" defTabSz="457200" rtl="0" eaLnBrk="1" latinLnBrk="0" hangingPunct="1">
        <a:spcBef>
          <a:spcPts val="0"/>
        </a:spcBef>
        <a:buFont typeface="Wingdings" panose="05000000000000000000" pitchFamily="2" charset="2"/>
        <a:buChar char="§"/>
        <a:tabLst/>
        <a:defRPr sz="1400" kern="1200">
          <a:solidFill>
            <a:schemeClr val="tx1"/>
          </a:solidFill>
          <a:latin typeface="Arial"/>
          <a:ea typeface="+mn-ea"/>
          <a:cs typeface="Arial"/>
        </a:defRPr>
      </a:lvl3pPr>
      <a:lvl4pPr marL="1080000" indent="-180000" algn="l" defTabSz="457200" rtl="0" eaLnBrk="1" latinLnBrk="0" hangingPunct="1">
        <a:spcBef>
          <a:spcPts val="0"/>
        </a:spcBef>
        <a:buClrTx/>
        <a:buSzPct val="100000"/>
        <a:buFont typeface="Wingdings" panose="05000000000000000000" pitchFamily="2" charset="2"/>
        <a:buChar char="ü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447675" indent="-228600" algn="l" defTabSz="457200" rtl="0" eaLnBrk="1" latinLnBrk="0" hangingPunct="1">
        <a:spcBef>
          <a:spcPts val="600"/>
        </a:spcBef>
        <a:buClr>
          <a:srgbClr val="74B929"/>
        </a:buClr>
        <a:buFont typeface="Lucida Grande"/>
        <a:buChar char="-"/>
        <a:tabLst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DE5F1-7E44-4B70-928E-708BA9C0CEE2}" type="datetimeFigureOut">
              <a:rPr lang="fr-FR" smtClean="0"/>
              <a:t>19/03/2024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417EE-0715-4F30-B8F4-33C549773A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23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" y="6150115"/>
            <a:ext cx="12191999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900" dirty="0">
                <a:latin typeface="Arial"/>
                <a:cs typeface="Arial"/>
              </a:rPr>
              <a:t>Agence nationale</a:t>
            </a:r>
            <a:r>
              <a:rPr lang="fr-FR" sz="900" baseline="0" dirty="0">
                <a:latin typeface="Arial"/>
                <a:cs typeface="Arial"/>
              </a:rPr>
              <a:t> pour la formation professionnelle des adultes</a:t>
            </a:r>
            <a:endParaRPr lang="fr-FR" sz="900" dirty="0">
              <a:latin typeface="Arial"/>
              <a:cs typeface="Arial"/>
            </a:endParaRPr>
          </a:p>
          <a:p>
            <a:pPr algn="ctr"/>
            <a:r>
              <a:rPr lang="fr-FR" sz="800" dirty="0">
                <a:latin typeface="Arial" charset="0"/>
                <a:ea typeface="Arial" charset="0"/>
                <a:cs typeface="Arial" charset="0"/>
              </a:rPr>
              <a:t>Établissement public à caractère industriel et commercial</a:t>
            </a:r>
          </a:p>
          <a:p>
            <a:pPr algn="ctr"/>
            <a:r>
              <a:rPr lang="fr-FR" sz="800" dirty="0">
                <a:latin typeface="Arial" charset="0"/>
                <a:ea typeface="Arial" charset="0"/>
                <a:cs typeface="Arial" charset="0"/>
              </a:rPr>
              <a:t>Tour </a:t>
            </a:r>
            <a:r>
              <a:rPr lang="fr-FR" sz="800" dirty="0" err="1">
                <a:latin typeface="Arial" charset="0"/>
                <a:ea typeface="Arial" charset="0"/>
                <a:cs typeface="Arial" charset="0"/>
              </a:rPr>
              <a:t>Cityscope</a:t>
            </a:r>
            <a:endParaRPr lang="fr-FR" sz="80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fr-FR" sz="800" dirty="0">
                <a:latin typeface="Arial" charset="0"/>
                <a:ea typeface="Arial" charset="0"/>
                <a:cs typeface="Arial" charset="0"/>
              </a:rPr>
              <a:t>3 rue Franklin, 93100  Montreuil</a:t>
            </a:r>
          </a:p>
          <a:p>
            <a:pPr algn="ctr"/>
            <a:r>
              <a:rPr lang="fr-FR" sz="800" dirty="0">
                <a:latin typeface="Arial" charset="0"/>
                <a:ea typeface="Arial" charset="0"/>
                <a:cs typeface="Arial" charset="0"/>
              </a:rPr>
              <a:t>824 228 142 RCS BOBIGNY</a:t>
            </a:r>
          </a:p>
        </p:txBody>
      </p:sp>
      <p:pic>
        <p:nvPicPr>
          <p:cNvPr id="6" name="Picture 2" descr="C:\Users\5936457\Documents\AUDREY\logos\Logo AFPA Ot 2016\Logo PNG\LogoNoirBulleVer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885" y="1629000"/>
            <a:ext cx="690423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09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Marielle.ghilardi@afpa.fr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71321" y="3700118"/>
            <a:ext cx="9006741" cy="1483831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Accompagnement des Personnes en situation de Handicap à l’AFPA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40411" y="5425731"/>
            <a:ext cx="9006741" cy="634016"/>
          </a:xfrm>
        </p:spPr>
        <p:txBody>
          <a:bodyPr/>
          <a:lstStyle/>
          <a:p>
            <a:r>
              <a:rPr lang="fr-FR" dirty="0"/>
              <a:t>Information Collective et Intégration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35" y="1428899"/>
            <a:ext cx="6713131" cy="217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7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qu’une personne en situation de handicap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5482" y="2185644"/>
            <a:ext cx="4876801" cy="664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d’un problème de santé (physique, sensoriel, mental, psychique, ou intellectuel…).</a:t>
            </a:r>
          </a:p>
        </p:txBody>
      </p:sp>
      <p:sp>
        <p:nvSpPr>
          <p:cNvPr id="4" name="Rectangle 3"/>
          <p:cNvSpPr/>
          <p:nvPr/>
        </p:nvSpPr>
        <p:spPr>
          <a:xfrm>
            <a:off x="2552200" y="4960587"/>
            <a:ext cx="75195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solidFill>
                  <a:srgbClr val="448C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L’Afpa propose un accompagnement individualisé à chaque personne en situation de handicap.</a:t>
            </a:r>
          </a:p>
        </p:txBody>
      </p:sp>
      <p:sp>
        <p:nvSpPr>
          <p:cNvPr id="5" name="Rectangle 4"/>
          <p:cNvSpPr/>
          <p:nvPr/>
        </p:nvSpPr>
        <p:spPr>
          <a:xfrm>
            <a:off x="2552200" y="3592058"/>
            <a:ext cx="4546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D’une maladie chronique (diabète, asthme, sclérose en plaques…)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75" y="3330773"/>
            <a:ext cx="1175621" cy="116890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75" y="1876169"/>
            <a:ext cx="1168903" cy="11756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7168" y="1304352"/>
            <a:ext cx="2924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Toute personne souffrant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</p:txBody>
      </p:sp>
      <p:sp>
        <p:nvSpPr>
          <p:cNvPr id="9" name="Flèche droite 8"/>
          <p:cNvSpPr/>
          <p:nvPr/>
        </p:nvSpPr>
        <p:spPr>
          <a:xfrm>
            <a:off x="7378824" y="2820417"/>
            <a:ext cx="702526" cy="510356"/>
          </a:xfrm>
          <a:prstGeom prst="rightArrow">
            <a:avLst/>
          </a:prstGeom>
          <a:solidFill>
            <a:srgbClr val="448CC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8355980" y="2778204"/>
            <a:ext cx="3107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yant des répercussions sur les possibilités de se former.</a:t>
            </a:r>
          </a:p>
        </p:txBody>
      </p:sp>
      <p:sp>
        <p:nvSpPr>
          <p:cNvPr id="12" name="Ellipse 11"/>
          <p:cNvSpPr/>
          <p:nvPr/>
        </p:nvSpPr>
        <p:spPr>
          <a:xfrm>
            <a:off x="1741088" y="5307981"/>
            <a:ext cx="649090" cy="649090"/>
          </a:xfrm>
          <a:prstGeom prst="ellipse">
            <a:avLst/>
          </a:prstGeom>
          <a:solidFill>
            <a:srgbClr val="448CC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e 15"/>
          <p:cNvGrpSpPr/>
          <p:nvPr/>
        </p:nvGrpSpPr>
        <p:grpSpPr>
          <a:xfrm rot="19506426">
            <a:off x="1902774" y="5514530"/>
            <a:ext cx="325714" cy="168426"/>
            <a:chOff x="758112" y="4945817"/>
            <a:chExt cx="463163" cy="239500"/>
          </a:xfrm>
          <a:solidFill>
            <a:schemeClr val="bg1"/>
          </a:solidFill>
          <a:effectLst/>
        </p:grpSpPr>
        <p:sp>
          <p:nvSpPr>
            <p:cNvPr id="14" name="Rectangle 13"/>
            <p:cNvSpPr/>
            <p:nvPr/>
          </p:nvSpPr>
          <p:spPr>
            <a:xfrm>
              <a:off x="802888" y="5129561"/>
              <a:ext cx="418387" cy="5575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 rot="4414015">
              <a:off x="665303" y="5038626"/>
              <a:ext cx="231335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14817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acteurs Afpa au service de votre accompagnement : 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91971" y="1568908"/>
            <a:ext cx="8436129" cy="4488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 référent Handicap :  </a:t>
            </a:r>
            <a:r>
              <a:rPr lang="fr-FR" sz="20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organise le bon déroulement de la formation avec :</a:t>
            </a:r>
          </a:p>
          <a:p>
            <a:pPr>
              <a:buClr>
                <a:srgbClr val="448CCA"/>
              </a:buClr>
              <a:buSzPct val="1500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48CCA"/>
                </a:solidFill>
              </a:rPr>
              <a:t>Les Accueillants : </a:t>
            </a:r>
            <a:r>
              <a:rPr lang="fr-FR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il existe une communauté d’accueillants formés à faciliter la mobilité physique des PSH.</a:t>
            </a:r>
          </a:p>
          <a:p>
            <a:pPr>
              <a:buClr>
                <a:srgbClr val="448CCA"/>
              </a:buClr>
              <a:buSzPct val="1500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48CCA"/>
                </a:solidFill>
              </a:rPr>
              <a:t>Les chargés de recrutement et conseillers transitions</a:t>
            </a:r>
            <a:r>
              <a:rPr lang="fr-FR" b="0" dirty="0">
                <a:solidFill>
                  <a:srgbClr val="448CCA"/>
                </a:solidFill>
              </a:rPr>
              <a:t>: </a:t>
            </a:r>
            <a:r>
              <a:rPr lang="fr-FR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lien avec le référent H, ils déterminent les besoins d’aménagement.</a:t>
            </a:r>
          </a:p>
          <a:p>
            <a:pPr>
              <a:buClr>
                <a:srgbClr val="448CCA"/>
              </a:buClr>
              <a:buSzPct val="1500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48CCA"/>
                </a:solidFill>
              </a:rPr>
              <a:t>L’équipe pédagogique (formateurs…) </a:t>
            </a:r>
            <a:r>
              <a:rPr lang="fr-FR" b="0" dirty="0">
                <a:solidFill>
                  <a:srgbClr val="448CCA"/>
                </a:solidFill>
              </a:rPr>
              <a:t>: </a:t>
            </a:r>
            <a:r>
              <a:rPr lang="fr-FR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Vient en appui du référent dans la mise en place des modalités de compensation des situations de handicap. Elle est vigilante à faciliter votre parcours.</a:t>
            </a:r>
          </a:p>
          <a:p>
            <a:pPr>
              <a:buClr>
                <a:srgbClr val="448CCA"/>
              </a:buClr>
              <a:buSzPct val="150000"/>
              <a:buFont typeface="Arial" panose="020B0604020202020204" pitchFamily="34" charset="0"/>
              <a:buChar char="•"/>
            </a:pPr>
            <a:r>
              <a:rPr lang="fr-FR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Mais aussi les </a:t>
            </a:r>
            <a:r>
              <a:rPr lang="fr-FR" dirty="0">
                <a:solidFill>
                  <a:srgbClr val="448CCA"/>
                </a:solidFill>
              </a:rPr>
              <a:t>autres intervenants </a:t>
            </a:r>
            <a:r>
              <a:rPr lang="fr-FR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(Assistant Formation, personnel de restauration et d’hébergement, chargés d’accueils…) : Ils sont disponibles à la prise en compte de votre situation de handicap.</a:t>
            </a:r>
          </a:p>
          <a:p>
            <a:pPr marL="0" indent="0">
              <a:buNone/>
            </a:pPr>
            <a:endParaRPr lang="fr-FR" b="0" dirty="0"/>
          </a:p>
          <a:p>
            <a:pPr marL="0" indent="0">
              <a:buNone/>
            </a:pPr>
            <a:endParaRPr lang="fr-FR" b="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069" y="1422398"/>
            <a:ext cx="1064590" cy="440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2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23E4CC-8C0E-4277-9D68-A07B9C019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Une équipe de partenaires au service du Handicap :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1FD6DA-C182-4352-B7A0-D2F102E1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EE92F7-3EAC-994A-B84A-6CE455EAC6B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D3F5772-0FA0-4453-9F54-B1B2A14F7F60}"/>
              </a:ext>
            </a:extLst>
          </p:cNvPr>
          <p:cNvSpPr/>
          <p:nvPr/>
        </p:nvSpPr>
        <p:spPr>
          <a:xfrm>
            <a:off x="1378930" y="2146863"/>
            <a:ext cx="2408177" cy="532182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Coordination Handicap &amp; Diversité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Régionale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70E6836-E0EF-471C-9799-0C54B2EA15B4}"/>
              </a:ext>
            </a:extLst>
          </p:cNvPr>
          <p:cNvSpPr txBox="1"/>
          <p:nvPr/>
        </p:nvSpPr>
        <p:spPr>
          <a:xfrm>
            <a:off x="1222049" y="2797079"/>
            <a:ext cx="27219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Coordination locale Externe / Interne via 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Référent </a:t>
            </a:r>
            <a:b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 l’équipe de direction!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4995105" y="1193960"/>
            <a:ext cx="6216662" cy="5145230"/>
            <a:chOff x="5040191" y="1209747"/>
            <a:chExt cx="6216662" cy="5145230"/>
          </a:xfrm>
        </p:grpSpPr>
        <p:sp>
          <p:nvSpPr>
            <p:cNvPr id="5" name="Ellipse 4"/>
            <p:cNvSpPr/>
            <p:nvPr/>
          </p:nvSpPr>
          <p:spPr>
            <a:xfrm>
              <a:off x="5889376" y="1592133"/>
              <a:ext cx="4562975" cy="4562975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72368" y="3336045"/>
              <a:ext cx="1165232" cy="1075152"/>
            </a:xfrm>
            <a:prstGeom prst="ellipse">
              <a:avLst/>
            </a:prstGeom>
          </p:spPr>
        </p:pic>
        <p:sp>
          <p:nvSpPr>
            <p:cNvPr id="3" name="Rectangle à coins arrondis 2"/>
            <p:cNvSpPr/>
            <p:nvPr/>
          </p:nvSpPr>
          <p:spPr>
            <a:xfrm>
              <a:off x="7301375" y="1209747"/>
              <a:ext cx="1512917" cy="764771"/>
            </a:xfrm>
            <a:prstGeom prst="roundRect">
              <a:avLst/>
            </a:prstGeom>
            <a:solidFill>
              <a:srgbClr val="86B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Référent.e</a:t>
              </a:r>
              <a:endParaRPr lang="fr-FR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fr-F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Handicap et Diversité</a:t>
              </a: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5533880" y="1932028"/>
              <a:ext cx="1512917" cy="764771"/>
            </a:xfrm>
            <a:prstGeom prst="roundRect">
              <a:avLst/>
            </a:prstGeom>
            <a:solidFill>
              <a:srgbClr val="448CC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France Travail &amp; Mission Locale</a:t>
              </a:r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5040191" y="3179464"/>
              <a:ext cx="1512917" cy="764771"/>
            </a:xfrm>
            <a:prstGeom prst="roundRect">
              <a:avLst/>
            </a:prstGeom>
            <a:solidFill>
              <a:srgbClr val="448CC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Cap Emploi</a:t>
              </a:r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5237756" y="4498945"/>
              <a:ext cx="1512917" cy="764771"/>
            </a:xfrm>
            <a:prstGeom prst="roundRect">
              <a:avLst/>
            </a:prstGeom>
            <a:solidFill>
              <a:srgbClr val="448CC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Agefiph/RHF</a:t>
              </a:r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6815909" y="5590206"/>
              <a:ext cx="1512917" cy="764771"/>
            </a:xfrm>
            <a:prstGeom prst="roundRect">
              <a:avLst/>
            </a:prstGeom>
            <a:solidFill>
              <a:srgbClr val="6651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Hébergement/ Restaurant</a:t>
              </a:r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8884537" y="5390337"/>
              <a:ext cx="1512917" cy="764771"/>
            </a:xfrm>
            <a:prstGeom prst="roundRect">
              <a:avLst/>
            </a:prstGeom>
            <a:solidFill>
              <a:srgbClr val="6651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Accompagnement divers en fonction des centres et des prestations</a:t>
              </a:r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9743936" y="4201363"/>
              <a:ext cx="1512917" cy="764771"/>
            </a:xfrm>
            <a:prstGeom prst="roundRect">
              <a:avLst/>
            </a:prstGeom>
            <a:solidFill>
              <a:srgbClr val="6651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Formateurs</a:t>
              </a:r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9695892" y="2921107"/>
              <a:ext cx="1512917" cy="764771"/>
            </a:xfrm>
            <a:prstGeom prst="roundRect">
              <a:avLst/>
            </a:prstGeom>
            <a:solidFill>
              <a:srgbClr val="6651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Chargé de recrutement/ Conseiller Transitions</a:t>
              </a:r>
            </a:p>
          </p:txBody>
        </p:sp>
        <p:sp>
          <p:nvSpPr>
            <p:cNvPr id="18" name="Rectangle à coins arrondis 17"/>
            <p:cNvSpPr/>
            <p:nvPr/>
          </p:nvSpPr>
          <p:spPr>
            <a:xfrm>
              <a:off x="9002005" y="1868858"/>
              <a:ext cx="1512917" cy="764771"/>
            </a:xfrm>
            <a:prstGeom prst="roundRect">
              <a:avLst/>
            </a:prstGeom>
            <a:solidFill>
              <a:srgbClr val="6651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Accueillants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274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RQTH, pour quoi ? Comment ?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92F7-3EAC-994A-B84A-6CE455EAC6BF}" type="slidenum">
              <a:rPr lang="fr-FR" smtClean="0"/>
              <a:t>5</a:t>
            </a:fld>
            <a:endParaRPr lang="fr-FR"/>
          </a:p>
        </p:txBody>
      </p:sp>
      <p:pic>
        <p:nvPicPr>
          <p:cNvPr id="6" name="Espace réservé du contenu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06" y="1764679"/>
            <a:ext cx="3622000" cy="463725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375" y="2020451"/>
            <a:ext cx="4346964" cy="395908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081" y="3430152"/>
            <a:ext cx="1047347" cy="61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22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 contacter ?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3741730" y="1502532"/>
            <a:ext cx="4708539" cy="2553682"/>
          </a:xfrm>
          <a:ln>
            <a:solidFill>
              <a:srgbClr val="448CCA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Votre référent « Bénéficiaires en situation de handicap» pour votre centre : </a:t>
            </a:r>
            <a:br>
              <a:rPr lang="fr-FR" b="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fr-FR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fr-FR" sz="2000" b="0" i="1" dirty="0">
                <a:solidFill>
                  <a:srgbClr val="00B0F0"/>
                </a:solidFill>
              </a:rPr>
              <a:t>Marielle GHILARDI</a:t>
            </a:r>
            <a:endParaRPr lang="fr-FR" sz="2000" b="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fr-FR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Coordonnées : </a:t>
            </a:r>
          </a:p>
          <a:p>
            <a:pPr marL="0" indent="0">
              <a:buNone/>
            </a:pPr>
            <a:r>
              <a:rPr lang="fr-FR" b="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marielle.ghilardi@afpa.fr</a:t>
            </a:r>
            <a:r>
              <a:rPr lang="fr-FR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06 29 65 09 66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92F7-3EAC-994A-B84A-6CE455EAC6BF}" type="slidenum">
              <a:rPr lang="fr-FR" smtClean="0"/>
              <a:t>6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762" y="4569631"/>
            <a:ext cx="5548372" cy="180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422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ème AFPA">
  <a:themeElements>
    <a:clrScheme name="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9EE0"/>
      </a:accent1>
      <a:accent2>
        <a:srgbClr val="E2007A"/>
      </a:accent2>
      <a:accent3>
        <a:srgbClr val="89BA17"/>
      </a:accent3>
      <a:accent4>
        <a:srgbClr val="FFED0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ème AFPA" id="{94EFCF5B-66D5-48BA-AA10-89DA3314E3CE}" vid="{EB806716-6C43-4AB0-B12F-4FCF5DD640DF}"/>
    </a:ext>
  </a:extLst>
</a:theme>
</file>

<file path=ppt/theme/theme2.xml><?xml version="1.0" encoding="utf-8"?>
<a:theme xmlns:a="http://schemas.openxmlformats.org/drawingml/2006/main" name="2_Titre de Chapitr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Thème Text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ecran de fin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3B0B897193044BB848FD878BDBA608" ma:contentTypeVersion="16" ma:contentTypeDescription="Crée un document." ma:contentTypeScope="" ma:versionID="4b3fd5b830134c5f6bd05705a871a761">
  <xsd:schema xmlns:xsd="http://www.w3.org/2001/XMLSchema" xmlns:xs="http://www.w3.org/2001/XMLSchema" xmlns:p="http://schemas.microsoft.com/office/2006/metadata/properties" xmlns:ns2="fd6131b2-5e8c-400d-8885-4bb6f461b023" xmlns:ns3="7980e03b-22c1-43d7-b1ee-e149b042541f" targetNamespace="http://schemas.microsoft.com/office/2006/metadata/properties" ma:root="true" ma:fieldsID="d1fd91dcbe7675bfab3949eaa3e74c0b" ns2:_="" ns3:_="">
    <xsd:import namespace="fd6131b2-5e8c-400d-8885-4bb6f461b023"/>
    <xsd:import namespace="7980e03b-22c1-43d7-b1ee-e149b04254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131b2-5e8c-400d-8885-4bb6f461b0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3ff27869-bdc0-4c94-997a-7af7c7ce84a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80e03b-22c1-43d7-b1ee-e149b042541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d4e2870-c40d-4a0b-b35b-496dce69c309}" ma:internalName="TaxCatchAll" ma:showField="CatchAllData" ma:web="7980e03b-22c1-43d7-b1ee-e149b042541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980e03b-22c1-43d7-b1ee-e149b042541f" xsi:nil="true"/>
    <lcf76f155ced4ddcb4097134ff3c332f xmlns="fd6131b2-5e8c-400d-8885-4bb6f461b023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E85605-5737-4E5A-98F9-2C9AA2D4ED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6131b2-5e8c-400d-8885-4bb6f461b023"/>
    <ds:schemaRef ds:uri="7980e03b-22c1-43d7-b1ee-e149b04254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D2DE07-B79C-479C-B18B-556E93B2A5B9}">
  <ds:schemaRefs>
    <ds:schemaRef ds:uri="http://schemas.microsoft.com/office/2006/metadata/properties"/>
    <ds:schemaRef ds:uri="http://schemas.microsoft.com/office/infopath/2007/PartnerControls"/>
    <ds:schemaRef ds:uri="7980e03b-22c1-43d7-b1ee-e149b042541f"/>
    <ds:schemaRef ds:uri="fd6131b2-5e8c-400d-8885-4bb6f461b023"/>
  </ds:schemaRefs>
</ds:datastoreItem>
</file>

<file path=customXml/itemProps3.xml><?xml version="1.0" encoding="utf-8"?>
<ds:datastoreItem xmlns:ds="http://schemas.openxmlformats.org/officeDocument/2006/customXml" ds:itemID="{59A40505-2940-4B76-8BD1-11700316CF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AFPA</Template>
  <TotalTime>11444</TotalTime>
  <Words>341</Words>
  <Application>Microsoft Office PowerPoint</Application>
  <PresentationFormat>Grand écran</PresentationFormat>
  <Paragraphs>45</Paragraphs>
  <Slides>6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5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6" baseType="lpstr">
      <vt:lpstr>Arial</vt:lpstr>
      <vt:lpstr>Calibri</vt:lpstr>
      <vt:lpstr>Lucida Grande</vt:lpstr>
      <vt:lpstr>Wingdings</vt:lpstr>
      <vt:lpstr>Thème AFPA</vt:lpstr>
      <vt:lpstr>2_Titre de Chapitre</vt:lpstr>
      <vt:lpstr>3_Thème Texte</vt:lpstr>
      <vt:lpstr>Conception personnalisée</vt:lpstr>
      <vt:lpstr>4_ecran de fin</vt:lpstr>
      <vt:lpstr>Diapositive think-cell</vt:lpstr>
      <vt:lpstr>Accompagnement des Personnes en situation de Handicap à l’AFPA </vt:lpstr>
      <vt:lpstr>Qu’est-ce qu’une personne en situation de handicap ?</vt:lpstr>
      <vt:lpstr>Les acteurs Afpa au service de votre accompagnement : </vt:lpstr>
      <vt:lpstr>Une équipe de partenaires au service du Handicap :</vt:lpstr>
      <vt:lpstr>Une RQTH, pour quoi ? Comment ?</vt:lpstr>
      <vt:lpstr>Qui contacter ?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Accompagnement des Personnes en situation de Handicap à l’AFPA</dc:title>
  <dc:creator>Agnellini Raphael</dc:creator>
  <cp:lastModifiedBy>Bourg Gregory</cp:lastModifiedBy>
  <cp:revision>34</cp:revision>
  <dcterms:created xsi:type="dcterms:W3CDTF">2021-05-19T07:26:14Z</dcterms:created>
  <dcterms:modified xsi:type="dcterms:W3CDTF">2024-03-19T10:34:23Z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0x0101005D3B0B897193044BB848FD878BDBA608</vt:lpwstr>
  </property>
</Properties>
</file>