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707" r:id="rId4"/>
    <p:sldId id="1048" r:id="rId5"/>
    <p:sldId id="1303" r:id="rId6"/>
    <p:sldId id="1087" r:id="rId7"/>
    <p:sldId id="1323" r:id="rId8"/>
    <p:sldId id="1325" r:id="rId9"/>
    <p:sldId id="1326" r:id="rId10"/>
    <p:sldId id="1342" r:id="rId11"/>
    <p:sldId id="1324" r:id="rId12"/>
    <p:sldId id="1344" r:id="rId13"/>
    <p:sldId id="1345" r:id="rId14"/>
    <p:sldId id="1343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logo_hku_horizont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403225"/>
            <a:ext cx="2977515" cy="6083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8615" y="2346960"/>
            <a:ext cx="114947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/>
              <a:t>FITE7410 Financial Fraud Analytics</a:t>
            </a:r>
            <a:endParaRPr lang="en-US" altLang="zh-CN" sz="3200" b="1"/>
          </a:p>
          <a:p>
            <a:pPr algn="ctr"/>
            <a:r>
              <a:rPr lang="en-US" altLang="zh-CN" sz="3200" b="1"/>
              <a:t>Group Project Details</a:t>
            </a:r>
            <a:endParaRPr lang="en-US" altLang="zh-CN" sz="3200" b="1"/>
          </a:p>
        </p:txBody>
      </p:sp>
      <p:sp>
        <p:nvSpPr>
          <p:cNvPr id="4" name="文本框 3"/>
          <p:cNvSpPr txBox="1"/>
          <p:nvPr/>
        </p:nvSpPr>
        <p:spPr>
          <a:xfrm>
            <a:off x="3247390" y="4545965"/>
            <a:ext cx="5696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  <a:ea typeface="Microsoft YaHei" panose="020B0503020204020204" charset="-122"/>
                <a:cs typeface="+mn-lt"/>
              </a:rPr>
              <a:t>Yanan Gong</a:t>
            </a:r>
            <a:endParaRPr lang="en-US" sz="2000" dirty="0">
              <a:solidFill>
                <a:schemeClr val="tx1"/>
              </a:solidFill>
              <a:ea typeface="Microsoft YaHei" panose="020B0503020204020204" charset="-122"/>
              <a:cs typeface="+mn-lt"/>
            </a:endParaRPr>
          </a:p>
          <a:p>
            <a:pPr algn="ctr" fontAlgn="auto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ea typeface="Microsoft YaHei" panose="020B0503020204020204" charset="-122"/>
              <a:cs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678180" y="744220"/>
            <a:ext cx="236855" cy="8267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9805" y="718820"/>
            <a:ext cx="495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Project Presentation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9815" y="1073150"/>
            <a:ext cx="10080000" cy="25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9010" y="1062990"/>
            <a:ext cx="6929755" cy="53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900" b="1">
                <a:solidFill>
                  <a:schemeClr val="tx1">
                    <a:lumMod val="65000"/>
                    <a:lumOff val="35000"/>
                  </a:schemeClr>
                </a:solidFill>
              </a:rPr>
              <a:t>Project Presentation</a:t>
            </a:r>
            <a:endParaRPr lang="en-US" altLang="zh-CN" sz="29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8005" y="1870075"/>
            <a:ext cx="10591165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254000" algn="just" fontAlgn="auto">
              <a:spcAft>
                <a:spcPts val="0"/>
              </a:spcAft>
              <a:extLst>
                <a:ext uri="{35155182-B16C-46BC-9424-99874614C6A1}">
                  <wpsdc:indentchars xmlns:wpsdc="http://www.wps.cn/officeDocument/2017/drawingmlCustomData" val="100" checksum="994574839"/>
                </a:ext>
              </a:extLst>
            </a:pPr>
            <a:endParaRPr lang="zh-CN" altLang="en-US" sz="2000">
              <a:cs typeface="+mn-lt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10 minutes: 8 minutes for presentation, 2 minutes for Q&amp;A. 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Each team member should contribute in the presentation.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Grading: how much you have learned from the course, correctness of analysis, interpretation of results, and organization of presentation.</a:t>
            </a:r>
            <a:endParaRPr lang="en-US" altLang="zh-CN" sz="2000">
              <a:cs typeface="+mn-lt"/>
              <a:sym typeface="+mn-ea"/>
            </a:endParaRPr>
          </a:p>
          <a:p>
            <a:pPr lvl="1" indent="0" algn="just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cs typeface="+mn-lt"/>
              <a:sym typeface="+mn-ea"/>
            </a:endParaRPr>
          </a:p>
          <a:p>
            <a:pPr lvl="1" indent="0" algn="just" fontAlgn="auto">
              <a:buFont typeface="Arial" panose="020B0604020202020204" pitchFamily="34" charset="0"/>
              <a:buNone/>
            </a:pPr>
            <a:endParaRPr lang="en-US" altLang="zh-CN" sz="2000">
              <a:latin typeface="Times New Roman" panose="02020603050405020304" charset="0"/>
              <a:cs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678180" y="744220"/>
            <a:ext cx="236855" cy="8267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9805" y="718820"/>
            <a:ext cx="495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Project Report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9815" y="1073150"/>
            <a:ext cx="10080000" cy="25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9010" y="1062990"/>
            <a:ext cx="6929755" cy="53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900" b="1">
                <a:solidFill>
                  <a:schemeClr val="tx1">
                    <a:lumMod val="65000"/>
                    <a:lumOff val="35000"/>
                  </a:schemeClr>
                </a:solidFill>
              </a:rPr>
              <a:t>Project Report</a:t>
            </a:r>
            <a:endParaRPr lang="en-US" altLang="zh-CN" sz="29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8640" y="1417320"/>
            <a:ext cx="1059116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254000" algn="just" fontAlgn="auto">
              <a:spcAft>
                <a:spcPts val="0"/>
              </a:spcAft>
              <a:extLst>
                <a:ext uri="{35155182-B16C-46BC-9424-99874614C6A1}">
                  <wpsdc:indentchars xmlns:wpsdc="http://www.wps.cn/officeDocument/2017/drawingmlCustomData" val="100" checksum="994574839"/>
                </a:ext>
              </a:extLst>
            </a:pPr>
            <a:endParaRPr lang="zh-CN" altLang="en-US" sz="2000">
              <a:cs typeface="+mn-lt"/>
            </a:endParaRPr>
          </a:p>
          <a:p>
            <a:pPr lvl="1" indent="0" algn="just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cs typeface="+mn-lt"/>
                <a:sym typeface="+mn-ea"/>
              </a:rPr>
              <a:t>The Project Report should be max 8 pages long (not including Appendix) and should contain: 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Name of your team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List of team members 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Title of the project 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Objectives of the case study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Description (i.e. meta-analysis) of the case and data 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Describe and interpret the result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Summary and recommendation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References</a:t>
            </a:r>
            <a:endParaRPr lang="en-US" altLang="zh-CN" sz="2000">
              <a:latin typeface="Times New Roman" panose="02020603050405020304" charset="0"/>
              <a:cs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678180" y="744220"/>
            <a:ext cx="236855" cy="8267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9805" y="718820"/>
            <a:ext cx="495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Project 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9815" y="1073150"/>
            <a:ext cx="10080000" cy="25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9010" y="1062990"/>
            <a:ext cx="6929755" cy="53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900" b="1">
                <a:solidFill>
                  <a:schemeClr val="tx1">
                    <a:lumMod val="65000"/>
                    <a:lumOff val="35000"/>
                  </a:schemeClr>
                </a:solidFill>
              </a:rPr>
              <a:t>Submission</a:t>
            </a:r>
            <a:endParaRPr lang="en-US" altLang="zh-CN" sz="29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8640" y="1719580"/>
            <a:ext cx="10591165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254000" algn="just" fontAlgn="auto">
              <a:spcAft>
                <a:spcPts val="0"/>
              </a:spcAft>
              <a:extLst>
                <a:ext uri="{35155182-B16C-46BC-9424-99874614C6A1}">
                  <wpsdc:indentchars xmlns:wpsdc="http://www.wps.cn/officeDocument/2017/drawingmlCustomData" val="100" checksum="994574839"/>
                </a:ext>
              </a:extLst>
            </a:pP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A PDF report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Code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A readme file (Specify used libraries and the source of the dataset/No need to submit the dataset). 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Each group only needs to submit ONE copy.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cs typeface="+mn-lt"/>
              <a:sym typeface="+mn-ea"/>
            </a:endParaRPr>
          </a:p>
          <a:p>
            <a:pPr lvl="1" indent="0" algn="just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cs typeface="+mn-lt"/>
                <a:sym typeface="+mn-ea"/>
              </a:rPr>
              <a:t>NOTE: No late submissions will be accepted.</a:t>
            </a:r>
            <a:endParaRPr lang="en-US" altLang="zh-CN" sz="2000"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678180" y="744220"/>
            <a:ext cx="236855" cy="8267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9805" y="718820"/>
            <a:ext cx="495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Important Dates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9815" y="1073150"/>
            <a:ext cx="10080000" cy="25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9010" y="1062990"/>
            <a:ext cx="6929755" cy="53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900" b="1">
                <a:solidFill>
                  <a:schemeClr val="tx1">
                    <a:lumMod val="65000"/>
                    <a:lumOff val="35000"/>
                  </a:schemeClr>
                </a:solidFill>
              </a:rPr>
              <a:t>Important Dates</a:t>
            </a:r>
            <a:endParaRPr lang="en-US" altLang="zh-CN" sz="29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8005" y="1870075"/>
            <a:ext cx="10591165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254000" algn="just" fontAlgn="auto">
              <a:spcAft>
                <a:spcPts val="0"/>
              </a:spcAft>
              <a:extLst>
                <a:ext uri="{35155182-B16C-46BC-9424-99874614C6A1}">
                  <wpsdc:indentchars xmlns:wpsdc="http://www.wps.cn/officeDocument/2017/drawingmlCustomData" val="100" checksum="994574839"/>
                </a:ext>
              </a:extLst>
            </a:pPr>
            <a:endParaRPr lang="zh-CN" altLang="en-US" sz="2000">
              <a:cs typeface="+mn-lt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Submission of group list:			             30 Sep 2021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Submission of case study briefing:		8 Oct 2021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Project Presentation:				23-24 Nov 2021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Project Report submission:			3 Dec 2021</a:t>
            </a:r>
            <a:endParaRPr lang="en-US" altLang="zh-CN" sz="2000">
              <a:cs typeface="+mn-lt"/>
              <a:sym typeface="+mn-ea"/>
            </a:endParaRPr>
          </a:p>
          <a:p>
            <a:pPr lvl="1" indent="0" algn="just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cs typeface="+mn-lt"/>
              <a:sym typeface="+mn-ea"/>
            </a:endParaRPr>
          </a:p>
          <a:p>
            <a:pPr lvl="1" indent="0" algn="just" fontAlgn="auto">
              <a:buFont typeface="Arial" panose="020B0604020202020204" pitchFamily="34" charset="0"/>
              <a:buNone/>
            </a:pPr>
            <a:endParaRPr lang="en-US" altLang="zh-CN" sz="2000">
              <a:latin typeface="Times New Roman" panose="02020603050405020304" charset="0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678180" y="744220"/>
            <a:ext cx="236855" cy="8267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010" y="706755"/>
            <a:ext cx="6929755" cy="53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900" b="1">
                <a:solidFill>
                  <a:schemeClr val="tx1">
                    <a:lumMod val="65000"/>
                    <a:lumOff val="35000"/>
                  </a:schemeClr>
                </a:solidFill>
              </a:rPr>
              <a:t>Agenda</a:t>
            </a:r>
            <a:endParaRPr lang="en-US" altLang="zh-CN" sz="29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9815" y="1235075"/>
            <a:ext cx="10080000" cy="25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0230" y="1906270"/>
            <a:ext cx="1108773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 fontAlgn="auto">
              <a:buFont typeface="Arial" panose="020B0604020202020204" pitchFamily="34" charset="0"/>
              <a:buChar char="•"/>
            </a:pPr>
            <a:r>
              <a:rPr lang="en-US" altLang="zh-CN" sz="2400" dirty="0">
                <a:cs typeface="+mn-lt"/>
                <a:sym typeface="+mn-ea"/>
              </a:rPr>
              <a:t>Purpose</a:t>
            </a:r>
            <a:endParaRPr lang="en-US" altLang="zh-CN" sz="2400" dirty="0">
              <a:cs typeface="+mn-lt"/>
              <a:sym typeface="+mn-ea"/>
            </a:endParaRPr>
          </a:p>
          <a:p>
            <a:pPr marL="800100" lvl="1" indent="-342900" algn="just" fontAlgn="auto">
              <a:buFont typeface="Arial" panose="020B0604020202020204" pitchFamily="34" charset="0"/>
              <a:buChar char="•"/>
            </a:pPr>
            <a:endParaRPr lang="en-US" altLang="zh-CN" sz="2400" dirty="0">
              <a:cs typeface="+mn-lt"/>
              <a:sym typeface="+mn-ea"/>
            </a:endParaRPr>
          </a:p>
          <a:p>
            <a:pPr marL="800100" lvl="1" indent="-342900" algn="just" fontAlgn="auto">
              <a:buFont typeface="Arial" panose="020B0604020202020204" pitchFamily="34" charset="0"/>
              <a:buChar char="•"/>
            </a:pPr>
            <a:r>
              <a:rPr lang="en-US" altLang="zh-CN" sz="2400" dirty="0">
                <a:cs typeface="+mn-lt"/>
                <a:sym typeface="+mn-ea"/>
              </a:rPr>
              <a:t>Project Teams</a:t>
            </a:r>
            <a:endParaRPr lang="en-US" altLang="zh-CN" sz="2400" dirty="0">
              <a:cs typeface="+mn-lt"/>
              <a:sym typeface="+mn-ea"/>
            </a:endParaRPr>
          </a:p>
          <a:p>
            <a:pPr marL="800100" lvl="1" indent="-342900" algn="just" fontAlgn="auto">
              <a:buFont typeface="Arial" panose="020B0604020202020204" pitchFamily="34" charset="0"/>
              <a:buChar char="•"/>
            </a:pPr>
            <a:endParaRPr lang="en-US" altLang="zh-CN" sz="2400" dirty="0">
              <a:cs typeface="+mn-lt"/>
              <a:sym typeface="+mn-ea"/>
            </a:endParaRPr>
          </a:p>
          <a:p>
            <a:pPr marL="800100" lvl="1" indent="-342900" algn="just" fontAlgn="auto">
              <a:buFont typeface="Arial" panose="020B0604020202020204" pitchFamily="34" charset="0"/>
              <a:buChar char="•"/>
            </a:pPr>
            <a:r>
              <a:rPr lang="en-US" altLang="zh-CN" sz="2400" dirty="0">
                <a:cs typeface="+mn-lt"/>
                <a:sym typeface="+mn-ea"/>
              </a:rPr>
              <a:t>Details of Projects</a:t>
            </a:r>
            <a:endParaRPr lang="en-US" altLang="zh-CN" sz="2400" dirty="0">
              <a:cs typeface="+mn-lt"/>
              <a:sym typeface="+mn-ea"/>
            </a:endParaRPr>
          </a:p>
          <a:p>
            <a:pPr marL="800100" lvl="1" indent="-342900" algn="just" fontAlgn="auto">
              <a:buFont typeface="Arial" panose="020B0604020202020204" pitchFamily="34" charset="0"/>
              <a:buChar char="•"/>
            </a:pPr>
            <a:endParaRPr lang="en-US" altLang="zh-CN" sz="2400" dirty="0">
              <a:cs typeface="+mn-lt"/>
              <a:sym typeface="+mn-ea"/>
            </a:endParaRPr>
          </a:p>
          <a:p>
            <a:pPr marL="800100" lvl="1" indent="-342900" algn="just" fontAlgn="auto">
              <a:buFont typeface="Arial" panose="020B0604020202020204" pitchFamily="34" charset="0"/>
              <a:buChar char="•"/>
            </a:pPr>
            <a:r>
              <a:rPr lang="en-US" altLang="zh-CN" sz="2400" dirty="0">
                <a:cs typeface="+mn-lt"/>
                <a:sym typeface="+mn-ea"/>
              </a:rPr>
              <a:t>Grading Criteria</a:t>
            </a:r>
            <a:endParaRPr lang="en-US" altLang="zh-CN" sz="2400" dirty="0">
              <a:cs typeface="+mn-lt"/>
              <a:sym typeface="+mn-ea"/>
            </a:endParaRPr>
          </a:p>
          <a:p>
            <a:pPr marL="800100" lvl="1" indent="-342900" algn="just" fontAlgn="auto">
              <a:buFont typeface="Arial" panose="020B0604020202020204" pitchFamily="34" charset="0"/>
              <a:buChar char="•"/>
            </a:pPr>
            <a:endParaRPr lang="en-US" altLang="zh-CN" sz="2400" dirty="0">
              <a:cs typeface="+mn-lt"/>
              <a:sym typeface="+mn-ea"/>
            </a:endParaRPr>
          </a:p>
          <a:p>
            <a:pPr marL="800100" lvl="1" indent="-342900" algn="just" fontAlgn="auto">
              <a:buFont typeface="Arial" panose="020B0604020202020204" pitchFamily="34" charset="0"/>
              <a:buChar char="•"/>
            </a:pPr>
            <a:r>
              <a:rPr lang="en-US" altLang="zh-CN" sz="2400" dirty="0">
                <a:cs typeface="+mn-lt"/>
                <a:sym typeface="+mn-ea"/>
              </a:rPr>
              <a:t>Important Dates</a:t>
            </a:r>
            <a:endParaRPr lang="en-US" altLang="zh-CN" sz="2400" dirty="0">
              <a:cs typeface="+mn-lt"/>
              <a:sym typeface="+mn-ea"/>
            </a:endParaRPr>
          </a:p>
          <a:p>
            <a:pPr marL="800100" lvl="1" indent="-342900" algn="just" fontAlgn="auto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678180" y="744220"/>
            <a:ext cx="236855" cy="8267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9805" y="718820"/>
            <a:ext cx="260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Purpose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010" y="1062990"/>
            <a:ext cx="6929755" cy="53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900" b="1">
                <a:solidFill>
                  <a:schemeClr val="tx1">
                    <a:lumMod val="65000"/>
                    <a:lumOff val="35000"/>
                  </a:schemeClr>
                </a:solidFill>
              </a:rPr>
              <a:t>Purpose </a:t>
            </a:r>
            <a:endParaRPr lang="en-US" altLang="zh-CN" sz="29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9815" y="1073150"/>
            <a:ext cx="10080000" cy="25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8005" y="1870075"/>
            <a:ext cx="1059116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254000" algn="just" fontAlgn="auto">
              <a:spcAft>
                <a:spcPts val="0"/>
              </a:spcAft>
              <a:extLst>
                <a:ext uri="{35155182-B16C-46BC-9424-99874614C6A1}">
                  <wpsdc:indentchars xmlns:wpsdc="http://www.wps.cn/officeDocument/2017/drawingmlCustomData" val="100" checksum="994574839"/>
                </a:ext>
              </a:extLst>
            </a:pPr>
            <a:endParaRPr lang="zh-CN" altLang="en-US" sz="2000">
              <a:cs typeface="+mn-lt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Practical experience on a real-life problem. 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Formulate a problem and apply relevant data analytics tools. </a:t>
            </a:r>
            <a:endParaRPr lang="en-US" altLang="zh-CN" sz="2000">
              <a:cs typeface="+mn-lt"/>
              <a:sym typeface="+mn-ea"/>
            </a:endParaRPr>
          </a:p>
          <a:p>
            <a:pPr lvl="1" indent="0" algn="just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>
              <a:cs typeface="+mn-lt"/>
              <a:sym typeface="+mn-ea"/>
            </a:endParaRPr>
          </a:p>
          <a:p>
            <a:pPr lvl="1" indent="0" algn="just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>
              <a:cs typeface="+mn-lt"/>
              <a:sym typeface="+mn-ea"/>
            </a:endParaRPr>
          </a:p>
          <a:p>
            <a:pPr lvl="1" indent="0" algn="just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>
              <a:cs typeface="+mn-lt"/>
              <a:sym typeface="+mn-ea"/>
            </a:endParaRPr>
          </a:p>
          <a:p>
            <a:pPr lvl="1" indent="0" algn="just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>
              <a:cs typeface="+mn-lt"/>
              <a:sym typeface="+mn-ea"/>
            </a:endParaRPr>
          </a:p>
          <a:p>
            <a:pPr lvl="1" indent="0" algn="just" fontAlgn="auto">
              <a:buFont typeface="Arial" panose="020B0604020202020204" pitchFamily="34" charset="0"/>
              <a:buNone/>
            </a:pPr>
            <a:endParaRPr lang="en-US" altLang="zh-CN" sz="2000">
              <a:latin typeface="Times New Roman" panose="02020603050405020304" charset="0"/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678180" y="744220"/>
            <a:ext cx="236855" cy="8267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9805" y="718820"/>
            <a:ext cx="260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+mn-lt"/>
                <a:sym typeface="+mn-ea"/>
              </a:rPr>
              <a:t>Project Teams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9815" y="1073150"/>
            <a:ext cx="10080000" cy="25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8005" y="1870075"/>
            <a:ext cx="1059116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254000" algn="just" fontAlgn="auto">
              <a:spcAft>
                <a:spcPts val="0"/>
              </a:spcAft>
              <a:extLst>
                <a:ext uri="{35155182-B16C-46BC-9424-99874614C6A1}">
                  <wpsdc:indentchars xmlns:wpsdc="http://www.wps.cn/officeDocument/2017/drawingmlCustomData" val="100" checksum="994574839"/>
                </a:ext>
              </a:extLst>
            </a:pPr>
            <a:endParaRPr lang="zh-CN" altLang="en-US" sz="2000">
              <a:cs typeface="+mn-lt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3 to 5 persons in a group.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Group Selection on Moodle.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Deadline: on or before </a:t>
            </a:r>
            <a:r>
              <a:rPr lang="en-US" altLang="zh-CN" sz="2000" b="1">
                <a:solidFill>
                  <a:srgbClr val="C00000"/>
                </a:solidFill>
                <a:cs typeface="+mn-lt"/>
                <a:sym typeface="+mn-ea"/>
              </a:rPr>
              <a:t>30 Sep 2021</a:t>
            </a:r>
            <a:r>
              <a:rPr lang="en-US" altLang="zh-CN" sz="2000">
                <a:cs typeface="+mn-lt"/>
                <a:sym typeface="+mn-ea"/>
              </a:rPr>
              <a:t>.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cs typeface="+mn-lt"/>
              <a:sym typeface="+mn-ea"/>
            </a:endParaRPr>
          </a:p>
          <a:p>
            <a:pPr lvl="1" indent="0" algn="just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cs typeface="+mn-lt"/>
                <a:sym typeface="+mn-ea"/>
              </a:rPr>
              <a:t>NOTE: If students have problem forming groups, please contact TA to discuss.</a:t>
            </a:r>
            <a:endParaRPr lang="en-US" altLang="zh-CN" sz="2000">
              <a:cs typeface="+mn-lt"/>
              <a:sym typeface="+mn-ea"/>
            </a:endParaRPr>
          </a:p>
          <a:p>
            <a:pPr lvl="1" indent="0" algn="just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>
              <a:cs typeface="+mn-lt"/>
              <a:sym typeface="+mn-ea"/>
            </a:endParaRPr>
          </a:p>
          <a:p>
            <a:pPr lvl="1" indent="0" algn="just" fontAlgn="auto">
              <a:buFont typeface="Arial" panose="020B0604020202020204" pitchFamily="34" charset="0"/>
              <a:buNone/>
            </a:pPr>
            <a:endParaRPr lang="en-US" altLang="zh-CN" sz="2000">
              <a:latin typeface="Times New Roman" panose="02020603050405020304" charset="0"/>
              <a:cs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9010" y="1062990"/>
            <a:ext cx="6929755" cy="537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900" b="1">
                <a:solidFill>
                  <a:schemeClr val="tx1">
                    <a:lumMod val="65000"/>
                    <a:lumOff val="35000"/>
                  </a:schemeClr>
                </a:solidFill>
              </a:rPr>
              <a:t>Project Teams </a:t>
            </a:r>
            <a:endParaRPr lang="en-US" altLang="zh-CN" sz="29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678180" y="744220"/>
            <a:ext cx="236855" cy="8267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9805" y="718820"/>
            <a:ext cx="495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Details of Projects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9815" y="1073150"/>
            <a:ext cx="10080000" cy="25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9010" y="1062990"/>
            <a:ext cx="6929755" cy="53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900" b="1">
                <a:solidFill>
                  <a:schemeClr val="tx1">
                    <a:lumMod val="65000"/>
                    <a:lumOff val="35000"/>
                  </a:schemeClr>
                </a:solidFill>
              </a:rPr>
              <a:t>Two Options</a:t>
            </a:r>
            <a:endParaRPr lang="en-US" altLang="zh-CN" sz="29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8005" y="1664970"/>
            <a:ext cx="1059116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254000" algn="just" fontAlgn="auto">
              <a:spcAft>
                <a:spcPts val="0"/>
              </a:spcAft>
              <a:extLst>
                <a:ext uri="{35155182-B16C-46BC-9424-99874614C6A1}">
                  <wpsdc:indentchars xmlns:wpsdc="http://www.wps.cn/officeDocument/2017/drawingmlCustomData" val="100" checksum="994574839"/>
                </a:ext>
              </a:extLst>
            </a:pPr>
            <a:endParaRPr lang="zh-CN" altLang="en-US" sz="2000">
              <a:cs typeface="+mn-lt"/>
            </a:endParaRPr>
          </a:p>
          <a:p>
            <a:pPr lvl="1" indent="0" algn="just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cs typeface="+mn-lt"/>
                <a:sym typeface="+mn-ea"/>
              </a:rPr>
              <a:t>There are 2 options for each group: 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cs typeface="+mn-lt"/>
                <a:sym typeface="+mn-ea"/>
              </a:rPr>
              <a:t>OPTION 1</a:t>
            </a:r>
            <a:r>
              <a:rPr lang="en-US" altLang="zh-CN" sz="2000">
                <a:cs typeface="+mn-lt"/>
                <a:sym typeface="+mn-ea"/>
              </a:rPr>
              <a:t>: use the famous financial fraud case – Enron case – as the subject of the case study; or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cs typeface="+mn-lt"/>
                <a:sym typeface="+mn-ea"/>
              </a:rPr>
              <a:t>OPTION 2</a:t>
            </a:r>
            <a:r>
              <a:rPr lang="en-US" altLang="zh-CN" sz="2000">
                <a:cs typeface="+mn-lt"/>
                <a:sym typeface="+mn-ea"/>
              </a:rPr>
              <a:t>: choose a financial fraud case with similar scale and complexity as the Enron case (with publicly available data source).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cs typeface="+mn-lt"/>
              <a:sym typeface="+mn-ea"/>
            </a:endParaRPr>
          </a:p>
          <a:p>
            <a:pPr lvl="1" indent="0" algn="just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cs typeface="+mn-lt"/>
                <a:sym typeface="+mn-ea"/>
              </a:rPr>
              <a:t>NOTE: If OPTION 2 is chosen by the group, please send the case briefing to TA for review </a:t>
            </a:r>
            <a:r>
              <a:rPr lang="en-US" altLang="zh-CN" sz="2000" b="1">
                <a:solidFill>
                  <a:srgbClr val="C00000"/>
                </a:solidFill>
                <a:cs typeface="+mn-lt"/>
                <a:sym typeface="+mn-ea"/>
              </a:rPr>
              <a:t>on or before 8 Oct 2021</a:t>
            </a:r>
            <a:r>
              <a:rPr lang="en-US" altLang="zh-CN" sz="2000">
                <a:cs typeface="+mn-lt"/>
                <a:sym typeface="+mn-ea"/>
              </a:rPr>
              <a:t> before proceeding with the case study.</a:t>
            </a:r>
            <a:endParaRPr lang="en-US" altLang="zh-CN" sz="2000">
              <a:cs typeface="+mn-lt"/>
              <a:sym typeface="+mn-ea"/>
            </a:endParaRPr>
          </a:p>
          <a:p>
            <a:pPr lvl="1" indent="0" algn="just" fontAlgn="auto">
              <a:buFont typeface="Arial" panose="020B0604020202020204" pitchFamily="34" charset="0"/>
              <a:buNone/>
            </a:pPr>
            <a:endParaRPr lang="en-US" altLang="zh-CN" sz="2000">
              <a:latin typeface="Times New Roman" panose="02020603050405020304" charset="0"/>
              <a:cs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678180" y="744220"/>
            <a:ext cx="236855" cy="8267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9805" y="718820"/>
            <a:ext cx="495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Details of Projects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9815" y="1073150"/>
            <a:ext cx="10080000" cy="25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9010" y="1062990"/>
            <a:ext cx="6929755" cy="53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900" b="1">
                <a:solidFill>
                  <a:schemeClr val="tx1">
                    <a:lumMod val="65000"/>
                    <a:lumOff val="35000"/>
                  </a:schemeClr>
                </a:solidFill>
              </a:rPr>
              <a:t>Tasks</a:t>
            </a:r>
            <a:endParaRPr lang="en-US" altLang="zh-CN" sz="29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8005" y="1902460"/>
            <a:ext cx="10591165" cy="3014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254000" algn="just" fontAlgn="auto">
              <a:spcAft>
                <a:spcPts val="0"/>
              </a:spcAft>
              <a:extLst>
                <a:ext uri="{35155182-B16C-46BC-9424-99874614C6A1}">
                  <wpsdc:indentchars xmlns:wpsdc="http://www.wps.cn/officeDocument/2017/drawingmlCustomData" val="100" checksum="994574839"/>
                </a:ext>
              </a:extLst>
            </a:pPr>
            <a:endParaRPr lang="zh-CN" altLang="en-US" sz="2000">
              <a:cs typeface="+mn-lt"/>
            </a:endParaRPr>
          </a:p>
          <a:p>
            <a:pPr lvl="1" indent="0" algn="just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cs typeface="+mn-lt"/>
                <a:sym typeface="+mn-ea"/>
              </a:rPr>
              <a:t>Each group is required to complete the following tasks: 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Perform a meta-analysis of the case.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Answer questions.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cs typeface="+mn-lt"/>
              <a:sym typeface="+mn-ea"/>
            </a:endParaRPr>
          </a:p>
          <a:p>
            <a:pPr lvl="1" indent="0" algn="just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cs typeface="+mn-lt"/>
                <a:sym typeface="+mn-ea"/>
              </a:rPr>
              <a:t>NOTE: Prepare the </a:t>
            </a:r>
            <a:r>
              <a:rPr lang="en-US" altLang="zh-CN" sz="2000" b="1">
                <a:cs typeface="+mn-lt"/>
                <a:sym typeface="+mn-ea"/>
              </a:rPr>
              <a:t>project report</a:t>
            </a:r>
            <a:r>
              <a:rPr lang="en-US" altLang="zh-CN" sz="2000">
                <a:cs typeface="+mn-lt"/>
                <a:sym typeface="+mn-ea"/>
              </a:rPr>
              <a:t> and give an </a:t>
            </a:r>
            <a:r>
              <a:rPr lang="en-US" altLang="zh-CN" sz="2000" b="1">
                <a:cs typeface="+mn-lt"/>
                <a:sym typeface="+mn-ea"/>
              </a:rPr>
              <a:t>oral presentation</a:t>
            </a:r>
            <a:r>
              <a:rPr lang="en-US" altLang="zh-CN" sz="2000">
                <a:cs typeface="+mn-lt"/>
                <a:sym typeface="+mn-ea"/>
              </a:rPr>
              <a:t> of the group project.</a:t>
            </a:r>
            <a:endParaRPr lang="en-US" altLang="zh-CN" sz="2000">
              <a:cs typeface="+mn-lt"/>
              <a:sym typeface="+mn-ea"/>
            </a:endParaRPr>
          </a:p>
          <a:p>
            <a:pPr lvl="1" indent="0" algn="just" fontAlgn="auto">
              <a:buFont typeface="Arial" panose="020B0604020202020204" pitchFamily="34" charset="0"/>
              <a:buNone/>
            </a:pPr>
            <a:endParaRPr lang="en-US" altLang="zh-CN" sz="2000">
              <a:latin typeface="Times New Roman" panose="02020603050405020304" charset="0"/>
              <a:cs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678180" y="744220"/>
            <a:ext cx="236855" cy="8267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9805" y="718820"/>
            <a:ext cx="495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Details of Projects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9815" y="1073150"/>
            <a:ext cx="10080000" cy="25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9010" y="1062990"/>
            <a:ext cx="6929755" cy="53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900" b="1">
                <a:solidFill>
                  <a:schemeClr val="tx1">
                    <a:lumMod val="65000"/>
                    <a:lumOff val="35000"/>
                  </a:schemeClr>
                </a:solidFill>
              </a:rPr>
              <a:t>Perform Meta-analysis</a:t>
            </a:r>
            <a:endParaRPr lang="en-US" altLang="zh-CN" sz="29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8005" y="1988820"/>
            <a:ext cx="10591165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254000" algn="just" fontAlgn="auto">
              <a:spcAft>
                <a:spcPts val="0"/>
              </a:spcAft>
              <a:extLst>
                <a:ext uri="{35155182-B16C-46BC-9424-99874614C6A1}">
                  <wpsdc:indentchars xmlns:wpsdc="http://www.wps.cn/officeDocument/2017/drawingmlCustomData" val="100" checksum="994574839"/>
                </a:ext>
              </a:extLst>
            </a:pPr>
            <a:endParaRPr lang="zh-CN" altLang="en-US" sz="2000">
              <a:cs typeface="+mn-lt"/>
            </a:endParaRPr>
          </a:p>
          <a:p>
            <a:pPr lvl="1" indent="0" algn="just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cs typeface="+mn-lt"/>
                <a:sym typeface="+mn-ea"/>
              </a:rPr>
              <a:t>Conduct a meta-study of the chosen financial fraud case: 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Understand the background and the case profile.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Identify the data sources.</a:t>
            </a:r>
            <a:endParaRPr lang="en-US" altLang="zh-CN" sz="2000">
              <a:cs typeface="+mn-lt"/>
              <a:sym typeface="+mn-ea"/>
            </a:endParaRPr>
          </a:p>
          <a:p>
            <a:pPr lvl="1" indent="0" algn="just" fontAlgn="auto">
              <a:buFont typeface="Arial" panose="020B0604020202020204" pitchFamily="34" charset="0"/>
              <a:buNone/>
            </a:pPr>
            <a:endParaRPr lang="en-US" altLang="zh-CN" sz="2000">
              <a:latin typeface="Times New Roman" panose="02020603050405020304" charset="0"/>
              <a:cs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678180" y="744220"/>
            <a:ext cx="236855" cy="8267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9805" y="718820"/>
            <a:ext cx="495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Details of Projects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9815" y="1073150"/>
            <a:ext cx="10080000" cy="25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9010" y="1062990"/>
            <a:ext cx="6929755" cy="53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900" b="1">
                <a:solidFill>
                  <a:schemeClr val="tx1">
                    <a:lumMod val="65000"/>
                    <a:lumOff val="35000"/>
                  </a:schemeClr>
                </a:solidFill>
              </a:rPr>
              <a:t>Answer questions</a:t>
            </a:r>
            <a:endParaRPr lang="en-US" altLang="zh-CN" sz="29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2730" y="1527810"/>
            <a:ext cx="1102360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254000" algn="just" fontAlgn="auto">
              <a:spcAft>
                <a:spcPts val="0"/>
              </a:spcAft>
              <a:extLst>
                <a:ext uri="{35155182-B16C-46BC-9424-99874614C6A1}">
                  <wpsdc:indentchars xmlns:wpsdc="http://www.wps.cn/officeDocument/2017/drawingmlCustomData" val="100" checksum="994574839"/>
                </a:ext>
              </a:extLst>
            </a:pP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Business Problem: The objective (e.g. identification of relationship, timeline analysis, fraud detection, etc)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Explore the data: Perform EDA (Exploratory Data Analysis) and explain the results.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Sampling: Describe the techniques or methods used for sampling.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Clean and transform the data: Describe the techniques or methods used for data pre-processing.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Data modeling: Develop a new financial fraud detection model.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Interpret and evaluate the model: Evaluate the performance.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Non-data analytic element: The risks and red flags of the case, other non-data analytic elements, suggestions.</a:t>
            </a:r>
            <a:endParaRPr lang="en-US" altLang="zh-CN" sz="2000">
              <a:cs typeface="+mn-lt"/>
              <a:sym typeface="+mn-ea"/>
            </a:endParaRPr>
          </a:p>
          <a:p>
            <a:pPr lvl="1" indent="0" algn="just" fontAlgn="auto">
              <a:buFont typeface="Arial" panose="020B0604020202020204" pitchFamily="34" charset="0"/>
              <a:buNone/>
            </a:pPr>
            <a:endParaRPr lang="en-US" altLang="zh-CN" sz="2000">
              <a:latin typeface="Times New Roman" panose="02020603050405020304" charset="0"/>
              <a:cs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678180" y="744220"/>
            <a:ext cx="236855" cy="8267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9805" y="718820"/>
            <a:ext cx="495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Grading Criteria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9815" y="1073150"/>
            <a:ext cx="10080000" cy="25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9010" y="1062990"/>
            <a:ext cx="6929755" cy="53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900" b="1">
                <a:solidFill>
                  <a:schemeClr val="tx1">
                    <a:lumMod val="65000"/>
                    <a:lumOff val="35000"/>
                  </a:schemeClr>
                </a:solidFill>
              </a:rPr>
              <a:t>Grading Criteria</a:t>
            </a:r>
            <a:endParaRPr lang="en-US" altLang="zh-CN" sz="29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8005" y="1988820"/>
            <a:ext cx="10591165" cy="3014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254000" algn="just" fontAlgn="auto">
              <a:spcAft>
                <a:spcPts val="0"/>
              </a:spcAft>
              <a:extLst>
                <a:ext uri="{35155182-B16C-46BC-9424-99874614C6A1}">
                  <wpsdc:indentchars xmlns:wpsdc="http://www.wps.cn/officeDocument/2017/drawingmlCustomData" val="100" checksum="994574839"/>
                </a:ext>
              </a:extLst>
            </a:pPr>
            <a:endParaRPr lang="zh-CN" altLang="en-US" sz="2000">
              <a:cs typeface="+mn-lt"/>
            </a:endParaRPr>
          </a:p>
          <a:p>
            <a:pPr lvl="1" indent="0" algn="just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cs typeface="+mn-lt"/>
                <a:sym typeface="+mn-ea"/>
              </a:rPr>
              <a:t>Each group must write a project report and give a project presentation. ALL members in the </a:t>
            </a:r>
            <a:r>
              <a:rPr lang="en-US" altLang="zh-CN" sz="2000" b="1">
                <a:cs typeface="+mn-lt"/>
                <a:sym typeface="+mn-ea"/>
              </a:rPr>
              <a:t>SAME group</a:t>
            </a:r>
            <a:r>
              <a:rPr lang="en-US" altLang="zh-CN" sz="2000">
                <a:cs typeface="+mn-lt"/>
                <a:sym typeface="+mn-ea"/>
              </a:rPr>
              <a:t> will receive the </a:t>
            </a:r>
            <a:r>
              <a:rPr lang="en-US" altLang="zh-CN" sz="2000" b="1">
                <a:cs typeface="+mn-lt"/>
                <a:sym typeface="+mn-ea"/>
              </a:rPr>
              <a:t>SAME mark</a:t>
            </a:r>
            <a:r>
              <a:rPr lang="en-US" altLang="zh-CN" sz="2000">
                <a:cs typeface="+mn-lt"/>
                <a:sym typeface="+mn-ea"/>
              </a:rPr>
              <a:t>. 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Project Presentation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cs typeface="+mn-lt"/>
                <a:sym typeface="+mn-ea"/>
              </a:rPr>
              <a:t>Project Report </a:t>
            </a:r>
            <a:endParaRPr lang="en-US" altLang="zh-CN" sz="2000">
              <a:cs typeface="+mn-lt"/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cs typeface="+mn-lt"/>
              <a:sym typeface="+mn-ea"/>
            </a:endParaRPr>
          </a:p>
          <a:p>
            <a:pPr lvl="1" indent="0" algn="just" fontAlgn="auto">
              <a:buFont typeface="Arial" panose="020B0604020202020204" pitchFamily="34" charset="0"/>
              <a:buNone/>
            </a:pPr>
            <a:endParaRPr lang="en-US" altLang="zh-CN" sz="2000">
              <a:latin typeface="Times New Roman" panose="02020603050405020304" charset="0"/>
              <a:cs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Probation_v4</Template>
  <TotalTime>0</TotalTime>
  <Words>3149</Words>
  <Application>WPS Presentation</Application>
  <PresentationFormat>Widescreen</PresentationFormat>
  <Paragraphs>149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Microsoft YaHei</vt:lpstr>
      <vt:lpstr>Times New Roman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kpchow</dc:creator>
  <cp:lastModifiedBy>Administrator</cp:lastModifiedBy>
  <cp:revision>290</cp:revision>
  <dcterms:created xsi:type="dcterms:W3CDTF">2021-09-12T08:49:00Z</dcterms:created>
  <dcterms:modified xsi:type="dcterms:W3CDTF">2021-09-14T08:22:26Z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1033-11.2.0.10265</vt:lpwstr>
  </property>
  <property fmtid="{D5CDD505-2E9C-101B-9397-08002B2CF9AE}" pid="3" name="ICV">
    <vt:lpwstr>4A601B8EEDCE45ACAB3AC2EEA378435F</vt:lpwstr>
  </property>
</Properties>
</file>