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mak\Documents\employee%20data%20analysis%20(%20rohith%20)%20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 ( rohith ) nm.xlsx]Sheet1!PivotTable1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1</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0-0240-4CCC-A91D-623B9EDD9969}"/>
            </c:ext>
          </c:extLst>
        </c:ser>
        <c:ser>
          <c:idx val="1"/>
          <c:order val="1"/>
          <c:tx>
            <c:strRef>
              <c:f>Sheet1!$C$3:$C$4</c:f>
              <c:strCache>
                <c:ptCount val="1"/>
                <c:pt idx="0">
                  <c:v>2</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1-0240-4CCC-A91D-623B9EDD9969}"/>
            </c:ext>
          </c:extLst>
        </c:ser>
        <c:ser>
          <c:idx val="2"/>
          <c:order val="2"/>
          <c:tx>
            <c:strRef>
              <c:f>Sheet1!$D$3:$D$4</c:f>
              <c:strCache>
                <c:ptCount val="1"/>
                <c:pt idx="0">
                  <c:v>3</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2-0240-4CCC-A91D-623B9EDD9969}"/>
            </c:ext>
          </c:extLst>
        </c:ser>
        <c:ser>
          <c:idx val="3"/>
          <c:order val="3"/>
          <c:tx>
            <c:strRef>
              <c:f>Sheet1!$E$3:$E$4</c:f>
              <c:strCache>
                <c:ptCount val="1"/>
                <c:pt idx="0">
                  <c:v>4</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3-0240-4CCC-A91D-623B9EDD9969}"/>
            </c:ext>
          </c:extLst>
        </c:ser>
        <c:ser>
          <c:idx val="4"/>
          <c:order val="4"/>
          <c:tx>
            <c:strRef>
              <c:f>Sheet1!$F$3:$F$4</c:f>
              <c:strCache>
                <c:ptCount val="1"/>
                <c:pt idx="0">
                  <c:v>5</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4-0240-4CCC-A91D-623B9EDD9969}"/>
            </c:ext>
          </c:extLst>
        </c:ser>
        <c:dLbls>
          <c:showLegendKey val="0"/>
          <c:showVal val="0"/>
          <c:showCatName val="0"/>
          <c:showSerName val="0"/>
          <c:showPercent val="0"/>
          <c:showBubbleSize val="0"/>
        </c:dLbls>
        <c:gapWidth val="219"/>
        <c:overlap val="-27"/>
        <c:axId val="1477815327"/>
        <c:axId val="1477819167"/>
      </c:barChart>
      <c:catAx>
        <c:axId val="1477815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7819167"/>
        <c:crosses val="autoZero"/>
        <c:auto val="1"/>
        <c:lblAlgn val="ctr"/>
        <c:lblOffset val="100"/>
        <c:noMultiLvlLbl val="0"/>
      </c:catAx>
      <c:valAx>
        <c:axId val="1477819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78153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11471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Manjari S</a:t>
            </a:r>
          </a:p>
          <a:p>
            <a:r>
              <a:rPr lang="en-US" sz="2400" dirty="0"/>
              <a:t>REGISTER NO: 41F04C25063584FA37A4518C7BF4350C</a:t>
            </a:r>
          </a:p>
          <a:p>
            <a:r>
              <a:rPr lang="en-US" sz="2400" dirty="0"/>
              <a:t>DEPARTMENT: BCOM(computer applications)</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12DFC7C3-AD78-1BEB-2A58-C99BD8407DB4}"/>
              </a:ext>
            </a:extLst>
          </p:cNvPr>
          <p:cNvSpPr>
            <a:spLocks noGrp="1"/>
          </p:cNvSpPr>
          <p:nvPr>
            <p:ph type="ctrTitle"/>
          </p:nvPr>
        </p:nvSpPr>
        <p:spPr>
          <a:xfrm>
            <a:off x="533400" y="386078"/>
            <a:ext cx="5800851" cy="492443"/>
          </a:xfrm>
        </p:spPr>
        <p:txBody>
          <a:bodyPr/>
          <a:lstStyle/>
          <a:p>
            <a:r>
              <a:rPr lang="en-IN" b="1" dirty="0"/>
              <a:t>MODELLING</a:t>
            </a:r>
          </a:p>
        </p:txBody>
      </p:sp>
      <p:sp>
        <p:nvSpPr>
          <p:cNvPr id="3" name="Subtitle 2">
            <a:extLst>
              <a:ext uri="{FF2B5EF4-FFF2-40B4-BE49-F238E27FC236}">
                <a16:creationId xmlns:a16="http://schemas.microsoft.com/office/drawing/2014/main" id="{B58D065A-DEF3-770B-CCCB-3F803553723F}"/>
              </a:ext>
            </a:extLst>
          </p:cNvPr>
          <p:cNvSpPr>
            <a:spLocks noGrp="1"/>
          </p:cNvSpPr>
          <p:nvPr>
            <p:ph type="subTitle" idx="4"/>
          </p:nvPr>
        </p:nvSpPr>
        <p:spPr>
          <a:xfrm>
            <a:off x="1143000" y="1676400"/>
            <a:ext cx="8534400" cy="1938992"/>
          </a:xfrm>
        </p:spPr>
        <p:txBody>
          <a:bodyPr/>
          <a:lstStyle/>
          <a:p>
            <a:r>
              <a:rPr lang="en-IN" dirty="0">
                <a:latin typeface="Times New Roman" panose="02020603050405020304" pitchFamily="18" charset="0"/>
                <a:cs typeface="Times New Roman" panose="02020603050405020304" pitchFamily="18" charset="0"/>
              </a:rPr>
              <a:t>  1) Descriptive Analytics</a:t>
            </a:r>
          </a:p>
          <a:p>
            <a:r>
              <a:rPr lang="en-IN" dirty="0">
                <a:latin typeface="Times New Roman" panose="02020603050405020304" pitchFamily="18" charset="0"/>
                <a:cs typeface="Times New Roman" panose="02020603050405020304" pitchFamily="18" charset="0"/>
              </a:rPr>
              <a:t>  2) Predictive Modelling</a:t>
            </a:r>
          </a:p>
          <a:p>
            <a:r>
              <a:rPr lang="en-IN" dirty="0">
                <a:latin typeface="Times New Roman" panose="02020603050405020304" pitchFamily="18" charset="0"/>
                <a:cs typeface="Times New Roman" panose="02020603050405020304" pitchFamily="18" charset="0"/>
              </a:rPr>
              <a:t>  3) Regression Analysis</a:t>
            </a:r>
          </a:p>
          <a:p>
            <a:r>
              <a:rPr lang="en-IN" dirty="0">
                <a:latin typeface="Times New Roman" panose="02020603050405020304" pitchFamily="18" charset="0"/>
                <a:cs typeface="Times New Roman" panose="02020603050405020304" pitchFamily="18" charset="0"/>
              </a:rPr>
              <a:t>  4) Clustering</a:t>
            </a:r>
          </a:p>
          <a:p>
            <a:r>
              <a:rPr lang="en-IN" dirty="0">
                <a:latin typeface="Times New Roman" panose="02020603050405020304" pitchFamily="18" charset="0"/>
                <a:cs typeface="Times New Roman" panose="02020603050405020304" pitchFamily="18" charset="0"/>
              </a:rPr>
              <a:t>  5) Classification</a:t>
            </a:r>
          </a:p>
          <a:p>
            <a:r>
              <a:rPr lang="en-IN" dirty="0">
                <a:latin typeface="Times New Roman" panose="02020603050405020304" pitchFamily="18" charset="0"/>
                <a:cs typeface="Times New Roman" panose="02020603050405020304" pitchFamily="18" charset="0"/>
              </a:rPr>
              <a:t>  6) Time Series Analysis</a:t>
            </a:r>
          </a:p>
          <a:p>
            <a:r>
              <a:rPr lang="en-IN" dirty="0">
                <a:latin typeface="Times New Roman" panose="02020603050405020304" pitchFamily="18" charset="0"/>
                <a:cs typeface="Times New Roman" panose="02020603050405020304" pitchFamily="18" charset="0"/>
              </a:rPr>
              <a:t>  7) Decision Tress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EC05A85-A341-FFE1-893F-4BA865119242}"/>
              </a:ext>
            </a:extLst>
          </p:cNvPr>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914400" y="1219200"/>
            <a:ext cx="5800851" cy="492443"/>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8D89F45-C319-2BF2-DF6F-4989198FF263}"/>
              </a:ext>
            </a:extLst>
          </p:cNvPr>
          <p:cNvSpPr>
            <a:spLocks noGrp="1"/>
          </p:cNvSpPr>
          <p:nvPr>
            <p:ph type="subTitle" idx="4"/>
          </p:nvPr>
        </p:nvSpPr>
        <p:spPr>
          <a:xfrm>
            <a:off x="914400" y="2459504"/>
            <a:ext cx="8534400" cy="1938992"/>
          </a:xfrm>
        </p:spPr>
        <p:txBody>
          <a:bodyPr/>
          <a:lstStyle/>
          <a:p>
            <a:pPr algn="just"/>
            <a:r>
              <a:rPr lang="en-IN" dirty="0">
                <a:latin typeface="Times New Roman" panose="02020603050405020304" pitchFamily="18" charset="0"/>
                <a:cs typeface="Times New Roman" panose="02020603050405020304" pitchFamily="18" charset="0"/>
              </a:rPr>
              <a:t>   The current employee rating analysis reveals variability in rating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more detailed  analysis could pinpoint specific areas of strength or concern, guiding potential performance improvements or targeted interventions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4787208"/>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IN" sz="4250" spc="-20" dirty="0"/>
            </a:br>
            <a:br>
              <a:rPr lang="en-IN" sz="4250" spc="-20" dirty="0"/>
            </a:b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000" b="0" spc="10" dirty="0">
                <a:latin typeface="Times New Roman" panose="02020603050405020304" pitchFamily="18" charset="0"/>
                <a:cs typeface="Times New Roman" panose="02020603050405020304" pitchFamily="18" charset="0"/>
              </a:rPr>
              <a:t>The analysis of employee current rating is important that it can help the company to analyse the trend and objective track of the company. It helps to identify whether the employee is performing good or helps in identifying the areas to improve for. Thus brings the idea for the betterment of the company and increase productivity.</a:t>
            </a:r>
            <a:endParaRPr sz="20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Total employees: this dataset includes 1038 employees across various business unit.</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Average rating : the average rating is 2.95</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Highest average rating : SVG (3.03)</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Lowest average rating : TNS ( 2.79 )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756430"/>
          </a:xfrm>
          <a:prstGeom prst="rect">
            <a:avLst/>
          </a:prstGeom>
        </p:spPr>
        <p:txBody>
          <a:bodyPr vert="horz" wrap="square" lIns="0" tIns="16510" rIns="0" bIns="0" rtlCol="0">
            <a:spAutoFit/>
          </a:bodyPr>
          <a:lstStyle/>
          <a:p>
            <a:pPr marL="12700">
              <a:lnSpc>
                <a:spcPct val="100000"/>
              </a:lnSpc>
              <a:spcBef>
                <a:spcPts val="130"/>
              </a:spcBef>
            </a:pPr>
            <a:br>
              <a:rPr lang="en-IN" sz="3200" spc="25" dirty="0"/>
            </a:br>
            <a:br>
              <a:rPr lang="en-IN" sz="3200" spc="25" dirty="0"/>
            </a:b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1800" b="0" spc="5" dirty="0">
                <a:latin typeface="Times New Roman" panose="02020603050405020304" pitchFamily="18" charset="0"/>
                <a:cs typeface="Times New Roman" panose="02020603050405020304" pitchFamily="18" charset="0"/>
              </a:rPr>
              <a:t>1) human resources </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2) management</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3) employee development teams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4) business unit head</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5) analytics and strategic team</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6) IT sector</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7) organisations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8)key managerial personnel</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9) employers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10) employees.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EF71549C-8BB0-0384-80AF-80AF548870F8}"/>
              </a:ext>
            </a:extLst>
          </p:cNvPr>
          <p:cNvSpPr txBox="1"/>
          <p:nvPr/>
        </p:nvSpPr>
        <p:spPr>
          <a:xfrm>
            <a:off x="3581400" y="1905000"/>
            <a:ext cx="5410200" cy="1754326"/>
          </a:xfrm>
          <a:prstGeom prst="rect">
            <a:avLst/>
          </a:prstGeom>
          <a:noFill/>
        </p:spPr>
        <p:txBody>
          <a:bodyPr wrap="square" rtlCol="0">
            <a:spAutoFit/>
          </a:bodyPr>
          <a:lstStyle/>
          <a:p>
            <a:pPr marL="342900" indent="-342900">
              <a:buAutoNum type="arabicParenR"/>
            </a:pPr>
            <a:r>
              <a:rPr lang="en-IN" b="1" dirty="0">
                <a:latin typeface="Times New Roman" panose="02020603050405020304" pitchFamily="18" charset="0"/>
                <a:cs typeface="Times New Roman" panose="02020603050405020304" pitchFamily="18" charset="0"/>
              </a:rPr>
              <a:t>Filtering : </a:t>
            </a:r>
            <a:r>
              <a:rPr lang="en-IN" dirty="0">
                <a:latin typeface="Times New Roman" panose="02020603050405020304" pitchFamily="18" charset="0"/>
                <a:cs typeface="Times New Roman" panose="02020603050405020304" pitchFamily="18" charset="0"/>
              </a:rPr>
              <a:t>to focus on targeted analysis, remove error reduction, customization etc.</a:t>
            </a:r>
          </a:p>
          <a:p>
            <a:pPr marL="342900" indent="-342900">
              <a:buAutoNum type="arabicParenR"/>
            </a:pPr>
            <a:r>
              <a:rPr lang="en-IN" b="1" dirty="0">
                <a:latin typeface="Times New Roman" panose="02020603050405020304" pitchFamily="18" charset="0"/>
                <a:cs typeface="Times New Roman" panose="02020603050405020304" pitchFamily="18" charset="0"/>
              </a:rPr>
              <a:t>Conditional formatting : </a:t>
            </a:r>
            <a:r>
              <a:rPr lang="en-IN" dirty="0">
                <a:latin typeface="Times New Roman" panose="02020603050405020304" pitchFamily="18" charset="0"/>
                <a:cs typeface="Times New Roman" panose="02020603050405020304" pitchFamily="18" charset="0"/>
              </a:rPr>
              <a:t>quick </a:t>
            </a:r>
            <a:r>
              <a:rPr lang="en-IN" dirty="0" err="1">
                <a:latin typeface="Times New Roman" panose="02020603050405020304" pitchFamily="18" charset="0"/>
                <a:cs typeface="Times New Roman" panose="02020603050405020304" pitchFamily="18" charset="0"/>
              </a:rPr>
              <a:t>analysis,error</a:t>
            </a:r>
            <a:r>
              <a:rPr lang="en-IN" dirty="0">
                <a:latin typeface="Times New Roman" panose="02020603050405020304" pitchFamily="18" charset="0"/>
                <a:cs typeface="Times New Roman" panose="02020603050405020304" pitchFamily="18" charset="0"/>
              </a:rPr>
              <a:t> deductions etc.</a:t>
            </a:r>
          </a:p>
          <a:p>
            <a:pPr marL="342900" indent="-342900">
              <a:buAutoNum type="arabicParenR"/>
            </a:pPr>
            <a:r>
              <a:rPr lang="en-IN" b="1" dirty="0">
                <a:latin typeface="Times New Roman" panose="02020603050405020304" pitchFamily="18" charset="0"/>
                <a:cs typeface="Times New Roman" panose="02020603050405020304" pitchFamily="18" charset="0"/>
              </a:rPr>
              <a:t>Pivot table &amp; graphs : </a:t>
            </a:r>
            <a:r>
              <a:rPr lang="en-IN" dirty="0">
                <a:latin typeface="Times New Roman" panose="02020603050405020304" pitchFamily="18" charset="0"/>
                <a:cs typeface="Times New Roman" panose="02020603050405020304" pitchFamily="18" charset="0"/>
              </a:rPr>
              <a:t>data summarization, interactive report , chart types etc.</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1066800" y="1143000"/>
            <a:ext cx="5800851" cy="518160"/>
          </a:xfrm>
        </p:spPr>
        <p:txBody>
          <a:bodyPr/>
          <a:lstStyle/>
          <a:p>
            <a:r>
              <a:rPr lang="en-IN" dirty="0"/>
              <a:t>Dataset Description</a:t>
            </a:r>
          </a:p>
        </p:txBody>
      </p:sp>
      <p:sp>
        <p:nvSpPr>
          <p:cNvPr id="3" name="Subtitle 2">
            <a:extLst>
              <a:ext uri="{FF2B5EF4-FFF2-40B4-BE49-F238E27FC236}">
                <a16:creationId xmlns:a16="http://schemas.microsoft.com/office/drawing/2014/main" id="{8C7D88DB-FBBA-862F-B62C-B0EFC70888FB}"/>
              </a:ext>
            </a:extLst>
          </p:cNvPr>
          <p:cNvSpPr>
            <a:spLocks noGrp="1"/>
          </p:cNvSpPr>
          <p:nvPr>
            <p:ph type="subTitle" idx="4"/>
          </p:nvPr>
        </p:nvSpPr>
        <p:spPr>
          <a:xfrm>
            <a:off x="1066800" y="2667000"/>
            <a:ext cx="8534400" cy="3046988"/>
          </a:xfrm>
        </p:spPr>
        <p:txBody>
          <a:bodyPr/>
          <a:lstStyle/>
          <a:p>
            <a:r>
              <a:rPr lang="en-IN" b="1" dirty="0">
                <a:latin typeface="Times New Roman" panose="02020603050405020304" pitchFamily="18" charset="0"/>
                <a:cs typeface="Times New Roman" panose="02020603050405020304" pitchFamily="18" charset="0"/>
              </a:rPr>
              <a:t> Employees data set – Kaggle ( 29 features )</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Features :</a:t>
            </a:r>
          </a:p>
          <a:p>
            <a:r>
              <a:rPr lang="en-IN" dirty="0">
                <a:latin typeface="Times New Roman" panose="02020603050405020304" pitchFamily="18" charset="0"/>
                <a:cs typeface="Times New Roman" panose="02020603050405020304" pitchFamily="18" charset="0"/>
              </a:rPr>
              <a:t>                employment id</a:t>
            </a:r>
          </a:p>
          <a:p>
            <a:r>
              <a:rPr lang="en-IN" dirty="0">
                <a:latin typeface="Times New Roman" panose="02020603050405020304" pitchFamily="18" charset="0"/>
                <a:cs typeface="Times New Roman" panose="02020603050405020304" pitchFamily="18" charset="0"/>
              </a:rPr>
              <a:t>                gender – male &amp; female</a:t>
            </a:r>
          </a:p>
          <a:p>
            <a:r>
              <a:rPr lang="en-IN" dirty="0">
                <a:latin typeface="Times New Roman" panose="02020603050405020304" pitchFamily="18" charset="0"/>
                <a:cs typeface="Times New Roman" panose="02020603050405020304" pitchFamily="18" charset="0"/>
              </a:rPr>
              <a:t>                performance</a:t>
            </a:r>
          </a:p>
          <a:p>
            <a:r>
              <a:rPr lang="en-IN" dirty="0">
                <a:latin typeface="Times New Roman" panose="02020603050405020304" pitchFamily="18" charset="0"/>
                <a:cs typeface="Times New Roman" panose="02020603050405020304" pitchFamily="18" charset="0"/>
              </a:rPr>
              <a:t>                business unit</a:t>
            </a:r>
          </a:p>
          <a:p>
            <a:r>
              <a:rPr lang="en-IN" dirty="0">
                <a:latin typeface="Times New Roman" panose="02020603050405020304" pitchFamily="18" charset="0"/>
                <a:cs typeface="Times New Roman" panose="02020603050405020304" pitchFamily="18" charset="0"/>
              </a:rPr>
              <a:t>                name</a:t>
            </a:r>
          </a:p>
          <a:p>
            <a:r>
              <a:rPr lang="en-IN" dirty="0">
                <a:latin typeface="Times New Roman" panose="02020603050405020304" pitchFamily="18" charset="0"/>
                <a:cs typeface="Times New Roman" panose="02020603050405020304" pitchFamily="18" charset="0"/>
              </a:rPr>
              <a:t>                rating</a:t>
            </a:r>
          </a:p>
          <a:p>
            <a:r>
              <a:rPr lang="en-IN" dirty="0">
                <a:latin typeface="Times New Roman" panose="02020603050405020304" pitchFamily="18" charset="0"/>
                <a:cs typeface="Times New Roman" panose="02020603050405020304" pitchFamily="18" charset="0"/>
              </a:rPr>
              <a:t>                graphs</a:t>
            </a:r>
          </a:p>
          <a:p>
            <a:r>
              <a:rPr lang="en-IN" dirty="0">
                <a:latin typeface="Times New Roman" panose="02020603050405020304" pitchFamily="18" charset="0"/>
                <a:cs typeface="Times New Roman" panose="02020603050405020304" pitchFamily="18" charset="0"/>
              </a:rPr>
              <a:t>                chart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1447800" y="908570"/>
            <a:ext cx="6024626" cy="1314068"/>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Subtitle 9">
            <a:extLst>
              <a:ext uri="{FF2B5EF4-FFF2-40B4-BE49-F238E27FC236}">
                <a16:creationId xmlns:a16="http://schemas.microsoft.com/office/drawing/2014/main" id="{6244FB01-82D9-5CA7-48F6-07643F0CABF6}"/>
              </a:ext>
            </a:extLst>
          </p:cNvPr>
          <p:cNvSpPr>
            <a:spLocks noGrp="1"/>
          </p:cNvSpPr>
          <p:nvPr>
            <p:ph type="subTitle" idx="4"/>
          </p:nvPr>
        </p:nvSpPr>
        <p:spPr>
          <a:xfrm>
            <a:off x="2533650" y="2438400"/>
            <a:ext cx="6534150" cy="1661993"/>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Features &amp; functionality in my dataset:</a:t>
            </a:r>
          </a:p>
          <a:p>
            <a:endParaRPr lang="en-IN" b="1" dirty="0">
              <a:latin typeface="Times New Roman" panose="02020603050405020304" pitchFamily="18" charset="0"/>
              <a:cs typeface="Times New Roman" panose="02020603050405020304" pitchFamily="18" charset="0"/>
            </a:endParaRPr>
          </a:p>
          <a:p>
            <a:pPr marL="342900" indent="-342900">
              <a:buAutoNum type="arabicParenR"/>
            </a:pPr>
            <a:r>
              <a:rPr lang="en-IN" dirty="0">
                <a:latin typeface="Times New Roman" panose="02020603050405020304" pitchFamily="18" charset="0"/>
                <a:cs typeface="Times New Roman" panose="02020603050405020304" pitchFamily="18" charset="0"/>
              </a:rPr>
              <a:t>Data summarization</a:t>
            </a:r>
          </a:p>
          <a:p>
            <a:pPr marL="342900" indent="-342900">
              <a:buAutoNum type="arabicParenR"/>
            </a:pPr>
            <a:r>
              <a:rPr lang="en-IN" dirty="0">
                <a:latin typeface="Times New Roman" panose="02020603050405020304" pitchFamily="18" charset="0"/>
                <a:cs typeface="Times New Roman" panose="02020603050405020304" pitchFamily="18" charset="0"/>
              </a:rPr>
              <a:t>Aggregation</a:t>
            </a:r>
          </a:p>
          <a:p>
            <a:pPr marL="342900" indent="-342900">
              <a:buAutoNum type="arabicParenR"/>
            </a:pPr>
            <a:r>
              <a:rPr lang="en-IN" dirty="0">
                <a:latin typeface="Times New Roman" panose="02020603050405020304" pitchFamily="18" charset="0"/>
                <a:cs typeface="Times New Roman" panose="02020603050405020304" pitchFamily="18" charset="0"/>
              </a:rPr>
              <a:t>Category breakdown</a:t>
            </a:r>
          </a:p>
          <a:p>
            <a:pPr marL="342900" indent="-342900">
              <a:buAutoNum type="arabicParenR"/>
            </a:pPr>
            <a:r>
              <a:rPr lang="en-IN" dirty="0">
                <a:latin typeface="Times New Roman" panose="02020603050405020304" pitchFamily="18" charset="0"/>
                <a:cs typeface="Times New Roman" panose="02020603050405020304" pitchFamily="18" charset="0"/>
              </a:rPr>
              <a:t>Rating distribution.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6871" y="96475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467</Words>
  <Application>Microsoft Office PowerPoint</Application>
  <PresentationFormat>Widescreen</PresentationFormat>
  <Paragraphs>73</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  PROBLEM STATEMENT  The analysis of employee current rating is important that it can help the company to analyse the trend and objective track of the company. It helps to identify whether the employee is performing good or helps in identifying the areas to improve for. Thus brings the idea for the betterment of the company and increase productivity.</vt:lpstr>
      <vt:lpstr>PROJECT OVERVIEW</vt:lpstr>
      <vt:lpstr>  WHO ARE THE END USERS?  1) human resources  2) management 3) employee development teams 4) business unit head 5) analytics and strategic team 6) IT sector 7) organisations 8)key managerial personnel 9) employers 10) employees.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ramakrishna ongole</cp:lastModifiedBy>
  <cp:revision>14</cp:revision>
  <dcterms:created xsi:type="dcterms:W3CDTF">2024-03-29T15:07:22Z</dcterms:created>
  <dcterms:modified xsi:type="dcterms:W3CDTF">2024-09-09T16:24:42Z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