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6"/>
  </p:notesMasterIdLst>
  <p:sldIdLst>
    <p:sldId id="256" r:id="rId5"/>
    <p:sldId id="386" r:id="rId6"/>
    <p:sldId id="373" r:id="rId7"/>
    <p:sldId id="374" r:id="rId8"/>
    <p:sldId id="375" r:id="rId9"/>
    <p:sldId id="376" r:id="rId10"/>
    <p:sldId id="377" r:id="rId11"/>
    <p:sldId id="308" r:id="rId12"/>
    <p:sldId id="352" r:id="rId13"/>
    <p:sldId id="354" r:id="rId14"/>
    <p:sldId id="357" r:id="rId15"/>
    <p:sldId id="406" r:id="rId16"/>
    <p:sldId id="359" r:id="rId17"/>
    <p:sldId id="370" r:id="rId18"/>
    <p:sldId id="372" r:id="rId19"/>
    <p:sldId id="378" r:id="rId20"/>
    <p:sldId id="368" r:id="rId21"/>
    <p:sldId id="409" r:id="rId22"/>
    <p:sldId id="410" r:id="rId23"/>
    <p:sldId id="361" r:id="rId24"/>
    <p:sldId id="363" r:id="rId25"/>
    <p:sldId id="389" r:id="rId26"/>
    <p:sldId id="391" r:id="rId27"/>
    <p:sldId id="387" r:id="rId28"/>
    <p:sldId id="306" r:id="rId29"/>
    <p:sldId id="385" r:id="rId30"/>
    <p:sldId id="364" r:id="rId31"/>
    <p:sldId id="381" r:id="rId32"/>
    <p:sldId id="382" r:id="rId33"/>
    <p:sldId id="383" r:id="rId34"/>
    <p:sldId id="307" r:id="rId35"/>
    <p:sldId id="309" r:id="rId36"/>
    <p:sldId id="310" r:id="rId37"/>
    <p:sldId id="311" r:id="rId38"/>
    <p:sldId id="395" r:id="rId39"/>
    <p:sldId id="313" r:id="rId40"/>
    <p:sldId id="396" r:id="rId41"/>
    <p:sldId id="399" r:id="rId42"/>
    <p:sldId id="397" r:id="rId43"/>
    <p:sldId id="400" r:id="rId44"/>
    <p:sldId id="398" r:id="rId45"/>
    <p:sldId id="401" r:id="rId46"/>
    <p:sldId id="411" r:id="rId47"/>
    <p:sldId id="402" r:id="rId48"/>
    <p:sldId id="403" r:id="rId49"/>
    <p:sldId id="404" r:id="rId50"/>
    <p:sldId id="312" r:id="rId51"/>
    <p:sldId id="407" r:id="rId52"/>
    <p:sldId id="315" r:id="rId53"/>
    <p:sldId id="316" r:id="rId54"/>
    <p:sldId id="412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2473CC3-2BE3-4BE2-AC10-4F6A1FBADA8C}">
          <p14:sldIdLst>
            <p14:sldId id="256"/>
            <p14:sldId id="386"/>
            <p14:sldId id="373"/>
            <p14:sldId id="374"/>
            <p14:sldId id="375"/>
            <p14:sldId id="376"/>
            <p14:sldId id="377"/>
            <p14:sldId id="308"/>
            <p14:sldId id="352"/>
            <p14:sldId id="354"/>
            <p14:sldId id="357"/>
            <p14:sldId id="406"/>
            <p14:sldId id="359"/>
            <p14:sldId id="370"/>
            <p14:sldId id="372"/>
            <p14:sldId id="378"/>
            <p14:sldId id="368"/>
            <p14:sldId id="409"/>
            <p14:sldId id="410"/>
            <p14:sldId id="361"/>
            <p14:sldId id="363"/>
            <p14:sldId id="389"/>
            <p14:sldId id="391"/>
            <p14:sldId id="387"/>
            <p14:sldId id="306"/>
            <p14:sldId id="385"/>
            <p14:sldId id="364"/>
            <p14:sldId id="381"/>
            <p14:sldId id="382"/>
            <p14:sldId id="383"/>
            <p14:sldId id="307"/>
            <p14:sldId id="309"/>
            <p14:sldId id="310"/>
            <p14:sldId id="311"/>
            <p14:sldId id="395"/>
            <p14:sldId id="313"/>
            <p14:sldId id="396"/>
            <p14:sldId id="399"/>
            <p14:sldId id="397"/>
            <p14:sldId id="400"/>
            <p14:sldId id="398"/>
            <p14:sldId id="401"/>
            <p14:sldId id="411"/>
            <p14:sldId id="402"/>
            <p14:sldId id="403"/>
            <p14:sldId id="404"/>
            <p14:sldId id="312"/>
            <p14:sldId id="407"/>
            <p14:sldId id="315"/>
            <p14:sldId id="316"/>
            <p14:sldId id="4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gon Kang" initials="MK" lastIdx="3" clrIdx="0">
    <p:extLst>
      <p:ext uri="{19B8F6BF-5375-455C-9EA6-DF929625EA0E}">
        <p15:presenceInfo xmlns:p15="http://schemas.microsoft.com/office/powerpoint/2012/main" userId="402e4def1068ab3e" providerId="Windows Live"/>
      </p:ext>
    </p:extLst>
  </p:cmAuthor>
  <p:cmAuthor id="2" name="manjariganapathy@outlook.com" initials="m" lastIdx="4" clrIdx="1">
    <p:extLst>
      <p:ext uri="{19B8F6BF-5375-455C-9EA6-DF929625EA0E}">
        <p15:presenceInfo xmlns:p15="http://schemas.microsoft.com/office/powerpoint/2012/main" userId="b0bd8c5ba2d9d81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82" autoAdjust="0"/>
    <p:restoredTop sz="89558" autoAdjust="0"/>
  </p:normalViewPr>
  <p:slideViewPr>
    <p:cSldViewPr>
      <p:cViewPr varScale="1">
        <p:scale>
          <a:sx n="71" d="100"/>
          <a:sy n="71" d="100"/>
        </p:scale>
        <p:origin x="98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commentAuthors" Target="commentAuthor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27T15:10:59.286" idx="3">
    <p:pos x="4800" y="324"/>
    <p:text>Briefly explain what network topology is and why is important.</p:text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A28BE-CCEB-4076-AFAD-C75E10536260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BF67A-1D2A-4B65-A823-9C9E9A462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00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BF67A-1D2A-4B65-A823-9C9E9A4624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96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BF67A-1D2A-4B65-A823-9C9E9A4624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30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BF67A-1D2A-4B65-A823-9C9E9A4624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49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BF67A-1D2A-4B65-A823-9C9E9A46246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52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BF67A-1D2A-4B65-A823-9C9E9A46246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99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BF67A-1D2A-4B65-A823-9C9E9A46246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630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BF67A-1D2A-4B65-A823-9C9E9A46246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56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BF67A-1D2A-4B65-A823-9C9E9A46246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35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BF67A-1D2A-4B65-A823-9C9E9A46246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30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BF67A-1D2A-4B65-A823-9C9E9A46246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3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BF67A-1D2A-4B65-A823-9C9E9A4624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89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BF67A-1D2A-4B65-A823-9C9E9A4624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71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BF67A-1D2A-4B65-A823-9C9E9A4624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55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BF67A-1D2A-4B65-A823-9C9E9A4624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69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BF67A-1D2A-4B65-A823-9C9E9A4624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BF67A-1D2A-4B65-A823-9C9E9A4624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6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BF67A-1D2A-4B65-A823-9C9E9A4624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85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BF67A-1D2A-4B65-A823-9C9E9A4624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45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18" Type="http://schemas.openxmlformats.org/officeDocument/2006/relationships/hyperlink" Target="http://stats.stackexchange.com/questions/201569/difference-between-dropout-and-dropconnect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://maestroeduardomartinez.blogspot.com/2013_05_01_archive.html" TargetMode="External"/><Relationship Id="rId12" Type="http://schemas.openxmlformats.org/officeDocument/2006/relationships/hyperlink" Target="https://commons.wikimedia.org/wiki/File:Documents_icon.svg" TargetMode="External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://commons.wikimedia.org/wiki/File:Circle-icons-document.sv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11" Type="http://schemas.openxmlformats.org/officeDocument/2006/relationships/image" Target="../media/image9.png"/><Relationship Id="rId5" Type="http://schemas.openxmlformats.org/officeDocument/2006/relationships/image" Target="../media/image1.png"/><Relationship Id="rId15" Type="http://schemas.openxmlformats.org/officeDocument/2006/relationships/image" Target="../media/image11.png"/><Relationship Id="rId10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blogjob.com/trmeson/8-ways-to-improve-patient-satisfaction/" TargetMode="External"/><Relationship Id="rId9" Type="http://schemas.openxmlformats.org/officeDocument/2006/relationships/hyperlink" Target="https://commons.wikimedia.org/wiki/File:588-hospital.svg" TargetMode="External"/><Relationship Id="rId14" Type="http://schemas.openxmlformats.org/officeDocument/2006/relationships/hyperlink" Target="http://www.sensorica.co/home/what-we-do/projects/pv-characterization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hyperlink" Target="https://pixabay.com/en/lock-locking-rock-key-secret-1241639/" TargetMode="External"/><Relationship Id="rId26" Type="http://schemas.openxmlformats.org/officeDocument/2006/relationships/image" Target="../media/image36.png"/><Relationship Id="rId3" Type="http://schemas.openxmlformats.org/officeDocument/2006/relationships/image" Target="../media/image5.png"/><Relationship Id="rId21" Type="http://schemas.openxmlformats.org/officeDocument/2006/relationships/hyperlink" Target="http://commons.wikimedia.org/wiki/File:Circle-icons-document.svg" TargetMode="External"/><Relationship Id="rId7" Type="http://schemas.openxmlformats.org/officeDocument/2006/relationships/hyperlink" Target="http://maestroeduardomartinez.blogspot.com/2013_05_01_archive.html" TargetMode="External"/><Relationship Id="rId12" Type="http://schemas.openxmlformats.org/officeDocument/2006/relationships/hyperlink" Target="https://commons.wikimedia.org/wiki/File:Documents_icon.svg" TargetMode="External"/><Relationship Id="rId17" Type="http://schemas.openxmlformats.org/officeDocument/2006/relationships/image" Target="../media/image13.png"/><Relationship Id="rId25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6" Type="http://schemas.openxmlformats.org/officeDocument/2006/relationships/hyperlink" Target="http://www.sensorica.co/home/what-we-do/projects/pv-characterization" TargetMode="External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11" Type="http://schemas.openxmlformats.org/officeDocument/2006/relationships/image" Target="../media/image9.png"/><Relationship Id="rId24" Type="http://schemas.openxmlformats.org/officeDocument/2006/relationships/image" Target="../media/image34.png"/><Relationship Id="rId5" Type="http://schemas.openxmlformats.org/officeDocument/2006/relationships/image" Target="../media/image1.png"/><Relationship Id="rId15" Type="http://schemas.openxmlformats.org/officeDocument/2006/relationships/image" Target="../media/image10.png"/><Relationship Id="rId23" Type="http://schemas.openxmlformats.org/officeDocument/2006/relationships/image" Target="../media/image33.png"/><Relationship Id="rId10" Type="http://schemas.openxmlformats.org/officeDocument/2006/relationships/hyperlink" Target="https://creativecommons.org/licenses/by-sa/3.0/" TargetMode="External"/><Relationship Id="rId19" Type="http://schemas.openxmlformats.org/officeDocument/2006/relationships/image" Target="../media/image14.png"/><Relationship Id="rId4" Type="http://schemas.openxmlformats.org/officeDocument/2006/relationships/hyperlink" Target="https://blogjob.com/trmeson/8-ways-to-improve-patient-satisfaction/" TargetMode="External"/><Relationship Id="rId9" Type="http://schemas.openxmlformats.org/officeDocument/2006/relationships/hyperlink" Target="https://commons.wikimedia.org/wiki/File:588-hospital.svg" TargetMode="External"/><Relationship Id="rId14" Type="http://schemas.openxmlformats.org/officeDocument/2006/relationships/hyperlink" Target="http://stats.stackexchange.com/questions/201569/difference-between-dropout-and-dropconnect" TargetMode="External"/><Relationship Id="rId27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hyperlink" Target="https://pixabay.com/en/lock-locking-rock-key-secret-1241639/" TargetMode="External"/><Relationship Id="rId26" Type="http://schemas.openxmlformats.org/officeDocument/2006/relationships/image" Target="../media/image36.png"/><Relationship Id="rId3" Type="http://schemas.openxmlformats.org/officeDocument/2006/relationships/image" Target="../media/image5.png"/><Relationship Id="rId21" Type="http://schemas.openxmlformats.org/officeDocument/2006/relationships/hyperlink" Target="http://commons.wikimedia.org/wiki/File:Circle-icons-document.svg" TargetMode="External"/><Relationship Id="rId7" Type="http://schemas.openxmlformats.org/officeDocument/2006/relationships/hyperlink" Target="http://maestroeduardomartinez.blogspot.com/2013_05_01_archive.html" TargetMode="External"/><Relationship Id="rId12" Type="http://schemas.openxmlformats.org/officeDocument/2006/relationships/hyperlink" Target="https://commons.wikimedia.org/wiki/File:Documents_icon.svg" TargetMode="External"/><Relationship Id="rId17" Type="http://schemas.openxmlformats.org/officeDocument/2006/relationships/image" Target="../media/image13.png"/><Relationship Id="rId25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6" Type="http://schemas.openxmlformats.org/officeDocument/2006/relationships/hyperlink" Target="http://www.sensorica.co/home/what-we-do/projects/pv-characterization" TargetMode="External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11" Type="http://schemas.openxmlformats.org/officeDocument/2006/relationships/image" Target="../media/image9.png"/><Relationship Id="rId24" Type="http://schemas.openxmlformats.org/officeDocument/2006/relationships/image" Target="../media/image34.png"/><Relationship Id="rId5" Type="http://schemas.openxmlformats.org/officeDocument/2006/relationships/image" Target="../media/image1.png"/><Relationship Id="rId15" Type="http://schemas.openxmlformats.org/officeDocument/2006/relationships/image" Target="../media/image10.png"/><Relationship Id="rId23" Type="http://schemas.openxmlformats.org/officeDocument/2006/relationships/image" Target="../media/image33.png"/><Relationship Id="rId10" Type="http://schemas.openxmlformats.org/officeDocument/2006/relationships/hyperlink" Target="https://creativecommons.org/licenses/by-sa/3.0/" TargetMode="External"/><Relationship Id="rId19" Type="http://schemas.openxmlformats.org/officeDocument/2006/relationships/image" Target="../media/image14.png"/><Relationship Id="rId4" Type="http://schemas.openxmlformats.org/officeDocument/2006/relationships/hyperlink" Target="https://blogjob.com/trmeson/8-ways-to-improve-patient-satisfaction/" TargetMode="External"/><Relationship Id="rId9" Type="http://schemas.openxmlformats.org/officeDocument/2006/relationships/hyperlink" Target="https://commons.wikimedia.org/wiki/File:588-hospital.svg" TargetMode="External"/><Relationship Id="rId14" Type="http://schemas.openxmlformats.org/officeDocument/2006/relationships/hyperlink" Target="http://stats.stackexchange.com/questions/201569/difference-between-dropout-and-dropconnect" TargetMode="External"/><Relationship Id="rId27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hyperlink" Target="https://pixabay.com/en/lock-locking-rock-key-secret-1241639/" TargetMode="External"/><Relationship Id="rId26" Type="http://schemas.openxmlformats.org/officeDocument/2006/relationships/image" Target="../media/image210.png"/><Relationship Id="rId3" Type="http://schemas.openxmlformats.org/officeDocument/2006/relationships/image" Target="../media/image5.png"/><Relationship Id="rId21" Type="http://schemas.openxmlformats.org/officeDocument/2006/relationships/hyperlink" Target="http://commons.wikimedia.org/wiki/File:Circle-icons-document.svg" TargetMode="External"/><Relationship Id="rId7" Type="http://schemas.openxmlformats.org/officeDocument/2006/relationships/hyperlink" Target="http://maestroeduardomartinez.blogspot.com/2013_05_01_archive.html" TargetMode="External"/><Relationship Id="rId12" Type="http://schemas.openxmlformats.org/officeDocument/2006/relationships/hyperlink" Target="https://commons.wikimedia.org/wiki/File:Documents_icon.svg" TargetMode="External"/><Relationship Id="rId17" Type="http://schemas.openxmlformats.org/officeDocument/2006/relationships/image" Target="../media/image13.png"/><Relationship Id="rId25" Type="http://schemas.openxmlformats.org/officeDocument/2006/relationships/image" Target="../media/image200.png"/><Relationship Id="rId2" Type="http://schemas.openxmlformats.org/officeDocument/2006/relationships/notesSlide" Target="../notesSlides/notesSlide11.xml"/><Relationship Id="rId16" Type="http://schemas.openxmlformats.org/officeDocument/2006/relationships/hyperlink" Target="http://www.sensorica.co/home/what-we-do/projects/pv-characterization" TargetMode="External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11" Type="http://schemas.openxmlformats.org/officeDocument/2006/relationships/image" Target="../media/image9.png"/><Relationship Id="rId24" Type="http://schemas.openxmlformats.org/officeDocument/2006/relationships/image" Target="../media/image190.png"/><Relationship Id="rId5" Type="http://schemas.openxmlformats.org/officeDocument/2006/relationships/image" Target="../media/image1.png"/><Relationship Id="rId15" Type="http://schemas.openxmlformats.org/officeDocument/2006/relationships/image" Target="../media/image10.png"/><Relationship Id="rId23" Type="http://schemas.openxmlformats.org/officeDocument/2006/relationships/image" Target="../media/image180.png"/><Relationship Id="rId10" Type="http://schemas.openxmlformats.org/officeDocument/2006/relationships/hyperlink" Target="https://creativecommons.org/licenses/by-sa/3.0/" TargetMode="External"/><Relationship Id="rId19" Type="http://schemas.openxmlformats.org/officeDocument/2006/relationships/image" Target="../media/image14.png"/><Relationship Id="rId4" Type="http://schemas.openxmlformats.org/officeDocument/2006/relationships/hyperlink" Target="https://blogjob.com/trmeson/8-ways-to-improve-patient-satisfaction/" TargetMode="External"/><Relationship Id="rId9" Type="http://schemas.openxmlformats.org/officeDocument/2006/relationships/hyperlink" Target="https://commons.wikimedia.org/wiki/File:588-hospital.svg" TargetMode="External"/><Relationship Id="rId14" Type="http://schemas.openxmlformats.org/officeDocument/2006/relationships/hyperlink" Target="http://stats.stackexchange.com/questions/201569/difference-between-dropout-and-dropconnect" TargetMode="External"/><Relationship Id="rId2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hyperlink" Target="https://pixabay.com/en/lock-locking-rock-key-secret-1241639/" TargetMode="External"/><Relationship Id="rId26" Type="http://schemas.openxmlformats.org/officeDocument/2006/relationships/image" Target="../media/image38.png"/><Relationship Id="rId3" Type="http://schemas.openxmlformats.org/officeDocument/2006/relationships/image" Target="../media/image5.png"/><Relationship Id="rId21" Type="http://schemas.openxmlformats.org/officeDocument/2006/relationships/hyperlink" Target="http://commons.wikimedia.org/wiki/File:Circle-icons-document.svg" TargetMode="External"/><Relationship Id="rId7" Type="http://schemas.openxmlformats.org/officeDocument/2006/relationships/hyperlink" Target="http://maestroeduardomartinez.blogspot.com/2013_05_01_archive.html" TargetMode="External"/><Relationship Id="rId12" Type="http://schemas.openxmlformats.org/officeDocument/2006/relationships/hyperlink" Target="https://commons.wikimedia.org/wiki/File:Documents_icon.svg" TargetMode="External"/><Relationship Id="rId17" Type="http://schemas.openxmlformats.org/officeDocument/2006/relationships/image" Target="../media/image13.png"/><Relationship Id="rId25" Type="http://schemas.openxmlformats.org/officeDocument/2006/relationships/image" Target="../media/image200.png"/><Relationship Id="rId2" Type="http://schemas.openxmlformats.org/officeDocument/2006/relationships/notesSlide" Target="../notesSlides/notesSlide12.xml"/><Relationship Id="rId16" Type="http://schemas.openxmlformats.org/officeDocument/2006/relationships/hyperlink" Target="http://www.sensorica.co/home/what-we-do/projects/pv-characterization" TargetMode="External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11" Type="http://schemas.openxmlformats.org/officeDocument/2006/relationships/image" Target="../media/image9.png"/><Relationship Id="rId24" Type="http://schemas.openxmlformats.org/officeDocument/2006/relationships/image" Target="../media/image190.png"/><Relationship Id="rId5" Type="http://schemas.openxmlformats.org/officeDocument/2006/relationships/image" Target="../media/image1.png"/><Relationship Id="rId15" Type="http://schemas.openxmlformats.org/officeDocument/2006/relationships/image" Target="../media/image10.png"/><Relationship Id="rId23" Type="http://schemas.openxmlformats.org/officeDocument/2006/relationships/image" Target="../media/image15.png"/><Relationship Id="rId10" Type="http://schemas.openxmlformats.org/officeDocument/2006/relationships/hyperlink" Target="https://creativecommons.org/licenses/by-sa/3.0/" TargetMode="External"/><Relationship Id="rId19" Type="http://schemas.openxmlformats.org/officeDocument/2006/relationships/image" Target="../media/image14.png"/><Relationship Id="rId4" Type="http://schemas.openxmlformats.org/officeDocument/2006/relationships/hyperlink" Target="https://blogjob.com/trmeson/8-ways-to-improve-patient-satisfaction/" TargetMode="External"/><Relationship Id="rId9" Type="http://schemas.openxmlformats.org/officeDocument/2006/relationships/hyperlink" Target="https://commons.wikimedia.org/wiki/File:588-hospital.svg" TargetMode="External"/><Relationship Id="rId14" Type="http://schemas.openxmlformats.org/officeDocument/2006/relationships/hyperlink" Target="http://stats.stackexchange.com/questions/201569/difference-between-dropout-and-dropconnect" TargetMode="External"/><Relationship Id="rId22" Type="http://schemas.openxmlformats.org/officeDocument/2006/relationships/image" Target="../media/image18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hyperlink" Target="https://pixabay.com/en/lock-locking-rock-key-secret-1241639/" TargetMode="External"/><Relationship Id="rId26" Type="http://schemas.openxmlformats.org/officeDocument/2006/relationships/image" Target="../media/image36.png"/><Relationship Id="rId3" Type="http://schemas.openxmlformats.org/officeDocument/2006/relationships/image" Target="../media/image5.png"/><Relationship Id="rId21" Type="http://schemas.openxmlformats.org/officeDocument/2006/relationships/hyperlink" Target="http://commons.wikimedia.org/wiki/File:Circle-icons-document.svg" TargetMode="External"/><Relationship Id="rId7" Type="http://schemas.openxmlformats.org/officeDocument/2006/relationships/hyperlink" Target="http://maestroeduardomartinez.blogspot.com/2013_05_01_archive.html" TargetMode="External"/><Relationship Id="rId12" Type="http://schemas.openxmlformats.org/officeDocument/2006/relationships/hyperlink" Target="https://commons.wikimedia.org/wiki/File:Documents_icon.svg" TargetMode="External"/><Relationship Id="rId17" Type="http://schemas.openxmlformats.org/officeDocument/2006/relationships/image" Target="../media/image13.png"/><Relationship Id="rId25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6" Type="http://schemas.openxmlformats.org/officeDocument/2006/relationships/hyperlink" Target="http://www.sensorica.co/home/what-we-do/projects/pv-characterization" TargetMode="External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11" Type="http://schemas.openxmlformats.org/officeDocument/2006/relationships/image" Target="../media/image9.png"/><Relationship Id="rId24" Type="http://schemas.openxmlformats.org/officeDocument/2006/relationships/image" Target="../media/image33.png"/><Relationship Id="rId5" Type="http://schemas.openxmlformats.org/officeDocument/2006/relationships/image" Target="../media/image1.png"/><Relationship Id="rId15" Type="http://schemas.openxmlformats.org/officeDocument/2006/relationships/image" Target="../media/image10.png"/><Relationship Id="rId23" Type="http://schemas.openxmlformats.org/officeDocument/2006/relationships/image" Target="../media/image34.png"/><Relationship Id="rId10" Type="http://schemas.openxmlformats.org/officeDocument/2006/relationships/hyperlink" Target="https://creativecommons.org/licenses/by-sa/3.0/" TargetMode="External"/><Relationship Id="rId19" Type="http://schemas.openxmlformats.org/officeDocument/2006/relationships/image" Target="../media/image14.png"/><Relationship Id="rId4" Type="http://schemas.openxmlformats.org/officeDocument/2006/relationships/hyperlink" Target="https://blogjob.com/trmeson/8-ways-to-improve-patient-satisfaction/" TargetMode="External"/><Relationship Id="rId9" Type="http://schemas.openxmlformats.org/officeDocument/2006/relationships/hyperlink" Target="https://commons.wikimedia.org/wiki/File:588-hospital.svg" TargetMode="External"/><Relationship Id="rId14" Type="http://schemas.openxmlformats.org/officeDocument/2006/relationships/hyperlink" Target="http://stats.stackexchange.com/questions/201569/difference-between-dropout-and-dropconnect" TargetMode="External"/><Relationship Id="rId22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hyperlink" Target="http://stats.stackexchange.com/questions/201569/difference-between-dropout-and-dropconnect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tex.stackexchange.com/questions/101422/how-to-draw-clipart-icons-in-tikz" TargetMode="External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hyperlink" Target="https://commons.wikimedia.org/wiki/File:Circular_arrow-blue_01.svg" TargetMode="External"/><Relationship Id="rId5" Type="http://schemas.openxmlformats.org/officeDocument/2006/relationships/hyperlink" Target="http://www.publicdomainfiles.com/show_file.php?id=13527842413455" TargetMode="Externa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hyperlink" Target="https://www.pexels.com/photo/android-apg-phone-samsung-209683/" TargetMode="External"/><Relationship Id="rId1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5" Type="http://schemas.openxmlformats.org/officeDocument/2006/relationships/image" Target="../media/image191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://stats.stackexchange.com/questions/201569/difference-between-dropout-and-dropconnec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hyperlink" Target="https://en.wikipedia.org/wiki/File:Server-multiple.svg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pixabay.com/en/lock-locking-rock-key-secret-1241639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hyperlink" Target="http://stats.stackexchange.com/questions/201569/difference-between-dropout-and-dropconnect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hyperlink" Target="http://maestroeduardomartinez.blogspot.com/2013_05_01_archive.html" TargetMode="External"/><Relationship Id="rId12" Type="http://schemas.openxmlformats.org/officeDocument/2006/relationships/hyperlink" Target="https://en.wikipedia.org/wiki/File:Server-multiple.sv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11" Type="http://schemas.openxmlformats.org/officeDocument/2006/relationships/image" Target="../media/image8.png"/><Relationship Id="rId5" Type="http://schemas.openxmlformats.org/officeDocument/2006/relationships/image" Target="../media/image1.png"/><Relationship Id="rId10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blogjob.com/trmeson/8-ways-to-improve-patient-satisfaction/" TargetMode="External"/><Relationship Id="rId9" Type="http://schemas.openxmlformats.org/officeDocument/2006/relationships/hyperlink" Target="https://commons.wikimedia.org/wiki/File:588-hospital.svg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://www.sensorica.co/home/what-we-do/projects/pv-characterization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://maestroeduardomartinez.blogspot.com/2013_05_01_archive.html" TargetMode="External"/><Relationship Id="rId12" Type="http://schemas.openxmlformats.org/officeDocument/2006/relationships/image" Target="../media/image10.png"/><Relationship Id="rId17" Type="http://schemas.openxmlformats.org/officeDocument/2006/relationships/hyperlink" Target="https://en.wikipedia.org/wiki/File:Server-multiple.svg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11" Type="http://schemas.openxmlformats.org/officeDocument/2006/relationships/hyperlink" Target="https://commons.wikimedia.org/wiki/File:Documents_icon.svg" TargetMode="External"/><Relationship Id="rId5" Type="http://schemas.openxmlformats.org/officeDocument/2006/relationships/image" Target="../media/image1.png"/><Relationship Id="rId15" Type="http://schemas.openxmlformats.org/officeDocument/2006/relationships/hyperlink" Target="http://commons.wikimedia.org/wiki/File:Circle-icons-document.svg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blogjob.com/trmeson/8-ways-to-improve-patient-satisfaction/" TargetMode="External"/><Relationship Id="rId9" Type="http://schemas.openxmlformats.org/officeDocument/2006/relationships/hyperlink" Target="https://commons.wikimedia.org/wiki/File:588-hospital.svg" TargetMode="External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F24039-706D-41F2-A90C-D7A408564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143000"/>
            <a:ext cx="8229600" cy="715963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An Introduction to Federated Learning </a:t>
            </a:r>
            <a:br>
              <a:rPr lang="en-US" sz="3200" b="1" dirty="0"/>
            </a:br>
            <a:r>
              <a:rPr lang="en-US" sz="3200" b="1" dirty="0"/>
              <a:t>and Its Analysis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8812C1-7C88-4445-A896-68455237F131}"/>
              </a:ext>
            </a:extLst>
          </p:cNvPr>
          <p:cNvSpPr/>
          <p:nvPr/>
        </p:nvSpPr>
        <p:spPr>
          <a:xfrm>
            <a:off x="0" y="6306671"/>
            <a:ext cx="9144000" cy="551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59A298-8AE9-40ED-9BA9-D890CD59D505}"/>
              </a:ext>
            </a:extLst>
          </p:cNvPr>
          <p:cNvGrpSpPr/>
          <p:nvPr/>
        </p:nvGrpSpPr>
        <p:grpSpPr>
          <a:xfrm>
            <a:off x="7010399" y="6306671"/>
            <a:ext cx="1413883" cy="544604"/>
            <a:chOff x="6074967" y="5762063"/>
            <a:chExt cx="2349316" cy="108921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B3413F1-FB16-4D40-AA36-8100D3F92561}"/>
                </a:ext>
              </a:extLst>
            </p:cNvPr>
            <p:cNvSpPr/>
            <p:nvPr/>
          </p:nvSpPr>
          <p:spPr>
            <a:xfrm>
              <a:off x="6074967" y="5762063"/>
              <a:ext cx="2349316" cy="10892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07E8722-2860-4393-9922-17B7FE4E8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7419" y="6061167"/>
              <a:ext cx="1804411" cy="528980"/>
            </a:xfrm>
            <a:prstGeom prst="rect">
              <a:avLst/>
            </a:prstGeom>
          </p:spPr>
        </p:pic>
      </p:grp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2F0405C-312E-4229-9A3E-8897173CF6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2298769"/>
              </p:ext>
            </p:extLst>
          </p:nvPr>
        </p:nvGraphicFramePr>
        <p:xfrm>
          <a:off x="3200400" y="3580378"/>
          <a:ext cx="6096000" cy="2757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1666">
                  <a:extLst>
                    <a:ext uri="{9D8B030D-6E8A-4147-A177-3AD203B41FA5}">
                      <a16:colId xmlns:a16="http://schemas.microsoft.com/office/drawing/2014/main" val="235099747"/>
                    </a:ext>
                  </a:extLst>
                </a:gridCol>
                <a:gridCol w="3244334">
                  <a:extLst>
                    <a:ext uri="{9D8B030D-6E8A-4147-A177-3AD203B41FA5}">
                      <a16:colId xmlns:a16="http://schemas.microsoft.com/office/drawing/2014/main" val="1271010609"/>
                    </a:ext>
                  </a:extLst>
                </a:gridCol>
              </a:tblGrid>
              <a:tr h="12947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Manjari</a:t>
                      </a:r>
                      <a:r>
                        <a:rPr lang="en-US" dirty="0"/>
                        <a:t> Ganapathy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Dept. of Computer Science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University of Nevada, Las Vegas</a:t>
                      </a: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2815950"/>
                  </a:ext>
                </a:extLst>
              </a:tr>
              <a:tr h="323692">
                <a:tc>
                  <a:txBody>
                    <a:bodyPr/>
                    <a:lstStyle/>
                    <a:p>
                      <a:r>
                        <a:rPr lang="en-US" dirty="0"/>
                        <a:t>Advisor and Chair: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Dr. </a:t>
                      </a:r>
                      <a:r>
                        <a:rPr lang="en-US" dirty="0" err="1"/>
                        <a:t>Mingon</a:t>
                      </a:r>
                      <a:r>
                        <a:rPr lang="en-US" dirty="0"/>
                        <a:t> Kang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6070760"/>
                  </a:ext>
                </a:extLst>
              </a:tr>
              <a:tr h="323692">
                <a:tc>
                  <a:txBody>
                    <a:bodyPr/>
                    <a:lstStyle/>
                    <a:p>
                      <a:r>
                        <a:rPr lang="en-US" dirty="0"/>
                        <a:t>Committee Members: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Dr. Kazem </a:t>
                      </a:r>
                      <a:r>
                        <a:rPr lang="en-US" dirty="0" err="1"/>
                        <a:t>Taghva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2421117"/>
                  </a:ext>
                </a:extLst>
              </a:tr>
              <a:tr h="3236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Dr. Fatma </a:t>
                      </a:r>
                      <a:r>
                        <a:rPr lang="en-US" dirty="0" err="1"/>
                        <a:t>Nasoz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4510659"/>
                  </a:ext>
                </a:extLst>
              </a:tr>
              <a:tr h="3236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Dr. </a:t>
                      </a:r>
                      <a:r>
                        <a:rPr lang="en-US" dirty="0" err="1"/>
                        <a:t>Jeehee</a:t>
                      </a:r>
                      <a:r>
                        <a:rPr lang="en-US" dirty="0"/>
                        <a:t> Lee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9235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212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F70FDD4-62B6-44DF-9FBE-878806974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39971" y="719666"/>
            <a:ext cx="1981200" cy="1395944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F3A00B3-EB40-41A9-8A59-4438BE126727}"/>
              </a:ext>
            </a:extLst>
          </p:cNvPr>
          <p:cNvSpPr/>
          <p:nvPr/>
        </p:nvSpPr>
        <p:spPr>
          <a:xfrm>
            <a:off x="-10160" y="6306671"/>
            <a:ext cx="9144000" cy="551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1E464B2-182A-4B97-B24E-A25FFD33133B}"/>
              </a:ext>
            </a:extLst>
          </p:cNvPr>
          <p:cNvGrpSpPr/>
          <p:nvPr/>
        </p:nvGrpSpPr>
        <p:grpSpPr>
          <a:xfrm>
            <a:off x="7010399" y="6306671"/>
            <a:ext cx="1413883" cy="544604"/>
            <a:chOff x="6074967" y="5762063"/>
            <a:chExt cx="2349316" cy="10892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1EF758A-9D6A-4832-952F-5FB04A844422}"/>
                </a:ext>
              </a:extLst>
            </p:cNvPr>
            <p:cNvSpPr/>
            <p:nvPr/>
          </p:nvSpPr>
          <p:spPr>
            <a:xfrm>
              <a:off x="6074967" y="5762063"/>
              <a:ext cx="2349316" cy="10892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D0738CC-D1CA-4729-B100-28F17A4AD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7419" y="6061167"/>
              <a:ext cx="1804411" cy="528980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B2831971-27EE-4DA0-BEA6-E00FBAEC898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780374" y="2655836"/>
            <a:ext cx="1526851" cy="147859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E0EDFE6-9AD3-4A87-B045-A2AF5B4F914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669629" y="4219887"/>
            <a:ext cx="1981200" cy="19812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E4C426E-D800-4CD1-A9B8-D712112AC47F}"/>
              </a:ext>
            </a:extLst>
          </p:cNvPr>
          <p:cNvSpPr txBox="1"/>
          <p:nvPr/>
        </p:nvSpPr>
        <p:spPr>
          <a:xfrm>
            <a:off x="1293000" y="700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9" tooltip="https://commons.wikimedia.org/wiki/File:588-hospital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0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8967B39-FCE2-41B6-9DAD-29DC2AE6463B}"/>
              </a:ext>
            </a:extLst>
          </p:cNvPr>
          <p:cNvSpPr/>
          <p:nvPr/>
        </p:nvSpPr>
        <p:spPr>
          <a:xfrm>
            <a:off x="4953000" y="468386"/>
            <a:ext cx="3602736" cy="189280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513C7FC-30B1-4F5E-8C45-DE75AA8F9568}"/>
              </a:ext>
            </a:extLst>
          </p:cNvPr>
          <p:cNvSpPr/>
          <p:nvPr/>
        </p:nvSpPr>
        <p:spPr>
          <a:xfrm>
            <a:off x="4952999" y="2474330"/>
            <a:ext cx="3602736" cy="184161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355D2C4-D41C-46F5-AC02-5292E2BD8844}"/>
              </a:ext>
            </a:extLst>
          </p:cNvPr>
          <p:cNvSpPr/>
          <p:nvPr/>
        </p:nvSpPr>
        <p:spPr>
          <a:xfrm>
            <a:off x="4953000" y="4480878"/>
            <a:ext cx="3602736" cy="189280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6E8265-0933-4553-8887-3BACA0300978}"/>
              </a:ext>
            </a:extLst>
          </p:cNvPr>
          <p:cNvSpPr txBox="1"/>
          <p:nvPr/>
        </p:nvSpPr>
        <p:spPr>
          <a:xfrm>
            <a:off x="5011573" y="4675576"/>
            <a:ext cx="113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Hospital 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F3A104-DC90-42E0-B241-BD3ECED6D0E9}"/>
              </a:ext>
            </a:extLst>
          </p:cNvPr>
          <p:cNvSpPr txBox="1"/>
          <p:nvPr/>
        </p:nvSpPr>
        <p:spPr>
          <a:xfrm>
            <a:off x="5062851" y="2707610"/>
            <a:ext cx="113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Hospital 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44C153E-78CC-43E9-B1FB-F62F452DF32E}"/>
              </a:ext>
            </a:extLst>
          </p:cNvPr>
          <p:cNvSpPr txBox="1"/>
          <p:nvPr/>
        </p:nvSpPr>
        <p:spPr>
          <a:xfrm>
            <a:off x="4992649" y="697593"/>
            <a:ext cx="127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Hospital 1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F2EB07C-AFEC-48D0-A478-39F6EDD5953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5995712" y="1182620"/>
            <a:ext cx="550519" cy="6746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F58CFE1-23D5-4C52-B9EC-A0A436BA370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5885375" y="3191875"/>
            <a:ext cx="673610" cy="67361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0610759-A6BB-463A-812C-F90BF648217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5844483" y="5078658"/>
            <a:ext cx="755394" cy="7553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52BC0C-4FA7-46C6-9A30-72091F6D2D55}"/>
              </a:ext>
            </a:extLst>
          </p:cNvPr>
          <p:cNvSpPr txBox="1"/>
          <p:nvPr/>
        </p:nvSpPr>
        <p:spPr>
          <a:xfrm>
            <a:off x="5477860" y="1966202"/>
            <a:ext cx="158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Private 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355AC1-45DC-44D1-AB3F-EBBF3D2ED1DD}"/>
              </a:ext>
            </a:extLst>
          </p:cNvPr>
          <p:cNvSpPr txBox="1"/>
          <p:nvPr/>
        </p:nvSpPr>
        <p:spPr>
          <a:xfrm>
            <a:off x="5477860" y="3966643"/>
            <a:ext cx="158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Private 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8D7D8D-2450-4AD0-ACB7-822DC502D4F9}"/>
              </a:ext>
            </a:extLst>
          </p:cNvPr>
          <p:cNvSpPr txBox="1"/>
          <p:nvPr/>
        </p:nvSpPr>
        <p:spPr>
          <a:xfrm>
            <a:off x="5477860" y="5827519"/>
            <a:ext cx="158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Private Data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81E9F9B-74AF-4210-802B-DC90AC8BA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77F25B-1657-4764-A32C-AC0E41E07E4B}"/>
              </a:ext>
            </a:extLst>
          </p:cNvPr>
          <p:cNvSpPr/>
          <p:nvPr/>
        </p:nvSpPr>
        <p:spPr>
          <a:xfrm>
            <a:off x="175490" y="2639099"/>
            <a:ext cx="1981200" cy="190787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88BA58-D12E-4A9E-8A78-32CC6D65E63E}"/>
              </a:ext>
            </a:extLst>
          </p:cNvPr>
          <p:cNvSpPr txBox="1"/>
          <p:nvPr/>
        </p:nvSpPr>
        <p:spPr>
          <a:xfrm>
            <a:off x="730100" y="2713742"/>
            <a:ext cx="79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Server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D00605F-366E-4F5A-98CD-E619490A41EF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793750" y="3198796"/>
            <a:ext cx="763425" cy="91703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5F49500-16B9-44F0-8592-56DFF073744C}"/>
              </a:ext>
            </a:extLst>
          </p:cNvPr>
          <p:cNvSpPr txBox="1"/>
          <p:nvPr/>
        </p:nvSpPr>
        <p:spPr>
          <a:xfrm>
            <a:off x="415370" y="4185454"/>
            <a:ext cx="181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Base Model</a:t>
            </a:r>
          </a:p>
        </p:txBody>
      </p:sp>
    </p:spTree>
    <p:extLst>
      <p:ext uri="{BB962C8B-B14F-4D97-AF65-F5344CB8AC3E}">
        <p14:creationId xmlns:p14="http://schemas.microsoft.com/office/powerpoint/2010/main" val="349683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B9652-F9F7-4701-9268-F6C45E3DF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F70FDD4-62B6-44DF-9FBE-878806974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39971" y="719666"/>
            <a:ext cx="1981200" cy="1395944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F3A00B3-EB40-41A9-8A59-4438BE126727}"/>
              </a:ext>
            </a:extLst>
          </p:cNvPr>
          <p:cNvSpPr/>
          <p:nvPr/>
        </p:nvSpPr>
        <p:spPr>
          <a:xfrm>
            <a:off x="-10160" y="6306671"/>
            <a:ext cx="9144000" cy="551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1E464B2-182A-4B97-B24E-A25FFD33133B}"/>
              </a:ext>
            </a:extLst>
          </p:cNvPr>
          <p:cNvGrpSpPr/>
          <p:nvPr/>
        </p:nvGrpSpPr>
        <p:grpSpPr>
          <a:xfrm>
            <a:off x="7010399" y="6306671"/>
            <a:ext cx="1413883" cy="544604"/>
            <a:chOff x="6074967" y="5762063"/>
            <a:chExt cx="2349316" cy="10892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1EF758A-9D6A-4832-952F-5FB04A844422}"/>
                </a:ext>
              </a:extLst>
            </p:cNvPr>
            <p:cNvSpPr/>
            <p:nvPr/>
          </p:nvSpPr>
          <p:spPr>
            <a:xfrm>
              <a:off x="6074967" y="5762063"/>
              <a:ext cx="2349316" cy="10892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D0738CC-D1CA-4729-B100-28F17A4AD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7419" y="6061167"/>
              <a:ext cx="1804411" cy="528980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B2831971-27EE-4DA0-BEA6-E00FBAEC898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780374" y="2655836"/>
            <a:ext cx="1526851" cy="147859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E0EDFE6-9AD3-4A87-B045-A2AF5B4F914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669629" y="4219887"/>
            <a:ext cx="1981200" cy="19812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E4C426E-D800-4CD1-A9B8-D712112AC47F}"/>
              </a:ext>
            </a:extLst>
          </p:cNvPr>
          <p:cNvSpPr txBox="1"/>
          <p:nvPr/>
        </p:nvSpPr>
        <p:spPr>
          <a:xfrm>
            <a:off x="1293000" y="700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9" tooltip="https://commons.wikimedia.org/wiki/File:588-hospital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0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8967B39-FCE2-41B6-9DAD-29DC2AE6463B}"/>
              </a:ext>
            </a:extLst>
          </p:cNvPr>
          <p:cNvSpPr/>
          <p:nvPr/>
        </p:nvSpPr>
        <p:spPr>
          <a:xfrm>
            <a:off x="3962400" y="468386"/>
            <a:ext cx="4704080" cy="184161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513C7FC-30B1-4F5E-8C45-DE75AA8F9568}"/>
              </a:ext>
            </a:extLst>
          </p:cNvPr>
          <p:cNvSpPr/>
          <p:nvPr/>
        </p:nvSpPr>
        <p:spPr>
          <a:xfrm>
            <a:off x="3962400" y="2474330"/>
            <a:ext cx="4704080" cy="184161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355D2C4-D41C-46F5-AC02-5292E2BD8844}"/>
              </a:ext>
            </a:extLst>
          </p:cNvPr>
          <p:cNvSpPr/>
          <p:nvPr/>
        </p:nvSpPr>
        <p:spPr>
          <a:xfrm>
            <a:off x="3962400" y="4480879"/>
            <a:ext cx="4688429" cy="1775899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6E8265-0933-4553-8887-3BACA0300978}"/>
              </a:ext>
            </a:extLst>
          </p:cNvPr>
          <p:cNvSpPr txBox="1"/>
          <p:nvPr/>
        </p:nvSpPr>
        <p:spPr>
          <a:xfrm>
            <a:off x="5011573" y="4675576"/>
            <a:ext cx="113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Hospital 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F3A104-DC90-42E0-B241-BD3ECED6D0E9}"/>
              </a:ext>
            </a:extLst>
          </p:cNvPr>
          <p:cNvSpPr txBox="1"/>
          <p:nvPr/>
        </p:nvSpPr>
        <p:spPr>
          <a:xfrm>
            <a:off x="5062851" y="2707610"/>
            <a:ext cx="113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Hospital 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44C153E-78CC-43E9-B1FB-F62F452DF32E}"/>
              </a:ext>
            </a:extLst>
          </p:cNvPr>
          <p:cNvSpPr txBox="1"/>
          <p:nvPr/>
        </p:nvSpPr>
        <p:spPr>
          <a:xfrm>
            <a:off x="4992649" y="697593"/>
            <a:ext cx="127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Hospital 1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F2EB07C-AFEC-48D0-A478-39F6EDD5953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5995712" y="1182620"/>
            <a:ext cx="550519" cy="6746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92E9341-C607-4574-A2D4-FCD6AB5ED05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4985434" y="1220763"/>
            <a:ext cx="550519" cy="66129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F58CFE1-23D5-4C52-B9EC-A0A436BA370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5885375" y="3191875"/>
            <a:ext cx="673610" cy="67361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63BD642-1845-4945-9787-E3E65E3BF928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4185205" y="3246382"/>
            <a:ext cx="328613" cy="47225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7B4CAC0-92C4-45C7-A4F5-8E003EFD80EC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4974640" y="3221064"/>
            <a:ext cx="572105" cy="66129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5A93DCE-E63A-4694-9C1D-A090E9357DBD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4186902" y="1285944"/>
            <a:ext cx="328613" cy="47225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0610759-A6BB-463A-812C-F90BF6482174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5844483" y="5078658"/>
            <a:ext cx="755394" cy="7553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25FCA39-3646-46CA-B58F-C9CE90138B9D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4185205" y="5187872"/>
            <a:ext cx="328613" cy="47225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B618B98-8FB5-4C99-9728-B23328628725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5059705" y="5172760"/>
            <a:ext cx="572105" cy="6612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52BC0C-4FA7-46C6-9A30-72091F6D2D55}"/>
              </a:ext>
            </a:extLst>
          </p:cNvPr>
          <p:cNvSpPr txBox="1"/>
          <p:nvPr/>
        </p:nvSpPr>
        <p:spPr>
          <a:xfrm>
            <a:off x="5477860" y="1966202"/>
            <a:ext cx="158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Private 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355AC1-45DC-44D1-AB3F-EBBF3D2ED1DD}"/>
              </a:ext>
            </a:extLst>
          </p:cNvPr>
          <p:cNvSpPr txBox="1"/>
          <p:nvPr/>
        </p:nvSpPr>
        <p:spPr>
          <a:xfrm>
            <a:off x="5477860" y="3966643"/>
            <a:ext cx="158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Private 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8D7D8D-2450-4AD0-ACB7-822DC502D4F9}"/>
              </a:ext>
            </a:extLst>
          </p:cNvPr>
          <p:cNvSpPr txBox="1"/>
          <p:nvPr/>
        </p:nvSpPr>
        <p:spPr>
          <a:xfrm>
            <a:off x="5477860" y="5827519"/>
            <a:ext cx="158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Private Data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D944311-A858-496C-B7EE-4653C98AE4A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39291" y="638258"/>
            <a:ext cx="1249908" cy="27963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79D0647-992D-452D-81AC-6AB53F59B932}"/>
              </a:ext>
            </a:extLst>
          </p:cNvPr>
          <p:cNvCxnSpPr>
            <a:cxnSpLocks/>
          </p:cNvCxnSpPr>
          <p:nvPr/>
        </p:nvCxnSpPr>
        <p:spPr>
          <a:xfrm>
            <a:off x="2156690" y="3615303"/>
            <a:ext cx="18057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B87C2553-4BF5-4439-94EB-F63FD31E9C8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70570" y="3681231"/>
            <a:ext cx="905366" cy="271432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0221A3-5573-48D1-BE52-0CDB757B748A}"/>
                  </a:ext>
                </a:extLst>
              </p:cNvPr>
              <p:cNvSpPr txBox="1"/>
              <p:nvPr/>
            </p:nvSpPr>
            <p:spPr>
              <a:xfrm>
                <a:off x="2852118" y="109169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0221A3-5573-48D1-BE52-0CDB757B7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118" y="1091690"/>
                <a:ext cx="68580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4496981-5F71-4F29-AE54-ECF533848B8E}"/>
                  </a:ext>
                </a:extLst>
              </p:cNvPr>
              <p:cNvSpPr txBox="1"/>
              <p:nvPr/>
            </p:nvSpPr>
            <p:spPr>
              <a:xfrm>
                <a:off x="457199" y="304390"/>
                <a:ext cx="2025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b="1" dirty="0"/>
                  <a:t>Base Model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4496981-5F71-4F29-AE54-ECF533848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304390"/>
                <a:ext cx="2025920" cy="369332"/>
              </a:xfrm>
              <a:prstGeom prst="rect">
                <a:avLst/>
              </a:prstGeom>
              <a:blipFill>
                <a:blip r:embed="rId24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172E2EC-0A31-40DE-911B-F3E939E6FED5}"/>
                  </a:ext>
                </a:extLst>
              </p:cNvPr>
              <p:cNvSpPr txBox="1"/>
              <p:nvPr/>
            </p:nvSpPr>
            <p:spPr>
              <a:xfrm>
                <a:off x="2847169" y="326497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172E2EC-0A31-40DE-911B-F3E939E6F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169" y="3264970"/>
                <a:ext cx="685800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AA44831-735C-425A-9220-825DF8E213F7}"/>
                  </a:ext>
                </a:extLst>
              </p:cNvPr>
              <p:cNvSpPr txBox="1"/>
              <p:nvPr/>
            </p:nvSpPr>
            <p:spPr>
              <a:xfrm>
                <a:off x="2847169" y="5121746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AA44831-735C-425A-9220-825DF8E21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169" y="5121746"/>
                <a:ext cx="685800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C203825B-1297-4804-8B7B-0EB6A82556D3}"/>
              </a:ext>
            </a:extLst>
          </p:cNvPr>
          <p:cNvSpPr/>
          <p:nvPr/>
        </p:nvSpPr>
        <p:spPr>
          <a:xfrm>
            <a:off x="175490" y="2639099"/>
            <a:ext cx="1981200" cy="190787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F9977F3-08B4-4F8B-96B4-0D3371A7B288}"/>
              </a:ext>
            </a:extLst>
          </p:cNvPr>
          <p:cNvSpPr txBox="1"/>
          <p:nvPr/>
        </p:nvSpPr>
        <p:spPr>
          <a:xfrm>
            <a:off x="730100" y="2713742"/>
            <a:ext cx="79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Server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8CE33AB7-9C0D-4E3D-977C-E399903924C2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793750" y="3198796"/>
            <a:ext cx="763425" cy="917038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D69BB712-2DA9-4D27-89C7-126F820CCB5B}"/>
              </a:ext>
            </a:extLst>
          </p:cNvPr>
          <p:cNvSpPr txBox="1"/>
          <p:nvPr/>
        </p:nvSpPr>
        <p:spPr>
          <a:xfrm>
            <a:off x="415370" y="4185454"/>
            <a:ext cx="181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Base Model</a:t>
            </a:r>
          </a:p>
        </p:txBody>
      </p:sp>
    </p:spTree>
    <p:extLst>
      <p:ext uri="{BB962C8B-B14F-4D97-AF65-F5344CB8AC3E}">
        <p14:creationId xmlns:p14="http://schemas.microsoft.com/office/powerpoint/2010/main" val="129861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4" grpId="0"/>
      <p:bldP spid="46" grpId="0"/>
      <p:bldP spid="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B9652-F9F7-4701-9268-F6C45E3DF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F70FDD4-62B6-44DF-9FBE-878806974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39971" y="719666"/>
            <a:ext cx="1981200" cy="1395944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F3A00B3-EB40-41A9-8A59-4438BE126727}"/>
              </a:ext>
            </a:extLst>
          </p:cNvPr>
          <p:cNvSpPr/>
          <p:nvPr/>
        </p:nvSpPr>
        <p:spPr>
          <a:xfrm>
            <a:off x="-10160" y="6306671"/>
            <a:ext cx="9144000" cy="551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1E464B2-182A-4B97-B24E-A25FFD33133B}"/>
              </a:ext>
            </a:extLst>
          </p:cNvPr>
          <p:cNvGrpSpPr/>
          <p:nvPr/>
        </p:nvGrpSpPr>
        <p:grpSpPr>
          <a:xfrm>
            <a:off x="7010399" y="6306671"/>
            <a:ext cx="1413883" cy="544604"/>
            <a:chOff x="6074967" y="5762063"/>
            <a:chExt cx="2349316" cy="10892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1EF758A-9D6A-4832-952F-5FB04A844422}"/>
                </a:ext>
              </a:extLst>
            </p:cNvPr>
            <p:cNvSpPr/>
            <p:nvPr/>
          </p:nvSpPr>
          <p:spPr>
            <a:xfrm>
              <a:off x="6074967" y="5762063"/>
              <a:ext cx="2349316" cy="10892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D0738CC-D1CA-4729-B100-28F17A4AD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7419" y="6061167"/>
              <a:ext cx="1804411" cy="528980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B2831971-27EE-4DA0-BEA6-E00FBAEC898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780374" y="2655836"/>
            <a:ext cx="1526851" cy="147859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E0EDFE6-9AD3-4A87-B045-A2AF5B4F914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669629" y="4219887"/>
            <a:ext cx="1981200" cy="19812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E4C426E-D800-4CD1-A9B8-D712112AC47F}"/>
              </a:ext>
            </a:extLst>
          </p:cNvPr>
          <p:cNvSpPr txBox="1"/>
          <p:nvPr/>
        </p:nvSpPr>
        <p:spPr>
          <a:xfrm>
            <a:off x="1293000" y="700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9" tooltip="https://commons.wikimedia.org/wiki/File:588-hospital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0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8967B39-FCE2-41B6-9DAD-29DC2AE6463B}"/>
              </a:ext>
            </a:extLst>
          </p:cNvPr>
          <p:cNvSpPr/>
          <p:nvPr/>
        </p:nvSpPr>
        <p:spPr>
          <a:xfrm>
            <a:off x="3962400" y="468386"/>
            <a:ext cx="4704080" cy="184161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513C7FC-30B1-4F5E-8C45-DE75AA8F9568}"/>
              </a:ext>
            </a:extLst>
          </p:cNvPr>
          <p:cNvSpPr/>
          <p:nvPr/>
        </p:nvSpPr>
        <p:spPr>
          <a:xfrm>
            <a:off x="3962400" y="2474330"/>
            <a:ext cx="4704080" cy="184161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355D2C4-D41C-46F5-AC02-5292E2BD8844}"/>
              </a:ext>
            </a:extLst>
          </p:cNvPr>
          <p:cNvSpPr/>
          <p:nvPr/>
        </p:nvSpPr>
        <p:spPr>
          <a:xfrm>
            <a:off x="3962400" y="4480879"/>
            <a:ext cx="4688429" cy="1775899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6E8265-0933-4553-8887-3BACA0300978}"/>
              </a:ext>
            </a:extLst>
          </p:cNvPr>
          <p:cNvSpPr txBox="1"/>
          <p:nvPr/>
        </p:nvSpPr>
        <p:spPr>
          <a:xfrm>
            <a:off x="5011573" y="4675576"/>
            <a:ext cx="113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Hospital 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F3A104-DC90-42E0-B241-BD3ECED6D0E9}"/>
              </a:ext>
            </a:extLst>
          </p:cNvPr>
          <p:cNvSpPr txBox="1"/>
          <p:nvPr/>
        </p:nvSpPr>
        <p:spPr>
          <a:xfrm>
            <a:off x="5062851" y="2707610"/>
            <a:ext cx="113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Hospital 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44C153E-78CC-43E9-B1FB-F62F452DF32E}"/>
              </a:ext>
            </a:extLst>
          </p:cNvPr>
          <p:cNvSpPr txBox="1"/>
          <p:nvPr/>
        </p:nvSpPr>
        <p:spPr>
          <a:xfrm>
            <a:off x="4992649" y="697593"/>
            <a:ext cx="127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Hospital 1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F2EB07C-AFEC-48D0-A478-39F6EDD5953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5995712" y="1182620"/>
            <a:ext cx="550519" cy="6746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92E9341-C607-4574-A2D4-FCD6AB5ED05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4985434" y="1220763"/>
            <a:ext cx="550519" cy="66129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F58CFE1-23D5-4C52-B9EC-A0A436BA370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5885375" y="3191875"/>
            <a:ext cx="673610" cy="67361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63BD642-1845-4945-9787-E3E65E3BF928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4185205" y="3246382"/>
            <a:ext cx="328613" cy="47225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7B4CAC0-92C4-45C7-A4F5-8E003EFD80EC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4974640" y="3221064"/>
            <a:ext cx="572105" cy="66129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5A93DCE-E63A-4694-9C1D-A090E9357DBD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4186902" y="1285944"/>
            <a:ext cx="328613" cy="47225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0610759-A6BB-463A-812C-F90BF6482174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5844483" y="5078658"/>
            <a:ext cx="755394" cy="7553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25FCA39-3646-46CA-B58F-C9CE90138B9D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4185205" y="5187872"/>
            <a:ext cx="328613" cy="47225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B618B98-8FB5-4C99-9728-B23328628725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5059705" y="5172760"/>
            <a:ext cx="572105" cy="6612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52BC0C-4FA7-46C6-9A30-72091F6D2D55}"/>
              </a:ext>
            </a:extLst>
          </p:cNvPr>
          <p:cNvSpPr txBox="1"/>
          <p:nvPr/>
        </p:nvSpPr>
        <p:spPr>
          <a:xfrm>
            <a:off x="5477860" y="1966202"/>
            <a:ext cx="158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Private 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355AC1-45DC-44D1-AB3F-EBBF3D2ED1DD}"/>
              </a:ext>
            </a:extLst>
          </p:cNvPr>
          <p:cNvSpPr txBox="1"/>
          <p:nvPr/>
        </p:nvSpPr>
        <p:spPr>
          <a:xfrm>
            <a:off x="5477860" y="3966643"/>
            <a:ext cx="158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Private 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8D7D8D-2450-4AD0-ACB7-822DC502D4F9}"/>
              </a:ext>
            </a:extLst>
          </p:cNvPr>
          <p:cNvSpPr txBox="1"/>
          <p:nvPr/>
        </p:nvSpPr>
        <p:spPr>
          <a:xfrm>
            <a:off x="5477860" y="5827519"/>
            <a:ext cx="158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Private Data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D944311-A858-496C-B7EE-4653C98AE4A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39291" y="638258"/>
            <a:ext cx="1249908" cy="27963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79D0647-992D-452D-81AC-6AB53F59B932}"/>
              </a:ext>
            </a:extLst>
          </p:cNvPr>
          <p:cNvCxnSpPr>
            <a:cxnSpLocks/>
          </p:cNvCxnSpPr>
          <p:nvPr/>
        </p:nvCxnSpPr>
        <p:spPr>
          <a:xfrm>
            <a:off x="2156690" y="3615303"/>
            <a:ext cx="18057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B87C2553-4BF5-4439-94EB-F63FD31E9C8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70570" y="3681231"/>
            <a:ext cx="905366" cy="271432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0221A3-5573-48D1-BE52-0CDB757B748A}"/>
                  </a:ext>
                </a:extLst>
              </p:cNvPr>
              <p:cNvSpPr txBox="1"/>
              <p:nvPr/>
            </p:nvSpPr>
            <p:spPr>
              <a:xfrm>
                <a:off x="2852118" y="109169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0221A3-5573-48D1-BE52-0CDB757B7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118" y="1091690"/>
                <a:ext cx="68580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4496981-5F71-4F29-AE54-ECF533848B8E}"/>
                  </a:ext>
                </a:extLst>
              </p:cNvPr>
              <p:cNvSpPr txBox="1"/>
              <p:nvPr/>
            </p:nvSpPr>
            <p:spPr>
              <a:xfrm>
                <a:off x="457199" y="304390"/>
                <a:ext cx="2025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b="1" dirty="0"/>
                  <a:t>Base Model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4496981-5F71-4F29-AE54-ECF533848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304390"/>
                <a:ext cx="2025920" cy="369332"/>
              </a:xfrm>
              <a:prstGeom prst="rect">
                <a:avLst/>
              </a:prstGeom>
              <a:blipFill>
                <a:blip r:embed="rId24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172E2EC-0A31-40DE-911B-F3E939E6FED5}"/>
                  </a:ext>
                </a:extLst>
              </p:cNvPr>
              <p:cNvSpPr txBox="1"/>
              <p:nvPr/>
            </p:nvSpPr>
            <p:spPr>
              <a:xfrm>
                <a:off x="2847169" y="326497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172E2EC-0A31-40DE-911B-F3E939E6F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169" y="3264970"/>
                <a:ext cx="685800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AA44831-735C-425A-9220-825DF8E213F7}"/>
                  </a:ext>
                </a:extLst>
              </p:cNvPr>
              <p:cNvSpPr txBox="1"/>
              <p:nvPr/>
            </p:nvSpPr>
            <p:spPr>
              <a:xfrm>
                <a:off x="2847169" y="5121746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AA44831-735C-425A-9220-825DF8E21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169" y="5121746"/>
                <a:ext cx="685800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7F1223D4-E222-45BE-AB96-02EDCC46F3FC}"/>
              </a:ext>
            </a:extLst>
          </p:cNvPr>
          <p:cNvSpPr/>
          <p:nvPr/>
        </p:nvSpPr>
        <p:spPr>
          <a:xfrm>
            <a:off x="175490" y="2639099"/>
            <a:ext cx="1981200" cy="190787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6D13211-5518-4BB4-94AF-5F60DE8418F4}"/>
              </a:ext>
            </a:extLst>
          </p:cNvPr>
          <p:cNvSpPr txBox="1"/>
          <p:nvPr/>
        </p:nvSpPr>
        <p:spPr>
          <a:xfrm>
            <a:off x="730100" y="2713742"/>
            <a:ext cx="79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Server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964F8DD4-BBA3-4F1E-B53B-16B4DF8B2570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793750" y="3198796"/>
            <a:ext cx="763425" cy="917038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FE552057-42BF-4604-AD97-F074F24207AF}"/>
              </a:ext>
            </a:extLst>
          </p:cNvPr>
          <p:cNvSpPr txBox="1"/>
          <p:nvPr/>
        </p:nvSpPr>
        <p:spPr>
          <a:xfrm>
            <a:off x="415370" y="4185454"/>
            <a:ext cx="181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Base Model</a:t>
            </a:r>
          </a:p>
        </p:txBody>
      </p:sp>
    </p:spTree>
    <p:extLst>
      <p:ext uri="{BB962C8B-B14F-4D97-AF65-F5344CB8AC3E}">
        <p14:creationId xmlns:p14="http://schemas.microsoft.com/office/powerpoint/2010/main" val="347836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B9652-F9F7-4701-9268-F6C45E3DF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F70FDD4-62B6-44DF-9FBE-878806974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39971" y="719666"/>
            <a:ext cx="1981200" cy="1395944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F3A00B3-EB40-41A9-8A59-4438BE126727}"/>
              </a:ext>
            </a:extLst>
          </p:cNvPr>
          <p:cNvSpPr/>
          <p:nvPr/>
        </p:nvSpPr>
        <p:spPr>
          <a:xfrm>
            <a:off x="-10160" y="6306671"/>
            <a:ext cx="9144000" cy="551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1E464B2-182A-4B97-B24E-A25FFD33133B}"/>
              </a:ext>
            </a:extLst>
          </p:cNvPr>
          <p:cNvGrpSpPr/>
          <p:nvPr/>
        </p:nvGrpSpPr>
        <p:grpSpPr>
          <a:xfrm>
            <a:off x="7010399" y="6306671"/>
            <a:ext cx="1413883" cy="544604"/>
            <a:chOff x="6074967" y="5762063"/>
            <a:chExt cx="2349316" cy="10892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1EF758A-9D6A-4832-952F-5FB04A844422}"/>
                </a:ext>
              </a:extLst>
            </p:cNvPr>
            <p:cNvSpPr/>
            <p:nvPr/>
          </p:nvSpPr>
          <p:spPr>
            <a:xfrm>
              <a:off x="6074967" y="5762063"/>
              <a:ext cx="2349316" cy="10892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D0738CC-D1CA-4729-B100-28F17A4AD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7419" y="6061167"/>
              <a:ext cx="1804411" cy="528980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B2831971-27EE-4DA0-BEA6-E00FBAEC898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780374" y="2655836"/>
            <a:ext cx="1526851" cy="147859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E0EDFE6-9AD3-4A87-B045-A2AF5B4F914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669629" y="4219887"/>
            <a:ext cx="1981200" cy="19812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E4C426E-D800-4CD1-A9B8-D712112AC47F}"/>
              </a:ext>
            </a:extLst>
          </p:cNvPr>
          <p:cNvSpPr txBox="1"/>
          <p:nvPr/>
        </p:nvSpPr>
        <p:spPr>
          <a:xfrm>
            <a:off x="1293000" y="700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9" tooltip="https://commons.wikimedia.org/wiki/File:588-hospital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0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8967B39-FCE2-41B6-9DAD-29DC2AE6463B}"/>
              </a:ext>
            </a:extLst>
          </p:cNvPr>
          <p:cNvSpPr/>
          <p:nvPr/>
        </p:nvSpPr>
        <p:spPr>
          <a:xfrm>
            <a:off x="3962400" y="468386"/>
            <a:ext cx="4704080" cy="184161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513C7FC-30B1-4F5E-8C45-DE75AA8F9568}"/>
              </a:ext>
            </a:extLst>
          </p:cNvPr>
          <p:cNvSpPr/>
          <p:nvPr/>
        </p:nvSpPr>
        <p:spPr>
          <a:xfrm>
            <a:off x="3962400" y="2474330"/>
            <a:ext cx="4704080" cy="184161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355D2C4-D41C-46F5-AC02-5292E2BD8844}"/>
              </a:ext>
            </a:extLst>
          </p:cNvPr>
          <p:cNvSpPr/>
          <p:nvPr/>
        </p:nvSpPr>
        <p:spPr>
          <a:xfrm>
            <a:off x="3962400" y="4480879"/>
            <a:ext cx="4688429" cy="1775899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6E8265-0933-4553-8887-3BACA0300978}"/>
              </a:ext>
            </a:extLst>
          </p:cNvPr>
          <p:cNvSpPr txBox="1"/>
          <p:nvPr/>
        </p:nvSpPr>
        <p:spPr>
          <a:xfrm>
            <a:off x="5011573" y="4675576"/>
            <a:ext cx="113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Hospital 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F3A104-DC90-42E0-B241-BD3ECED6D0E9}"/>
              </a:ext>
            </a:extLst>
          </p:cNvPr>
          <p:cNvSpPr txBox="1"/>
          <p:nvPr/>
        </p:nvSpPr>
        <p:spPr>
          <a:xfrm>
            <a:off x="5062851" y="2707610"/>
            <a:ext cx="113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Hospital 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44C153E-78CC-43E9-B1FB-F62F452DF32E}"/>
              </a:ext>
            </a:extLst>
          </p:cNvPr>
          <p:cNvSpPr txBox="1"/>
          <p:nvPr/>
        </p:nvSpPr>
        <p:spPr>
          <a:xfrm>
            <a:off x="4992649" y="697593"/>
            <a:ext cx="127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Hospital 1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F2EB07C-AFEC-48D0-A478-39F6EDD5953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5995712" y="1182620"/>
            <a:ext cx="550519" cy="6746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92E9341-C607-4574-A2D4-FCD6AB5ED05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4985434" y="1198495"/>
            <a:ext cx="550519" cy="66129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F58CFE1-23D5-4C52-B9EC-A0A436BA370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5885375" y="3191875"/>
            <a:ext cx="673610" cy="67361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63BD642-1845-4945-9787-E3E65E3BF928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4185205" y="3224114"/>
            <a:ext cx="328613" cy="47225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7B4CAC0-92C4-45C7-A4F5-8E003EFD80EC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4974640" y="3198796"/>
            <a:ext cx="572105" cy="66129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5A93DCE-E63A-4694-9C1D-A090E9357DBD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4186902" y="1263676"/>
            <a:ext cx="328613" cy="47225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0610759-A6BB-463A-812C-F90BF6482174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5844483" y="5078658"/>
            <a:ext cx="755394" cy="7553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25FCA39-3646-46CA-B58F-C9CE90138B9D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4185205" y="5165604"/>
            <a:ext cx="328613" cy="47225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B618B98-8FB5-4C99-9728-B23328628725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5059705" y="5150492"/>
            <a:ext cx="572105" cy="6612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52BC0C-4FA7-46C6-9A30-72091F6D2D55}"/>
              </a:ext>
            </a:extLst>
          </p:cNvPr>
          <p:cNvSpPr txBox="1"/>
          <p:nvPr/>
        </p:nvSpPr>
        <p:spPr>
          <a:xfrm>
            <a:off x="5477860" y="1966202"/>
            <a:ext cx="158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Private 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355AC1-45DC-44D1-AB3F-EBBF3D2ED1DD}"/>
              </a:ext>
            </a:extLst>
          </p:cNvPr>
          <p:cNvSpPr txBox="1"/>
          <p:nvPr/>
        </p:nvSpPr>
        <p:spPr>
          <a:xfrm>
            <a:off x="5477860" y="3966643"/>
            <a:ext cx="158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Private 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8D7D8D-2450-4AD0-ACB7-822DC502D4F9}"/>
              </a:ext>
            </a:extLst>
          </p:cNvPr>
          <p:cNvSpPr txBox="1"/>
          <p:nvPr/>
        </p:nvSpPr>
        <p:spPr>
          <a:xfrm>
            <a:off x="5477860" y="5827519"/>
            <a:ext cx="158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Private Data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FA76CB-63E6-433A-9DF7-5B996D9D3400}"/>
              </a:ext>
            </a:extLst>
          </p:cNvPr>
          <p:cNvSpPr/>
          <p:nvPr/>
        </p:nvSpPr>
        <p:spPr>
          <a:xfrm>
            <a:off x="175490" y="2639099"/>
            <a:ext cx="1981200" cy="190787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BDD704-E74F-4ABE-8C99-C5116BE913BB}"/>
              </a:ext>
            </a:extLst>
          </p:cNvPr>
          <p:cNvSpPr txBox="1"/>
          <p:nvPr/>
        </p:nvSpPr>
        <p:spPr>
          <a:xfrm>
            <a:off x="730100" y="2713742"/>
            <a:ext cx="79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Server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D944311-A858-496C-B7EE-4653C98AE4A6}"/>
              </a:ext>
            </a:extLst>
          </p:cNvPr>
          <p:cNvCxnSpPr>
            <a:cxnSpLocks/>
            <a:stCxn id="47" idx="1"/>
            <a:endCxn id="37" idx="0"/>
          </p:cNvCxnSpPr>
          <p:nvPr/>
        </p:nvCxnSpPr>
        <p:spPr>
          <a:xfrm rot="10800000" flipV="1">
            <a:off x="1166090" y="1389191"/>
            <a:ext cx="2796310" cy="1249908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11EC51A7-6C3C-4179-A76C-112A17C40FC1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793750" y="3198796"/>
            <a:ext cx="763425" cy="91703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471D3A3-FF8E-4810-8776-AE1616F7B125}"/>
              </a:ext>
            </a:extLst>
          </p:cNvPr>
          <p:cNvSpPr txBox="1"/>
          <p:nvPr/>
        </p:nvSpPr>
        <p:spPr>
          <a:xfrm>
            <a:off x="415370" y="4185454"/>
            <a:ext cx="181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Base Model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79D0647-992D-452D-81AC-6AB53F59B932}"/>
              </a:ext>
            </a:extLst>
          </p:cNvPr>
          <p:cNvCxnSpPr>
            <a:cxnSpLocks/>
          </p:cNvCxnSpPr>
          <p:nvPr/>
        </p:nvCxnSpPr>
        <p:spPr>
          <a:xfrm flipH="1">
            <a:off x="2156690" y="3593035"/>
            <a:ext cx="180571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B87C2553-4BF5-4439-94EB-F63FD31E9C84}"/>
              </a:ext>
            </a:extLst>
          </p:cNvPr>
          <p:cNvCxnSpPr>
            <a:cxnSpLocks/>
            <a:stCxn id="53" idx="1"/>
          </p:cNvCxnSpPr>
          <p:nvPr/>
        </p:nvCxnSpPr>
        <p:spPr>
          <a:xfrm rot="10800000">
            <a:off x="1166092" y="4563447"/>
            <a:ext cx="2796309" cy="805382"/>
          </a:xfrm>
          <a:prstGeom prst="bentConnector3">
            <a:avLst>
              <a:gd name="adj1" fmla="val 9973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4C26CC3-52AC-4F6C-A098-F6BDFD7F6BDC}"/>
                  </a:ext>
                </a:extLst>
              </p:cNvPr>
              <p:cNvSpPr txBox="1"/>
              <p:nvPr/>
            </p:nvSpPr>
            <p:spPr>
              <a:xfrm>
                <a:off x="458470" y="338078"/>
                <a:ext cx="3400828" cy="376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r>
                  <a:rPr lang="en-US" b="1" dirty="0"/>
                  <a:t> : Model weight of hospital </a:t>
                </a:r>
                <a:r>
                  <a:rPr lang="en-US" b="1" dirty="0" err="1"/>
                  <a:t>i</a:t>
                </a:r>
                <a:endParaRPr lang="en-US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4C26CC3-52AC-4F6C-A098-F6BDFD7F6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70" y="338078"/>
                <a:ext cx="3400828" cy="376385"/>
              </a:xfrm>
              <a:prstGeom prst="rect">
                <a:avLst/>
              </a:prstGeom>
              <a:blipFill>
                <a:blip r:embed="rId23"/>
                <a:stretch>
                  <a:fillRect t="-4839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F9AE877-A28A-4095-B77A-212A83FAFF80}"/>
                  </a:ext>
                </a:extLst>
              </p:cNvPr>
              <p:cNvSpPr txBox="1"/>
              <p:nvPr/>
            </p:nvSpPr>
            <p:spPr>
              <a:xfrm>
                <a:off x="2852118" y="1083434"/>
                <a:ext cx="685800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F9AE877-A28A-4095-B77A-212A83FAF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118" y="1083434"/>
                <a:ext cx="685800" cy="37555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DC8E0E1-1CBB-4E8B-8585-45429A1EDEE5}"/>
                  </a:ext>
                </a:extLst>
              </p:cNvPr>
              <p:cNvSpPr txBox="1"/>
              <p:nvPr/>
            </p:nvSpPr>
            <p:spPr>
              <a:xfrm>
                <a:off x="2852118" y="3243394"/>
                <a:ext cx="685800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DC8E0E1-1CBB-4E8B-8585-45429A1ED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118" y="3243394"/>
                <a:ext cx="685800" cy="37555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B4AD09F-89E7-4672-BC07-30B6CA500F58}"/>
                  </a:ext>
                </a:extLst>
              </p:cNvPr>
              <p:cNvSpPr txBox="1"/>
              <p:nvPr/>
            </p:nvSpPr>
            <p:spPr>
              <a:xfrm>
                <a:off x="2852118" y="5044908"/>
                <a:ext cx="685800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B4AD09F-89E7-4672-BC07-30B6CA500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118" y="5044908"/>
                <a:ext cx="685800" cy="37555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30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4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8" grpId="0"/>
      <p:bldP spid="59" grpId="0"/>
      <p:bldP spid="6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B9652-F9F7-4701-9268-F6C45E3DF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F70FDD4-62B6-44DF-9FBE-878806974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39971" y="719666"/>
            <a:ext cx="1981200" cy="1395944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F3A00B3-EB40-41A9-8A59-4438BE126727}"/>
              </a:ext>
            </a:extLst>
          </p:cNvPr>
          <p:cNvSpPr/>
          <p:nvPr/>
        </p:nvSpPr>
        <p:spPr>
          <a:xfrm>
            <a:off x="-10160" y="6306671"/>
            <a:ext cx="9144000" cy="551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1E464B2-182A-4B97-B24E-A25FFD33133B}"/>
              </a:ext>
            </a:extLst>
          </p:cNvPr>
          <p:cNvGrpSpPr/>
          <p:nvPr/>
        </p:nvGrpSpPr>
        <p:grpSpPr>
          <a:xfrm>
            <a:off x="7010399" y="6306671"/>
            <a:ext cx="1413883" cy="544604"/>
            <a:chOff x="6074967" y="5762063"/>
            <a:chExt cx="2349316" cy="10892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1EF758A-9D6A-4832-952F-5FB04A844422}"/>
                </a:ext>
              </a:extLst>
            </p:cNvPr>
            <p:cNvSpPr/>
            <p:nvPr/>
          </p:nvSpPr>
          <p:spPr>
            <a:xfrm>
              <a:off x="6074967" y="5762063"/>
              <a:ext cx="2349316" cy="10892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D0738CC-D1CA-4729-B100-28F17A4AD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7419" y="6061167"/>
              <a:ext cx="1804411" cy="528980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B2831971-27EE-4DA0-BEA6-E00FBAEC898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780374" y="2655836"/>
            <a:ext cx="1526851" cy="147859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E0EDFE6-9AD3-4A87-B045-A2AF5B4F914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669629" y="4219887"/>
            <a:ext cx="1981200" cy="19812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E4C426E-D800-4CD1-A9B8-D712112AC47F}"/>
              </a:ext>
            </a:extLst>
          </p:cNvPr>
          <p:cNvSpPr txBox="1"/>
          <p:nvPr/>
        </p:nvSpPr>
        <p:spPr>
          <a:xfrm>
            <a:off x="1293000" y="700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9" tooltip="https://commons.wikimedia.org/wiki/File:588-hospital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0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8967B39-FCE2-41B6-9DAD-29DC2AE6463B}"/>
              </a:ext>
            </a:extLst>
          </p:cNvPr>
          <p:cNvSpPr/>
          <p:nvPr/>
        </p:nvSpPr>
        <p:spPr>
          <a:xfrm>
            <a:off x="3962400" y="468386"/>
            <a:ext cx="4704080" cy="184161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513C7FC-30B1-4F5E-8C45-DE75AA8F9568}"/>
              </a:ext>
            </a:extLst>
          </p:cNvPr>
          <p:cNvSpPr/>
          <p:nvPr/>
        </p:nvSpPr>
        <p:spPr>
          <a:xfrm>
            <a:off x="3962400" y="2474330"/>
            <a:ext cx="4704080" cy="184161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355D2C4-D41C-46F5-AC02-5292E2BD8844}"/>
              </a:ext>
            </a:extLst>
          </p:cNvPr>
          <p:cNvSpPr/>
          <p:nvPr/>
        </p:nvSpPr>
        <p:spPr>
          <a:xfrm>
            <a:off x="3962400" y="4480879"/>
            <a:ext cx="4688429" cy="1775899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6E8265-0933-4553-8887-3BACA0300978}"/>
              </a:ext>
            </a:extLst>
          </p:cNvPr>
          <p:cNvSpPr txBox="1"/>
          <p:nvPr/>
        </p:nvSpPr>
        <p:spPr>
          <a:xfrm>
            <a:off x="5011573" y="4675576"/>
            <a:ext cx="113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Hospital 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F3A104-DC90-42E0-B241-BD3ECED6D0E9}"/>
              </a:ext>
            </a:extLst>
          </p:cNvPr>
          <p:cNvSpPr txBox="1"/>
          <p:nvPr/>
        </p:nvSpPr>
        <p:spPr>
          <a:xfrm>
            <a:off x="5062851" y="2707610"/>
            <a:ext cx="113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Hospital 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44C153E-78CC-43E9-B1FB-F62F452DF32E}"/>
              </a:ext>
            </a:extLst>
          </p:cNvPr>
          <p:cNvSpPr txBox="1"/>
          <p:nvPr/>
        </p:nvSpPr>
        <p:spPr>
          <a:xfrm>
            <a:off x="4992649" y="697593"/>
            <a:ext cx="127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Hospital 1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F2EB07C-AFEC-48D0-A478-39F6EDD5953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5995712" y="1182620"/>
            <a:ext cx="550519" cy="6746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92E9341-C607-4574-A2D4-FCD6AB5ED05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4985434" y="1198495"/>
            <a:ext cx="550519" cy="66129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F58CFE1-23D5-4C52-B9EC-A0A436BA370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5885375" y="3191875"/>
            <a:ext cx="673610" cy="67361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63BD642-1845-4945-9787-E3E65E3BF928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4185205" y="3224114"/>
            <a:ext cx="328613" cy="47225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7B4CAC0-92C4-45C7-A4F5-8E003EFD80EC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4974640" y="3198796"/>
            <a:ext cx="572105" cy="66129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5A93DCE-E63A-4694-9C1D-A090E9357DBD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4186902" y="1263676"/>
            <a:ext cx="328613" cy="47225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0610759-A6BB-463A-812C-F90BF6482174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5844483" y="5078658"/>
            <a:ext cx="755394" cy="7553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25FCA39-3646-46CA-B58F-C9CE90138B9D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4185205" y="5165604"/>
            <a:ext cx="328613" cy="47225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B618B98-8FB5-4C99-9728-B23328628725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5059705" y="5150492"/>
            <a:ext cx="572105" cy="6612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52BC0C-4FA7-46C6-9A30-72091F6D2D55}"/>
              </a:ext>
            </a:extLst>
          </p:cNvPr>
          <p:cNvSpPr txBox="1"/>
          <p:nvPr/>
        </p:nvSpPr>
        <p:spPr>
          <a:xfrm>
            <a:off x="5477860" y="1966202"/>
            <a:ext cx="158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Private 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355AC1-45DC-44D1-AB3F-EBBF3D2ED1DD}"/>
              </a:ext>
            </a:extLst>
          </p:cNvPr>
          <p:cNvSpPr txBox="1"/>
          <p:nvPr/>
        </p:nvSpPr>
        <p:spPr>
          <a:xfrm>
            <a:off x="5477860" y="3966643"/>
            <a:ext cx="158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Private 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8D7D8D-2450-4AD0-ACB7-822DC502D4F9}"/>
              </a:ext>
            </a:extLst>
          </p:cNvPr>
          <p:cNvSpPr txBox="1"/>
          <p:nvPr/>
        </p:nvSpPr>
        <p:spPr>
          <a:xfrm>
            <a:off x="5477860" y="5827519"/>
            <a:ext cx="158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Private Data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FA76CB-63E6-433A-9DF7-5B996D9D3400}"/>
              </a:ext>
            </a:extLst>
          </p:cNvPr>
          <p:cNvSpPr/>
          <p:nvPr/>
        </p:nvSpPr>
        <p:spPr>
          <a:xfrm>
            <a:off x="175490" y="2639099"/>
            <a:ext cx="1981200" cy="190787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BDD704-E74F-4ABE-8C99-C5116BE913BB}"/>
              </a:ext>
            </a:extLst>
          </p:cNvPr>
          <p:cNvSpPr txBox="1"/>
          <p:nvPr/>
        </p:nvSpPr>
        <p:spPr>
          <a:xfrm>
            <a:off x="767614" y="2713742"/>
            <a:ext cx="79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Server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D944311-A858-496C-B7EE-4653C98AE4A6}"/>
              </a:ext>
            </a:extLst>
          </p:cNvPr>
          <p:cNvCxnSpPr>
            <a:cxnSpLocks/>
            <a:stCxn id="47" idx="1"/>
            <a:endCxn id="37" idx="0"/>
          </p:cNvCxnSpPr>
          <p:nvPr/>
        </p:nvCxnSpPr>
        <p:spPr>
          <a:xfrm rot="10800000" flipV="1">
            <a:off x="1166090" y="1389191"/>
            <a:ext cx="2796310" cy="1249908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471D3A3-FF8E-4810-8776-AE1616F7B125}"/>
              </a:ext>
            </a:extLst>
          </p:cNvPr>
          <p:cNvSpPr txBox="1"/>
          <p:nvPr/>
        </p:nvSpPr>
        <p:spPr>
          <a:xfrm>
            <a:off x="415370" y="4185454"/>
            <a:ext cx="181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Base Model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79D0647-992D-452D-81AC-6AB53F59B932}"/>
              </a:ext>
            </a:extLst>
          </p:cNvPr>
          <p:cNvCxnSpPr>
            <a:cxnSpLocks/>
          </p:cNvCxnSpPr>
          <p:nvPr/>
        </p:nvCxnSpPr>
        <p:spPr>
          <a:xfrm flipH="1">
            <a:off x="2156690" y="3593035"/>
            <a:ext cx="180571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B87C2553-4BF5-4439-94EB-F63FD31E9C84}"/>
              </a:ext>
            </a:extLst>
          </p:cNvPr>
          <p:cNvCxnSpPr>
            <a:cxnSpLocks/>
            <a:stCxn id="53" idx="1"/>
          </p:cNvCxnSpPr>
          <p:nvPr/>
        </p:nvCxnSpPr>
        <p:spPr>
          <a:xfrm rot="10800000">
            <a:off x="1166092" y="4563447"/>
            <a:ext cx="2796309" cy="805382"/>
          </a:xfrm>
          <a:prstGeom prst="bentConnector3">
            <a:avLst>
              <a:gd name="adj1" fmla="val 9973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4C26CC3-52AC-4F6C-A098-F6BDFD7F6BDC}"/>
                  </a:ext>
                </a:extLst>
              </p:cNvPr>
              <p:cNvSpPr txBox="1"/>
              <p:nvPr/>
            </p:nvSpPr>
            <p:spPr>
              <a:xfrm>
                <a:off x="458470" y="338078"/>
                <a:ext cx="3400828" cy="376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</m:oMath>
                </a14:m>
                <a:r>
                  <a:rPr lang="en-US" b="1" dirty="0"/>
                  <a:t> : Model weight of hospital </a:t>
                </a:r>
                <a:r>
                  <a:rPr lang="en-US" b="1" dirty="0" err="1"/>
                  <a:t>i</a:t>
                </a:r>
                <a:endParaRPr lang="en-US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4C26CC3-52AC-4F6C-A098-F6BDFD7F6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70" y="338078"/>
                <a:ext cx="3400828" cy="376385"/>
              </a:xfrm>
              <a:prstGeom prst="rect">
                <a:avLst/>
              </a:prstGeom>
              <a:blipFill>
                <a:blip r:embed="rId22"/>
                <a:stretch>
                  <a:fillRect t="-4839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7EC92078-088E-44C8-92A1-B50A710C7F2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85" y="3194550"/>
            <a:ext cx="752475" cy="923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7261FA7-E983-4831-B0D6-45F73787FA20}"/>
                  </a:ext>
                </a:extLst>
              </p:cNvPr>
              <p:cNvSpPr txBox="1"/>
              <p:nvPr/>
            </p:nvSpPr>
            <p:spPr>
              <a:xfrm>
                <a:off x="2852118" y="1083434"/>
                <a:ext cx="685800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7261FA7-E983-4831-B0D6-45F73787F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118" y="1083434"/>
                <a:ext cx="685800" cy="37555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BAA876B-6CDB-42B1-9961-E93BBBF73917}"/>
                  </a:ext>
                </a:extLst>
              </p:cNvPr>
              <p:cNvSpPr txBox="1"/>
              <p:nvPr/>
            </p:nvSpPr>
            <p:spPr>
              <a:xfrm>
                <a:off x="2852118" y="3243394"/>
                <a:ext cx="685800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BAA876B-6CDB-42B1-9961-E93BBBF73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118" y="3243394"/>
                <a:ext cx="685800" cy="37555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9CC2BE4-DDDC-40FE-B673-801C37590C8A}"/>
                  </a:ext>
                </a:extLst>
              </p:cNvPr>
              <p:cNvSpPr txBox="1"/>
              <p:nvPr/>
            </p:nvSpPr>
            <p:spPr>
              <a:xfrm>
                <a:off x="2852118" y="5044908"/>
                <a:ext cx="685800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9CC2BE4-DDDC-40FE-B673-801C37590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118" y="5044908"/>
                <a:ext cx="685800" cy="37555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78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B9652-F9F7-4701-9268-F6C45E3DF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F70FDD4-62B6-44DF-9FBE-878806974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39971" y="719666"/>
            <a:ext cx="1981200" cy="1395944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F3A00B3-EB40-41A9-8A59-4438BE126727}"/>
              </a:ext>
            </a:extLst>
          </p:cNvPr>
          <p:cNvSpPr/>
          <p:nvPr/>
        </p:nvSpPr>
        <p:spPr>
          <a:xfrm>
            <a:off x="-10160" y="6306671"/>
            <a:ext cx="9144000" cy="551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1E464B2-182A-4B97-B24E-A25FFD33133B}"/>
              </a:ext>
            </a:extLst>
          </p:cNvPr>
          <p:cNvGrpSpPr/>
          <p:nvPr/>
        </p:nvGrpSpPr>
        <p:grpSpPr>
          <a:xfrm>
            <a:off x="7010399" y="6306671"/>
            <a:ext cx="1413883" cy="544604"/>
            <a:chOff x="6074967" y="5762063"/>
            <a:chExt cx="2349316" cy="10892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1EF758A-9D6A-4832-952F-5FB04A844422}"/>
                </a:ext>
              </a:extLst>
            </p:cNvPr>
            <p:cNvSpPr/>
            <p:nvPr/>
          </p:nvSpPr>
          <p:spPr>
            <a:xfrm>
              <a:off x="6074967" y="5762063"/>
              <a:ext cx="2349316" cy="10892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D0738CC-D1CA-4729-B100-28F17A4AD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7419" y="6061167"/>
              <a:ext cx="1804411" cy="528980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B2831971-27EE-4DA0-BEA6-E00FBAEC898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780374" y="2655836"/>
            <a:ext cx="1526851" cy="147859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E0EDFE6-9AD3-4A87-B045-A2AF5B4F914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669629" y="4219887"/>
            <a:ext cx="1981200" cy="19812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E4C426E-D800-4CD1-A9B8-D712112AC47F}"/>
              </a:ext>
            </a:extLst>
          </p:cNvPr>
          <p:cNvSpPr txBox="1"/>
          <p:nvPr/>
        </p:nvSpPr>
        <p:spPr>
          <a:xfrm>
            <a:off x="1293000" y="700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9" tooltip="https://commons.wikimedia.org/wiki/File:588-hospital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0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8967B39-FCE2-41B6-9DAD-29DC2AE6463B}"/>
              </a:ext>
            </a:extLst>
          </p:cNvPr>
          <p:cNvSpPr/>
          <p:nvPr/>
        </p:nvSpPr>
        <p:spPr>
          <a:xfrm>
            <a:off x="3962400" y="468386"/>
            <a:ext cx="4704080" cy="184161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513C7FC-30B1-4F5E-8C45-DE75AA8F9568}"/>
              </a:ext>
            </a:extLst>
          </p:cNvPr>
          <p:cNvSpPr/>
          <p:nvPr/>
        </p:nvSpPr>
        <p:spPr>
          <a:xfrm>
            <a:off x="3962400" y="2474330"/>
            <a:ext cx="4704080" cy="184161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355D2C4-D41C-46F5-AC02-5292E2BD8844}"/>
              </a:ext>
            </a:extLst>
          </p:cNvPr>
          <p:cNvSpPr/>
          <p:nvPr/>
        </p:nvSpPr>
        <p:spPr>
          <a:xfrm>
            <a:off x="3962400" y="4480879"/>
            <a:ext cx="4688429" cy="1775899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6E8265-0933-4553-8887-3BACA0300978}"/>
              </a:ext>
            </a:extLst>
          </p:cNvPr>
          <p:cNvSpPr txBox="1"/>
          <p:nvPr/>
        </p:nvSpPr>
        <p:spPr>
          <a:xfrm>
            <a:off x="5011573" y="4675576"/>
            <a:ext cx="113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Hospital 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F3A104-DC90-42E0-B241-BD3ECED6D0E9}"/>
              </a:ext>
            </a:extLst>
          </p:cNvPr>
          <p:cNvSpPr txBox="1"/>
          <p:nvPr/>
        </p:nvSpPr>
        <p:spPr>
          <a:xfrm>
            <a:off x="5062851" y="2707610"/>
            <a:ext cx="113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Hospital 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44C153E-78CC-43E9-B1FB-F62F452DF32E}"/>
              </a:ext>
            </a:extLst>
          </p:cNvPr>
          <p:cNvSpPr txBox="1"/>
          <p:nvPr/>
        </p:nvSpPr>
        <p:spPr>
          <a:xfrm>
            <a:off x="4992649" y="697593"/>
            <a:ext cx="127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Hospital 1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F2EB07C-AFEC-48D0-A478-39F6EDD5953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5995712" y="1182620"/>
            <a:ext cx="550519" cy="6746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92E9341-C607-4574-A2D4-FCD6AB5ED05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4985434" y="1198495"/>
            <a:ext cx="550519" cy="66129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F58CFE1-23D5-4C52-B9EC-A0A436BA370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5885375" y="3191875"/>
            <a:ext cx="673610" cy="67361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63BD642-1845-4945-9787-E3E65E3BF928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4185205" y="3224114"/>
            <a:ext cx="328613" cy="47225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7B4CAC0-92C4-45C7-A4F5-8E003EFD80EC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4974640" y="3198796"/>
            <a:ext cx="572105" cy="66129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5A93DCE-E63A-4694-9C1D-A090E9357DBD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4186902" y="1263676"/>
            <a:ext cx="328613" cy="47225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0610759-A6BB-463A-812C-F90BF6482174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5844483" y="5078658"/>
            <a:ext cx="755394" cy="7553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25FCA39-3646-46CA-B58F-C9CE90138B9D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4185205" y="5165604"/>
            <a:ext cx="328613" cy="47225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B618B98-8FB5-4C99-9728-B23328628725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5059705" y="5150492"/>
            <a:ext cx="572105" cy="6612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52BC0C-4FA7-46C6-9A30-72091F6D2D55}"/>
              </a:ext>
            </a:extLst>
          </p:cNvPr>
          <p:cNvSpPr txBox="1"/>
          <p:nvPr/>
        </p:nvSpPr>
        <p:spPr>
          <a:xfrm>
            <a:off x="5477860" y="1966202"/>
            <a:ext cx="158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Private 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355AC1-45DC-44D1-AB3F-EBBF3D2ED1DD}"/>
              </a:ext>
            </a:extLst>
          </p:cNvPr>
          <p:cNvSpPr txBox="1"/>
          <p:nvPr/>
        </p:nvSpPr>
        <p:spPr>
          <a:xfrm>
            <a:off x="5477860" y="3966643"/>
            <a:ext cx="158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Private 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8D7D8D-2450-4AD0-ACB7-822DC502D4F9}"/>
              </a:ext>
            </a:extLst>
          </p:cNvPr>
          <p:cNvSpPr txBox="1"/>
          <p:nvPr/>
        </p:nvSpPr>
        <p:spPr>
          <a:xfrm>
            <a:off x="5477860" y="5827519"/>
            <a:ext cx="158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Private Data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FA76CB-63E6-433A-9DF7-5B996D9D3400}"/>
              </a:ext>
            </a:extLst>
          </p:cNvPr>
          <p:cNvSpPr/>
          <p:nvPr/>
        </p:nvSpPr>
        <p:spPr>
          <a:xfrm>
            <a:off x="175490" y="2639099"/>
            <a:ext cx="1981200" cy="190787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BDD704-E74F-4ABE-8C99-C5116BE913BB}"/>
              </a:ext>
            </a:extLst>
          </p:cNvPr>
          <p:cNvSpPr txBox="1"/>
          <p:nvPr/>
        </p:nvSpPr>
        <p:spPr>
          <a:xfrm>
            <a:off x="673210" y="2688992"/>
            <a:ext cx="79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71D3A3-FF8E-4810-8776-AE1616F7B125}"/>
              </a:ext>
            </a:extLst>
          </p:cNvPr>
          <p:cNvSpPr txBox="1"/>
          <p:nvPr/>
        </p:nvSpPr>
        <p:spPr>
          <a:xfrm>
            <a:off x="415370" y="4185454"/>
            <a:ext cx="181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Base Model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D944311-A858-496C-B7EE-4653C98AE4A6}"/>
              </a:ext>
            </a:extLst>
          </p:cNvPr>
          <p:cNvCxnSpPr>
            <a:cxnSpLocks/>
            <a:stCxn id="37" idx="0"/>
            <a:endCxn id="47" idx="1"/>
          </p:cNvCxnSpPr>
          <p:nvPr/>
        </p:nvCxnSpPr>
        <p:spPr>
          <a:xfrm rot="5400000" flipH="1" flipV="1">
            <a:off x="1939291" y="615990"/>
            <a:ext cx="1249908" cy="27963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79D0647-992D-452D-81AC-6AB53F59B932}"/>
              </a:ext>
            </a:extLst>
          </p:cNvPr>
          <p:cNvCxnSpPr>
            <a:stCxn id="37" idx="3"/>
          </p:cNvCxnSpPr>
          <p:nvPr/>
        </p:nvCxnSpPr>
        <p:spPr>
          <a:xfrm>
            <a:off x="2156690" y="3593035"/>
            <a:ext cx="18057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B87C2553-4BF5-4439-94EB-F63FD31E9C8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70570" y="3658963"/>
            <a:ext cx="905366" cy="271432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1F63DBD6-5CDA-407C-A506-91ABA5015C7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85" y="3194550"/>
            <a:ext cx="752475" cy="923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3A4812B-734F-476F-A42F-818D44F41354}"/>
                  </a:ext>
                </a:extLst>
              </p:cNvPr>
              <p:cNvSpPr txBox="1"/>
              <p:nvPr/>
            </p:nvSpPr>
            <p:spPr>
              <a:xfrm>
                <a:off x="457199" y="304390"/>
                <a:ext cx="2025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b="1" dirty="0"/>
                  <a:t>Base Model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3A4812B-734F-476F-A42F-818D44F41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304390"/>
                <a:ext cx="2025920" cy="369332"/>
              </a:xfrm>
              <a:prstGeom prst="rect">
                <a:avLst/>
              </a:prstGeom>
              <a:blipFill>
                <a:blip r:embed="rId2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E4CBA92-923E-4A71-B7E4-D5FE9BB3FECB}"/>
                  </a:ext>
                </a:extLst>
              </p:cNvPr>
              <p:cNvSpPr txBox="1"/>
              <p:nvPr/>
            </p:nvSpPr>
            <p:spPr>
              <a:xfrm>
                <a:off x="2852118" y="109169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E4CBA92-923E-4A71-B7E4-D5FE9BB3F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118" y="1091690"/>
                <a:ext cx="68580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4DD095F-ACF0-4195-A65B-967D8950F34C}"/>
                  </a:ext>
                </a:extLst>
              </p:cNvPr>
              <p:cNvSpPr txBox="1"/>
              <p:nvPr/>
            </p:nvSpPr>
            <p:spPr>
              <a:xfrm>
                <a:off x="2847169" y="326497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4DD095F-ACF0-4195-A65B-967D8950F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169" y="3264970"/>
                <a:ext cx="685800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757C957-7FBF-4C63-8385-2493E50C18DE}"/>
                  </a:ext>
                </a:extLst>
              </p:cNvPr>
              <p:cNvSpPr txBox="1"/>
              <p:nvPr/>
            </p:nvSpPr>
            <p:spPr>
              <a:xfrm>
                <a:off x="2847169" y="5121746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757C957-7FBF-4C63-8385-2493E50C1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169" y="5121746"/>
                <a:ext cx="685800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34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0DECD-A417-45E5-B12C-FF9E222C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Promise of Federated Efforts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56E4B-6B10-40CB-914C-90635A658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Addresses privacy and data governance challenges</a:t>
            </a:r>
          </a:p>
          <a:p>
            <a:r>
              <a:rPr lang="en-US" sz="2800" dirty="0"/>
              <a:t>No duplication of data from local clients to central pool</a:t>
            </a:r>
          </a:p>
          <a:p>
            <a:r>
              <a:rPr lang="en-US" sz="2800" dirty="0"/>
              <a:t>Potential of growing global dataset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AE25A3-0F89-4A66-AA62-C99AEDF24BE9}"/>
              </a:ext>
            </a:extLst>
          </p:cNvPr>
          <p:cNvSpPr/>
          <p:nvPr/>
        </p:nvSpPr>
        <p:spPr>
          <a:xfrm>
            <a:off x="-10160" y="6306671"/>
            <a:ext cx="9144000" cy="551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F303E36-26C5-4729-A412-B701A7C0DDD1}"/>
              </a:ext>
            </a:extLst>
          </p:cNvPr>
          <p:cNvGrpSpPr/>
          <p:nvPr/>
        </p:nvGrpSpPr>
        <p:grpSpPr>
          <a:xfrm>
            <a:off x="7010399" y="6306671"/>
            <a:ext cx="1413883" cy="544604"/>
            <a:chOff x="6074967" y="5762063"/>
            <a:chExt cx="2349316" cy="10892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6A126E1-E7E3-49A9-A870-56B30CB1C476}"/>
                </a:ext>
              </a:extLst>
            </p:cNvPr>
            <p:cNvSpPr/>
            <p:nvPr/>
          </p:nvSpPr>
          <p:spPr>
            <a:xfrm>
              <a:off x="6074967" y="5762063"/>
              <a:ext cx="2349316" cy="10892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CB1E82B-F021-48F7-987E-994199F02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7419" y="6061167"/>
              <a:ext cx="1804411" cy="5289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2047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050CA-8E84-4EFD-8D25-F470D8700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of conventional ML and FL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CE539-E4D8-4917-9D02-788B5D884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66" y="159814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E2F324-6816-4789-99F4-C33174485D9F}"/>
              </a:ext>
            </a:extLst>
          </p:cNvPr>
          <p:cNvSpPr/>
          <p:nvPr/>
        </p:nvSpPr>
        <p:spPr>
          <a:xfrm>
            <a:off x="0" y="6306671"/>
            <a:ext cx="9144000" cy="551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5A7D4FD-5DFD-4933-8A8F-D7E82AB3D9BB}"/>
              </a:ext>
            </a:extLst>
          </p:cNvPr>
          <p:cNvGrpSpPr/>
          <p:nvPr/>
        </p:nvGrpSpPr>
        <p:grpSpPr>
          <a:xfrm>
            <a:off x="7010399" y="6306671"/>
            <a:ext cx="1413883" cy="544604"/>
            <a:chOff x="6074967" y="5762063"/>
            <a:chExt cx="2349316" cy="10892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FCE001-30F7-4AE6-B370-CE31CEFBFB06}"/>
                </a:ext>
              </a:extLst>
            </p:cNvPr>
            <p:cNvSpPr/>
            <p:nvPr/>
          </p:nvSpPr>
          <p:spPr>
            <a:xfrm>
              <a:off x="6074967" y="5762063"/>
              <a:ext cx="2349316" cy="10892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6719C66-D069-45FC-B856-1FEE2A9E9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7419" y="6061167"/>
              <a:ext cx="1804411" cy="528980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D494E9DF-FF35-4DF6-A0E0-E3AA249F0468}"/>
              </a:ext>
            </a:extLst>
          </p:cNvPr>
          <p:cNvSpPr/>
          <p:nvPr/>
        </p:nvSpPr>
        <p:spPr>
          <a:xfrm>
            <a:off x="356166" y="1598146"/>
            <a:ext cx="2057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23CB29-E56C-489E-82A8-B7CEACDB5364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2413566" y="2017238"/>
            <a:ext cx="1028747" cy="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CA613D2-8C9C-418C-B14C-5E05989C2BD7}"/>
              </a:ext>
            </a:extLst>
          </p:cNvPr>
          <p:cNvSpPr/>
          <p:nvPr/>
        </p:nvSpPr>
        <p:spPr>
          <a:xfrm>
            <a:off x="3442313" y="1598146"/>
            <a:ext cx="2363961" cy="838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C2E214-D924-499E-A83F-BDFA3A6354E9}"/>
              </a:ext>
            </a:extLst>
          </p:cNvPr>
          <p:cNvSpPr txBox="1"/>
          <p:nvPr/>
        </p:nvSpPr>
        <p:spPr>
          <a:xfrm>
            <a:off x="3505953" y="1846814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*Centralized training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445470-F23B-47C4-875D-F58FE8937100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5806274" y="2017238"/>
            <a:ext cx="1098550" cy="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12B8775-BFC7-489D-BECA-A7CBF69A8838}"/>
              </a:ext>
            </a:extLst>
          </p:cNvPr>
          <p:cNvSpPr/>
          <p:nvPr/>
        </p:nvSpPr>
        <p:spPr>
          <a:xfrm>
            <a:off x="6904824" y="1598146"/>
            <a:ext cx="2057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2E0C28-DC4B-4BD6-813E-125919AAA0B6}"/>
              </a:ext>
            </a:extLst>
          </p:cNvPr>
          <p:cNvSpPr txBox="1"/>
          <p:nvPr/>
        </p:nvSpPr>
        <p:spPr>
          <a:xfrm>
            <a:off x="7471782" y="1840051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0CD898-2AD5-42D6-A686-BA09C2366E4E}"/>
              </a:ext>
            </a:extLst>
          </p:cNvPr>
          <p:cNvSpPr txBox="1"/>
          <p:nvPr/>
        </p:nvSpPr>
        <p:spPr>
          <a:xfrm>
            <a:off x="551553" y="1782216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 data to central storage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2CE1EC-7FE8-438C-9556-04592EDC097B}"/>
              </a:ext>
            </a:extLst>
          </p:cNvPr>
          <p:cNvSpPr txBox="1"/>
          <p:nvPr/>
        </p:nvSpPr>
        <p:spPr>
          <a:xfrm>
            <a:off x="2792868" y="2731005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Conventional Machine Learning Workflow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574D5A-2244-42BE-8673-940DB2AB8444}"/>
              </a:ext>
            </a:extLst>
          </p:cNvPr>
          <p:cNvSpPr/>
          <p:nvPr/>
        </p:nvSpPr>
        <p:spPr>
          <a:xfrm>
            <a:off x="3452599" y="3360003"/>
            <a:ext cx="2353675" cy="923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3157A8-A646-4D42-9C91-8D3F7175B131}"/>
              </a:ext>
            </a:extLst>
          </p:cNvPr>
          <p:cNvSpPr txBox="1"/>
          <p:nvPr/>
        </p:nvSpPr>
        <p:spPr>
          <a:xfrm>
            <a:off x="3505953" y="3405171"/>
            <a:ext cx="235546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Distribute base model to clients (*Decentralized training)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45DCCA-76E9-4D69-9B31-0D63408E437C}"/>
              </a:ext>
            </a:extLst>
          </p:cNvPr>
          <p:cNvCxnSpPr>
            <a:cxnSpLocks/>
          </p:cNvCxnSpPr>
          <p:nvPr/>
        </p:nvCxnSpPr>
        <p:spPr>
          <a:xfrm flipV="1">
            <a:off x="5806274" y="3908032"/>
            <a:ext cx="1161298" cy="51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EA9A4EF-7F76-4FC4-98CA-2EAABC2F6452}"/>
              </a:ext>
            </a:extLst>
          </p:cNvPr>
          <p:cNvSpPr/>
          <p:nvPr/>
        </p:nvSpPr>
        <p:spPr>
          <a:xfrm>
            <a:off x="6967572" y="3408964"/>
            <a:ext cx="2057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C90DED-8A33-40D0-B828-0EA9AE7514D3}"/>
              </a:ext>
            </a:extLst>
          </p:cNvPr>
          <p:cNvSpPr txBox="1"/>
          <p:nvPr/>
        </p:nvSpPr>
        <p:spPr>
          <a:xfrm>
            <a:off x="7089161" y="366367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Aggregated model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934E91-7DC7-4E80-8C3E-B6F2A38E35A2}"/>
              </a:ext>
            </a:extLst>
          </p:cNvPr>
          <p:cNvSpPr txBox="1"/>
          <p:nvPr/>
        </p:nvSpPr>
        <p:spPr>
          <a:xfrm>
            <a:off x="2987820" y="4512331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Federated Workflow</a:t>
            </a:r>
          </a:p>
        </p:txBody>
      </p:sp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2E44707E-1857-47D4-BE57-4F7644F87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950291"/>
              </p:ext>
            </p:extLst>
          </p:nvPr>
        </p:nvGraphicFramePr>
        <p:xfrm>
          <a:off x="23812" y="5422009"/>
          <a:ext cx="8802122" cy="849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0021">
                  <a:extLst>
                    <a:ext uri="{9D8B030D-6E8A-4147-A177-3AD203B41FA5}">
                      <a16:colId xmlns:a16="http://schemas.microsoft.com/office/drawing/2014/main" val="3760246875"/>
                    </a:ext>
                  </a:extLst>
                </a:gridCol>
                <a:gridCol w="6772101">
                  <a:extLst>
                    <a:ext uri="{9D8B030D-6E8A-4147-A177-3AD203B41FA5}">
                      <a16:colId xmlns:a16="http://schemas.microsoft.com/office/drawing/2014/main" val="1360488850"/>
                    </a:ext>
                  </a:extLst>
                </a:gridCol>
              </a:tblGrid>
              <a:tr h="529390">
                <a:tc>
                  <a:txBody>
                    <a:bodyPr/>
                    <a:lstStyle/>
                    <a:p>
                      <a:r>
                        <a:rPr lang="en-US" sz="1500" dirty="0"/>
                        <a:t>*Centralized training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Storing the data in a single central repository, central training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6413275"/>
                  </a:ext>
                </a:extLst>
              </a:tr>
              <a:tr h="308811">
                <a:tc>
                  <a:txBody>
                    <a:bodyPr/>
                    <a:lstStyle/>
                    <a:p>
                      <a:r>
                        <a:rPr lang="en-US" sz="1500" dirty="0"/>
                        <a:t>*Decentralized training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Training within clients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2680484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C3182E56-9774-4792-8073-3088594CAA08}"/>
              </a:ext>
            </a:extLst>
          </p:cNvPr>
          <p:cNvSpPr/>
          <p:nvPr/>
        </p:nvSpPr>
        <p:spPr>
          <a:xfrm>
            <a:off x="318853" y="3486542"/>
            <a:ext cx="2057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99CE7D5-4930-41F6-85E8-FF77A87E60E9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2376253" y="3905634"/>
            <a:ext cx="1028747" cy="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6C47ACF-5733-452A-8D18-94675AD67900}"/>
              </a:ext>
            </a:extLst>
          </p:cNvPr>
          <p:cNvSpPr txBox="1"/>
          <p:nvPr/>
        </p:nvSpPr>
        <p:spPr>
          <a:xfrm>
            <a:off x="514649" y="372849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model</a:t>
            </a:r>
          </a:p>
        </p:txBody>
      </p:sp>
    </p:spTree>
    <p:extLst>
      <p:ext uri="{BB962C8B-B14F-4D97-AF65-F5344CB8AC3E}">
        <p14:creationId xmlns:p14="http://schemas.microsoft.com/office/powerpoint/2010/main" val="1181014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24104-0370-4311-96DC-9C649971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Federated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C8F6-6A15-476C-A599-D32978854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7000" dirty="0"/>
              <a:t>Mobile devices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5800" dirty="0">
                <a:latin typeface="NimbusRomNo9L-Regu"/>
              </a:rPr>
              <a:t>N</a:t>
            </a:r>
            <a:r>
              <a:rPr lang="en-US" sz="5800" b="0" i="0" u="none" strike="noStrike" baseline="0" dirty="0">
                <a:latin typeface="NimbusRomNo9L-Regu"/>
              </a:rPr>
              <a:t>ext word prediction model </a:t>
            </a:r>
            <a:r>
              <a:rPr lang="en-US" sz="5800" dirty="0">
                <a:latin typeface="NimbusRomNo9L-Regu"/>
              </a:rPr>
              <a:t>i</a:t>
            </a:r>
            <a:r>
              <a:rPr lang="en-US" sz="5800" b="0" i="0" u="none" strike="noStrike" baseline="0" dirty="0">
                <a:latin typeface="NimbusRomNo9L-Regu"/>
              </a:rPr>
              <a:t>n a virtual keyboard </a:t>
            </a:r>
          </a:p>
          <a:p>
            <a:pPr lvl="2"/>
            <a:r>
              <a:rPr lang="en-US" sz="3200" dirty="0">
                <a:latin typeface="NimbusRomNo9L-Regu"/>
              </a:rPr>
              <a:t>McMahan et al. "Communication-efficient learning of deep networks from decentralized data." Artificial Intelligence and Statistics. PMLR, 2017.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5800" dirty="0">
                <a:latin typeface="NimbusRomNo9L-Regu"/>
              </a:rPr>
              <a:t>Predict emoji from text</a:t>
            </a:r>
          </a:p>
          <a:p>
            <a:pPr lvl="2"/>
            <a:r>
              <a:rPr lang="en-US" sz="3200" dirty="0">
                <a:latin typeface="NimbusRomNo9L-Regu"/>
              </a:rPr>
              <a:t>Ramaswamy et al. "Federated learning for emoji prediction in a mobile keyboard." </a:t>
            </a:r>
            <a:r>
              <a:rPr lang="en-US" sz="3200" dirty="0" err="1">
                <a:latin typeface="NimbusRomNo9L-Regu"/>
              </a:rPr>
              <a:t>arXiv</a:t>
            </a:r>
            <a:r>
              <a:rPr lang="en-US" sz="3200" dirty="0">
                <a:latin typeface="NimbusRomNo9L-Regu"/>
              </a:rPr>
              <a:t> preprint arXiv:1906.04329 (2019).</a:t>
            </a:r>
          </a:p>
          <a:p>
            <a:pPr lvl="2"/>
            <a:endParaRPr lang="en-US" sz="1800" dirty="0">
              <a:latin typeface="NimbusRomNo9L-Regu"/>
            </a:endParaRPr>
          </a:p>
          <a:p>
            <a:r>
              <a:rPr lang="en-US" sz="7000" dirty="0"/>
              <a:t>Healthcare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5800" dirty="0">
                <a:latin typeface="NimbusRomNo9L-Regu"/>
              </a:rPr>
              <a:t>Predict mortality and hospital stay time</a:t>
            </a:r>
          </a:p>
          <a:p>
            <a:pPr lvl="2"/>
            <a:r>
              <a:rPr lang="en-US" sz="3300" dirty="0">
                <a:latin typeface="NimbusRomNo9L-Regu"/>
              </a:rPr>
              <a:t>D Mandl et al. “</a:t>
            </a:r>
            <a:r>
              <a:rPr lang="en-US" sz="3300" dirty="0" err="1">
                <a:latin typeface="NimbusRomNo9L-Regu"/>
              </a:rPr>
              <a:t>FADL:Federated-Autonomous</a:t>
            </a:r>
            <a:r>
              <a:rPr lang="en-US" sz="3300" dirty="0">
                <a:latin typeface="NimbusRomNo9L-Regu"/>
              </a:rPr>
              <a:t> Deep Learning for Distributed Electronic Health Record” </a:t>
            </a:r>
            <a:r>
              <a:rPr lang="en-US" sz="3300" i="1" dirty="0">
                <a:latin typeface="NimbusRomNo9L-Regu"/>
              </a:rPr>
              <a:t>In Proceedings of the Machine Learning for Health (ML4H)  Workshop</a:t>
            </a:r>
            <a:r>
              <a:rPr lang="en-US" sz="3300" dirty="0">
                <a:latin typeface="NimbusRomNo9L-Regu"/>
              </a:rPr>
              <a:t> at </a:t>
            </a:r>
            <a:r>
              <a:rPr lang="en-US" sz="3300" dirty="0" err="1">
                <a:latin typeface="NimbusRomNo9L-Regu"/>
              </a:rPr>
              <a:t>NeurIPS</a:t>
            </a:r>
            <a:r>
              <a:rPr lang="en-US" sz="3300" dirty="0">
                <a:latin typeface="NimbusRomNo9L-Regu"/>
              </a:rPr>
              <a:t> 2018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5800" dirty="0">
                <a:latin typeface="NimbusRomNo9L-Regu"/>
              </a:rPr>
              <a:t>MRI Analysis</a:t>
            </a:r>
          </a:p>
          <a:p>
            <a:pPr lvl="2"/>
            <a:r>
              <a:rPr lang="en-US" sz="3300" dirty="0">
                <a:latin typeface="NimbusRomNo9L-Regu"/>
              </a:rPr>
              <a:t>Li, </a:t>
            </a:r>
            <a:r>
              <a:rPr lang="en-US" sz="3300" dirty="0" err="1">
                <a:latin typeface="NimbusRomNo9L-Regu"/>
              </a:rPr>
              <a:t>Xiaoxiao</a:t>
            </a:r>
            <a:r>
              <a:rPr lang="en-US" sz="3300" dirty="0">
                <a:latin typeface="NimbusRomNo9L-Regu"/>
              </a:rPr>
              <a:t>, et al. "Multi-site fMRI analysis using privacy-preserving federated learning and domain adaptation: ABIDE results." Medical Image Analysis 65 (2020): 101765.</a:t>
            </a:r>
          </a:p>
          <a:p>
            <a:pPr marL="0" indent="0">
              <a:buNone/>
            </a:pP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NimbusRomNo9L-Regu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3A1604-D9F4-4C8E-B43B-687D51EE27CC}"/>
              </a:ext>
            </a:extLst>
          </p:cNvPr>
          <p:cNvSpPr/>
          <p:nvPr/>
        </p:nvSpPr>
        <p:spPr>
          <a:xfrm>
            <a:off x="-10160" y="6306671"/>
            <a:ext cx="9144000" cy="551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8B0F95-CB7D-48F5-B40E-939CEF28D297}"/>
              </a:ext>
            </a:extLst>
          </p:cNvPr>
          <p:cNvGrpSpPr/>
          <p:nvPr/>
        </p:nvGrpSpPr>
        <p:grpSpPr>
          <a:xfrm>
            <a:off x="7010399" y="6306671"/>
            <a:ext cx="1413883" cy="544604"/>
            <a:chOff x="6074967" y="5762063"/>
            <a:chExt cx="2349316" cy="10892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6C79386-9FBD-43FE-A6AD-22D06BFE6751}"/>
                </a:ext>
              </a:extLst>
            </p:cNvPr>
            <p:cNvSpPr/>
            <p:nvPr/>
          </p:nvSpPr>
          <p:spPr>
            <a:xfrm>
              <a:off x="6074967" y="5762063"/>
              <a:ext cx="2349316" cy="10892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201A419-30FA-4D9C-AF3B-92B7F4E51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7419" y="6061167"/>
              <a:ext cx="1804411" cy="5289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22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129D1-F2CF-41BA-8104-22EE65F2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Federated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B47B6-6E69-40B1-8429-B94E3F595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Industrial engineering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Autonomous driving</a:t>
            </a:r>
          </a:p>
          <a:p>
            <a:pPr lvl="2"/>
            <a:r>
              <a:rPr lang="en-US" sz="1300" b="0" i="0" u="none" strike="noStrike" baseline="0" dirty="0">
                <a:latin typeface="NimbusRomNo9L-Regu"/>
              </a:rPr>
              <a:t>Ye et al. “Federated learning in vehicular edge computing: A selective model aggregation approach”. </a:t>
            </a:r>
            <a:r>
              <a:rPr lang="en-US" sz="1300" b="0" i="0" u="none" strike="noStrike" baseline="0" dirty="0">
                <a:latin typeface="NimbusRomNo9L-ReguItal"/>
              </a:rPr>
              <a:t>IEEE Access</a:t>
            </a:r>
            <a:r>
              <a:rPr lang="en-US" sz="1300" b="0" i="0" u="none" strike="noStrike" baseline="0" dirty="0">
                <a:latin typeface="NimbusRomNo9L-Regu"/>
              </a:rPr>
              <a:t>, 8:23920–23935, 2020.</a:t>
            </a:r>
            <a:endParaRPr lang="en-US" sz="13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Credit card fraud detection</a:t>
            </a:r>
          </a:p>
          <a:p>
            <a:pPr lvl="2"/>
            <a:r>
              <a:rPr lang="en-US" sz="1300" b="0" i="0" u="none" strike="noStrike" baseline="0" dirty="0">
                <a:latin typeface="NimbusRomNo9L-Regu"/>
              </a:rPr>
              <a:t>Zheng et al. “Federated meta-learning for fraudulent credit card detection”. </a:t>
            </a:r>
            <a:r>
              <a:rPr lang="en-US" sz="1300" b="0" i="1" u="none" strike="noStrike" baseline="0" dirty="0">
                <a:latin typeface="NimbusRomNo9L-Regu"/>
              </a:rPr>
              <a:t>In </a:t>
            </a:r>
            <a:r>
              <a:rPr lang="en-US" sz="1300" b="0" i="1" u="none" strike="noStrike" baseline="0" dirty="0">
                <a:latin typeface="NimbusRomNo9L-ReguItal"/>
              </a:rPr>
              <a:t>Proceedings of the Twenty-Ninth International Joint Conference on Artificial Intelligence (IJCAI-20)</a:t>
            </a:r>
            <a:r>
              <a:rPr lang="en-US" sz="1300" b="0" u="none" strike="noStrike" baseline="0" dirty="0">
                <a:latin typeface="NimbusRomNo9L-Regu"/>
              </a:rPr>
              <a:t>, </a:t>
            </a:r>
            <a:r>
              <a:rPr lang="en-US" sz="1300" b="0" i="0" u="none" strike="noStrike" baseline="0" dirty="0">
                <a:latin typeface="NimbusRomNo9L-Regu"/>
              </a:rPr>
              <a:t>2020.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4943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ED4E6-FAE0-4FA8-8A64-B377BBDF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This 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7C551-69A5-4708-AD19-082AF8442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Present an overall review of Federated Learning</a:t>
            </a:r>
          </a:p>
          <a:p>
            <a:r>
              <a:rPr lang="en-US" sz="2800" dirty="0"/>
              <a:t>Analyze how model topologies impact Federated Learning with different data distributions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D830BA-27F4-4EBB-B1A2-89B646162CC3}"/>
              </a:ext>
            </a:extLst>
          </p:cNvPr>
          <p:cNvSpPr/>
          <p:nvPr/>
        </p:nvSpPr>
        <p:spPr>
          <a:xfrm>
            <a:off x="0" y="6306671"/>
            <a:ext cx="9144000" cy="551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F0AD43-B950-4AFC-A32E-1056D62B7954}"/>
              </a:ext>
            </a:extLst>
          </p:cNvPr>
          <p:cNvGrpSpPr/>
          <p:nvPr/>
        </p:nvGrpSpPr>
        <p:grpSpPr>
          <a:xfrm>
            <a:off x="7010399" y="6306671"/>
            <a:ext cx="1413883" cy="544604"/>
            <a:chOff x="6074967" y="5762063"/>
            <a:chExt cx="2349316" cy="10892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6D0A3B5-F06B-4768-9A99-E51A2D9F5995}"/>
                </a:ext>
              </a:extLst>
            </p:cNvPr>
            <p:cNvSpPr/>
            <p:nvPr/>
          </p:nvSpPr>
          <p:spPr>
            <a:xfrm>
              <a:off x="6074967" y="5762063"/>
              <a:ext cx="2349316" cy="10892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D9F4729-770F-485A-B39C-EC9483592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7419" y="6061167"/>
              <a:ext cx="1804411" cy="5289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0805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94A5D-1DDD-4009-9D3D-6FE2BF30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FL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7087F-D78E-4E18-A258-F3E340DEE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effectLst/>
                <a:latin typeface="Arial" panose="020B0604020202020204" pitchFamily="34" charset="0"/>
              </a:rPr>
              <a:t>Privacy and Security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</a:rPr>
              <a:t>Poisson attacks</a:t>
            </a:r>
          </a:p>
          <a:p>
            <a:r>
              <a:rPr lang="en-US" sz="2800" dirty="0">
                <a:latin typeface="Arial" panose="020B0604020202020204" pitchFamily="34" charset="0"/>
              </a:rPr>
              <a:t>Data heterogeneity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</a:rPr>
              <a:t>Non-IID data</a:t>
            </a:r>
          </a:p>
          <a:p>
            <a:r>
              <a:rPr lang="en-US" sz="2800" dirty="0">
                <a:latin typeface="Arial" panose="020B0604020202020204" pitchFamily="34" charset="0"/>
              </a:rPr>
              <a:t>Architecture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</a:rPr>
              <a:t>Different hardware configurations for clients</a:t>
            </a:r>
          </a:p>
          <a:p>
            <a:r>
              <a:rPr lang="en-US" sz="2800" dirty="0">
                <a:latin typeface="Arial" panose="020B0604020202020204" pitchFamily="34" charset="0"/>
              </a:rPr>
              <a:t>Communication Cost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</a:rPr>
              <a:t>Upload and download model updates to/from server</a:t>
            </a:r>
          </a:p>
          <a:p>
            <a:endParaRPr lang="en-US" sz="2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800" b="0" i="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0796D0-9C03-47E1-8772-1D057DA09FD0}"/>
              </a:ext>
            </a:extLst>
          </p:cNvPr>
          <p:cNvSpPr/>
          <p:nvPr/>
        </p:nvSpPr>
        <p:spPr>
          <a:xfrm>
            <a:off x="0" y="6306671"/>
            <a:ext cx="9144000" cy="551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1FA3B6A-D162-4465-ABA9-2A321CDCBC6D}"/>
              </a:ext>
            </a:extLst>
          </p:cNvPr>
          <p:cNvGrpSpPr/>
          <p:nvPr/>
        </p:nvGrpSpPr>
        <p:grpSpPr>
          <a:xfrm>
            <a:off x="7010399" y="6306671"/>
            <a:ext cx="1413883" cy="544604"/>
            <a:chOff x="6074967" y="5762063"/>
            <a:chExt cx="2349316" cy="10892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BF4DD56-315D-48C6-9EED-41CBD557B41C}"/>
                </a:ext>
              </a:extLst>
            </p:cNvPr>
            <p:cNvSpPr/>
            <p:nvPr/>
          </p:nvSpPr>
          <p:spPr>
            <a:xfrm>
              <a:off x="6074967" y="5762063"/>
              <a:ext cx="2349316" cy="10892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9009D1D-6DFE-4B3B-8FAD-8D65D83B8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7419" y="6061167"/>
              <a:ext cx="1804411" cy="5289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1881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6EC92-FCF5-4BC1-900F-B71A575C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Research Questions in FL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68E33-836B-46E8-9B27-674A0DC36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What </a:t>
            </a:r>
            <a:r>
              <a:rPr lang="en-US" sz="2800" dirty="0">
                <a:latin typeface="+mj-lt"/>
              </a:rPr>
              <a:t>are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methods to improve the quality of FL training algorithm, and training </a:t>
            </a:r>
            <a:r>
              <a:rPr lang="en-US" sz="2800" dirty="0"/>
              <a:t>method?</a:t>
            </a:r>
          </a:p>
          <a:p>
            <a:r>
              <a:rPr lang="en-US" sz="2800" dirty="0"/>
              <a:t>What are the methods to improve the data privacy protection mechanism?</a:t>
            </a:r>
          </a:p>
          <a:p>
            <a:r>
              <a:rPr lang="en-US" sz="2800" dirty="0"/>
              <a:t>Can FL achieve similar learning performance to centralized setting?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8F285A-5417-4E8F-BBCA-479D191B4558}"/>
              </a:ext>
            </a:extLst>
          </p:cNvPr>
          <p:cNvSpPr/>
          <p:nvPr/>
        </p:nvSpPr>
        <p:spPr>
          <a:xfrm>
            <a:off x="0" y="6306671"/>
            <a:ext cx="9144000" cy="551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4388E5E-E9BA-4ED4-981F-D330C412BEFA}"/>
              </a:ext>
            </a:extLst>
          </p:cNvPr>
          <p:cNvGrpSpPr/>
          <p:nvPr/>
        </p:nvGrpSpPr>
        <p:grpSpPr>
          <a:xfrm>
            <a:off x="7010399" y="6306671"/>
            <a:ext cx="1413883" cy="544604"/>
            <a:chOff x="6074967" y="5762063"/>
            <a:chExt cx="2349316" cy="10892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1262EC3-8046-48DA-8021-D003DBDCEB56}"/>
                </a:ext>
              </a:extLst>
            </p:cNvPr>
            <p:cNvSpPr/>
            <p:nvPr/>
          </p:nvSpPr>
          <p:spPr>
            <a:xfrm>
              <a:off x="6074967" y="5762063"/>
              <a:ext cx="2349316" cy="10892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F4826E3-B71E-41F4-9798-DABB390D3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7419" y="6061167"/>
              <a:ext cx="1804411" cy="5289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4001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ED4E6-FAE0-4FA8-8A64-B377BBDF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Dawn of Federated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7C551-69A5-4708-AD19-082AF8442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Advantages of On-device</a:t>
            </a:r>
          </a:p>
          <a:p>
            <a:pPr marL="0" indent="0">
              <a:buNone/>
            </a:pPr>
            <a:r>
              <a:rPr lang="en-US" sz="2800" dirty="0"/>
              <a:t>Inference</a:t>
            </a:r>
          </a:p>
          <a:p>
            <a:r>
              <a:rPr lang="en-US" sz="2000" dirty="0"/>
              <a:t>Improved latency</a:t>
            </a:r>
          </a:p>
          <a:p>
            <a:r>
              <a:rPr lang="en-US" sz="2000" dirty="0"/>
              <a:t>Better battery life</a:t>
            </a:r>
          </a:p>
          <a:p>
            <a:r>
              <a:rPr lang="en-US" sz="2000" dirty="0"/>
              <a:t>Privacy advantage</a:t>
            </a:r>
          </a:p>
          <a:p>
            <a:r>
              <a:rPr lang="en-US" sz="2000" dirty="0"/>
              <a:t>Better offline experience</a:t>
            </a:r>
          </a:p>
          <a:p>
            <a:r>
              <a:rPr lang="en-US" sz="2000" dirty="0"/>
              <a:t>Less data transfer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D830BA-27F4-4EBB-B1A2-89B646162CC3}"/>
              </a:ext>
            </a:extLst>
          </p:cNvPr>
          <p:cNvSpPr/>
          <p:nvPr/>
        </p:nvSpPr>
        <p:spPr>
          <a:xfrm>
            <a:off x="0" y="6306671"/>
            <a:ext cx="9144000" cy="551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F0AD43-B950-4AFC-A32E-1056D62B7954}"/>
              </a:ext>
            </a:extLst>
          </p:cNvPr>
          <p:cNvGrpSpPr/>
          <p:nvPr/>
        </p:nvGrpSpPr>
        <p:grpSpPr>
          <a:xfrm>
            <a:off x="7010399" y="6306671"/>
            <a:ext cx="1413883" cy="544604"/>
            <a:chOff x="6074967" y="5762063"/>
            <a:chExt cx="2349316" cy="10892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6D0A3B5-F06B-4768-9A99-E51A2D9F5995}"/>
                </a:ext>
              </a:extLst>
            </p:cNvPr>
            <p:cNvSpPr/>
            <p:nvPr/>
          </p:nvSpPr>
          <p:spPr>
            <a:xfrm>
              <a:off x="6074967" y="5762063"/>
              <a:ext cx="2349316" cy="10892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D9F4729-770F-485A-B39C-EC9483592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7419" y="6061167"/>
              <a:ext cx="1804411" cy="52898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28FF010-6BC2-4456-AD6B-B38AC6E53899}"/>
              </a:ext>
            </a:extLst>
          </p:cNvPr>
          <p:cNvSpPr txBox="1"/>
          <p:nvPr/>
        </p:nvSpPr>
        <p:spPr>
          <a:xfrm>
            <a:off x="6627812" y="5013669"/>
            <a:ext cx="2410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On-device inference</a:t>
            </a:r>
          </a:p>
          <a:p>
            <a:r>
              <a:rPr lang="en-US" dirty="0"/>
              <a:t>[McMahan et al, 2017]</a:t>
            </a:r>
          </a:p>
          <a:p>
            <a:endParaRPr lang="en-US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00F08E74-7242-45A6-93EA-38E6434543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581400" y="1612076"/>
            <a:ext cx="3809097" cy="200395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ED526025-CA0A-469A-B552-386C1994805B}"/>
              </a:ext>
            </a:extLst>
          </p:cNvPr>
          <p:cNvSpPr txBox="1"/>
          <p:nvPr/>
        </p:nvSpPr>
        <p:spPr>
          <a:xfrm>
            <a:off x="5396995" y="3512016"/>
            <a:ext cx="122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1D5CC0B7-A7F2-407B-AC9F-93D15BDD89F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567134" y="2214600"/>
            <a:ext cx="836062" cy="83606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F5DE9BC-476C-4256-904A-969FA6CCAD91}"/>
              </a:ext>
            </a:extLst>
          </p:cNvPr>
          <p:cNvSpPr txBox="1"/>
          <p:nvPr/>
        </p:nvSpPr>
        <p:spPr>
          <a:xfrm>
            <a:off x="4271787" y="2964012"/>
            <a:ext cx="1254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Training data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EEA86FE-FE86-4B45-B155-309B316B6023}"/>
              </a:ext>
            </a:extLst>
          </p:cNvPr>
          <p:cNvCxnSpPr>
            <a:cxnSpLocks/>
          </p:cNvCxnSpPr>
          <p:nvPr/>
        </p:nvCxnSpPr>
        <p:spPr>
          <a:xfrm>
            <a:off x="6374563" y="2018338"/>
            <a:ext cx="18857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CF71EEA-2814-4F1C-AA50-A456B2DF6D7B}"/>
              </a:ext>
            </a:extLst>
          </p:cNvPr>
          <p:cNvSpPr txBox="1"/>
          <p:nvPr/>
        </p:nvSpPr>
        <p:spPr>
          <a:xfrm>
            <a:off x="6946546" y="1703139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025648-58F4-4475-A9E4-3EBEB41C9F3B}"/>
              </a:ext>
            </a:extLst>
          </p:cNvPr>
          <p:cNvCxnSpPr>
            <a:cxnSpLocks/>
          </p:cNvCxnSpPr>
          <p:nvPr/>
        </p:nvCxnSpPr>
        <p:spPr>
          <a:xfrm flipH="1">
            <a:off x="6773993" y="2441163"/>
            <a:ext cx="14863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85C9AA9-AB6D-4F9D-B07C-FE5DADFB0708}"/>
              </a:ext>
            </a:extLst>
          </p:cNvPr>
          <p:cNvSpPr txBox="1"/>
          <p:nvPr/>
        </p:nvSpPr>
        <p:spPr>
          <a:xfrm>
            <a:off x="7080831" y="211398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538096-66BF-4D30-83D4-B45537783D3F}"/>
              </a:ext>
            </a:extLst>
          </p:cNvPr>
          <p:cNvSpPr txBox="1"/>
          <p:nvPr/>
        </p:nvSpPr>
        <p:spPr>
          <a:xfrm>
            <a:off x="5396995" y="3512016"/>
            <a:ext cx="122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40B5A53-ED15-4999-B3E1-B1206CA23419}"/>
              </a:ext>
            </a:extLst>
          </p:cNvPr>
          <p:cNvCxnSpPr>
            <a:cxnSpLocks/>
          </p:cNvCxnSpPr>
          <p:nvPr/>
        </p:nvCxnSpPr>
        <p:spPr>
          <a:xfrm>
            <a:off x="6374563" y="2018338"/>
            <a:ext cx="1885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FDC3378-3D97-43B8-8912-28A9D8595356}"/>
              </a:ext>
            </a:extLst>
          </p:cNvPr>
          <p:cNvSpPr txBox="1"/>
          <p:nvPr/>
        </p:nvSpPr>
        <p:spPr>
          <a:xfrm>
            <a:off x="6946546" y="1703139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B84D89F-1685-4F37-BB40-BAFFDE6D5644}"/>
              </a:ext>
            </a:extLst>
          </p:cNvPr>
          <p:cNvCxnSpPr>
            <a:cxnSpLocks/>
          </p:cNvCxnSpPr>
          <p:nvPr/>
        </p:nvCxnSpPr>
        <p:spPr>
          <a:xfrm flipH="1">
            <a:off x="6773993" y="2441163"/>
            <a:ext cx="146795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16E49E8-1A92-4272-A1E3-6AC73BCAEC9B}"/>
              </a:ext>
            </a:extLst>
          </p:cNvPr>
          <p:cNvSpPr txBox="1"/>
          <p:nvPr/>
        </p:nvSpPr>
        <p:spPr>
          <a:xfrm>
            <a:off x="7080831" y="211398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72779EFB-82BD-4FFE-90E7-4E85DC6AB36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088325" y="1382236"/>
            <a:ext cx="1034881" cy="1834917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6F3C1912-46B0-4501-86A8-F0A8C36AC181}"/>
              </a:ext>
            </a:extLst>
          </p:cNvPr>
          <p:cNvSpPr txBox="1"/>
          <p:nvPr/>
        </p:nvSpPr>
        <p:spPr>
          <a:xfrm>
            <a:off x="8241946" y="349282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6270AFF9-6E16-4FD4-9F2C-530910BAD3F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682663" y="4192245"/>
            <a:ext cx="1034881" cy="1834917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466C1D7C-C2EF-43C4-A2C3-A9D8EA43875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5918449" y="4850523"/>
            <a:ext cx="541151" cy="541151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3F822195-E212-4D8A-B205-BB8D0DE65928}"/>
              </a:ext>
            </a:extLst>
          </p:cNvPr>
          <p:cNvSpPr txBox="1"/>
          <p:nvPr/>
        </p:nvSpPr>
        <p:spPr>
          <a:xfrm>
            <a:off x="5787602" y="2959585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Model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EF8BE8-A5AC-4F19-9FA3-EBCEDFD3216F}"/>
              </a:ext>
            </a:extLst>
          </p:cNvPr>
          <p:cNvSpPr txBox="1"/>
          <p:nvPr/>
        </p:nvSpPr>
        <p:spPr>
          <a:xfrm>
            <a:off x="-47625" y="5847085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latin typeface="Arial" panose="020B0604020202020204" pitchFamily="34" charset="0"/>
              </a:rPr>
              <a:t>Reference: 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McMahan et al. "Communication-efficient learning of deep networks from decentralized data."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Artificial Intelligence and Statistics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PMLR, 2017</a:t>
            </a:r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A9B3ADB-3CB9-452A-9242-04977D299E8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5784528" y="2324406"/>
            <a:ext cx="553059" cy="66434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0EDC2A4-EF14-4778-8956-9D23B1B2409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072771" y="5002432"/>
            <a:ext cx="264816" cy="31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8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9" grpId="0"/>
      <p:bldP spid="52" grpId="0"/>
      <p:bldP spid="55" grpId="0"/>
      <p:bldP spid="57" grpId="0"/>
      <p:bldP spid="59" grpId="0"/>
      <p:bldP spid="63" grpId="0"/>
      <p:bldP spid="65" grpId="0"/>
      <p:bldP spid="85" grpId="0"/>
      <p:bldP spid="9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BA51-8F54-4530-9689-504D10220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6ECD25-AADE-4551-B1FA-5839A41A7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120" y="2400274"/>
            <a:ext cx="6400799" cy="35543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695E42-387D-4FA9-B0B4-EEEE3E5BDA9D}"/>
              </a:ext>
            </a:extLst>
          </p:cNvPr>
          <p:cNvSpPr/>
          <p:nvPr/>
        </p:nvSpPr>
        <p:spPr>
          <a:xfrm>
            <a:off x="0" y="6306671"/>
            <a:ext cx="9144000" cy="551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654F4AE-D882-4D82-9C95-1CA066CDB66C}"/>
              </a:ext>
            </a:extLst>
          </p:cNvPr>
          <p:cNvGrpSpPr/>
          <p:nvPr/>
        </p:nvGrpSpPr>
        <p:grpSpPr>
          <a:xfrm>
            <a:off x="7010399" y="6306671"/>
            <a:ext cx="1413883" cy="544604"/>
            <a:chOff x="6074967" y="5762063"/>
            <a:chExt cx="2349316" cy="10892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D529DB-BAAA-43F5-A528-6E7511EF1835}"/>
                </a:ext>
              </a:extLst>
            </p:cNvPr>
            <p:cNvSpPr/>
            <p:nvPr/>
          </p:nvSpPr>
          <p:spPr>
            <a:xfrm>
              <a:off x="6074967" y="5762063"/>
              <a:ext cx="2349316" cy="10892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C0737B8-ECEE-42BF-9BA1-0F719B41D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7419" y="6061167"/>
              <a:ext cx="1804411" cy="52898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C9D8571-BB26-4D05-A57E-487F4C2AD176}"/>
              </a:ext>
            </a:extLst>
          </p:cNvPr>
          <p:cNvSpPr txBox="1"/>
          <p:nvPr/>
        </p:nvSpPr>
        <p:spPr>
          <a:xfrm>
            <a:off x="-79150" y="5954652"/>
            <a:ext cx="883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latin typeface="Arial" panose="020B0604020202020204" pitchFamily="34" charset="0"/>
              </a:rPr>
              <a:t>Reference: https://ai.googleblog.com/2017/04/federated-learning-collaborative.html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1B6DF8-4A54-4B83-8D6E-88A3D85F0201}"/>
                  </a:ext>
                </a:extLst>
              </p:cNvPr>
              <p:cNvSpPr txBox="1"/>
              <p:nvPr/>
            </p:nvSpPr>
            <p:spPr>
              <a:xfrm>
                <a:off x="1149686" y="950747"/>
                <a:ext cx="5005666" cy="1210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€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i="1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1B6DF8-4A54-4B83-8D6E-88A3D85F0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686" y="950747"/>
                <a:ext cx="5005666" cy="1210781"/>
              </a:xfrm>
              <a:prstGeom prst="rect">
                <a:avLst/>
              </a:prstGeom>
              <a:blipFill>
                <a:blip r:embed="rId4"/>
                <a:stretch>
                  <a:fillRect l="-731" b="-51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2624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E0398-97F4-48B7-A0DE-657F79C4C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Fed-Averaging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6452AC-1B62-45A7-A1E6-CF92A4BBC3BF}"/>
              </a:ext>
            </a:extLst>
          </p:cNvPr>
          <p:cNvSpPr/>
          <p:nvPr/>
        </p:nvSpPr>
        <p:spPr>
          <a:xfrm>
            <a:off x="0" y="6306671"/>
            <a:ext cx="9144000" cy="551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F082515-D47B-4E19-87AE-6D6A9201E75A}"/>
              </a:ext>
            </a:extLst>
          </p:cNvPr>
          <p:cNvGrpSpPr/>
          <p:nvPr/>
        </p:nvGrpSpPr>
        <p:grpSpPr>
          <a:xfrm>
            <a:off x="7010399" y="6306671"/>
            <a:ext cx="1413883" cy="544604"/>
            <a:chOff x="6074967" y="5762063"/>
            <a:chExt cx="2349316" cy="10892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8E9DE5B-1025-4674-A67F-A60E035A4CC0}"/>
                </a:ext>
              </a:extLst>
            </p:cNvPr>
            <p:cNvSpPr/>
            <p:nvPr/>
          </p:nvSpPr>
          <p:spPr>
            <a:xfrm>
              <a:off x="6074967" y="5762063"/>
              <a:ext cx="2349316" cy="10892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12992F-2670-4F16-8034-D0EF60F3A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7419" y="6061167"/>
              <a:ext cx="1804411" cy="528980"/>
            </a:xfrm>
            <a:prstGeom prst="rect">
              <a:avLst/>
            </a:prstGeom>
          </p:spPr>
        </p:pic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AA32377-0842-4339-B7C5-DCD116091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600" y="1600200"/>
            <a:ext cx="6019800" cy="42801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0DF588-22AA-4836-A918-58A9006F75DA}"/>
              </a:ext>
            </a:extLst>
          </p:cNvPr>
          <p:cNvSpPr txBox="1"/>
          <p:nvPr/>
        </p:nvSpPr>
        <p:spPr>
          <a:xfrm>
            <a:off x="-47625" y="5847085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latin typeface="Arial" panose="020B0604020202020204" pitchFamily="34" charset="0"/>
              </a:rPr>
              <a:t>Reference: 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McMahan et al. "Communication-efficient learning of deep networks from decentralized data."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Artificial Intelligence and Statistics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PMLR,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019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CAD47-FA06-46C7-B92F-3CC57436C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Categorization of FL Based on Data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207D2-74F1-45E5-9D0F-FBDB22787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Horizontal FL : 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or sample-based FL is a case where all the participating clients share the same feature space but with different sample ID space</a:t>
            </a:r>
          </a:p>
          <a:p>
            <a:endParaRPr lang="en-US" sz="2000" dirty="0">
              <a:latin typeface="Arial" panose="020B0604020202020204" pitchFamily="34" charset="0"/>
            </a:endParaRPr>
          </a:p>
          <a:p>
            <a:endParaRPr lang="en-US" sz="2000" b="0" i="0" dirty="0">
              <a:effectLst/>
              <a:latin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</a:endParaRPr>
          </a:p>
          <a:p>
            <a:endParaRPr lang="en-US" sz="2000" b="0" i="0" dirty="0">
              <a:effectLst/>
              <a:latin typeface="Arial" panose="020B0604020202020204" pitchFamily="34" charset="0"/>
            </a:endParaRPr>
          </a:p>
          <a:p>
            <a:endParaRPr lang="en-US" sz="2000" b="0" i="0" dirty="0">
              <a:effectLst/>
              <a:latin typeface="Arial" panose="020B0604020202020204" pitchFamily="34" charset="0"/>
            </a:endParaRP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More about categorization :  </a:t>
            </a:r>
            <a:r>
              <a:rPr lang="en-US" sz="1500" dirty="0"/>
              <a:t>Yang, </a:t>
            </a:r>
            <a:r>
              <a:rPr lang="en-US" sz="1500" dirty="0" err="1"/>
              <a:t>Qiang</a:t>
            </a:r>
            <a:r>
              <a:rPr lang="en-US" sz="1500" dirty="0"/>
              <a:t>, et al. "Federated machine learning: Concept and applications." ACM Transactions on Intelligent Systems and Technology (TIST) 10.2 (2019): 1-19.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05FBDC-12F6-46BD-9C2D-1E5602D873F2}"/>
              </a:ext>
            </a:extLst>
          </p:cNvPr>
          <p:cNvSpPr/>
          <p:nvPr/>
        </p:nvSpPr>
        <p:spPr>
          <a:xfrm>
            <a:off x="0" y="6306671"/>
            <a:ext cx="9144000" cy="551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45A3AE-FBB4-417A-A074-D4D45FA77741}"/>
              </a:ext>
            </a:extLst>
          </p:cNvPr>
          <p:cNvGrpSpPr/>
          <p:nvPr/>
        </p:nvGrpSpPr>
        <p:grpSpPr>
          <a:xfrm>
            <a:off x="7010399" y="6306671"/>
            <a:ext cx="1413883" cy="544604"/>
            <a:chOff x="6074967" y="5762063"/>
            <a:chExt cx="2349316" cy="10892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55FA94A-7BBB-478E-9C66-CFBB5C0E7C0B}"/>
                </a:ext>
              </a:extLst>
            </p:cNvPr>
            <p:cNvSpPr/>
            <p:nvPr/>
          </p:nvSpPr>
          <p:spPr>
            <a:xfrm>
              <a:off x="6074967" y="5762063"/>
              <a:ext cx="2349316" cy="10892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07C4DD9-7F3A-4B42-AD6C-43EEA5556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7419" y="6061167"/>
              <a:ext cx="1804411" cy="52898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650C808-6209-4EF1-9B02-518F1B3FC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747" y="2232030"/>
            <a:ext cx="4293685" cy="30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57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C7CAB-C772-4D28-B562-64123D98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Cross-Silo and Cross-Device FL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8FD8306-E03D-436F-B2FF-3D9A7A49A14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40955902"/>
                  </p:ext>
                </p:extLst>
              </p:nvPr>
            </p:nvGraphicFramePr>
            <p:xfrm>
              <a:off x="1143000" y="2057400"/>
              <a:ext cx="7010400" cy="216803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3276305172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11378876"/>
                        </a:ext>
                      </a:extLst>
                    </a:gridCol>
                  </a:tblGrid>
                  <a:tr h="3770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Cross-Device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Cross-Silo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0162100"/>
                      </a:ext>
                    </a:extLst>
                  </a:tr>
                  <a:tr h="6598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Large number of clients</a:t>
                          </a:r>
                          <a:r>
                            <a:rPr lang="en-US" baseline="0" dirty="0"/>
                            <a:t> (eg: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Small number of clients(2-100 typically)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2977241"/>
                      </a:ext>
                    </a:extLst>
                  </a:tr>
                  <a:tr h="3770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Mobile devices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Hospitals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4471241"/>
                      </a:ext>
                    </a:extLst>
                  </a:tr>
                  <a:tr h="3770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Small amount of data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Large amount of data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7396661"/>
                      </a:ext>
                    </a:extLst>
                  </a:tr>
                  <a:tr h="3770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Transient clients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Persistent clients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0036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8FD8306-E03D-436F-B2FF-3D9A7A49A14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40955902"/>
                  </p:ext>
                </p:extLst>
              </p:nvPr>
            </p:nvGraphicFramePr>
            <p:xfrm>
              <a:off x="1143000" y="2057400"/>
              <a:ext cx="7010400" cy="216803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3276305172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11378876"/>
                        </a:ext>
                      </a:extLst>
                    </a:gridCol>
                  </a:tblGrid>
                  <a:tr h="3770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Cross-Device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Cross-Silo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0162100"/>
                      </a:ext>
                    </a:extLst>
                  </a:tr>
                  <a:tr h="6598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4" t="-61468" r="-100174" b="-1825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Small number of clients(2-100 typically)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2977241"/>
                      </a:ext>
                    </a:extLst>
                  </a:tr>
                  <a:tr h="3770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Mobile devices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Hospitals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4471241"/>
                      </a:ext>
                    </a:extLst>
                  </a:tr>
                  <a:tr h="3770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Small amount of data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Large amount of data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7396661"/>
                      </a:ext>
                    </a:extLst>
                  </a:tr>
                  <a:tr h="3770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Transient clients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Persistent clients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50036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BAA6617-334F-4F8B-86EF-48CDA3D84FF6}"/>
              </a:ext>
            </a:extLst>
          </p:cNvPr>
          <p:cNvSpPr/>
          <p:nvPr/>
        </p:nvSpPr>
        <p:spPr>
          <a:xfrm>
            <a:off x="0" y="6306671"/>
            <a:ext cx="9144000" cy="551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6F11A0C-B806-4247-B9BF-14A80D1A1AD6}"/>
              </a:ext>
            </a:extLst>
          </p:cNvPr>
          <p:cNvGrpSpPr/>
          <p:nvPr/>
        </p:nvGrpSpPr>
        <p:grpSpPr>
          <a:xfrm>
            <a:off x="7010399" y="6306671"/>
            <a:ext cx="1413883" cy="544604"/>
            <a:chOff x="6074967" y="5762063"/>
            <a:chExt cx="2349316" cy="10892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AD3749-B37E-44C0-96CC-84C163CE990A}"/>
                </a:ext>
              </a:extLst>
            </p:cNvPr>
            <p:cNvSpPr/>
            <p:nvPr/>
          </p:nvSpPr>
          <p:spPr>
            <a:xfrm>
              <a:off x="6074967" y="5762063"/>
              <a:ext cx="2349316" cy="10892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24A59F6-FEBE-4349-9EE5-ECF6EF234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7419" y="6061167"/>
              <a:ext cx="1804411" cy="5289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8897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9036B-7437-4DFB-A585-ABC173BA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Reviews in Horizontal FL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E34D8-1C9F-47F0-B4FE-E3ED03FD9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i="0" dirty="0">
                <a:effectLst/>
                <a:latin typeface="Arial" panose="020B0604020202020204" pitchFamily="34" charset="0"/>
              </a:rPr>
              <a:t>Federated Autonomous Deep Learning (FADL)</a:t>
            </a:r>
          </a:p>
          <a:p>
            <a:endParaRPr lang="en-US" sz="2800" b="0" i="0" dirty="0"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It has two stages. The first layer of the network is trained in a federated way and deeper layers of the network are trained locally to specialize in each client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7C201-34E6-47B7-A6E8-67F72997E7B9}"/>
              </a:ext>
            </a:extLst>
          </p:cNvPr>
          <p:cNvSpPr/>
          <p:nvPr/>
        </p:nvSpPr>
        <p:spPr>
          <a:xfrm>
            <a:off x="0" y="6306671"/>
            <a:ext cx="9144000" cy="551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6CC927-D8AB-4D89-9895-DA00AF2B8920}"/>
              </a:ext>
            </a:extLst>
          </p:cNvPr>
          <p:cNvGrpSpPr/>
          <p:nvPr/>
        </p:nvGrpSpPr>
        <p:grpSpPr>
          <a:xfrm>
            <a:off x="7010399" y="6306671"/>
            <a:ext cx="1413883" cy="544604"/>
            <a:chOff x="6074967" y="5762063"/>
            <a:chExt cx="2349316" cy="10892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36DC95-F4DC-458B-869D-D897E1A6AB48}"/>
                </a:ext>
              </a:extLst>
            </p:cNvPr>
            <p:cNvSpPr/>
            <p:nvPr/>
          </p:nvSpPr>
          <p:spPr>
            <a:xfrm>
              <a:off x="6074967" y="5762063"/>
              <a:ext cx="2349316" cy="10892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EE6DBBA-7007-4FCC-8DD8-6365DCB66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7419" y="6061167"/>
              <a:ext cx="1804411" cy="528980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89CE3769-75BB-4007-A617-EC3333889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744" y="3505200"/>
            <a:ext cx="3986044" cy="23858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2A2D167-5145-4715-86BD-DE0B79ADA0AD}"/>
              </a:ext>
            </a:extLst>
          </p:cNvPr>
          <p:cNvSpPr txBox="1"/>
          <p:nvPr/>
        </p:nvSpPr>
        <p:spPr>
          <a:xfrm>
            <a:off x="-47625" y="5847085"/>
            <a:ext cx="883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</a:rPr>
              <a:t>Reference: D Mandl et al. “</a:t>
            </a:r>
            <a:r>
              <a:rPr lang="en-US" sz="1200" dirty="0" err="1">
                <a:latin typeface="Arial" panose="020B0604020202020204" pitchFamily="34" charset="0"/>
              </a:rPr>
              <a:t>FADL:Federated-Autonomous</a:t>
            </a:r>
            <a:r>
              <a:rPr lang="en-US" sz="1200" dirty="0">
                <a:latin typeface="Arial" panose="020B0604020202020204" pitchFamily="34" charset="0"/>
              </a:rPr>
              <a:t> Deep Learning for Distributed Electronic Health Record</a:t>
            </a:r>
            <a:r>
              <a:rPr lang="en-US" sz="1200" i="1" dirty="0">
                <a:latin typeface="Arial" panose="020B0604020202020204" pitchFamily="34" charset="0"/>
              </a:rPr>
              <a:t>” In Proceedings of the Machine Learning for Health (ML4H)  Workshop</a:t>
            </a:r>
            <a:r>
              <a:rPr lang="en-US" sz="1200" dirty="0">
                <a:latin typeface="Arial" panose="020B0604020202020204" pitchFamily="34" charset="0"/>
              </a:rPr>
              <a:t> at </a:t>
            </a:r>
            <a:r>
              <a:rPr lang="en-US" sz="1200" dirty="0" err="1">
                <a:latin typeface="Arial" panose="020B0604020202020204" pitchFamily="34" charset="0"/>
              </a:rPr>
              <a:t>NeurIPS</a:t>
            </a:r>
            <a:r>
              <a:rPr lang="en-US" sz="1200" dirty="0">
                <a:latin typeface="Arial" panose="020B0604020202020204" pitchFamily="34" charset="0"/>
              </a:rPr>
              <a:t> 2018</a:t>
            </a:r>
            <a:r>
              <a:rPr lang="en-US" sz="1200" b="0" i="0" u="none" strike="noStrike" baseline="0" dirty="0">
                <a:latin typeface="NimbusRomNo9L-Regu"/>
              </a:rPr>
              <a:t>.</a:t>
            </a:r>
            <a:endParaRPr lang="en-US" sz="1200" b="1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42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9036B-7437-4DFB-A585-ABC173BA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Reviews in Horizontal FL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E34D8-1C9F-47F0-B4FE-E3ED03FD9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Arial" panose="020B0604020202020204" pitchFamily="34" charset="0"/>
              </a:rPr>
              <a:t>Split Learning</a:t>
            </a:r>
          </a:p>
          <a:p>
            <a:endParaRPr lang="en-US" sz="2800" dirty="0"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The 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learning task is divided and completed by two entities client and server</a:t>
            </a:r>
            <a:endParaRPr lang="en-US" sz="20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7C201-34E6-47B7-A6E8-67F72997E7B9}"/>
              </a:ext>
            </a:extLst>
          </p:cNvPr>
          <p:cNvSpPr/>
          <p:nvPr/>
        </p:nvSpPr>
        <p:spPr>
          <a:xfrm>
            <a:off x="0" y="6306671"/>
            <a:ext cx="9144000" cy="551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6CC927-D8AB-4D89-9895-DA00AF2B8920}"/>
              </a:ext>
            </a:extLst>
          </p:cNvPr>
          <p:cNvGrpSpPr/>
          <p:nvPr/>
        </p:nvGrpSpPr>
        <p:grpSpPr>
          <a:xfrm>
            <a:off x="7010399" y="6306671"/>
            <a:ext cx="1413883" cy="544604"/>
            <a:chOff x="6074967" y="5762063"/>
            <a:chExt cx="2349316" cy="10892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36DC95-F4DC-458B-869D-D897E1A6AB48}"/>
                </a:ext>
              </a:extLst>
            </p:cNvPr>
            <p:cNvSpPr/>
            <p:nvPr/>
          </p:nvSpPr>
          <p:spPr>
            <a:xfrm>
              <a:off x="6074967" y="5762063"/>
              <a:ext cx="2349316" cy="10892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EE6DBBA-7007-4FCC-8DD8-6365DCB66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7419" y="6061167"/>
              <a:ext cx="1804411" cy="52898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2A2D167-5145-4715-86BD-DE0B79ADA0AD}"/>
              </a:ext>
            </a:extLst>
          </p:cNvPr>
          <p:cNvSpPr txBox="1"/>
          <p:nvPr/>
        </p:nvSpPr>
        <p:spPr>
          <a:xfrm>
            <a:off x="-47625" y="5847085"/>
            <a:ext cx="883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latin typeface="Arial" panose="020B0604020202020204" pitchFamily="34" charset="0"/>
              </a:rPr>
              <a:t>Reference: </a:t>
            </a:r>
            <a:r>
              <a:rPr lang="en-US" sz="1200" dirty="0" err="1">
                <a:latin typeface="Arial" panose="020B0604020202020204" pitchFamily="34" charset="0"/>
              </a:rPr>
              <a:t>Vepakomma</a:t>
            </a:r>
            <a:r>
              <a:rPr lang="en-US" sz="1200" dirty="0">
                <a:latin typeface="Arial" panose="020B0604020202020204" pitchFamily="34" charset="0"/>
              </a:rPr>
              <a:t> et al. “Split learning for health: Distributed deep learning without sharing raw patient data” </a:t>
            </a:r>
            <a:r>
              <a:rPr lang="en-US" sz="1200" i="1" dirty="0">
                <a:latin typeface="Arial" panose="020B0604020202020204" pitchFamily="34" charset="0"/>
              </a:rPr>
              <a:t>In Proceedings of the 32nd Conference on Neural Information Processing Systems</a:t>
            </a:r>
            <a:r>
              <a:rPr lang="en-US" sz="1200" dirty="0">
                <a:latin typeface="Arial" panose="020B0604020202020204" pitchFamily="34" charset="0"/>
              </a:rPr>
              <a:t>, Montreal, Canada, 2018.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E63B4D-0D49-4278-967B-CBD07A366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6753" y="3276600"/>
            <a:ext cx="3430494" cy="257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30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9036B-7437-4DFB-A585-ABC173BA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Reviews in Horizontal FL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E34D8-1C9F-47F0-B4FE-E3ED03FD9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FedProx</a:t>
            </a:r>
            <a:r>
              <a:rPr lang="en-US" sz="2800" dirty="0"/>
              <a:t> - FL with proximal term</a:t>
            </a:r>
          </a:p>
          <a:p>
            <a:endParaRPr lang="en-US" sz="2800" dirty="0">
              <a:latin typeface="Arial" panose="020B0604020202020204" pitchFamily="34" charset="0"/>
            </a:endParaRPr>
          </a:p>
          <a:p>
            <a:pPr marL="857250" lvl="1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Allows 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variable amount of work for each client to handle stragglers</a:t>
            </a:r>
          </a:p>
          <a:p>
            <a:pPr marL="857250" lvl="1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rial" panose="020B0604020202020204" pitchFamily="34" charset="0"/>
              </a:rPr>
              <a:t>Modifies the local subproblem by introducing a proximal term to the local objective function</a:t>
            </a:r>
          </a:p>
          <a:p>
            <a:pPr marL="857250" lvl="1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</a:endParaRPr>
          </a:p>
          <a:p>
            <a:pPr marL="857250" lvl="1">
              <a:buFont typeface="Arial" panose="020B0604020202020204" pitchFamily="34" charset="0"/>
              <a:buChar char="•"/>
            </a:pPr>
            <a:endParaRPr lang="en-US" sz="1700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i="1" dirty="0">
              <a:latin typeface="Cambria Math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7C201-34E6-47B7-A6E8-67F72997E7B9}"/>
              </a:ext>
            </a:extLst>
          </p:cNvPr>
          <p:cNvSpPr/>
          <p:nvPr/>
        </p:nvSpPr>
        <p:spPr>
          <a:xfrm>
            <a:off x="0" y="6306671"/>
            <a:ext cx="9144000" cy="551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6CC927-D8AB-4D89-9895-DA00AF2B8920}"/>
              </a:ext>
            </a:extLst>
          </p:cNvPr>
          <p:cNvGrpSpPr/>
          <p:nvPr/>
        </p:nvGrpSpPr>
        <p:grpSpPr>
          <a:xfrm>
            <a:off x="7010399" y="6306671"/>
            <a:ext cx="1413883" cy="544604"/>
            <a:chOff x="6074967" y="5762063"/>
            <a:chExt cx="2349316" cy="10892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36DC95-F4DC-458B-869D-D897E1A6AB48}"/>
                </a:ext>
              </a:extLst>
            </p:cNvPr>
            <p:cNvSpPr/>
            <p:nvPr/>
          </p:nvSpPr>
          <p:spPr>
            <a:xfrm>
              <a:off x="6074967" y="5762063"/>
              <a:ext cx="2349316" cy="10892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EE6DBBA-7007-4FCC-8DD8-6365DCB66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7419" y="6061167"/>
              <a:ext cx="1804411" cy="52898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2A2D167-5145-4715-86BD-DE0B79ADA0AD}"/>
              </a:ext>
            </a:extLst>
          </p:cNvPr>
          <p:cNvSpPr txBox="1"/>
          <p:nvPr/>
        </p:nvSpPr>
        <p:spPr>
          <a:xfrm>
            <a:off x="-47625" y="5847085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latin typeface="Arial" panose="020B0604020202020204" pitchFamily="34" charset="0"/>
              </a:rPr>
              <a:t>Reference: Li et al. “Federated Optimization in Heterogeneous Networks” </a:t>
            </a:r>
            <a:r>
              <a:rPr lang="en-US" sz="1200" i="1" dirty="0">
                <a:latin typeface="Arial" panose="020B0604020202020204" pitchFamily="34" charset="0"/>
              </a:rPr>
              <a:t>In Proceedings of the 3rd </a:t>
            </a:r>
            <a:r>
              <a:rPr lang="en-US" sz="1200" i="1" dirty="0" err="1">
                <a:latin typeface="Arial" panose="020B0604020202020204" pitchFamily="34" charset="0"/>
              </a:rPr>
              <a:t>MLSys</a:t>
            </a:r>
            <a:r>
              <a:rPr lang="en-US" sz="1200" i="1" dirty="0">
                <a:latin typeface="Arial" panose="020B0604020202020204" pitchFamily="34" charset="0"/>
              </a:rPr>
              <a:t> Conference</a:t>
            </a:r>
            <a:r>
              <a:rPr lang="en-US" sz="1200" dirty="0">
                <a:latin typeface="Arial" panose="020B0604020202020204" pitchFamily="34" charset="0"/>
              </a:rPr>
              <a:t>, Austin, TX, USA, 2020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982B435-E748-4F16-B660-940C538E7BD9}"/>
                  </a:ext>
                </a:extLst>
              </p:cNvPr>
              <p:cNvSpPr txBox="1"/>
              <p:nvPr/>
            </p:nvSpPr>
            <p:spPr>
              <a:xfrm>
                <a:off x="2274093" y="3863181"/>
                <a:ext cx="4736305" cy="4837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      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)+</m:t>
                    </m:r>
                    <m:f>
                      <m:f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</m:t>
                        </m:r>
                      </m:num>
                      <m:den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982B435-E748-4F16-B660-940C538E7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093" y="3863181"/>
                <a:ext cx="4736305" cy="483722"/>
              </a:xfrm>
              <a:prstGeom prst="rect">
                <a:avLst/>
              </a:prstGeom>
              <a:blipFill>
                <a:blip r:embed="rId4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>
            <a:extLst>
              <a:ext uri="{FF2B5EF4-FFF2-40B4-BE49-F238E27FC236}">
                <a16:creationId xmlns:a16="http://schemas.microsoft.com/office/drawing/2014/main" id="{D0FB595D-1237-402C-8BE4-7373A3839D95}"/>
              </a:ext>
            </a:extLst>
          </p:cNvPr>
          <p:cNvSpPr/>
          <p:nvPr/>
        </p:nvSpPr>
        <p:spPr>
          <a:xfrm rot="5400000">
            <a:off x="5534967" y="3913833"/>
            <a:ext cx="207665" cy="121920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F02AA3-3EB4-445B-ACFD-4DD0DAB89E88}"/>
              </a:ext>
            </a:extLst>
          </p:cNvPr>
          <p:cNvSpPr txBox="1"/>
          <p:nvPr/>
        </p:nvSpPr>
        <p:spPr>
          <a:xfrm>
            <a:off x="6401137" y="4267200"/>
            <a:ext cx="1794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Proximal term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4">
                <a:extLst>
                  <a:ext uri="{FF2B5EF4-FFF2-40B4-BE49-F238E27FC236}">
                    <a16:creationId xmlns:a16="http://schemas.microsoft.com/office/drawing/2014/main" id="{612DAA14-FFCD-43CF-BC22-7F05500B355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87221065"/>
                  </p:ext>
                </p:extLst>
              </p:nvPr>
            </p:nvGraphicFramePr>
            <p:xfrm>
              <a:off x="1256333" y="4074969"/>
              <a:ext cx="2973733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33972">
                      <a:extLst>
                        <a:ext uri="{9D8B030D-6E8A-4147-A177-3AD203B41FA5}">
                          <a16:colId xmlns:a16="http://schemas.microsoft.com/office/drawing/2014/main" val="397385233"/>
                        </a:ext>
                      </a:extLst>
                    </a:gridCol>
                    <a:gridCol w="2439761">
                      <a:extLst>
                        <a:ext uri="{9D8B030D-6E8A-4147-A177-3AD203B41FA5}">
                          <a16:colId xmlns:a16="http://schemas.microsoft.com/office/drawing/2014/main" val="1576601794"/>
                        </a:ext>
                      </a:extLst>
                    </a:gridCol>
                  </a:tblGrid>
                  <a:tr h="323850">
                    <a:tc>
                      <a:txBody>
                        <a:bodyPr/>
                        <a:lstStyle/>
                        <a:p>
                          <a:endParaRPr lang="en-US" sz="180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14008819"/>
                      </a:ext>
                    </a:extLst>
                  </a:tr>
                  <a:tr h="3238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8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i="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</a:rPr>
                            <a:t>Model at client k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17086056"/>
                      </a:ext>
                    </a:extLst>
                  </a:tr>
                  <a:tr h="32385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p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</a:rPr>
                            <a:t>Global model at round t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33511580"/>
                      </a:ext>
                    </a:extLst>
                  </a:tr>
                  <a:tr h="32385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ym typeface="Symbol" panose="05050102010706020507" pitchFamily="18" charset="2"/>
                            </a:rPr>
                            <a:t>  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</a:rPr>
                            <a:t>Hyperparameter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62934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4">
                <a:extLst>
                  <a:ext uri="{FF2B5EF4-FFF2-40B4-BE49-F238E27FC236}">
                    <a16:creationId xmlns:a16="http://schemas.microsoft.com/office/drawing/2014/main" id="{612DAA14-FFCD-43CF-BC22-7F05500B355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87221065"/>
                  </p:ext>
                </p:extLst>
              </p:nvPr>
            </p:nvGraphicFramePr>
            <p:xfrm>
              <a:off x="1256333" y="4074969"/>
              <a:ext cx="2973733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33972">
                      <a:extLst>
                        <a:ext uri="{9D8B030D-6E8A-4147-A177-3AD203B41FA5}">
                          <a16:colId xmlns:a16="http://schemas.microsoft.com/office/drawing/2014/main" val="397385233"/>
                        </a:ext>
                      </a:extLst>
                    </a:gridCol>
                    <a:gridCol w="2439761">
                      <a:extLst>
                        <a:ext uri="{9D8B030D-6E8A-4147-A177-3AD203B41FA5}">
                          <a16:colId xmlns:a16="http://schemas.microsoft.com/office/drawing/2014/main" val="157660179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sz="180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140088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98361" r="-454545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</a:rPr>
                            <a:t>Model at client k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1708605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1667" r="-454545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</a:rPr>
                            <a:t>Global model at round t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335115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ym typeface="Symbol" panose="05050102010706020507" pitchFamily="18" charset="2"/>
                            </a:rPr>
                            <a:t>  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</a:rPr>
                            <a:t>Hyperparameter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62934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19099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04AF3-E1C7-4BE2-BEAC-FCF77848C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6692"/>
            <a:ext cx="8229600" cy="11430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5A72A-4C6F-4C13-96E3-AF5833C40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Applications</a:t>
            </a:r>
          </a:p>
          <a:p>
            <a:r>
              <a:rPr lang="en-US" dirty="0"/>
              <a:t>Literature Reviews</a:t>
            </a:r>
          </a:p>
          <a:p>
            <a:r>
              <a:rPr lang="en-US" dirty="0"/>
              <a:t>Network Topology </a:t>
            </a:r>
          </a:p>
          <a:p>
            <a:r>
              <a:rPr lang="en-US" dirty="0"/>
              <a:t>Results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4DED31-8153-4111-9DF4-7C7A6A93C39C}"/>
              </a:ext>
            </a:extLst>
          </p:cNvPr>
          <p:cNvSpPr/>
          <p:nvPr/>
        </p:nvSpPr>
        <p:spPr>
          <a:xfrm>
            <a:off x="0" y="6306671"/>
            <a:ext cx="9144000" cy="551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8286063-5310-471C-8F35-0D4452FBDEBD}"/>
              </a:ext>
            </a:extLst>
          </p:cNvPr>
          <p:cNvGrpSpPr/>
          <p:nvPr/>
        </p:nvGrpSpPr>
        <p:grpSpPr>
          <a:xfrm>
            <a:off x="7010399" y="6306671"/>
            <a:ext cx="1413883" cy="544604"/>
            <a:chOff x="6074967" y="5762063"/>
            <a:chExt cx="2349316" cy="10892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AF448FE-0C08-4A7C-9DB1-2E35338ADE6F}"/>
                </a:ext>
              </a:extLst>
            </p:cNvPr>
            <p:cNvSpPr/>
            <p:nvPr/>
          </p:nvSpPr>
          <p:spPr>
            <a:xfrm>
              <a:off x="6074967" y="5762063"/>
              <a:ext cx="2349316" cy="10892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67D555F-355B-4BE7-A98D-ED2F971C0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7419" y="6061167"/>
              <a:ext cx="1804411" cy="5289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98419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9036B-7437-4DFB-A585-ABC173BA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Reviews in Horizontal FL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E34D8-1C9F-47F0-B4FE-E3ED03FD9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Scaffold</a:t>
            </a:r>
          </a:p>
          <a:p>
            <a:endParaRPr lang="en-US" sz="2800" dirty="0"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Stochastic Controlled Averaging algorithm (SCAFFOLD) which corrects for the client drift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87C201-34E6-47B7-A6E8-67F72997E7B9}"/>
              </a:ext>
            </a:extLst>
          </p:cNvPr>
          <p:cNvSpPr/>
          <p:nvPr/>
        </p:nvSpPr>
        <p:spPr>
          <a:xfrm>
            <a:off x="0" y="6306671"/>
            <a:ext cx="9144000" cy="551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6CC927-D8AB-4D89-9895-DA00AF2B8920}"/>
              </a:ext>
            </a:extLst>
          </p:cNvPr>
          <p:cNvGrpSpPr/>
          <p:nvPr/>
        </p:nvGrpSpPr>
        <p:grpSpPr>
          <a:xfrm>
            <a:off x="7010399" y="6306671"/>
            <a:ext cx="1413883" cy="544604"/>
            <a:chOff x="6074967" y="5762063"/>
            <a:chExt cx="2349316" cy="10892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36DC95-F4DC-458B-869D-D897E1A6AB48}"/>
                </a:ext>
              </a:extLst>
            </p:cNvPr>
            <p:cNvSpPr/>
            <p:nvPr/>
          </p:nvSpPr>
          <p:spPr>
            <a:xfrm>
              <a:off x="6074967" y="5762063"/>
              <a:ext cx="2349316" cy="10892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EE6DBBA-7007-4FCC-8DD8-6365DCB66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7419" y="6061167"/>
              <a:ext cx="1804411" cy="52898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2A2D167-5145-4715-86BD-DE0B79ADA0AD}"/>
              </a:ext>
            </a:extLst>
          </p:cNvPr>
          <p:cNvSpPr txBox="1"/>
          <p:nvPr/>
        </p:nvSpPr>
        <p:spPr>
          <a:xfrm>
            <a:off x="-47625" y="5847085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latin typeface="Arial" panose="020B0604020202020204" pitchFamily="34" charset="0"/>
              </a:rPr>
              <a:t>Reference: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Karimireddy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 et al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"SCAFFOLD: Stochastic controlled averaging for federated learning."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Conference on Machine Learning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PMLR, 2020.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79D682-345B-4D77-BB2B-34D680B22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429000"/>
            <a:ext cx="4568344" cy="24180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DEB2BB-A319-484D-8FF5-15EE5BE12BBA}"/>
                  </a:ext>
                </a:extLst>
              </p:cNvPr>
              <p:cNvSpPr txBox="1"/>
              <p:nvPr/>
            </p:nvSpPr>
            <p:spPr>
              <a:xfrm>
                <a:off x="1371600" y="3346244"/>
                <a:ext cx="35052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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η</m:t>
                    </m:r>
                  </m:oMath>
                </a14:m>
                <a:r>
                  <a:rPr lang="en-US" b="0" dirty="0"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 ,</m:t>
                    </m:r>
                  </m:oMath>
                </a14:m>
                <a:endParaRPr lang="en-US" b="0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DEB2BB-A319-484D-8FF5-15EE5BE12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346244"/>
                <a:ext cx="3505200" cy="276999"/>
              </a:xfrm>
              <a:prstGeom prst="rect">
                <a:avLst/>
              </a:prstGeom>
              <a:blipFill>
                <a:blip r:embed="rId5"/>
                <a:stretch>
                  <a:fillRect l="-1739" t="-2888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FD7C53-A37E-4A3E-9E11-76C0DB3C7468}"/>
                  </a:ext>
                </a:extLst>
              </p:cNvPr>
              <p:cNvSpPr txBox="1"/>
              <p:nvPr/>
            </p:nvSpPr>
            <p:spPr>
              <a:xfrm>
                <a:off x="838200" y="3735695"/>
                <a:ext cx="4371975" cy="670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Server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control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variate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FD7C53-A37E-4A3E-9E11-76C0DB3C7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35695"/>
                <a:ext cx="4371975" cy="6707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579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B89D-E373-492D-9207-4E0407EE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9818C-58C5-4291-AF68-5DE2BA0F3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Arrangement of clients across the network</a:t>
            </a:r>
          </a:p>
          <a:p>
            <a:r>
              <a:rPr lang="en-US" sz="2800" dirty="0"/>
              <a:t>Different network topology may vary in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Distribution of model and aggregation of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# communication links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System design cost</a:t>
            </a:r>
          </a:p>
          <a:p>
            <a:r>
              <a:rPr lang="en-US" sz="2800" dirty="0"/>
              <a:t>FL in star topology</a:t>
            </a:r>
          </a:p>
          <a:p>
            <a:r>
              <a:rPr lang="en-US" sz="2800" dirty="0"/>
              <a:t>FL in ring topology</a:t>
            </a:r>
          </a:p>
          <a:p>
            <a:r>
              <a:rPr lang="en-US" sz="2800" dirty="0"/>
              <a:t>FL in hybrid topology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72AE0B-6815-4A9F-AE58-407B9CB69F50}"/>
              </a:ext>
            </a:extLst>
          </p:cNvPr>
          <p:cNvSpPr/>
          <p:nvPr/>
        </p:nvSpPr>
        <p:spPr>
          <a:xfrm>
            <a:off x="0" y="6306671"/>
            <a:ext cx="9144000" cy="551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C09A82-0F65-43DF-B11D-FD6A73B43C61}"/>
              </a:ext>
            </a:extLst>
          </p:cNvPr>
          <p:cNvGrpSpPr/>
          <p:nvPr/>
        </p:nvGrpSpPr>
        <p:grpSpPr>
          <a:xfrm>
            <a:off x="7010399" y="6306671"/>
            <a:ext cx="1413883" cy="544604"/>
            <a:chOff x="6074967" y="5762063"/>
            <a:chExt cx="2349316" cy="10892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43038C9-3FDD-4E58-A3B4-E684DC201926}"/>
                </a:ext>
              </a:extLst>
            </p:cNvPr>
            <p:cNvSpPr/>
            <p:nvPr/>
          </p:nvSpPr>
          <p:spPr>
            <a:xfrm>
              <a:off x="6074967" y="5762063"/>
              <a:ext cx="2349316" cy="10892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CC131DD-901C-40EE-8A1F-B08862E108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7419" y="6061167"/>
              <a:ext cx="1804411" cy="5289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85979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E656-0B0A-4524-9443-719EDEF57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Topology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08C7D1-BFC9-4780-9037-F29099DC8A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4300" indent="0">
                  <a:lnSpc>
                    <a:spcPct val="90000"/>
                  </a:lnSpc>
                  <a:spcBef>
                    <a:spcPts val="1000"/>
                  </a:spcBef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lang="en-US" sz="2800" u="sng" dirty="0">
                    <a:solidFill>
                      <a:schemeClr val="dk1"/>
                    </a:solidFill>
                    <a:latin typeface="Calibri"/>
                    <a:cs typeface="Calibri"/>
                    <a:sym typeface="Calibri"/>
                  </a:rPr>
                  <a:t>FL in star topology</a:t>
                </a: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buClr>
                    <a:schemeClr val="dk1"/>
                  </a:buClr>
                  <a:buSzPts val="1800"/>
                  <a:buFont typeface="Arial"/>
                </a:pPr>
                <a:r>
                  <a:rPr lang="en-US" sz="2000" dirty="0">
                    <a:solidFill>
                      <a:schemeClr val="dk1"/>
                    </a:solidFill>
                    <a:latin typeface="Calibri"/>
                    <a:cs typeface="Calibri"/>
                    <a:sym typeface="Calibri"/>
                  </a:rPr>
                  <a:t>Client and Server</a:t>
                </a: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buClr>
                    <a:schemeClr val="dk1"/>
                  </a:buClr>
                  <a:buSzPts val="1800"/>
                  <a:buFont typeface="Aria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𝑊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𝑡</m:t>
                        </m:r>
                        <m:r>
                          <a:rPr lang="en-US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00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Calibri"/>
                                <a:sym typeface="Calibri"/>
                              </a:rPr>
                            </m:ctrlPr>
                          </m:naryPr>
                          <m:sub>
                            <m:r>
                              <a:rPr lang="en-US" sz="20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Calibri"/>
                                <a:sym typeface="Calibri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Calibri"/>
                                <a:sym typeface="Calibri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Calibri"/>
                                <a:sym typeface="Calibri"/>
                              </a:rPr>
                              <m:t>𝐾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cs typeface="Calibri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cs typeface="Calibri"/>
                                        <a:sym typeface="Calibri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cs typeface="Calibri"/>
                                        <a:sym typeface="Calibri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2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Calibri"/>
                                <a:sym typeface="Calibri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Calibri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Calibri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Calibri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2000" i="1" dirty="0">
                    <a:solidFill>
                      <a:schemeClr val="dk1"/>
                    </a:solidFill>
                    <a:latin typeface="Cambria Math" panose="02040503050406030204" pitchFamily="18" charset="0"/>
                    <a:cs typeface="Calibri"/>
                    <a:sym typeface="Calibri"/>
                  </a:rPr>
                  <a:t>,</a:t>
                </a:r>
              </a:p>
              <a:p>
                <a:pPr lvl="1">
                  <a:lnSpc>
                    <a:spcPct val="90000"/>
                  </a:lnSpc>
                  <a:spcBef>
                    <a:spcPts val="1000"/>
                  </a:spcBef>
                  <a:buClr>
                    <a:schemeClr val="dk1"/>
                  </a:buClr>
                  <a:buSzPts val="18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t</m:t>
                            </m:r>
                          </m:sub>
                        </m:sSub>
                      </m:e>
                      <m:sup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i</m:t>
                        </m:r>
                      </m:sup>
                    </m:sSup>
                    <m:r>
                      <a:rPr lang="en-US" sz="160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 :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M</m:t>
                    </m:r>
                    <m:r>
                      <m:rPr>
                        <m:sty m:val="p"/>
                      </m:rPr>
                      <a:rPr lang="en-US" sz="160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odel</m:t>
                    </m:r>
                    <m:r>
                      <a:rPr lang="en-US" sz="160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 </m:t>
                    </m:r>
                    <m:r>
                      <m:rPr>
                        <m:sty m:val="p"/>
                      </m:rPr>
                      <a:rPr lang="en-US" sz="160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of</m:t>
                    </m:r>
                    <m:r>
                      <a:rPr lang="en-US" sz="16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i</m:t>
                    </m:r>
                    <m:r>
                      <a:rPr lang="en-US" sz="160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aseline="3000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ith</m:t>
                    </m:r>
                    <m:r>
                      <a:rPr lang="en-US" sz="160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 </m:t>
                    </m:r>
                  </m:oMath>
                </a14:m>
                <a:endParaRPr lang="en-US" sz="1600" dirty="0">
                  <a:solidFill>
                    <a:schemeClr val="dk1"/>
                  </a:solidFill>
                  <a:latin typeface="Cambria Math" panose="02040503050406030204" pitchFamily="18" charset="0"/>
                  <a:cs typeface="Calibri"/>
                  <a:sym typeface="Calibri"/>
                </a:endParaRPr>
              </a:p>
              <a:p>
                <a:pPr marL="457200" lvl="1" indent="0">
                  <a:lnSpc>
                    <a:spcPct val="90000"/>
                  </a:lnSpc>
                  <a:spcBef>
                    <a:spcPts val="1000"/>
                  </a:spcBef>
                  <a:buClr>
                    <a:schemeClr val="dk1"/>
                  </a:buClr>
                  <a:buSzPts val="1800"/>
                  <a:buNone/>
                </a:pPr>
                <a:r>
                  <a:rPr lang="en-US" sz="1600" dirty="0">
                    <a:solidFill>
                      <a:schemeClr val="dk1"/>
                    </a:solidFill>
                    <a:latin typeface="Cambria Math" panose="02040503050406030204" pitchFamily="18" charset="0"/>
                    <a:cs typeface="Calibri"/>
                    <a:sym typeface="Calibri"/>
                  </a:rPr>
                  <a:t>      </a:t>
                </a:r>
                <a:r>
                  <a:rPr lang="en-US" sz="1600" dirty="0">
                    <a:solidFill>
                      <a:schemeClr val="dk1"/>
                    </a:solidFill>
                    <a:latin typeface="Calibri"/>
                    <a:cs typeface="Calibri"/>
                    <a:sym typeface="Calibri"/>
                  </a:rPr>
                  <a:t>client at round t</a:t>
                </a:r>
                <a:endParaRPr lang="en-US" sz="1600" dirty="0">
                  <a:solidFill>
                    <a:schemeClr val="dk1"/>
                  </a:solidFill>
                  <a:latin typeface="Cambria Math" panose="02040503050406030204" pitchFamily="18" charset="0"/>
                  <a:cs typeface="Calibri"/>
                  <a:sym typeface="Calibri"/>
                </a:endParaRPr>
              </a:p>
              <a:p>
                <a:pPr lvl="1">
                  <a:lnSpc>
                    <a:spcPct val="90000"/>
                  </a:lnSpc>
                  <a:spcBef>
                    <a:spcPts val="1000"/>
                  </a:spcBef>
                  <a:buClr>
                    <a:schemeClr val="dk1"/>
                  </a:buClr>
                  <a:buSzPts val="18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i</m:t>
                        </m:r>
                      </m:sub>
                    </m:sSub>
                    <m:r>
                      <a:rPr lang="en-US" sz="160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 :# </m:t>
                    </m:r>
                    <m:r>
                      <m:rPr>
                        <m:sty m:val="p"/>
                      </m:rPr>
                      <a:rPr lang="en-US" sz="160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samples</m:t>
                    </m:r>
                    <m:r>
                      <a:rPr lang="en-US" sz="160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 </m:t>
                    </m:r>
                    <m:r>
                      <m:rPr>
                        <m:sty m:val="p"/>
                      </m:rPr>
                      <a:rPr lang="en-US" sz="160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in</m:t>
                    </m:r>
                    <m:r>
                      <a:rPr lang="en-US" sz="160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 </m:t>
                    </m:r>
                    <m:r>
                      <m:rPr>
                        <m:sty m:val="p"/>
                      </m:rPr>
                      <a:rPr lang="en-US" sz="160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client</m:t>
                    </m:r>
                    <m:r>
                      <a:rPr lang="en-US" sz="160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 </m:t>
                    </m:r>
                    <m:r>
                      <m:rPr>
                        <m:sty m:val="p"/>
                      </m:rPr>
                      <a:rPr lang="en-US" sz="160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i</m:t>
                    </m:r>
                  </m:oMath>
                </a14:m>
                <a:endParaRPr lang="en-US" sz="1600" dirty="0">
                  <a:solidFill>
                    <a:schemeClr val="dk1"/>
                  </a:solidFill>
                  <a:latin typeface="Cambria Math" panose="02040503050406030204" pitchFamily="18" charset="0"/>
                  <a:cs typeface="Calibri"/>
                  <a:sym typeface="Calibri"/>
                </a:endParaRPr>
              </a:p>
              <a:p>
                <a:r>
                  <a:rPr lang="en-US" sz="2000" dirty="0">
                    <a:solidFill>
                      <a:schemeClr val="dk1"/>
                    </a:solidFill>
                    <a:latin typeface="Calibri"/>
                    <a:cs typeface="Calibri"/>
                    <a:sym typeface="Calibri"/>
                  </a:rPr>
                  <a:t>8 communication links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08C7D1-BFC9-4780-9037-F29099DC8A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28F444ED-63FB-430E-B92C-65352789EE35}"/>
              </a:ext>
            </a:extLst>
          </p:cNvPr>
          <p:cNvSpPr/>
          <p:nvPr/>
        </p:nvSpPr>
        <p:spPr>
          <a:xfrm>
            <a:off x="0" y="6306671"/>
            <a:ext cx="9144000" cy="551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AD32F0-7032-4492-81B7-A8905D4569F9}"/>
              </a:ext>
            </a:extLst>
          </p:cNvPr>
          <p:cNvGrpSpPr/>
          <p:nvPr/>
        </p:nvGrpSpPr>
        <p:grpSpPr>
          <a:xfrm>
            <a:off x="7010399" y="6306671"/>
            <a:ext cx="1413883" cy="544604"/>
            <a:chOff x="6074967" y="5762063"/>
            <a:chExt cx="2349316" cy="10892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6B8437-E075-40C4-9470-8B1B64F7BE58}"/>
                </a:ext>
              </a:extLst>
            </p:cNvPr>
            <p:cNvSpPr/>
            <p:nvPr/>
          </p:nvSpPr>
          <p:spPr>
            <a:xfrm>
              <a:off x="6074967" y="5762063"/>
              <a:ext cx="2349316" cy="10892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4C2B8E9-9B59-4762-BFB4-A6DE88B6B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7419" y="6061167"/>
              <a:ext cx="1804411" cy="528980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C36B55E0-E9B4-487A-BEF0-1FF6A084C8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752600"/>
            <a:ext cx="4857460" cy="37519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439B33-FA32-46DB-A71A-5FA679BCCB7D}"/>
              </a:ext>
            </a:extLst>
          </p:cNvPr>
          <p:cNvSpPr txBox="1"/>
          <p:nvPr/>
        </p:nvSpPr>
        <p:spPr>
          <a:xfrm>
            <a:off x="-47625" y="5847085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latin typeface="Arial" panose="020B0604020202020204" pitchFamily="34" charset="0"/>
              </a:rPr>
              <a:t>Reference: 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McMahan et al. "Communication-efficient learning of deep networks from decentralized data."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Artificial Intelligence and Statistics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sz="12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PMLR, 2017.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2656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24252-F7A4-4FDA-9AD1-70A347CE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415F0-359A-4702-BD2E-D0E84D4F4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Arial"/>
              <a:buNone/>
            </a:pPr>
            <a:r>
              <a:rPr lang="en-US" sz="2800" u="sng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FL in ring topology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Arial"/>
            </a:pPr>
            <a:r>
              <a:rPr lang="en-US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Peer to peer learning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Arial"/>
            </a:pPr>
            <a:r>
              <a:rPr lang="en-US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No server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Arial"/>
            </a:pPr>
            <a:r>
              <a:rPr lang="en-US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4 communication links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ABA19B-2169-4508-AB22-E1142D4391D0}"/>
              </a:ext>
            </a:extLst>
          </p:cNvPr>
          <p:cNvSpPr/>
          <p:nvPr/>
        </p:nvSpPr>
        <p:spPr>
          <a:xfrm>
            <a:off x="0" y="6306671"/>
            <a:ext cx="9144000" cy="551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5423A2C-BE85-4074-B797-17A828919081}"/>
              </a:ext>
            </a:extLst>
          </p:cNvPr>
          <p:cNvGrpSpPr/>
          <p:nvPr/>
        </p:nvGrpSpPr>
        <p:grpSpPr>
          <a:xfrm>
            <a:off x="7010399" y="6306671"/>
            <a:ext cx="1413883" cy="544604"/>
            <a:chOff x="6074967" y="5762063"/>
            <a:chExt cx="2349316" cy="10892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E9A7A5-E071-4D67-96AC-B790970AD154}"/>
                </a:ext>
              </a:extLst>
            </p:cNvPr>
            <p:cNvSpPr/>
            <p:nvPr/>
          </p:nvSpPr>
          <p:spPr>
            <a:xfrm>
              <a:off x="6074967" y="5762063"/>
              <a:ext cx="2349316" cy="10892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7AB93A6-B947-458F-B206-32BB03FB2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7419" y="6061167"/>
              <a:ext cx="1804411" cy="52898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5DBF935-458E-42E0-9CB3-820DBDE38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785419"/>
            <a:ext cx="4855464" cy="32871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A2E90A-2709-42CE-BB4B-8AFDE9E7371B}"/>
              </a:ext>
            </a:extLst>
          </p:cNvPr>
          <p:cNvSpPr txBox="1"/>
          <p:nvPr/>
        </p:nvSpPr>
        <p:spPr>
          <a:xfrm>
            <a:off x="-47625" y="5847085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latin typeface="Arial" panose="020B0604020202020204" pitchFamily="34" charset="0"/>
              </a:rPr>
              <a:t>Reference: </a:t>
            </a:r>
            <a:r>
              <a:rPr lang="en-US" sz="1200" dirty="0" err="1">
                <a:latin typeface="Arial" panose="020B0604020202020204" pitchFamily="34" charset="0"/>
              </a:rPr>
              <a:t>B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alachandar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et al. "Accounting for data variability in multi-institutional distributed deep learning for medical imaging."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the American Medical Informatics Association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27.5 (2020): 700-708.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0703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51224-CB51-445B-B107-B2D6513CA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Topology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478A73-E8FB-406D-98D3-AB649CC20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4300" indent="0">
                  <a:lnSpc>
                    <a:spcPct val="90000"/>
                  </a:lnSpc>
                  <a:spcBef>
                    <a:spcPts val="1000"/>
                  </a:spcBef>
                  <a:buClr>
                    <a:schemeClr val="dk1"/>
                  </a:buClr>
                  <a:buSzPts val="1800"/>
                  <a:buNone/>
                </a:pPr>
                <a:r>
                  <a:rPr lang="en-US" sz="2800" u="sng" dirty="0">
                    <a:solidFill>
                      <a:schemeClr val="dk1"/>
                    </a:solidFill>
                    <a:latin typeface="Calibri"/>
                    <a:cs typeface="Calibri"/>
                  </a:rPr>
                  <a:t>FL in hybrid topology</a:t>
                </a: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buClr>
                    <a:schemeClr val="dk1"/>
                  </a:buClr>
                  <a:buSzPts val="1800"/>
                  <a:buFont typeface="Arial"/>
                  <a:buChar char="•"/>
                </a:pPr>
                <a:r>
                  <a:rPr lang="en-US" sz="2000" dirty="0">
                    <a:solidFill>
                      <a:schemeClr val="dk1"/>
                    </a:solidFill>
                    <a:latin typeface="Calibri"/>
                    <a:cs typeface="Calibri"/>
                  </a:rPr>
                  <a:t>Both client and server</a:t>
                </a: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buClr>
                    <a:schemeClr val="dk1"/>
                  </a:buClr>
                  <a:buSzPts val="1800"/>
                  <a:buFont typeface="Arial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00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200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2000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000" b="0" i="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p>
                            </m:sSup>
                            <m:r>
                              <a:rPr lang="en-US" sz="2000" b="0" i="0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sz="20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dk1"/>
                    </a:solidFill>
                    <a:latin typeface="Calibri"/>
                    <a:cs typeface="Calibri"/>
                  </a:rPr>
                  <a:t>,</a:t>
                </a:r>
              </a:p>
              <a:p>
                <a:pPr lvl="1">
                  <a:lnSpc>
                    <a:spcPct val="90000"/>
                  </a:lnSpc>
                  <a:spcBef>
                    <a:spcPts val="1000"/>
                  </a:spcBef>
                  <a:buClr>
                    <a:schemeClr val="dk1"/>
                  </a:buClr>
                  <a:buSzPts val="1800"/>
                  <a:buFont typeface="Arial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𝑖</m:t>
                            </m:r>
                            <m:r>
                              <a:rPr lang="en-US" sz="1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,</m:t>
                            </m:r>
                            <m:r>
                              <a:rPr lang="en-US" sz="1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</a:rPr>
                              <m:t>𝑡</m:t>
                            </m:r>
                          </m:sub>
                        </m:sSub>
                      </m:e>
                      <m:sup>
                        <m:r>
                          <a:rPr lang="en-US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𝑔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chemeClr val="dk1"/>
                    </a:solidFill>
                    <a:latin typeface="Calibri"/>
                    <a:cs typeface="Calibri"/>
                  </a:rPr>
                  <a:t>: Last </a:t>
                </a:r>
                <a:r>
                  <a:rPr lang="en-US" sz="1600" dirty="0" err="1">
                    <a:solidFill>
                      <a:schemeClr val="dk1"/>
                    </a:solidFill>
                    <a:latin typeface="Calibri"/>
                    <a:cs typeface="Calibri"/>
                  </a:rPr>
                  <a:t>i</a:t>
                </a:r>
                <a:r>
                  <a:rPr lang="en-US" sz="1600" baseline="30000" dirty="0" err="1">
                    <a:solidFill>
                      <a:schemeClr val="dk1"/>
                    </a:solidFill>
                    <a:latin typeface="Calibri"/>
                    <a:cs typeface="Calibri"/>
                  </a:rPr>
                  <a:t>th</a:t>
                </a:r>
                <a:r>
                  <a:rPr lang="en-US" sz="1600" dirty="0">
                    <a:solidFill>
                      <a:schemeClr val="dk1"/>
                    </a:solidFill>
                    <a:latin typeface="Calibri"/>
                    <a:cs typeface="Calibri"/>
                  </a:rPr>
                  <a:t> client’s model </a:t>
                </a:r>
              </a:p>
              <a:p>
                <a:pPr marL="457200" lvl="1" indent="0">
                  <a:lnSpc>
                    <a:spcPct val="90000"/>
                  </a:lnSpc>
                  <a:spcBef>
                    <a:spcPts val="1000"/>
                  </a:spcBef>
                  <a:buClr>
                    <a:schemeClr val="dk1"/>
                  </a:buClr>
                  <a:buSzPts val="1800"/>
                  <a:buNone/>
                </a:pPr>
                <a:r>
                  <a:rPr lang="en-US" sz="1600" dirty="0">
                    <a:solidFill>
                      <a:schemeClr val="dk1"/>
                    </a:solidFill>
                    <a:latin typeface="Calibri"/>
                    <a:cs typeface="Calibri"/>
                  </a:rPr>
                  <a:t>      in round t of group g</a:t>
                </a:r>
              </a:p>
              <a:p>
                <a:pPr lvl="1">
                  <a:lnSpc>
                    <a:spcPct val="90000"/>
                  </a:lnSpc>
                  <a:spcBef>
                    <a:spcPts val="1000"/>
                  </a:spcBef>
                  <a:buClr>
                    <a:schemeClr val="dk1"/>
                  </a:buClr>
                  <a:buSzPts val="18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𝑛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𝑔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chemeClr val="dk1"/>
                    </a:solidFill>
                    <a:latin typeface="Calibri"/>
                    <a:cs typeface="Calibri"/>
                  </a:rPr>
                  <a:t>:  # samples in group g</a:t>
                </a:r>
              </a:p>
              <a:p>
                <a:pPr lvl="1">
                  <a:lnSpc>
                    <a:spcPct val="90000"/>
                  </a:lnSpc>
                  <a:spcBef>
                    <a:spcPts val="1000"/>
                  </a:spcBef>
                  <a:buClr>
                    <a:schemeClr val="dk1"/>
                  </a:buClr>
                  <a:buSzPts val="1800"/>
                  <a:buFont typeface="Arial"/>
                  <a:buChar char="•"/>
                </a:pPr>
                <a:r>
                  <a:rPr lang="en-US" sz="1600" dirty="0">
                    <a:solidFill>
                      <a:schemeClr val="dk1"/>
                    </a:solidFill>
                    <a:latin typeface="Calibri"/>
                    <a:cs typeface="Calibri"/>
                  </a:rPr>
                  <a:t>N: Total # samples of all clients</a:t>
                </a: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buClr>
                    <a:schemeClr val="dk1"/>
                  </a:buClr>
                  <a:buSzPts val="1800"/>
                  <a:buFont typeface="Arial"/>
                  <a:buChar char="•"/>
                </a:pPr>
                <a:r>
                  <a:rPr lang="en-US" sz="2000" dirty="0">
                    <a:solidFill>
                      <a:schemeClr val="dk1"/>
                    </a:solidFill>
                    <a:latin typeface="Calibri"/>
                    <a:cs typeface="Calibri"/>
                  </a:rPr>
                  <a:t>6 communication links</a:t>
                </a: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buClr>
                    <a:schemeClr val="dk1"/>
                  </a:buClr>
                  <a:buSzPts val="1800"/>
                  <a:buFont typeface="Arial"/>
                  <a:buChar char="•"/>
                </a:pPr>
                <a:endParaRPr lang="en-US" sz="2000" dirty="0">
                  <a:solidFill>
                    <a:schemeClr val="dk1"/>
                  </a:solidFill>
                  <a:latin typeface="Calibri"/>
                  <a:cs typeface="Calibri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478A73-E8FB-406D-98D3-AB649CC20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DFF018A-BCD7-4C53-98EA-63C62FFFCBF8}"/>
              </a:ext>
            </a:extLst>
          </p:cNvPr>
          <p:cNvSpPr/>
          <p:nvPr/>
        </p:nvSpPr>
        <p:spPr>
          <a:xfrm>
            <a:off x="0" y="6306671"/>
            <a:ext cx="9144000" cy="551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A95FC2-CE40-44C4-B4A4-11A4EA20C503}"/>
              </a:ext>
            </a:extLst>
          </p:cNvPr>
          <p:cNvGrpSpPr/>
          <p:nvPr/>
        </p:nvGrpSpPr>
        <p:grpSpPr>
          <a:xfrm>
            <a:off x="7010399" y="6306671"/>
            <a:ext cx="1413883" cy="544604"/>
            <a:chOff x="6074967" y="5762063"/>
            <a:chExt cx="2349316" cy="10892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6741A2-3CE3-4425-B565-B4EC4D2063A1}"/>
                </a:ext>
              </a:extLst>
            </p:cNvPr>
            <p:cNvSpPr/>
            <p:nvPr/>
          </p:nvSpPr>
          <p:spPr>
            <a:xfrm>
              <a:off x="6074967" y="5762063"/>
              <a:ext cx="2349316" cy="10892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98E77F9-B557-4D53-9BEF-519AD9F9D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7419" y="6061167"/>
              <a:ext cx="1804411" cy="52898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8B17A9F-BE24-4152-A7A0-F587D132FE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612605"/>
            <a:ext cx="4350788" cy="343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623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FEC44-A789-4489-A688-8F0FD7650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52DFF-4284-46B0-910E-CAE1BA692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FL in star topology, FL in ring topology , FL in hybrid topology using MNIST dataset for IID and Non-IID data</a:t>
            </a:r>
          </a:p>
          <a:p>
            <a:r>
              <a:rPr lang="en-US" dirty="0"/>
              <a:t>3 cases for Non-IID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Label variability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Sample size variability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Both label and sample size variability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660CA0-49F4-4342-81D2-652D2C7F3425}"/>
              </a:ext>
            </a:extLst>
          </p:cNvPr>
          <p:cNvSpPr/>
          <p:nvPr/>
        </p:nvSpPr>
        <p:spPr>
          <a:xfrm>
            <a:off x="0" y="6306671"/>
            <a:ext cx="9144000" cy="551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2B66EF3-3618-4C39-86B0-679CA24A2336}"/>
              </a:ext>
            </a:extLst>
          </p:cNvPr>
          <p:cNvGrpSpPr/>
          <p:nvPr/>
        </p:nvGrpSpPr>
        <p:grpSpPr>
          <a:xfrm>
            <a:off x="7010399" y="6306671"/>
            <a:ext cx="1413883" cy="544604"/>
            <a:chOff x="6074967" y="5762063"/>
            <a:chExt cx="2349316" cy="10892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95C79BA-24C7-4215-98BD-FD39A798D27F}"/>
                </a:ext>
              </a:extLst>
            </p:cNvPr>
            <p:cNvSpPr/>
            <p:nvPr/>
          </p:nvSpPr>
          <p:spPr>
            <a:xfrm>
              <a:off x="6074967" y="5762063"/>
              <a:ext cx="2349316" cy="10892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76E641-0BB9-4886-AB14-07F1CC3F9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7419" y="6061167"/>
              <a:ext cx="1804411" cy="5289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18376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B82C-6ED2-4100-AFAE-764947FEF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849E52-466F-4171-B5D4-7433F39D6D1B}"/>
              </a:ext>
            </a:extLst>
          </p:cNvPr>
          <p:cNvSpPr/>
          <p:nvPr/>
        </p:nvSpPr>
        <p:spPr>
          <a:xfrm>
            <a:off x="0" y="6306671"/>
            <a:ext cx="9144000" cy="551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CD1CDC-DE12-43F5-98C2-D1D1F5AE4B02}"/>
              </a:ext>
            </a:extLst>
          </p:cNvPr>
          <p:cNvGrpSpPr/>
          <p:nvPr/>
        </p:nvGrpSpPr>
        <p:grpSpPr>
          <a:xfrm>
            <a:off x="7010399" y="6306671"/>
            <a:ext cx="1413883" cy="544604"/>
            <a:chOff x="6074967" y="5762063"/>
            <a:chExt cx="2349316" cy="10892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24DB22B-3FC4-460E-B76F-FF5BEC713D81}"/>
                </a:ext>
              </a:extLst>
            </p:cNvPr>
            <p:cNvSpPr/>
            <p:nvPr/>
          </p:nvSpPr>
          <p:spPr>
            <a:xfrm>
              <a:off x="6074967" y="5762063"/>
              <a:ext cx="2349316" cy="10892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BBE68C9-FCDA-4F33-A9D7-3D2826D51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7419" y="6061167"/>
              <a:ext cx="1804411" cy="528980"/>
            </a:xfrm>
            <a:prstGeom prst="rect">
              <a:avLst/>
            </a:prstGeom>
          </p:spPr>
        </p:pic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1107B8B-0048-475E-9833-BF1752E09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A3BD71-B1C0-40AD-82F3-0B78D27DE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4654"/>
            <a:ext cx="9144000" cy="240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387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236A-3D6F-455B-A6B1-B8AF9F78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Variability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9A7896F-24B9-4EE2-9E60-CE61AD277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8830" y="1600200"/>
            <a:ext cx="6586340" cy="4525963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A7C6571-A281-4614-9D98-EFE7390C7AB5}"/>
              </a:ext>
            </a:extLst>
          </p:cNvPr>
          <p:cNvSpPr/>
          <p:nvPr/>
        </p:nvSpPr>
        <p:spPr>
          <a:xfrm>
            <a:off x="0" y="6306671"/>
            <a:ext cx="9144000" cy="551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0D542-A7C6-42C3-8D66-82F20CE1D8BB}"/>
              </a:ext>
            </a:extLst>
          </p:cNvPr>
          <p:cNvGrpSpPr/>
          <p:nvPr/>
        </p:nvGrpSpPr>
        <p:grpSpPr>
          <a:xfrm>
            <a:off x="7010399" y="6306671"/>
            <a:ext cx="1413883" cy="544604"/>
            <a:chOff x="6074967" y="5762063"/>
            <a:chExt cx="2349316" cy="10892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12A9FAB-8090-44CE-A1D4-C28B983780DE}"/>
                </a:ext>
              </a:extLst>
            </p:cNvPr>
            <p:cNvSpPr/>
            <p:nvPr/>
          </p:nvSpPr>
          <p:spPr>
            <a:xfrm>
              <a:off x="6074967" y="5762063"/>
              <a:ext cx="2349316" cy="10892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4C6DEE7-905B-4440-9F84-7ADF6FC41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7419" y="6061167"/>
              <a:ext cx="1804411" cy="5289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45844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D81DA-73B1-4655-A362-824033F1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7AFA2F-259E-4B3F-ACBF-7997176F4B60}"/>
              </a:ext>
            </a:extLst>
          </p:cNvPr>
          <p:cNvSpPr/>
          <p:nvPr/>
        </p:nvSpPr>
        <p:spPr>
          <a:xfrm>
            <a:off x="0" y="6306671"/>
            <a:ext cx="9144000" cy="551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F0A312A-4495-44BC-8F67-50C69C81F41A}"/>
              </a:ext>
            </a:extLst>
          </p:cNvPr>
          <p:cNvGrpSpPr/>
          <p:nvPr/>
        </p:nvGrpSpPr>
        <p:grpSpPr>
          <a:xfrm>
            <a:off x="7010399" y="6306671"/>
            <a:ext cx="1413883" cy="544604"/>
            <a:chOff x="6074967" y="5762063"/>
            <a:chExt cx="2349316" cy="10892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115F820-138D-4F05-9BE7-F3E89F33B1C7}"/>
                </a:ext>
              </a:extLst>
            </p:cNvPr>
            <p:cNvSpPr/>
            <p:nvPr/>
          </p:nvSpPr>
          <p:spPr>
            <a:xfrm>
              <a:off x="6074967" y="5762063"/>
              <a:ext cx="2349316" cy="10892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8B902C4-814E-4ECC-985E-D40398081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7419" y="6061167"/>
              <a:ext cx="1804411" cy="528980"/>
            </a:xfrm>
            <a:prstGeom prst="rect">
              <a:avLst/>
            </a:prstGeom>
          </p:spPr>
        </p:pic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4216355-14CC-433F-BB16-A82C44CBD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012C3727-2F5B-4971-9568-2E753E87B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00912"/>
            <a:ext cx="8229600" cy="252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269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236A-3D6F-455B-A6B1-B8AF9F78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Size Variability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3830787-4FC7-45F7-8A5D-8CCDB5D71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560" y="1600200"/>
            <a:ext cx="6460879" cy="4525963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AED901F-9C86-448D-841C-E774F7F00AF7}"/>
              </a:ext>
            </a:extLst>
          </p:cNvPr>
          <p:cNvSpPr/>
          <p:nvPr/>
        </p:nvSpPr>
        <p:spPr>
          <a:xfrm>
            <a:off x="0" y="6306671"/>
            <a:ext cx="9144000" cy="551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5A685D-4CF4-44E5-BF17-3AC33CCA34D4}"/>
              </a:ext>
            </a:extLst>
          </p:cNvPr>
          <p:cNvGrpSpPr/>
          <p:nvPr/>
        </p:nvGrpSpPr>
        <p:grpSpPr>
          <a:xfrm>
            <a:off x="7010399" y="6306671"/>
            <a:ext cx="1413883" cy="544604"/>
            <a:chOff x="6074967" y="5762063"/>
            <a:chExt cx="2349316" cy="10892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CC824A-38D9-4241-982F-C77681C623F5}"/>
                </a:ext>
              </a:extLst>
            </p:cNvPr>
            <p:cNvSpPr/>
            <p:nvPr/>
          </p:nvSpPr>
          <p:spPr>
            <a:xfrm>
              <a:off x="6074967" y="5762063"/>
              <a:ext cx="2349316" cy="10892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C50C3B5-C544-47F1-9CA3-B89191837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7419" y="6061167"/>
              <a:ext cx="1804411" cy="5289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3709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CF3C5-D66D-48CE-8598-C39763302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Conventional Machine Learning </a:t>
            </a:r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BA28E78B-999A-4270-B257-A6B51B979F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849610" y="2300468"/>
            <a:ext cx="1112455" cy="1573417"/>
          </a:xfrm>
        </p:spPr>
      </p:pic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8F455A89-ACA0-45EE-A0A5-48DA89A39F4E}"/>
              </a:ext>
            </a:extLst>
          </p:cNvPr>
          <p:cNvSpPr/>
          <p:nvPr/>
        </p:nvSpPr>
        <p:spPr>
          <a:xfrm>
            <a:off x="1344195" y="1480104"/>
            <a:ext cx="914400" cy="1066800"/>
          </a:xfrm>
          <a:prstGeom prst="flowChartMagneticDisk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36F758E8-D745-44A9-8A7D-7449FF9DB8A6}"/>
              </a:ext>
            </a:extLst>
          </p:cNvPr>
          <p:cNvSpPr/>
          <p:nvPr/>
        </p:nvSpPr>
        <p:spPr>
          <a:xfrm>
            <a:off x="1344195" y="3116850"/>
            <a:ext cx="914400" cy="1066800"/>
          </a:xfrm>
          <a:prstGeom prst="flowChartMagneticDisk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D93C17D0-9912-4818-803C-BC998C5E7DA4}"/>
              </a:ext>
            </a:extLst>
          </p:cNvPr>
          <p:cNvSpPr/>
          <p:nvPr/>
        </p:nvSpPr>
        <p:spPr>
          <a:xfrm>
            <a:off x="1352550" y="4862302"/>
            <a:ext cx="914400" cy="1066800"/>
          </a:xfrm>
          <a:prstGeom prst="flowChartMagneticDisk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F920A5-A91F-451F-A940-3561A23D100C}"/>
              </a:ext>
            </a:extLst>
          </p:cNvPr>
          <p:cNvSpPr txBox="1"/>
          <p:nvPr/>
        </p:nvSpPr>
        <p:spPr>
          <a:xfrm>
            <a:off x="1126064" y="264730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Source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893B00-AAF2-48DF-B560-5E3111B41252}"/>
              </a:ext>
            </a:extLst>
          </p:cNvPr>
          <p:cNvSpPr txBox="1"/>
          <p:nvPr/>
        </p:nvSpPr>
        <p:spPr>
          <a:xfrm>
            <a:off x="1165427" y="435021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Source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DAD7C6-DD14-4931-B436-EE50FC705060}"/>
              </a:ext>
            </a:extLst>
          </p:cNvPr>
          <p:cNvSpPr/>
          <p:nvPr/>
        </p:nvSpPr>
        <p:spPr>
          <a:xfrm>
            <a:off x="0" y="6306671"/>
            <a:ext cx="9144000" cy="551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B42347-E079-49E1-A857-E14C3128E5D4}"/>
              </a:ext>
            </a:extLst>
          </p:cNvPr>
          <p:cNvGrpSpPr/>
          <p:nvPr/>
        </p:nvGrpSpPr>
        <p:grpSpPr>
          <a:xfrm>
            <a:off x="7010399" y="6306671"/>
            <a:ext cx="1413883" cy="544604"/>
            <a:chOff x="6074967" y="5762063"/>
            <a:chExt cx="2349316" cy="108921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9D97B3F-1EF9-4283-8428-452F3AA4C221}"/>
                </a:ext>
              </a:extLst>
            </p:cNvPr>
            <p:cNvSpPr/>
            <p:nvPr/>
          </p:nvSpPr>
          <p:spPr>
            <a:xfrm>
              <a:off x="6074967" y="5762063"/>
              <a:ext cx="2349316" cy="10892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E4CD9CF-347D-427C-AEAE-F75AE7B18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7419" y="6061167"/>
              <a:ext cx="1804411" cy="52898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4B3620E-59CF-4FEB-8291-DE764A85C49B}"/>
              </a:ext>
            </a:extLst>
          </p:cNvPr>
          <p:cNvSpPr txBox="1"/>
          <p:nvPr/>
        </p:nvSpPr>
        <p:spPr>
          <a:xfrm>
            <a:off x="1165427" y="5935825"/>
            <a:ext cx="194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Source 3</a:t>
            </a: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B72A42BA-5971-43C9-8C4B-B3A7D75AFD3F}"/>
              </a:ext>
            </a:extLst>
          </p:cNvPr>
          <p:cNvSpPr/>
          <p:nvPr/>
        </p:nvSpPr>
        <p:spPr>
          <a:xfrm>
            <a:off x="5486513" y="2068740"/>
            <a:ext cx="3276600" cy="2608854"/>
          </a:xfrm>
          <a:prstGeom prst="clou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DAAE905-25AE-4481-90DF-5EF5A6E46213}"/>
              </a:ext>
            </a:extLst>
          </p:cNvPr>
          <p:cNvCxnSpPr>
            <a:cxnSpLocks/>
          </p:cNvCxnSpPr>
          <p:nvPr/>
        </p:nvCxnSpPr>
        <p:spPr>
          <a:xfrm>
            <a:off x="2228850" y="2013504"/>
            <a:ext cx="3230016" cy="11511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FCC2403-844D-4718-AE25-FB6E1864ABBD}"/>
              </a:ext>
            </a:extLst>
          </p:cNvPr>
          <p:cNvSpPr txBox="1"/>
          <p:nvPr/>
        </p:nvSpPr>
        <p:spPr>
          <a:xfrm rot="1232278">
            <a:off x="3646126" y="2367934"/>
            <a:ext cx="99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06C440-16C3-4BBD-9E65-AB01BE953ECE}"/>
              </a:ext>
            </a:extLst>
          </p:cNvPr>
          <p:cNvSpPr txBox="1"/>
          <p:nvPr/>
        </p:nvSpPr>
        <p:spPr>
          <a:xfrm rot="21243705">
            <a:off x="3453513" y="3202323"/>
            <a:ext cx="956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02C66F-4CCD-4085-871E-8390F5CBF689}"/>
              </a:ext>
            </a:extLst>
          </p:cNvPr>
          <p:cNvSpPr txBox="1"/>
          <p:nvPr/>
        </p:nvSpPr>
        <p:spPr>
          <a:xfrm rot="19672091">
            <a:off x="3610799" y="4007499"/>
            <a:ext cx="900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Data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28F599-06A3-4DDE-B258-035B7D6B2CDE}"/>
              </a:ext>
            </a:extLst>
          </p:cNvPr>
          <p:cNvSpPr txBox="1"/>
          <p:nvPr/>
        </p:nvSpPr>
        <p:spPr>
          <a:xfrm>
            <a:off x="6304337" y="4714578"/>
            <a:ext cx="162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Central storage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555D2D9-84BE-449B-BF65-5E1D7244397F}"/>
              </a:ext>
            </a:extLst>
          </p:cNvPr>
          <p:cNvSpPr txBox="1">
            <a:spLocks/>
          </p:cNvSpPr>
          <p:nvPr/>
        </p:nvSpPr>
        <p:spPr>
          <a:xfrm>
            <a:off x="476250" y="1469185"/>
            <a:ext cx="8305800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E1D435-A0FD-46A2-87D0-3F35D0AFD417}"/>
              </a:ext>
            </a:extLst>
          </p:cNvPr>
          <p:cNvCxnSpPr>
            <a:cxnSpLocks/>
          </p:cNvCxnSpPr>
          <p:nvPr/>
        </p:nvCxnSpPr>
        <p:spPr>
          <a:xfrm flipV="1">
            <a:off x="2275048" y="3408958"/>
            <a:ext cx="3183818" cy="29461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79CFE7-E5BF-40C6-93D5-396542C3F5B6}"/>
              </a:ext>
            </a:extLst>
          </p:cNvPr>
          <p:cNvCxnSpPr>
            <a:cxnSpLocks/>
          </p:cNvCxnSpPr>
          <p:nvPr/>
        </p:nvCxnSpPr>
        <p:spPr>
          <a:xfrm flipV="1">
            <a:off x="2258595" y="3536122"/>
            <a:ext cx="3200271" cy="191097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73D01E80-F9EA-473D-8772-EB9FD1BA0DF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231332" y="2616524"/>
            <a:ext cx="860567" cy="103372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2EDD6B7-C5B9-4E3D-B25D-04DD36875E8A}"/>
              </a:ext>
            </a:extLst>
          </p:cNvPr>
          <p:cNvSpPr txBox="1"/>
          <p:nvPr/>
        </p:nvSpPr>
        <p:spPr>
          <a:xfrm>
            <a:off x="5715000" y="3632604"/>
            <a:ext cx="161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F4A5D1-8AB4-4A22-AB18-A2A41470824E}"/>
              </a:ext>
            </a:extLst>
          </p:cNvPr>
          <p:cNvSpPr txBox="1"/>
          <p:nvPr/>
        </p:nvSpPr>
        <p:spPr>
          <a:xfrm>
            <a:off x="7325162" y="3661773"/>
            <a:ext cx="94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64CC8C-A3B2-43E1-990C-39D4B0C84E22}"/>
              </a:ext>
            </a:extLst>
          </p:cNvPr>
          <p:cNvSpPr txBox="1"/>
          <p:nvPr/>
        </p:nvSpPr>
        <p:spPr>
          <a:xfrm>
            <a:off x="97971" y="193119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Client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B973B5-9CAB-4CD5-BB84-5E358529DA8D}"/>
              </a:ext>
            </a:extLst>
          </p:cNvPr>
          <p:cNvSpPr txBox="1"/>
          <p:nvPr/>
        </p:nvSpPr>
        <p:spPr>
          <a:xfrm>
            <a:off x="112300" y="349876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Client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C04A73-C0B6-45A3-8876-CC5ED7FF2200}"/>
              </a:ext>
            </a:extLst>
          </p:cNvPr>
          <p:cNvSpPr txBox="1"/>
          <p:nvPr/>
        </p:nvSpPr>
        <p:spPr>
          <a:xfrm>
            <a:off x="112300" y="526242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Client 3</a:t>
            </a:r>
          </a:p>
        </p:txBody>
      </p:sp>
    </p:spTree>
    <p:extLst>
      <p:ext uri="{BB962C8B-B14F-4D97-AF65-F5344CB8AC3E}">
        <p14:creationId xmlns:p14="http://schemas.microsoft.com/office/powerpoint/2010/main" val="10383299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9D0F8-30D2-42B2-BC88-A7D341D4E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B5E00-EF3E-4FF3-8F32-E832487E203E}"/>
              </a:ext>
            </a:extLst>
          </p:cNvPr>
          <p:cNvSpPr/>
          <p:nvPr/>
        </p:nvSpPr>
        <p:spPr>
          <a:xfrm>
            <a:off x="0" y="6306671"/>
            <a:ext cx="9144000" cy="551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ADBAEF6-7A93-455C-A397-75CF95BE4708}"/>
              </a:ext>
            </a:extLst>
          </p:cNvPr>
          <p:cNvGrpSpPr/>
          <p:nvPr/>
        </p:nvGrpSpPr>
        <p:grpSpPr>
          <a:xfrm>
            <a:off x="7010399" y="6306671"/>
            <a:ext cx="1413883" cy="544604"/>
            <a:chOff x="6074967" y="5762063"/>
            <a:chExt cx="2349316" cy="10892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5CCC798-16FD-48B4-8919-9243561FE920}"/>
                </a:ext>
              </a:extLst>
            </p:cNvPr>
            <p:cNvSpPr/>
            <p:nvPr/>
          </p:nvSpPr>
          <p:spPr>
            <a:xfrm>
              <a:off x="6074967" y="5762063"/>
              <a:ext cx="2349316" cy="10892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253D588-3F79-4978-B624-7E1683506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7419" y="6061167"/>
              <a:ext cx="1804411" cy="528980"/>
            </a:xfrm>
            <a:prstGeom prst="rect">
              <a:avLst/>
            </a:prstGeom>
          </p:spPr>
        </p:pic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F0FE5F9-A9D5-4BAD-8F29-BF4887EC5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CA679D9C-63D6-4B88-AD99-1637D8700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581359"/>
            <a:ext cx="8229600" cy="256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3769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E61F6-84EB-41BA-9193-A91E3050B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 and Sample Size Variability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469EAD-2D9B-49E0-B407-9B2C33EA5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885" y="1600200"/>
            <a:ext cx="6476229" cy="4525963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73FB2AD-F3B9-4A9D-A0E2-13700148CAF3}"/>
              </a:ext>
            </a:extLst>
          </p:cNvPr>
          <p:cNvSpPr/>
          <p:nvPr/>
        </p:nvSpPr>
        <p:spPr>
          <a:xfrm>
            <a:off x="0" y="6306671"/>
            <a:ext cx="9144000" cy="551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14F448E-5138-4E69-9DE3-D89B7FD94705}"/>
              </a:ext>
            </a:extLst>
          </p:cNvPr>
          <p:cNvGrpSpPr/>
          <p:nvPr/>
        </p:nvGrpSpPr>
        <p:grpSpPr>
          <a:xfrm>
            <a:off x="7010399" y="6306671"/>
            <a:ext cx="1413883" cy="544604"/>
            <a:chOff x="6074967" y="5762063"/>
            <a:chExt cx="2349316" cy="10892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97694D-1396-4B1C-9F48-5C25F03602C5}"/>
                </a:ext>
              </a:extLst>
            </p:cNvPr>
            <p:cNvSpPr/>
            <p:nvPr/>
          </p:nvSpPr>
          <p:spPr>
            <a:xfrm>
              <a:off x="6074967" y="5762063"/>
              <a:ext cx="2349316" cy="10892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93E0281-D11E-4C11-8741-C478F43D2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7419" y="6061167"/>
              <a:ext cx="1804411" cy="5289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82403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B0C47-1E82-4FB1-93BD-8FF4C7357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6E766-6EB2-44EC-A076-AD8371A8E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2A10F2-8AEB-4283-9854-DC46672FEF39}"/>
              </a:ext>
            </a:extLst>
          </p:cNvPr>
          <p:cNvSpPr/>
          <p:nvPr/>
        </p:nvSpPr>
        <p:spPr>
          <a:xfrm>
            <a:off x="0" y="6306671"/>
            <a:ext cx="9144000" cy="551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9835A75-06F0-469F-AAFB-9100664EF424}"/>
              </a:ext>
            </a:extLst>
          </p:cNvPr>
          <p:cNvGrpSpPr/>
          <p:nvPr/>
        </p:nvGrpSpPr>
        <p:grpSpPr>
          <a:xfrm>
            <a:off x="7010399" y="6306671"/>
            <a:ext cx="1413883" cy="544604"/>
            <a:chOff x="6074967" y="5762063"/>
            <a:chExt cx="2349316" cy="10892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88DDA8-D675-4881-B3C7-A4554A7DEE55}"/>
                </a:ext>
              </a:extLst>
            </p:cNvPr>
            <p:cNvSpPr/>
            <p:nvPr/>
          </p:nvSpPr>
          <p:spPr>
            <a:xfrm>
              <a:off x="6074967" y="5762063"/>
              <a:ext cx="2349316" cy="10892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BC14209-AF46-4142-9F07-707D426E8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7419" y="6061167"/>
              <a:ext cx="1804411" cy="52898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AC5DFD9-3180-4F73-A33E-381EA6905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06040"/>
            <a:ext cx="8229600" cy="247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526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1B5F0-0205-4DD0-91D1-CEBB438C9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B8102-8DEB-4588-870C-7B61DBC63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8D682F-0D54-4067-A7AA-1697E6D01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62" y="1938432"/>
            <a:ext cx="7486650" cy="38474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2703476-9C0C-422F-BEF5-4CAA66D1D15E}"/>
              </a:ext>
            </a:extLst>
          </p:cNvPr>
          <p:cNvSpPr/>
          <p:nvPr/>
        </p:nvSpPr>
        <p:spPr>
          <a:xfrm>
            <a:off x="0" y="6306671"/>
            <a:ext cx="9144000" cy="551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1C01D65-7D7F-47F9-B743-294FABC8C3D6}"/>
              </a:ext>
            </a:extLst>
          </p:cNvPr>
          <p:cNvGrpSpPr/>
          <p:nvPr/>
        </p:nvGrpSpPr>
        <p:grpSpPr>
          <a:xfrm>
            <a:off x="7010399" y="6306671"/>
            <a:ext cx="1413883" cy="544604"/>
            <a:chOff x="6074967" y="5762063"/>
            <a:chExt cx="2349316" cy="108921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40C912-8E5B-41C7-B4E4-5CDE582044B9}"/>
                </a:ext>
              </a:extLst>
            </p:cNvPr>
            <p:cNvSpPr/>
            <p:nvPr/>
          </p:nvSpPr>
          <p:spPr>
            <a:xfrm>
              <a:off x="6074967" y="5762063"/>
              <a:ext cx="2349316" cy="10892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6D623A3-B841-40F5-829A-A5569575A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7419" y="6061167"/>
              <a:ext cx="1804411" cy="528980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DF9EED5D-F85C-4ED3-8451-6D47E81F2B58}"/>
              </a:ext>
            </a:extLst>
          </p:cNvPr>
          <p:cNvSpPr/>
          <p:nvPr/>
        </p:nvSpPr>
        <p:spPr>
          <a:xfrm>
            <a:off x="4941982" y="4114800"/>
            <a:ext cx="1763617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166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A691-F135-41AA-8C24-AF98FA826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96E66D-809C-470C-A959-E405701B7662}"/>
              </a:ext>
            </a:extLst>
          </p:cNvPr>
          <p:cNvSpPr/>
          <p:nvPr/>
        </p:nvSpPr>
        <p:spPr>
          <a:xfrm>
            <a:off x="0" y="6306671"/>
            <a:ext cx="9144000" cy="551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9FE1D89-E985-4B55-BA62-2DB394FF0A20}"/>
              </a:ext>
            </a:extLst>
          </p:cNvPr>
          <p:cNvGrpSpPr/>
          <p:nvPr/>
        </p:nvGrpSpPr>
        <p:grpSpPr>
          <a:xfrm>
            <a:off x="7010399" y="6306671"/>
            <a:ext cx="1413883" cy="544604"/>
            <a:chOff x="6074967" y="5762063"/>
            <a:chExt cx="2349316" cy="10892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627C12-B5C3-428C-B6A2-48F09095C107}"/>
                </a:ext>
              </a:extLst>
            </p:cNvPr>
            <p:cNvSpPr/>
            <p:nvPr/>
          </p:nvSpPr>
          <p:spPr>
            <a:xfrm>
              <a:off x="6074967" y="5762063"/>
              <a:ext cx="2349316" cy="10892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253CDCC-C664-485A-86C1-EE656840C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7419" y="6061167"/>
              <a:ext cx="1804411" cy="528980"/>
            </a:xfrm>
            <a:prstGeom prst="rect">
              <a:avLst/>
            </a:prstGeom>
          </p:spPr>
        </p:pic>
      </p:grp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4588977-8452-4563-A5D8-BC1AD37F4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110904"/>
            <a:ext cx="8229600" cy="3504554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082D933-619E-478D-947A-32E029B5DC6D}"/>
              </a:ext>
            </a:extLst>
          </p:cNvPr>
          <p:cNvSpPr/>
          <p:nvPr/>
        </p:nvSpPr>
        <p:spPr>
          <a:xfrm>
            <a:off x="4114800" y="3276600"/>
            <a:ext cx="1600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633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A32B-D7B8-4889-AB5D-A39FBC6EB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419CF4-7B69-4585-A8B3-3E0722F7D3E8}"/>
              </a:ext>
            </a:extLst>
          </p:cNvPr>
          <p:cNvSpPr/>
          <p:nvPr/>
        </p:nvSpPr>
        <p:spPr>
          <a:xfrm>
            <a:off x="0" y="6306671"/>
            <a:ext cx="9144000" cy="551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13A98C8-A698-4E38-91A4-50F34920B2E3}"/>
              </a:ext>
            </a:extLst>
          </p:cNvPr>
          <p:cNvGrpSpPr/>
          <p:nvPr/>
        </p:nvGrpSpPr>
        <p:grpSpPr>
          <a:xfrm>
            <a:off x="7010399" y="6306671"/>
            <a:ext cx="1413883" cy="544604"/>
            <a:chOff x="6074967" y="5762063"/>
            <a:chExt cx="2349316" cy="108921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C3CBA8D-D3CE-415B-95EA-77F957FFF96F}"/>
                </a:ext>
              </a:extLst>
            </p:cNvPr>
            <p:cNvSpPr/>
            <p:nvPr/>
          </p:nvSpPr>
          <p:spPr>
            <a:xfrm>
              <a:off x="6074967" y="5762063"/>
              <a:ext cx="2349316" cy="10892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C1872B2-DC9F-4989-A28F-AD4B2B4A2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7419" y="6061167"/>
              <a:ext cx="1804411" cy="528980"/>
            </a:xfrm>
            <a:prstGeom prst="rect">
              <a:avLst/>
            </a:prstGeom>
          </p:spPr>
        </p:pic>
      </p:grp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9716A90-E28D-48ED-87FF-4B762441D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108404"/>
            <a:ext cx="8229600" cy="3509554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1A15137-39DC-4EC4-A85F-08A0160055E4}"/>
              </a:ext>
            </a:extLst>
          </p:cNvPr>
          <p:cNvSpPr/>
          <p:nvPr/>
        </p:nvSpPr>
        <p:spPr>
          <a:xfrm>
            <a:off x="4114800" y="3238959"/>
            <a:ext cx="1524000" cy="6472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805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CAD2-2554-4E45-A797-7042430A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492389-D198-44F0-B8DE-0ECF6F07206C}"/>
              </a:ext>
            </a:extLst>
          </p:cNvPr>
          <p:cNvSpPr/>
          <p:nvPr/>
        </p:nvSpPr>
        <p:spPr>
          <a:xfrm>
            <a:off x="0" y="6306671"/>
            <a:ext cx="9144000" cy="551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62F661-1CB3-4276-BA0F-EC0D00A5D852}"/>
              </a:ext>
            </a:extLst>
          </p:cNvPr>
          <p:cNvGrpSpPr/>
          <p:nvPr/>
        </p:nvGrpSpPr>
        <p:grpSpPr>
          <a:xfrm>
            <a:off x="7010399" y="6306671"/>
            <a:ext cx="1413883" cy="544604"/>
            <a:chOff x="6074967" y="5762063"/>
            <a:chExt cx="2349316" cy="10892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1532D2-D545-468B-A2C5-B8742488A01C}"/>
                </a:ext>
              </a:extLst>
            </p:cNvPr>
            <p:cNvSpPr/>
            <p:nvPr/>
          </p:nvSpPr>
          <p:spPr>
            <a:xfrm>
              <a:off x="6074967" y="5762063"/>
              <a:ext cx="2349316" cy="10892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954536A-FC82-4A07-AE7C-030D874E1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7419" y="6061167"/>
              <a:ext cx="1804411" cy="528980"/>
            </a:xfrm>
            <a:prstGeom prst="rect">
              <a:avLst/>
            </a:prstGeom>
          </p:spPr>
        </p:pic>
      </p:grp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E5F0A47-0EED-48A3-A046-80A875DC3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102187"/>
            <a:ext cx="8229600" cy="35219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486AB4F-81B8-420E-8038-075766520609}"/>
              </a:ext>
            </a:extLst>
          </p:cNvPr>
          <p:cNvSpPr/>
          <p:nvPr/>
        </p:nvSpPr>
        <p:spPr>
          <a:xfrm>
            <a:off x="4114800" y="3252555"/>
            <a:ext cx="1600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365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72B6-40C2-401E-B7E6-23B6CF797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IID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6A69F8-E4DE-4115-A1E3-D2E4C9597F8C}"/>
              </a:ext>
            </a:extLst>
          </p:cNvPr>
          <p:cNvSpPr/>
          <p:nvPr/>
        </p:nvSpPr>
        <p:spPr>
          <a:xfrm>
            <a:off x="0" y="6306671"/>
            <a:ext cx="9144000" cy="551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FC86B39-2B03-41CA-97E2-196E137BAEB8}"/>
              </a:ext>
            </a:extLst>
          </p:cNvPr>
          <p:cNvGrpSpPr/>
          <p:nvPr/>
        </p:nvGrpSpPr>
        <p:grpSpPr>
          <a:xfrm>
            <a:off x="7010399" y="6306671"/>
            <a:ext cx="1413883" cy="544604"/>
            <a:chOff x="6074967" y="5762063"/>
            <a:chExt cx="2349316" cy="10892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661C21-4B94-4E85-B295-4F76AA7AE184}"/>
                </a:ext>
              </a:extLst>
            </p:cNvPr>
            <p:cNvSpPr/>
            <p:nvPr/>
          </p:nvSpPr>
          <p:spPr>
            <a:xfrm>
              <a:off x="6074967" y="5762063"/>
              <a:ext cx="2349316" cy="10892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1EC02DA-EB59-422B-B2AF-B42FC190B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7419" y="6061167"/>
              <a:ext cx="1804411" cy="528980"/>
            </a:xfrm>
            <a:prstGeom prst="rect">
              <a:avLst/>
            </a:prstGeom>
          </p:spPr>
        </p:pic>
      </p:grp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A7ECCDF-A666-468F-B2C5-8748683B54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704325"/>
              </p:ext>
            </p:extLst>
          </p:nvPr>
        </p:nvGraphicFramePr>
        <p:xfrm>
          <a:off x="838200" y="1417638"/>
          <a:ext cx="7967082" cy="45391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5864">
                  <a:extLst>
                    <a:ext uri="{9D8B030D-6E8A-4147-A177-3AD203B41FA5}">
                      <a16:colId xmlns:a16="http://schemas.microsoft.com/office/drawing/2014/main" val="796700032"/>
                    </a:ext>
                  </a:extLst>
                </a:gridCol>
                <a:gridCol w="1363736">
                  <a:extLst>
                    <a:ext uri="{9D8B030D-6E8A-4147-A177-3AD203B41FA5}">
                      <a16:colId xmlns:a16="http://schemas.microsoft.com/office/drawing/2014/main" val="4047410736"/>
                    </a:ext>
                  </a:extLst>
                </a:gridCol>
                <a:gridCol w="1039856">
                  <a:extLst>
                    <a:ext uri="{9D8B030D-6E8A-4147-A177-3AD203B41FA5}">
                      <a16:colId xmlns:a16="http://schemas.microsoft.com/office/drawing/2014/main" val="1521938388"/>
                    </a:ext>
                  </a:extLst>
                </a:gridCol>
                <a:gridCol w="1196593">
                  <a:extLst>
                    <a:ext uri="{9D8B030D-6E8A-4147-A177-3AD203B41FA5}">
                      <a16:colId xmlns:a16="http://schemas.microsoft.com/office/drawing/2014/main" val="1900536452"/>
                    </a:ext>
                  </a:extLst>
                </a:gridCol>
                <a:gridCol w="1311033">
                  <a:extLst>
                    <a:ext uri="{9D8B030D-6E8A-4147-A177-3AD203B41FA5}">
                      <a16:colId xmlns:a16="http://schemas.microsoft.com/office/drawing/2014/main" val="3872306893"/>
                    </a:ext>
                  </a:extLst>
                </a:gridCol>
              </a:tblGrid>
              <a:tr h="6097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Centralized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 in 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 in 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 in Hybrid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33540"/>
                  </a:ext>
                </a:extLst>
              </a:tr>
              <a:tr h="416530">
                <a:tc>
                  <a:txBody>
                    <a:bodyPr/>
                    <a:lstStyle/>
                    <a:p>
                      <a:r>
                        <a:rPr lang="en-US" dirty="0"/>
                        <a:t>Privacy preserved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007877"/>
                  </a:ext>
                </a:extLst>
              </a:tr>
              <a:tr h="627418">
                <a:tc>
                  <a:txBody>
                    <a:bodyPr/>
                    <a:lstStyle/>
                    <a:p>
                      <a:r>
                        <a:rPr lang="en-US" dirty="0"/>
                        <a:t>Clients and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836030"/>
                  </a:ext>
                </a:extLst>
              </a:tr>
              <a:tr h="416530">
                <a:tc>
                  <a:txBody>
                    <a:bodyPr/>
                    <a:lstStyle/>
                    <a:p>
                      <a:r>
                        <a:rPr lang="en-US" dirty="0"/>
                        <a:t>Test Accuracy ( 1 local epoch)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solidFill>
                            <a:schemeClr val="tx1"/>
                          </a:solidFill>
                        </a:rPr>
                        <a:t>98.24%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97.67%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 98.15%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98.06%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60496"/>
                  </a:ext>
                </a:extLst>
              </a:tr>
              <a:tr h="5925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Average # epoch convergence with 1 local epoch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586435"/>
                  </a:ext>
                </a:extLst>
              </a:tr>
              <a:tr h="627418">
                <a:tc>
                  <a:txBody>
                    <a:bodyPr/>
                    <a:lstStyle/>
                    <a:p>
                      <a:r>
                        <a:rPr lang="en-US" dirty="0"/>
                        <a:t># Communication links for 1 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313403"/>
                  </a:ext>
                </a:extLst>
              </a:tr>
              <a:tr h="627418">
                <a:tc>
                  <a:txBody>
                    <a:bodyPr/>
                    <a:lstStyle/>
                    <a:p>
                      <a:r>
                        <a:rPr lang="en-US" dirty="0"/>
                        <a:t>Best privacy preserving model (w.r.t accuracy, # communication links) [ranking]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Option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19773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64B88FFC-7574-46F7-BBAD-838FADFAFA7A}"/>
              </a:ext>
            </a:extLst>
          </p:cNvPr>
          <p:cNvSpPr/>
          <p:nvPr/>
        </p:nvSpPr>
        <p:spPr>
          <a:xfrm>
            <a:off x="6629399" y="3124200"/>
            <a:ext cx="7620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B67CD1-CF75-44BF-9AD5-B648C7F2B83D}"/>
              </a:ext>
            </a:extLst>
          </p:cNvPr>
          <p:cNvSpPr txBox="1"/>
          <p:nvPr/>
        </p:nvSpPr>
        <p:spPr>
          <a:xfrm>
            <a:off x="214175" y="6002493"/>
            <a:ext cx="8229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* Shows the highest test accuracy with least no: of epochs to converge w.r.t centralized setting</a:t>
            </a:r>
          </a:p>
        </p:txBody>
      </p:sp>
    </p:spTree>
    <p:extLst>
      <p:ext uri="{BB962C8B-B14F-4D97-AF65-F5344CB8AC3E}">
        <p14:creationId xmlns:p14="http://schemas.microsoft.com/office/powerpoint/2010/main" val="21758580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18CDC-2073-4A2F-A1F1-5F423E9FE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Non-IID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4FC335-5460-4722-B3EE-7C9C4914B47B}"/>
              </a:ext>
            </a:extLst>
          </p:cNvPr>
          <p:cNvSpPr/>
          <p:nvPr/>
        </p:nvSpPr>
        <p:spPr>
          <a:xfrm>
            <a:off x="0" y="6441983"/>
            <a:ext cx="9144000" cy="41601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67EE9D6-834A-4C8D-BE7E-BE15C2E09E47}"/>
              </a:ext>
            </a:extLst>
          </p:cNvPr>
          <p:cNvGrpSpPr/>
          <p:nvPr/>
        </p:nvGrpSpPr>
        <p:grpSpPr>
          <a:xfrm>
            <a:off x="7010400" y="6481943"/>
            <a:ext cx="1249912" cy="369332"/>
            <a:chOff x="6074967" y="5762063"/>
            <a:chExt cx="2349316" cy="10892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EF9D79C-EB1E-466C-8865-E28E1362C648}"/>
                </a:ext>
              </a:extLst>
            </p:cNvPr>
            <p:cNvSpPr/>
            <p:nvPr/>
          </p:nvSpPr>
          <p:spPr>
            <a:xfrm>
              <a:off x="6074967" y="5762063"/>
              <a:ext cx="2349316" cy="10892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CE86E3D-85AF-48D2-894B-8D72E08B4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7419" y="6061167"/>
              <a:ext cx="1804411" cy="528980"/>
            </a:xfrm>
            <a:prstGeom prst="rect">
              <a:avLst/>
            </a:prstGeom>
          </p:spPr>
        </p:pic>
      </p:grp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3AFCEA1A-D36E-40A9-9755-6D4609FC09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5747725"/>
              </p:ext>
            </p:extLst>
          </p:nvPr>
        </p:nvGraphicFramePr>
        <p:xfrm>
          <a:off x="955340" y="1553449"/>
          <a:ext cx="7304971" cy="46761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6041">
                  <a:extLst>
                    <a:ext uri="{9D8B030D-6E8A-4147-A177-3AD203B41FA5}">
                      <a16:colId xmlns:a16="http://schemas.microsoft.com/office/drawing/2014/main" val="796700032"/>
                    </a:ext>
                  </a:extLst>
                </a:gridCol>
                <a:gridCol w="1288480">
                  <a:extLst>
                    <a:ext uri="{9D8B030D-6E8A-4147-A177-3AD203B41FA5}">
                      <a16:colId xmlns:a16="http://schemas.microsoft.com/office/drawing/2014/main" val="4047410736"/>
                    </a:ext>
                  </a:extLst>
                </a:gridCol>
                <a:gridCol w="1396933">
                  <a:extLst>
                    <a:ext uri="{9D8B030D-6E8A-4147-A177-3AD203B41FA5}">
                      <a16:colId xmlns:a16="http://schemas.microsoft.com/office/drawing/2014/main" val="1521938388"/>
                    </a:ext>
                  </a:extLst>
                </a:gridCol>
                <a:gridCol w="1241206">
                  <a:extLst>
                    <a:ext uri="{9D8B030D-6E8A-4147-A177-3AD203B41FA5}">
                      <a16:colId xmlns:a16="http://schemas.microsoft.com/office/drawing/2014/main" val="1900536452"/>
                    </a:ext>
                  </a:extLst>
                </a:gridCol>
                <a:gridCol w="1402311">
                  <a:extLst>
                    <a:ext uri="{9D8B030D-6E8A-4147-A177-3AD203B41FA5}">
                      <a16:colId xmlns:a16="http://schemas.microsoft.com/office/drawing/2014/main" val="3872306893"/>
                    </a:ext>
                  </a:extLst>
                </a:gridCol>
              </a:tblGrid>
              <a:tr h="6053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Centralized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 in 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 in 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 in Hybrid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33540"/>
                  </a:ext>
                </a:extLst>
              </a:tr>
              <a:tr h="349318">
                <a:tc>
                  <a:txBody>
                    <a:bodyPr/>
                    <a:lstStyle/>
                    <a:p>
                      <a:r>
                        <a:rPr lang="en-US" dirty="0"/>
                        <a:t>Privacy preserved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007877"/>
                  </a:ext>
                </a:extLst>
              </a:tr>
              <a:tr h="349318">
                <a:tc>
                  <a:txBody>
                    <a:bodyPr/>
                    <a:lstStyle/>
                    <a:p>
                      <a:r>
                        <a:rPr lang="en-US" dirty="0"/>
                        <a:t>Clients and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158260"/>
                  </a:ext>
                </a:extLst>
              </a:tr>
              <a:tr h="1236168">
                <a:tc>
                  <a:txBody>
                    <a:bodyPr/>
                    <a:lstStyle/>
                    <a:p>
                      <a:r>
                        <a:rPr lang="en-US" dirty="0"/>
                        <a:t>Test accuracy with 5, 3, 1 local epochs for highly Non-IID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u="sng" dirty="0"/>
                    </a:p>
                    <a:p>
                      <a:pPr algn="ctr"/>
                      <a:r>
                        <a:rPr lang="en-US" u="sng" dirty="0"/>
                        <a:t>98.24%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269563"/>
                  </a:ext>
                </a:extLst>
              </a:tr>
              <a:tr h="605332">
                <a:tc>
                  <a:txBody>
                    <a:bodyPr/>
                    <a:lstStyle/>
                    <a:p>
                      <a:r>
                        <a:rPr lang="en-US" dirty="0"/>
                        <a:t># Communication links for 1 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313403"/>
                  </a:ext>
                </a:extLst>
              </a:tr>
              <a:tr h="1124189">
                <a:tc>
                  <a:txBody>
                    <a:bodyPr/>
                    <a:lstStyle/>
                    <a:p>
                      <a:r>
                        <a:rPr lang="en-US" dirty="0"/>
                        <a:t> Best privacy preserving model </a:t>
                      </a:r>
                    </a:p>
                    <a:p>
                      <a:r>
                        <a:rPr lang="en-US" dirty="0"/>
                        <a:t>(w.r.t accuracy, # communication links) [ranking]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Option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Option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19773"/>
                  </a:ext>
                </a:extLst>
              </a:tr>
            </a:tbl>
          </a:graphicData>
        </a:graphic>
      </p:graphicFrame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95F1F61-3250-4EEB-BF61-9D6901B82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732" y="158773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D2E853A-5B81-451C-86E9-068136386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835" y="3169625"/>
            <a:ext cx="1316822" cy="92550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C011092-D9D2-47EB-919D-7188145C9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033" y="3169625"/>
            <a:ext cx="1188222" cy="85689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41C4BEE-FF11-425F-B1AC-CBAB5D74D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7559" y="3170085"/>
            <a:ext cx="1188222" cy="85597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8010560-2392-42CE-8CCA-5E5D4837AC34}"/>
              </a:ext>
            </a:extLst>
          </p:cNvPr>
          <p:cNvSpPr txBox="1"/>
          <p:nvPr/>
        </p:nvSpPr>
        <p:spPr>
          <a:xfrm>
            <a:off x="5588768" y="2957231"/>
            <a:ext cx="33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A62859-89BD-4AD4-8BA8-1F13AC844E6E}"/>
              </a:ext>
            </a:extLst>
          </p:cNvPr>
          <p:cNvSpPr txBox="1"/>
          <p:nvPr/>
        </p:nvSpPr>
        <p:spPr>
          <a:xfrm>
            <a:off x="4175413" y="2967104"/>
            <a:ext cx="33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2EB677-6E6C-4D21-B397-BDE63E5BBD10}"/>
              </a:ext>
            </a:extLst>
          </p:cNvPr>
          <p:cNvSpPr txBox="1"/>
          <p:nvPr/>
        </p:nvSpPr>
        <p:spPr>
          <a:xfrm>
            <a:off x="6933775" y="2967104"/>
            <a:ext cx="33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BD4FBD-15F7-4560-86A3-4F355F4893D2}"/>
              </a:ext>
            </a:extLst>
          </p:cNvPr>
          <p:cNvSpPr txBox="1"/>
          <p:nvPr/>
        </p:nvSpPr>
        <p:spPr>
          <a:xfrm>
            <a:off x="424732" y="6147974"/>
            <a:ext cx="7980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  <a:r>
              <a:rPr lang="en-US" sz="1500" dirty="0"/>
              <a:t>The lowest test accuracy obtained with highest number (5) of local epochs in Non-IID distribution</a:t>
            </a:r>
          </a:p>
        </p:txBody>
      </p:sp>
    </p:spTree>
    <p:extLst>
      <p:ext uri="{BB962C8B-B14F-4D97-AF65-F5344CB8AC3E}">
        <p14:creationId xmlns:p14="http://schemas.microsoft.com/office/powerpoint/2010/main" val="38119660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87CB4-327F-4777-AADB-2ECE61BC4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6E69A-13B1-44EB-BDA6-E066F5299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In IID data, ring topology quickly converged and test accuracy of all model topologies were closer to the centralized setting</a:t>
            </a:r>
          </a:p>
          <a:p>
            <a:r>
              <a:rPr lang="en-US" sz="2800" dirty="0"/>
              <a:t>Ring topology poorly performed with highly Non-IID data</a:t>
            </a:r>
          </a:p>
          <a:p>
            <a:r>
              <a:rPr lang="en-US" sz="2800" dirty="0"/>
              <a:t>Hybrid topology performed equivalent to star topology in Non-IID data with an advantage of using lesser number of communication links than star topology</a:t>
            </a:r>
          </a:p>
          <a:p>
            <a:r>
              <a:rPr lang="en-US" sz="2800" dirty="0"/>
              <a:t>For extreme Non-IID data, the performance was less with too much local training for all model topologies</a:t>
            </a:r>
          </a:p>
          <a:p>
            <a:r>
              <a:rPr lang="en-US" sz="2800" dirty="0"/>
              <a:t>For lesser number of local epochs in client side, more epochs were required to converge for all model topologies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22E51C-192F-4B53-85A6-EF92730F1545}"/>
              </a:ext>
            </a:extLst>
          </p:cNvPr>
          <p:cNvSpPr/>
          <p:nvPr/>
        </p:nvSpPr>
        <p:spPr>
          <a:xfrm>
            <a:off x="0" y="6306671"/>
            <a:ext cx="9144000" cy="551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01109B-D6B7-43C8-A0E6-065E454ED6BE}"/>
              </a:ext>
            </a:extLst>
          </p:cNvPr>
          <p:cNvGrpSpPr/>
          <p:nvPr/>
        </p:nvGrpSpPr>
        <p:grpSpPr>
          <a:xfrm>
            <a:off x="7010399" y="6306671"/>
            <a:ext cx="1413883" cy="544604"/>
            <a:chOff x="6074967" y="5762063"/>
            <a:chExt cx="2349316" cy="10892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9E51ECD-3A0B-4D27-BBD9-CFA258B3CF67}"/>
                </a:ext>
              </a:extLst>
            </p:cNvPr>
            <p:cNvSpPr/>
            <p:nvPr/>
          </p:nvSpPr>
          <p:spPr>
            <a:xfrm>
              <a:off x="6074967" y="5762063"/>
              <a:ext cx="2349316" cy="10892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559455D-4083-4AE9-88BD-7C490D232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7419" y="6061167"/>
              <a:ext cx="1804411" cy="5289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626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2AC0-1456-404E-848C-1F93A330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91C6D-41D7-4246-8FBD-EDAB8B1ED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Data is sensitive (e.g., healthcare data)</a:t>
            </a:r>
          </a:p>
          <a:p>
            <a:r>
              <a:rPr lang="en-US" sz="2800" dirty="0"/>
              <a:t>Data-driven research</a:t>
            </a:r>
          </a:p>
          <a:p>
            <a:r>
              <a:rPr lang="en-US" sz="2800" dirty="0"/>
              <a:t>Regulations like GDPR and HIPAA</a:t>
            </a:r>
          </a:p>
          <a:p>
            <a:r>
              <a:rPr lang="en-US" sz="2800" dirty="0"/>
              <a:t>Investment</a:t>
            </a:r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3558D3-49F5-4BF1-803E-AB287C244C9F}"/>
              </a:ext>
            </a:extLst>
          </p:cNvPr>
          <p:cNvSpPr/>
          <p:nvPr/>
        </p:nvSpPr>
        <p:spPr>
          <a:xfrm>
            <a:off x="-10160" y="6306671"/>
            <a:ext cx="9144000" cy="551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CAFB73-50A3-4396-B45B-0774B8411019}"/>
              </a:ext>
            </a:extLst>
          </p:cNvPr>
          <p:cNvGrpSpPr/>
          <p:nvPr/>
        </p:nvGrpSpPr>
        <p:grpSpPr>
          <a:xfrm>
            <a:off x="7010399" y="6306671"/>
            <a:ext cx="1413883" cy="544604"/>
            <a:chOff x="6074967" y="5762063"/>
            <a:chExt cx="2349316" cy="10892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07E6B8F-0952-4D37-8237-2B94FA3B63C2}"/>
                </a:ext>
              </a:extLst>
            </p:cNvPr>
            <p:cNvSpPr/>
            <p:nvPr/>
          </p:nvSpPr>
          <p:spPr>
            <a:xfrm>
              <a:off x="6074967" y="5762063"/>
              <a:ext cx="2349316" cy="10892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11C544F-6741-4EC5-8113-AC9FCE6CE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7419" y="6061167"/>
              <a:ext cx="1804411" cy="5289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72338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1BA9-052C-4D39-9E7A-2F579FDAA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57B94-C842-4EBE-958A-F12EED18B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Thank You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4F0B83-31E9-47DA-A098-216A49F90CA9}"/>
              </a:ext>
            </a:extLst>
          </p:cNvPr>
          <p:cNvSpPr/>
          <p:nvPr/>
        </p:nvSpPr>
        <p:spPr>
          <a:xfrm>
            <a:off x="0" y="6306671"/>
            <a:ext cx="9144000" cy="551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1F16A72-187A-4B54-B1F7-FC610E1EE240}"/>
              </a:ext>
            </a:extLst>
          </p:cNvPr>
          <p:cNvGrpSpPr/>
          <p:nvPr/>
        </p:nvGrpSpPr>
        <p:grpSpPr>
          <a:xfrm>
            <a:off x="7010399" y="6306671"/>
            <a:ext cx="1413883" cy="544604"/>
            <a:chOff x="6074967" y="5762063"/>
            <a:chExt cx="2349316" cy="10892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1CE37E9-6F8C-4389-A1E3-3974F9D0EC56}"/>
                </a:ext>
              </a:extLst>
            </p:cNvPr>
            <p:cNvSpPr/>
            <p:nvPr/>
          </p:nvSpPr>
          <p:spPr>
            <a:xfrm>
              <a:off x="6074967" y="5762063"/>
              <a:ext cx="2349316" cy="10892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1DC40F4-5614-4549-8DE0-9A55ED4A8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7419" y="6061167"/>
              <a:ext cx="1804411" cy="5289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31400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EC25-4AEA-4FD8-81E5-B9DC5E873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48DDE-6FD6-42DE-A9D0-18A1191C0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7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5FA30-A14E-4D61-B8BE-023D805D8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Breaches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C23C0-B70E-4779-B8F3-1B75D2CA1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Anthem Blue Cross : 78.8 million affected (2015)</a:t>
            </a:r>
          </a:p>
          <a:p>
            <a:r>
              <a:rPr lang="en-US" sz="2800" dirty="0" err="1"/>
              <a:t>Premara</a:t>
            </a:r>
            <a:r>
              <a:rPr lang="en-US" sz="2800" dirty="0"/>
              <a:t> Blue Cross : 11+ million affected (2015)</a:t>
            </a:r>
          </a:p>
          <a:p>
            <a:r>
              <a:rPr lang="en-US" sz="2800" dirty="0"/>
              <a:t>Community Health Systems : 4.5 million affected (2014)</a:t>
            </a:r>
          </a:p>
          <a:p>
            <a:r>
              <a:rPr lang="en-US" sz="2800" dirty="0"/>
              <a:t>Advocate Health Care : 4 million affected (2013)</a:t>
            </a:r>
          </a:p>
          <a:p>
            <a:r>
              <a:rPr lang="en-US" sz="2800" dirty="0"/>
              <a:t>Tricare: 4.9 million affected (2011)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C9C5EE-9375-4F46-9E76-36CF1AD9C104}"/>
              </a:ext>
            </a:extLst>
          </p:cNvPr>
          <p:cNvSpPr/>
          <p:nvPr/>
        </p:nvSpPr>
        <p:spPr>
          <a:xfrm>
            <a:off x="-10160" y="6306671"/>
            <a:ext cx="9144000" cy="551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9EE3993-860D-4132-915F-AD0FD789D5E9}"/>
              </a:ext>
            </a:extLst>
          </p:cNvPr>
          <p:cNvGrpSpPr/>
          <p:nvPr/>
        </p:nvGrpSpPr>
        <p:grpSpPr>
          <a:xfrm>
            <a:off x="7010399" y="6306671"/>
            <a:ext cx="1413883" cy="544604"/>
            <a:chOff x="6074967" y="5762063"/>
            <a:chExt cx="2349316" cy="10892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2CB51CF-F22A-4248-9F1D-7C0213C33929}"/>
                </a:ext>
              </a:extLst>
            </p:cNvPr>
            <p:cNvSpPr/>
            <p:nvPr/>
          </p:nvSpPr>
          <p:spPr>
            <a:xfrm>
              <a:off x="6074967" y="5762063"/>
              <a:ext cx="2349316" cy="10892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BB24EE0-1BC0-4C49-853E-FC46BA926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7419" y="6061167"/>
              <a:ext cx="1804411" cy="52898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AFA747E-75DD-423E-A55D-F15948CE22C6}"/>
              </a:ext>
            </a:extLst>
          </p:cNvPr>
          <p:cNvSpPr txBox="1"/>
          <p:nvPr/>
        </p:nvSpPr>
        <p:spPr>
          <a:xfrm>
            <a:off x="-10160" y="5892896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latin typeface="Arial" panose="020B0604020202020204" pitchFamily="34" charset="0"/>
              </a:rPr>
              <a:t>Reference: “Healthcare Data Breach Statistics”. </a:t>
            </a:r>
            <a:r>
              <a:rPr lang="en-US" sz="1200" dirty="0" err="1">
                <a:latin typeface="Arial" panose="020B0604020202020204" pitchFamily="34" charset="0"/>
              </a:rPr>
              <a:t>Hipaa</a:t>
            </a:r>
            <a:r>
              <a:rPr lang="en-US" sz="1200" dirty="0">
                <a:latin typeface="Arial" panose="020B0604020202020204" pitchFamily="34" charset="0"/>
              </a:rPr>
              <a:t> journal (2020). https://www.hipaajournal.com/</a:t>
            </a:r>
          </a:p>
          <a:p>
            <a:pPr algn="l"/>
            <a:r>
              <a:rPr lang="en-US" sz="1200" dirty="0">
                <a:latin typeface="Arial" panose="020B0604020202020204" pitchFamily="34" charset="0"/>
              </a:rPr>
              <a:t>healthcare-data-breach-statistics</a:t>
            </a:r>
          </a:p>
        </p:txBody>
      </p:sp>
    </p:spTree>
    <p:extLst>
      <p:ext uri="{BB962C8B-B14F-4D97-AF65-F5344CB8AC3E}">
        <p14:creationId xmlns:p14="http://schemas.microsoft.com/office/powerpoint/2010/main" val="2628061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D30D-6882-4327-9BF6-48EC0737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Federated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38550-A852-4B1F-AE28-2ECBBCA87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Federated Learning (FL) is a learning paradigm, where multiple clients jointly train without exchange or centralize datasets 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35A53-8905-4190-B30C-AD03A40E00BA}"/>
              </a:ext>
            </a:extLst>
          </p:cNvPr>
          <p:cNvSpPr txBox="1"/>
          <p:nvPr/>
        </p:nvSpPr>
        <p:spPr>
          <a:xfrm>
            <a:off x="6983870" y="3446212"/>
            <a:ext cx="211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Source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983FEE-11BB-49F3-B038-46E8E89DCB13}"/>
              </a:ext>
            </a:extLst>
          </p:cNvPr>
          <p:cNvSpPr txBox="1"/>
          <p:nvPr/>
        </p:nvSpPr>
        <p:spPr>
          <a:xfrm>
            <a:off x="7010399" y="484177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Source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038E3-AAAC-473C-A020-6BD9F0C04025}"/>
              </a:ext>
            </a:extLst>
          </p:cNvPr>
          <p:cNvSpPr txBox="1"/>
          <p:nvPr/>
        </p:nvSpPr>
        <p:spPr>
          <a:xfrm>
            <a:off x="6983870" y="601211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Source 3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1497DA11-2D0B-4F2A-A4CA-B7AC3D9B1FA4}"/>
              </a:ext>
            </a:extLst>
          </p:cNvPr>
          <p:cNvSpPr/>
          <p:nvPr/>
        </p:nvSpPr>
        <p:spPr>
          <a:xfrm>
            <a:off x="1235646" y="3313222"/>
            <a:ext cx="3276600" cy="2608854"/>
          </a:xfrm>
          <a:prstGeom prst="clou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C32A4B-0D45-40CE-9F7B-20ECB6C2E2CA}"/>
              </a:ext>
            </a:extLst>
          </p:cNvPr>
          <p:cNvCxnSpPr>
            <a:cxnSpLocks/>
          </p:cNvCxnSpPr>
          <p:nvPr/>
        </p:nvCxnSpPr>
        <p:spPr>
          <a:xfrm flipV="1">
            <a:off x="4331794" y="2740970"/>
            <a:ext cx="2881556" cy="985807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7A60AD-5385-4800-8F28-21DE89D56007}"/>
              </a:ext>
            </a:extLst>
          </p:cNvPr>
          <p:cNvCxnSpPr>
            <a:cxnSpLocks/>
          </p:cNvCxnSpPr>
          <p:nvPr/>
        </p:nvCxnSpPr>
        <p:spPr>
          <a:xfrm flipV="1">
            <a:off x="4488731" y="4263396"/>
            <a:ext cx="2786535" cy="4503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FE4727-81C5-44F5-9718-76FB464BC263}"/>
              </a:ext>
            </a:extLst>
          </p:cNvPr>
          <p:cNvCxnSpPr>
            <a:cxnSpLocks/>
          </p:cNvCxnSpPr>
          <p:nvPr/>
        </p:nvCxnSpPr>
        <p:spPr>
          <a:xfrm>
            <a:off x="4241432" y="5088373"/>
            <a:ext cx="3005386" cy="445034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38602B3-E2A8-4780-A55E-FD52DB87CEF9}"/>
              </a:ext>
            </a:extLst>
          </p:cNvPr>
          <p:cNvSpPr txBox="1"/>
          <p:nvPr/>
        </p:nvSpPr>
        <p:spPr>
          <a:xfrm rot="20446385">
            <a:off x="5315372" y="289662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Model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CE6C17-67A6-4FA0-9658-EFC49D031B16}"/>
              </a:ext>
            </a:extLst>
          </p:cNvPr>
          <p:cNvSpPr txBox="1"/>
          <p:nvPr/>
        </p:nvSpPr>
        <p:spPr>
          <a:xfrm>
            <a:off x="5542944" y="39453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688EA2-E3FD-4BCA-BD8B-DE4C952A5075}"/>
              </a:ext>
            </a:extLst>
          </p:cNvPr>
          <p:cNvSpPr txBox="1"/>
          <p:nvPr/>
        </p:nvSpPr>
        <p:spPr>
          <a:xfrm rot="482498">
            <a:off x="5170267" y="5286525"/>
            <a:ext cx="97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Model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CFEE61-287C-4904-B14A-8C5181A80067}"/>
              </a:ext>
            </a:extLst>
          </p:cNvPr>
          <p:cNvSpPr txBox="1"/>
          <p:nvPr/>
        </p:nvSpPr>
        <p:spPr>
          <a:xfrm>
            <a:off x="2072056" y="5926275"/>
            <a:ext cx="79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F57CA52-2A7F-4EB8-B63C-A6384519C5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433775" y="4170972"/>
            <a:ext cx="860567" cy="103372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4FB8B7B-FEE4-4593-8EA0-56C54E27B239}"/>
              </a:ext>
            </a:extLst>
          </p:cNvPr>
          <p:cNvSpPr/>
          <p:nvPr/>
        </p:nvSpPr>
        <p:spPr>
          <a:xfrm>
            <a:off x="0" y="6306671"/>
            <a:ext cx="9144000" cy="551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B7233ED-1013-40A2-A38F-AEF4BB0EB2AF}"/>
              </a:ext>
            </a:extLst>
          </p:cNvPr>
          <p:cNvGrpSpPr/>
          <p:nvPr/>
        </p:nvGrpSpPr>
        <p:grpSpPr>
          <a:xfrm>
            <a:off x="7010399" y="6306671"/>
            <a:ext cx="1413883" cy="544604"/>
            <a:chOff x="6074967" y="5762063"/>
            <a:chExt cx="2349316" cy="108921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3504A18-E15F-473F-9034-100163BBAE49}"/>
                </a:ext>
              </a:extLst>
            </p:cNvPr>
            <p:cNvSpPr/>
            <p:nvPr/>
          </p:nvSpPr>
          <p:spPr>
            <a:xfrm>
              <a:off x="6074967" y="5762063"/>
              <a:ext cx="2349316" cy="10892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BA05612-BF05-4757-BDF9-8B9D6786C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7419" y="6061167"/>
              <a:ext cx="1804411" cy="528980"/>
            </a:xfrm>
            <a:prstGeom prst="rect">
              <a:avLst/>
            </a:prstGeom>
          </p:spPr>
        </p:pic>
      </p:grpSp>
      <p:sp>
        <p:nvSpPr>
          <p:cNvPr id="29" name="Flowchart: Magnetic Disk 28">
            <a:extLst>
              <a:ext uri="{FF2B5EF4-FFF2-40B4-BE49-F238E27FC236}">
                <a16:creationId xmlns:a16="http://schemas.microsoft.com/office/drawing/2014/main" id="{282B6144-A9E1-45DA-B926-D93E446E55D4}"/>
              </a:ext>
            </a:extLst>
          </p:cNvPr>
          <p:cNvSpPr/>
          <p:nvPr/>
        </p:nvSpPr>
        <p:spPr>
          <a:xfrm>
            <a:off x="7298198" y="3952632"/>
            <a:ext cx="609600" cy="843893"/>
          </a:xfrm>
          <a:prstGeom prst="flowChartMagneticDisk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Magnetic Disk 29">
            <a:extLst>
              <a:ext uri="{FF2B5EF4-FFF2-40B4-BE49-F238E27FC236}">
                <a16:creationId xmlns:a16="http://schemas.microsoft.com/office/drawing/2014/main" id="{513528A6-90FF-4891-9DD4-14DE5A022CCE}"/>
              </a:ext>
            </a:extLst>
          </p:cNvPr>
          <p:cNvSpPr/>
          <p:nvPr/>
        </p:nvSpPr>
        <p:spPr>
          <a:xfrm>
            <a:off x="7282107" y="5204698"/>
            <a:ext cx="609600" cy="843893"/>
          </a:xfrm>
          <a:prstGeom prst="flowChartMagneticDisk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16AFF39-194E-4F77-8074-26040FE3110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514570" y="2853479"/>
            <a:ext cx="174122" cy="25023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35FF199-1E7A-4099-B2F4-44D1708F68B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529682" y="4365219"/>
            <a:ext cx="174122" cy="25023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95B398B-09E8-47AA-8C47-CABECBFA27A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495033" y="5624551"/>
            <a:ext cx="174122" cy="25023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4909598-A809-41DB-8587-8DD1B688E712}"/>
              </a:ext>
            </a:extLst>
          </p:cNvPr>
          <p:cNvSpPr txBox="1"/>
          <p:nvPr/>
        </p:nvSpPr>
        <p:spPr>
          <a:xfrm>
            <a:off x="2416746" y="372677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774DCF-8F33-457D-A8F1-4D157D483A2E}"/>
              </a:ext>
            </a:extLst>
          </p:cNvPr>
          <p:cNvCxnSpPr>
            <a:cxnSpLocks/>
          </p:cNvCxnSpPr>
          <p:nvPr/>
        </p:nvCxnSpPr>
        <p:spPr>
          <a:xfrm flipH="1">
            <a:off x="4441423" y="3061955"/>
            <a:ext cx="2794859" cy="92121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FDBC72F-F7AB-4EF6-AA94-F3CFCA1D188F}"/>
              </a:ext>
            </a:extLst>
          </p:cNvPr>
          <p:cNvSpPr txBox="1"/>
          <p:nvPr/>
        </p:nvSpPr>
        <p:spPr>
          <a:xfrm rot="20532831">
            <a:off x="5407016" y="3219368"/>
            <a:ext cx="919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Model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0F13D3-8CF8-41EF-998C-5B2F88EFBD8A}"/>
              </a:ext>
            </a:extLst>
          </p:cNvPr>
          <p:cNvCxnSpPr>
            <a:cxnSpLocks/>
          </p:cNvCxnSpPr>
          <p:nvPr/>
        </p:nvCxnSpPr>
        <p:spPr>
          <a:xfrm flipH="1">
            <a:off x="4501468" y="4582510"/>
            <a:ext cx="2782201" cy="232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22D3A9F-2B12-437B-854C-16653463A117}"/>
              </a:ext>
            </a:extLst>
          </p:cNvPr>
          <p:cNvCxnSpPr>
            <a:cxnSpLocks/>
          </p:cNvCxnSpPr>
          <p:nvPr/>
        </p:nvCxnSpPr>
        <p:spPr>
          <a:xfrm flipH="1" flipV="1">
            <a:off x="4069523" y="5362509"/>
            <a:ext cx="3177295" cy="4769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961490C-B4A3-4786-86DE-0FFDC3A757A8}"/>
              </a:ext>
            </a:extLst>
          </p:cNvPr>
          <p:cNvSpPr txBox="1"/>
          <p:nvPr/>
        </p:nvSpPr>
        <p:spPr>
          <a:xfrm rot="481060">
            <a:off x="5239330" y="4980901"/>
            <a:ext cx="1017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Model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CACF1D-77DF-4CED-80D7-AD25DD697A98}"/>
              </a:ext>
            </a:extLst>
          </p:cNvPr>
          <p:cNvSpPr txBox="1"/>
          <p:nvPr/>
        </p:nvSpPr>
        <p:spPr>
          <a:xfrm>
            <a:off x="5542944" y="428157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Model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A0C3991-72C4-4B58-8CCD-6D85D0569813}"/>
              </a:ext>
            </a:extLst>
          </p:cNvPr>
          <p:cNvSpPr txBox="1"/>
          <p:nvPr/>
        </p:nvSpPr>
        <p:spPr>
          <a:xfrm>
            <a:off x="8009165" y="277422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Client 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8C25B54-407B-4288-8722-75429D6AD958}"/>
              </a:ext>
            </a:extLst>
          </p:cNvPr>
          <p:cNvSpPr txBox="1"/>
          <p:nvPr/>
        </p:nvSpPr>
        <p:spPr>
          <a:xfrm>
            <a:off x="8009165" y="4199801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Client 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8CA7A66-D517-4935-BED3-C6A69BE84BCA}"/>
              </a:ext>
            </a:extLst>
          </p:cNvPr>
          <p:cNvSpPr txBox="1"/>
          <p:nvPr/>
        </p:nvSpPr>
        <p:spPr>
          <a:xfrm>
            <a:off x="8039102" y="5450953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Client 3</a:t>
            </a:r>
          </a:p>
        </p:txBody>
      </p:sp>
      <p:sp>
        <p:nvSpPr>
          <p:cNvPr id="91" name="Flowchart: Magnetic Disk 90">
            <a:extLst>
              <a:ext uri="{FF2B5EF4-FFF2-40B4-BE49-F238E27FC236}">
                <a16:creationId xmlns:a16="http://schemas.microsoft.com/office/drawing/2014/main" id="{861B3A77-7836-4432-B4E1-85197995C306}"/>
              </a:ext>
            </a:extLst>
          </p:cNvPr>
          <p:cNvSpPr/>
          <p:nvPr/>
        </p:nvSpPr>
        <p:spPr>
          <a:xfrm>
            <a:off x="7328435" y="2449884"/>
            <a:ext cx="609600" cy="843893"/>
          </a:xfrm>
          <a:prstGeom prst="flowChartMagneticDisk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90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B9652-F9F7-4701-9268-F6C45E3DF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F70FDD4-62B6-44DF-9FBE-878806974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553199" y="780993"/>
            <a:ext cx="1981200" cy="1395944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F3A00B3-EB40-41A9-8A59-4438BE126727}"/>
              </a:ext>
            </a:extLst>
          </p:cNvPr>
          <p:cNvSpPr/>
          <p:nvPr/>
        </p:nvSpPr>
        <p:spPr>
          <a:xfrm>
            <a:off x="-10160" y="6306671"/>
            <a:ext cx="9144000" cy="551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1E464B2-182A-4B97-B24E-A25FFD33133B}"/>
              </a:ext>
            </a:extLst>
          </p:cNvPr>
          <p:cNvGrpSpPr/>
          <p:nvPr/>
        </p:nvGrpSpPr>
        <p:grpSpPr>
          <a:xfrm>
            <a:off x="7010399" y="6306671"/>
            <a:ext cx="1413883" cy="544604"/>
            <a:chOff x="6074967" y="5762063"/>
            <a:chExt cx="2349316" cy="10892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1EF758A-9D6A-4832-952F-5FB04A844422}"/>
                </a:ext>
              </a:extLst>
            </p:cNvPr>
            <p:cNvSpPr/>
            <p:nvPr/>
          </p:nvSpPr>
          <p:spPr>
            <a:xfrm>
              <a:off x="6074967" y="5762063"/>
              <a:ext cx="2349316" cy="10892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D0738CC-D1CA-4729-B100-28F17A4AD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7419" y="6061167"/>
              <a:ext cx="1804411" cy="528980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B2831971-27EE-4DA0-BEA6-E00FBAEC898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780374" y="2655836"/>
            <a:ext cx="1526851" cy="147859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E0EDFE6-9AD3-4A87-B045-A2AF5B4F914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669629" y="4275578"/>
            <a:ext cx="1981200" cy="19812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E4C426E-D800-4CD1-A9B8-D712112AC47F}"/>
              </a:ext>
            </a:extLst>
          </p:cNvPr>
          <p:cNvSpPr txBox="1"/>
          <p:nvPr/>
        </p:nvSpPr>
        <p:spPr>
          <a:xfrm>
            <a:off x="1293000" y="700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9" tooltip="https://commons.wikimedia.org/wiki/File:588-hospital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0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8967B39-FCE2-41B6-9DAD-29DC2AE6463B}"/>
              </a:ext>
            </a:extLst>
          </p:cNvPr>
          <p:cNvSpPr/>
          <p:nvPr/>
        </p:nvSpPr>
        <p:spPr>
          <a:xfrm>
            <a:off x="5486400" y="468386"/>
            <a:ext cx="3180080" cy="184161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513C7FC-30B1-4F5E-8C45-DE75AA8F9568}"/>
              </a:ext>
            </a:extLst>
          </p:cNvPr>
          <p:cNvSpPr/>
          <p:nvPr/>
        </p:nvSpPr>
        <p:spPr>
          <a:xfrm>
            <a:off x="5486400" y="2474330"/>
            <a:ext cx="3180080" cy="184161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355D2C4-D41C-46F5-AC02-5292E2BD8844}"/>
              </a:ext>
            </a:extLst>
          </p:cNvPr>
          <p:cNvSpPr/>
          <p:nvPr/>
        </p:nvSpPr>
        <p:spPr>
          <a:xfrm>
            <a:off x="5502051" y="4480879"/>
            <a:ext cx="3148778" cy="1775899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6E8265-0933-4553-8887-3BACA0300978}"/>
              </a:ext>
            </a:extLst>
          </p:cNvPr>
          <p:cNvSpPr txBox="1"/>
          <p:nvPr/>
        </p:nvSpPr>
        <p:spPr>
          <a:xfrm>
            <a:off x="5531709" y="5121559"/>
            <a:ext cx="113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Hospital 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F3A104-DC90-42E0-B241-BD3ECED6D0E9}"/>
              </a:ext>
            </a:extLst>
          </p:cNvPr>
          <p:cNvSpPr txBox="1"/>
          <p:nvPr/>
        </p:nvSpPr>
        <p:spPr>
          <a:xfrm>
            <a:off x="5502051" y="3223703"/>
            <a:ext cx="113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Hospital 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44C153E-78CC-43E9-B1FB-F62F452DF32E}"/>
              </a:ext>
            </a:extLst>
          </p:cNvPr>
          <p:cNvSpPr txBox="1"/>
          <p:nvPr/>
        </p:nvSpPr>
        <p:spPr>
          <a:xfrm>
            <a:off x="5466080" y="1257919"/>
            <a:ext cx="127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Hospital 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30321AD-8C6A-4337-AF9B-EC66883AB1E9}"/>
              </a:ext>
            </a:extLst>
          </p:cNvPr>
          <p:cNvSpPr/>
          <p:nvPr/>
        </p:nvSpPr>
        <p:spPr>
          <a:xfrm>
            <a:off x="90427" y="2639099"/>
            <a:ext cx="1981200" cy="190787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42A59EA5-60E3-4100-90D2-EF780537943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526928" y="2789101"/>
            <a:ext cx="1278324" cy="1807763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2CD6216F-EB8B-4DE6-8692-63F6D471DA6C}"/>
              </a:ext>
            </a:extLst>
          </p:cNvPr>
          <p:cNvSpPr txBox="1"/>
          <p:nvPr/>
        </p:nvSpPr>
        <p:spPr>
          <a:xfrm>
            <a:off x="682552" y="2639099"/>
            <a:ext cx="79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411274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2" grpId="0" animBg="1"/>
      <p:bldP spid="53" grpId="0" animBg="1"/>
      <p:bldP spid="54" grpId="0"/>
      <p:bldP spid="56" grpId="0"/>
      <p:bldP spid="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B9652-F9F7-4701-9268-F6C45E3DF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F70FDD4-62B6-44DF-9FBE-878806974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39971" y="719666"/>
            <a:ext cx="1981200" cy="1395944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F3A00B3-EB40-41A9-8A59-4438BE126727}"/>
              </a:ext>
            </a:extLst>
          </p:cNvPr>
          <p:cNvSpPr/>
          <p:nvPr/>
        </p:nvSpPr>
        <p:spPr>
          <a:xfrm>
            <a:off x="-10160" y="6306671"/>
            <a:ext cx="9144000" cy="551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1E464B2-182A-4B97-B24E-A25FFD33133B}"/>
              </a:ext>
            </a:extLst>
          </p:cNvPr>
          <p:cNvGrpSpPr/>
          <p:nvPr/>
        </p:nvGrpSpPr>
        <p:grpSpPr>
          <a:xfrm>
            <a:off x="7010399" y="6306671"/>
            <a:ext cx="1413883" cy="544604"/>
            <a:chOff x="6074967" y="5762063"/>
            <a:chExt cx="2349316" cy="108921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1EF758A-9D6A-4832-952F-5FB04A844422}"/>
                </a:ext>
              </a:extLst>
            </p:cNvPr>
            <p:cNvSpPr/>
            <p:nvPr/>
          </p:nvSpPr>
          <p:spPr>
            <a:xfrm>
              <a:off x="6074967" y="5762063"/>
              <a:ext cx="2349316" cy="10892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D0738CC-D1CA-4729-B100-28F17A4AD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47419" y="6061167"/>
              <a:ext cx="1804411" cy="528980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B2831971-27EE-4DA0-BEA6-E00FBAEC898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780374" y="2655836"/>
            <a:ext cx="1526851" cy="147859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E0EDFE6-9AD3-4A87-B045-A2AF5B4F914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669629" y="4219887"/>
            <a:ext cx="1981200" cy="19812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08967B39-FCE2-41B6-9DAD-29DC2AE6463B}"/>
              </a:ext>
            </a:extLst>
          </p:cNvPr>
          <p:cNvSpPr/>
          <p:nvPr/>
        </p:nvSpPr>
        <p:spPr>
          <a:xfrm>
            <a:off x="5059704" y="468386"/>
            <a:ext cx="3606775" cy="184161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513C7FC-30B1-4F5E-8C45-DE75AA8F9568}"/>
              </a:ext>
            </a:extLst>
          </p:cNvPr>
          <p:cNvSpPr/>
          <p:nvPr/>
        </p:nvSpPr>
        <p:spPr>
          <a:xfrm>
            <a:off x="5059704" y="2474330"/>
            <a:ext cx="3606776" cy="184161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355D2C4-D41C-46F5-AC02-5292E2BD8844}"/>
              </a:ext>
            </a:extLst>
          </p:cNvPr>
          <p:cNvSpPr/>
          <p:nvPr/>
        </p:nvSpPr>
        <p:spPr>
          <a:xfrm>
            <a:off x="5044053" y="4480879"/>
            <a:ext cx="3606776" cy="1775899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E6E8265-0933-4553-8887-3BACA0300978}"/>
              </a:ext>
            </a:extLst>
          </p:cNvPr>
          <p:cNvSpPr txBox="1"/>
          <p:nvPr/>
        </p:nvSpPr>
        <p:spPr>
          <a:xfrm>
            <a:off x="5133051" y="4684380"/>
            <a:ext cx="113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Hospital 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0F3A104-DC90-42E0-B241-BD3ECED6D0E9}"/>
              </a:ext>
            </a:extLst>
          </p:cNvPr>
          <p:cNvSpPr txBox="1"/>
          <p:nvPr/>
        </p:nvSpPr>
        <p:spPr>
          <a:xfrm>
            <a:off x="5062851" y="2707610"/>
            <a:ext cx="113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Hospital 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44C153E-78CC-43E9-B1FB-F62F452DF32E}"/>
              </a:ext>
            </a:extLst>
          </p:cNvPr>
          <p:cNvSpPr txBox="1"/>
          <p:nvPr/>
        </p:nvSpPr>
        <p:spPr>
          <a:xfrm>
            <a:off x="4992649" y="697593"/>
            <a:ext cx="127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Hospital 1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F2EB07C-AFEC-48D0-A478-39F6EDD5953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5995712" y="1182620"/>
            <a:ext cx="550519" cy="6746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F58CFE1-23D5-4C52-B9EC-A0A436BA370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5885375" y="3191875"/>
            <a:ext cx="673610" cy="67361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0610759-A6BB-463A-812C-F90BF648217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5844483" y="5078658"/>
            <a:ext cx="755394" cy="7553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52BC0C-4FA7-46C6-9A30-72091F6D2D55}"/>
              </a:ext>
            </a:extLst>
          </p:cNvPr>
          <p:cNvSpPr txBox="1"/>
          <p:nvPr/>
        </p:nvSpPr>
        <p:spPr>
          <a:xfrm>
            <a:off x="5477860" y="1966202"/>
            <a:ext cx="158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Private Data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355AC1-45DC-44D1-AB3F-EBBF3D2ED1DD}"/>
              </a:ext>
            </a:extLst>
          </p:cNvPr>
          <p:cNvSpPr txBox="1"/>
          <p:nvPr/>
        </p:nvSpPr>
        <p:spPr>
          <a:xfrm>
            <a:off x="5477860" y="3966643"/>
            <a:ext cx="158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Private 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8D7D8D-2450-4AD0-ACB7-822DC502D4F9}"/>
              </a:ext>
            </a:extLst>
          </p:cNvPr>
          <p:cNvSpPr txBox="1"/>
          <p:nvPr/>
        </p:nvSpPr>
        <p:spPr>
          <a:xfrm>
            <a:off x="5477860" y="5827519"/>
            <a:ext cx="1586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Private 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6AD86D-E95B-4409-B46A-5832C9B3F6D9}"/>
              </a:ext>
            </a:extLst>
          </p:cNvPr>
          <p:cNvSpPr/>
          <p:nvPr/>
        </p:nvSpPr>
        <p:spPr>
          <a:xfrm>
            <a:off x="90427" y="2639099"/>
            <a:ext cx="1981200" cy="1907872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AE6F578-C5AC-451F-B682-6FD56F6D7924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526928" y="2789101"/>
            <a:ext cx="1278324" cy="180776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A9008D4-534C-4C81-8ECC-C4BECEB2E092}"/>
              </a:ext>
            </a:extLst>
          </p:cNvPr>
          <p:cNvSpPr txBox="1"/>
          <p:nvPr/>
        </p:nvSpPr>
        <p:spPr>
          <a:xfrm>
            <a:off x="682552" y="2639099"/>
            <a:ext cx="79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20264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2" grpId="0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257EDA256DB44281D7A87B53D138C0" ma:contentTypeVersion="10" ma:contentTypeDescription="Create a new document." ma:contentTypeScope="" ma:versionID="c6b625ffb908fece7dbb9f65f3887d1d">
  <xsd:schema xmlns:xsd="http://www.w3.org/2001/XMLSchema" xmlns:xs="http://www.w3.org/2001/XMLSchema" xmlns:p="http://schemas.microsoft.com/office/2006/metadata/properties" xmlns:ns3="e5c7f2e8-de86-4d13-a87b-350f5a6d4fed" targetNamespace="http://schemas.microsoft.com/office/2006/metadata/properties" ma:root="true" ma:fieldsID="4376a8ef6d5dfd424727eeed0a6aa0dd" ns3:_="">
    <xsd:import namespace="e5c7f2e8-de86-4d13-a87b-350f5a6d4fe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c7f2e8-de86-4d13-a87b-350f5a6d4f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0FFEB8-15F1-475E-867D-5E99BD5ACCD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1B3A7F-9F9C-478B-8F2A-8D1537533500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e5c7f2e8-de86-4d13-a87b-350f5a6d4fed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D88DFA7-EB1E-41CB-AC3E-D8F7DEC51D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c7f2e8-de86-4d13-a87b-350f5a6d4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9984</TotalTime>
  <Words>1907</Words>
  <Application>Microsoft Office PowerPoint</Application>
  <PresentationFormat>On-screen Show (4:3)</PresentationFormat>
  <Paragraphs>423</Paragraphs>
  <Slides>51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Cambria Math</vt:lpstr>
      <vt:lpstr>NimbusRomNo9L-Regu</vt:lpstr>
      <vt:lpstr>NimbusRomNo9L-ReguItal</vt:lpstr>
      <vt:lpstr>Symbol</vt:lpstr>
      <vt:lpstr>Office Theme</vt:lpstr>
      <vt:lpstr>An Introduction to Federated Learning  and Its Analysis</vt:lpstr>
      <vt:lpstr>Goal of This Thesis</vt:lpstr>
      <vt:lpstr>Agenda</vt:lpstr>
      <vt:lpstr>Conventional Machine Learning </vt:lpstr>
      <vt:lpstr>Constraints of Data</vt:lpstr>
      <vt:lpstr>Data Breaches</vt:lpstr>
      <vt:lpstr>Federated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Promise of Federated Efforts</vt:lpstr>
      <vt:lpstr>Comparison of conventional ML and FL workflow</vt:lpstr>
      <vt:lpstr>Applications of Federated Learning</vt:lpstr>
      <vt:lpstr>Applications of Federated Learning</vt:lpstr>
      <vt:lpstr>Challenges of FL</vt:lpstr>
      <vt:lpstr>Common Research Questions in FL</vt:lpstr>
      <vt:lpstr>The Dawn of Federated Learning</vt:lpstr>
      <vt:lpstr>PowerPoint Presentation</vt:lpstr>
      <vt:lpstr>Fed-Averaging Algorithm</vt:lpstr>
      <vt:lpstr>Categorization of FL Based on Data Distribution</vt:lpstr>
      <vt:lpstr>Cross-Silo and Cross-Device FL</vt:lpstr>
      <vt:lpstr>Literature Reviews in Horizontal FL</vt:lpstr>
      <vt:lpstr>Literature Reviews in Horizontal FL</vt:lpstr>
      <vt:lpstr>Literature Reviews in Horizontal FL</vt:lpstr>
      <vt:lpstr>Literature Reviews in Horizontal FL</vt:lpstr>
      <vt:lpstr>Network Topology</vt:lpstr>
      <vt:lpstr>Network Topology</vt:lpstr>
      <vt:lpstr>Network Topology</vt:lpstr>
      <vt:lpstr>Network Topology</vt:lpstr>
      <vt:lpstr>Experiments</vt:lpstr>
      <vt:lpstr>Results</vt:lpstr>
      <vt:lpstr>Label Variability</vt:lpstr>
      <vt:lpstr>Results</vt:lpstr>
      <vt:lpstr>Sample Size Variability</vt:lpstr>
      <vt:lpstr>Results</vt:lpstr>
      <vt:lpstr>Label and Sample Size Variability</vt:lpstr>
      <vt:lpstr>Results</vt:lpstr>
      <vt:lpstr>Results</vt:lpstr>
      <vt:lpstr>Results</vt:lpstr>
      <vt:lpstr>Results</vt:lpstr>
      <vt:lpstr>Results</vt:lpstr>
      <vt:lpstr>IID Data </vt:lpstr>
      <vt:lpstr>Non-IID Data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SNPs Associated with Boneloss Rate by using Machine Learning Approaches</dc:title>
  <dc:creator>Avinash Yaganapu</dc:creator>
  <cp:lastModifiedBy>manjariganapathy@outlook.com</cp:lastModifiedBy>
  <cp:revision>1413</cp:revision>
  <dcterms:created xsi:type="dcterms:W3CDTF">2006-08-16T00:00:00Z</dcterms:created>
  <dcterms:modified xsi:type="dcterms:W3CDTF">2021-05-06T18:19:18Z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0x0101000F257EDA256DB44281D7A87B53D138C0</vt:lpwstr>
  </property>
</Properties>
</file>