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ora"/>
      <p:regular r:id="rId23"/>
      <p:bold r:id="rId24"/>
      <p:italic r:id="rId25"/>
      <p:boldItalic r:id="rId26"/>
    </p:embeddedFont>
    <p:embeddedFont>
      <p:font typeface="Crete Round"/>
      <p:regular r:id="rId27"/>
      <p:italic r:id="rId28"/>
    </p:embeddedFont>
    <p:embeddedFont>
      <p:font typeface="Bree Serif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ora-bold.fntdata"/><Relationship Id="rId23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Italic.fntdata"/><Relationship Id="rId25" Type="http://schemas.openxmlformats.org/officeDocument/2006/relationships/font" Target="fonts/Lora-italic.fntdata"/><Relationship Id="rId28" Type="http://schemas.openxmlformats.org/officeDocument/2006/relationships/font" Target="fonts/CreteRound-italic.fntdata"/><Relationship Id="rId27" Type="http://schemas.openxmlformats.org/officeDocument/2006/relationships/font" Target="fonts/CreteRou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ree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3f481f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3f481f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3f481f03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03f481f03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3f481f0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3f481f0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3f481f0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03f481f0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03fda58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03fda58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3fda58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3fda58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3f481f03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03f481f03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3f481f0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03f481f0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03f481f0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03f481f0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03f481f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03f481f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03f481f0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03f481f0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3f481f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3f481f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3f481f0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3f481f0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3f481f0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3f481f0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3f481f0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3f481f0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3f481f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3f481f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gif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428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rete Round"/>
                <a:ea typeface="Crete Round"/>
                <a:cs typeface="Crete Round"/>
                <a:sym typeface="Crete Round"/>
              </a:rPr>
              <a:t>IMDb</a:t>
            </a:r>
            <a:r>
              <a:rPr b="1" lang="es">
                <a:latin typeface="Crete Round"/>
                <a:ea typeface="Crete Round"/>
                <a:cs typeface="Crete Round"/>
                <a:sym typeface="Crete Round"/>
              </a:rPr>
              <a:t> </a:t>
            </a:r>
            <a:endParaRPr b="1">
              <a:latin typeface="Crete Round"/>
              <a:ea typeface="Crete Round"/>
              <a:cs typeface="Crete Round"/>
              <a:sym typeface="Crete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Bree Serif"/>
                <a:ea typeface="Bree Serif"/>
                <a:cs typeface="Bree Serif"/>
                <a:sym typeface="Bree Serif"/>
              </a:rPr>
              <a:t>Data Warehouse</a:t>
            </a:r>
            <a:endParaRPr b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17250" y="2824875"/>
            <a:ext cx="6109500" cy="15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Antonio Manjavacas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Miguel Millán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Desiré Saponaro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575" y="2639925"/>
            <a:ext cx="1811071" cy="21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452225" y="2"/>
            <a:ext cx="2691775" cy="179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675" y="37975"/>
            <a:ext cx="4159724" cy="3119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4. Resultados y conclusiones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934350" y="1248000"/>
            <a:ext cx="30261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</a:t>
            </a:r>
            <a:r>
              <a:rPr lang="es">
                <a:solidFill>
                  <a:srgbClr val="000000"/>
                </a:solidFill>
              </a:rPr>
              <a:t>arga en la base de datos en la nube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55850" y="3912200"/>
            <a:ext cx="88323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continuación </a:t>
            </a:r>
            <a:r>
              <a:rPr lang="es" sz="1800"/>
              <a:t>se muestran </a:t>
            </a:r>
            <a:r>
              <a:rPr lang="es" sz="1800"/>
              <a:t>los resultados correspondientes a dichas </a:t>
            </a:r>
            <a:r>
              <a:rPr b="1" lang="es" sz="1800"/>
              <a:t>consultas</a:t>
            </a:r>
            <a:r>
              <a:rPr lang="es" sz="1800"/>
              <a:t>...</a:t>
            </a:r>
            <a:endParaRPr sz="1800"/>
          </a:p>
        </p:txBody>
      </p:sp>
      <p:sp>
        <p:nvSpPr>
          <p:cNvPr id="125" name="Google Shape;125;p22"/>
          <p:cNvSpPr txBox="1"/>
          <p:nvPr/>
        </p:nvSpPr>
        <p:spPr>
          <a:xfrm>
            <a:off x="3109375" y="2542900"/>
            <a:ext cx="36357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Recuperación de información 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6" name="Google Shape;126;p22"/>
          <p:cNvSpPr/>
          <p:nvPr/>
        </p:nvSpPr>
        <p:spPr>
          <a:xfrm rot="5400000">
            <a:off x="3985075" y="1498675"/>
            <a:ext cx="1119300" cy="866700"/>
          </a:xfrm>
          <a:prstGeom prst="bentArrow">
            <a:avLst>
              <a:gd fmla="val 25000" name="adj1"/>
              <a:gd fmla="val 25452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25" y="2324875"/>
            <a:ext cx="2170650" cy="12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 flipH="1">
            <a:off x="401425" y="214850"/>
            <a:ext cx="72135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Consulta 1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401425" y="1252100"/>
            <a:ext cx="40836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Película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Año de estreno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Ganancias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150" y="739725"/>
            <a:ext cx="4282574" cy="39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22785" l="0" r="0" t="0"/>
          <a:stretch/>
        </p:blipFill>
        <p:spPr>
          <a:xfrm>
            <a:off x="692725" y="3032150"/>
            <a:ext cx="2709325" cy="12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Consulta 2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457000" y="299350"/>
            <a:ext cx="49068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Año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Número de películas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Películas por mes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725" y="1734375"/>
            <a:ext cx="5264301" cy="314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7028" l="0" r="0" t="0"/>
          <a:stretch/>
        </p:blipFill>
        <p:spPr>
          <a:xfrm>
            <a:off x="388025" y="1175425"/>
            <a:ext cx="2199925" cy="34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Consulta 3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547425" y="1405850"/>
            <a:ext cx="41820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Género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Popularidad media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Media de votos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100" y="373275"/>
            <a:ext cx="4239374" cy="44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23230" l="0" r="0" t="0"/>
          <a:stretch/>
        </p:blipFill>
        <p:spPr>
          <a:xfrm>
            <a:off x="754200" y="2986850"/>
            <a:ext cx="2777350" cy="12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Consulta 4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11700" y="1582775"/>
            <a:ext cx="41820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Compañía productora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Ganancias totales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575" y="661263"/>
            <a:ext cx="392117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25517" l="0" r="0" t="0"/>
          <a:stretch/>
        </p:blipFill>
        <p:spPr>
          <a:xfrm>
            <a:off x="379575" y="2701250"/>
            <a:ext cx="3632250" cy="12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Consulta 5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42150" y="1350350"/>
            <a:ext cx="41820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Idioma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Película destacada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Char char="●"/>
            </a:pPr>
            <a:r>
              <a:rPr lang="es" sz="2400">
                <a:latin typeface="Bree Serif"/>
                <a:ea typeface="Bree Serif"/>
                <a:cs typeface="Bree Serif"/>
                <a:sym typeface="Bree Serif"/>
              </a:rPr>
              <a:t>Popularidad media</a:t>
            </a:r>
            <a:endParaRPr sz="2400"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23797" l="0" r="0" t="0"/>
          <a:stretch/>
        </p:blipFill>
        <p:spPr>
          <a:xfrm>
            <a:off x="311700" y="3145300"/>
            <a:ext cx="3121850" cy="13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950" y="627666"/>
            <a:ext cx="5011400" cy="388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5321800" y="472900"/>
            <a:ext cx="2241900" cy="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32100" y="413225"/>
            <a:ext cx="8486700" cy="25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Una vez vistos los resultados podemos confirmar: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El cumplimiento nuestros </a:t>
            </a:r>
            <a:r>
              <a:rPr b="1" lang="es">
                <a:solidFill>
                  <a:srgbClr val="000000"/>
                </a:solidFill>
              </a:rPr>
              <a:t>objetivos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La comprensión del proceso </a:t>
            </a:r>
            <a:r>
              <a:rPr b="1" lang="es">
                <a:solidFill>
                  <a:srgbClr val="000000"/>
                </a:solidFill>
              </a:rPr>
              <a:t>ETL</a:t>
            </a:r>
            <a:r>
              <a:rPr lang="es">
                <a:solidFill>
                  <a:srgbClr val="000000"/>
                </a:solidFill>
              </a:rPr>
              <a:t> de un almacén de datos de forma </a:t>
            </a:r>
            <a:r>
              <a:rPr b="1" lang="es">
                <a:solidFill>
                  <a:srgbClr val="000000"/>
                </a:solidFill>
              </a:rPr>
              <a:t>práctica.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Toda la información referente al código empleado puede consultarse en    </a:t>
            </a:r>
            <a:r>
              <a:rPr b="1" lang="es" u="sng">
                <a:solidFill>
                  <a:srgbClr val="0000FF"/>
                </a:solidFill>
              </a:rPr>
              <a:t>https://github.com/manjavacas/BBDD-Avanzadas</a:t>
            </a:r>
            <a:endParaRPr b="1" u="sng"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400" y="2571750"/>
            <a:ext cx="3419200" cy="2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311708" y="6428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rete Round"/>
                <a:ea typeface="Crete Round"/>
                <a:cs typeface="Crete Round"/>
                <a:sym typeface="Crete Round"/>
              </a:rPr>
              <a:t>IMDb</a:t>
            </a:r>
            <a:r>
              <a:rPr b="1" lang="es">
                <a:latin typeface="Crete Round"/>
                <a:ea typeface="Crete Round"/>
                <a:cs typeface="Crete Round"/>
                <a:sym typeface="Crete Round"/>
              </a:rPr>
              <a:t> </a:t>
            </a:r>
            <a:endParaRPr b="1">
              <a:latin typeface="Crete Round"/>
              <a:ea typeface="Crete Round"/>
              <a:cs typeface="Crete Round"/>
              <a:sym typeface="Crete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Bree Serif"/>
                <a:ea typeface="Bree Serif"/>
                <a:cs typeface="Bree Serif"/>
                <a:sym typeface="Bree Serif"/>
              </a:rPr>
              <a:t>Data Warehouse</a:t>
            </a:r>
            <a:endParaRPr b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0" name="Google Shape;180;p29"/>
          <p:cNvSpPr txBox="1"/>
          <p:nvPr>
            <p:ph idx="1" type="subTitle"/>
          </p:nvPr>
        </p:nvSpPr>
        <p:spPr>
          <a:xfrm>
            <a:off x="1517250" y="2824875"/>
            <a:ext cx="6109500" cy="15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Antonio Manjavacas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Miguel Millán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Desiré Saponaro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575" y="2639925"/>
            <a:ext cx="1811071" cy="21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452225" y="2"/>
            <a:ext cx="2691775" cy="179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 rot="-718409">
            <a:off x="12958" y="504253"/>
            <a:ext cx="3850881" cy="12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highlight>
                  <a:srgbClr val="FFFF00"/>
                </a:highlight>
                <a:latin typeface="Crete Round"/>
                <a:ea typeface="Crete Round"/>
                <a:cs typeface="Crete Round"/>
                <a:sym typeface="Crete Round"/>
              </a:rPr>
              <a:t>¡GRACIAS POR TU ATENCIÓN!</a:t>
            </a:r>
            <a:endParaRPr b="1" sz="3600">
              <a:highlight>
                <a:srgbClr val="FFFF00"/>
              </a:highlight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 rot="268">
            <a:off x="2646600" y="4376323"/>
            <a:ext cx="38508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highlight>
                  <a:srgbClr val="FFFF00"/>
                </a:highlight>
                <a:latin typeface="Crete Round"/>
                <a:ea typeface="Crete Round"/>
                <a:cs typeface="Crete Round"/>
                <a:sym typeface="Crete Round"/>
              </a:rPr>
              <a:t>¿PREGUNTAS?</a:t>
            </a:r>
            <a:endParaRPr b="1" sz="3600">
              <a:highlight>
                <a:srgbClr val="FFFF00"/>
              </a:highlight>
              <a:latin typeface="Crete Round"/>
              <a:ea typeface="Crete Round"/>
              <a:cs typeface="Crete Round"/>
              <a:sym typeface="Crete Rou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1. </a:t>
            </a: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Introducción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4350"/>
            <a:ext cx="38985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Data warehouse, ¿qué 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Aplicaciones de los data warehouse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latin typeface="Bree Serif"/>
                <a:ea typeface="Bree Serif"/>
                <a:cs typeface="Bree Serif"/>
                <a:sym typeface="Bree Serif"/>
              </a:rPr>
              <a:t>NUESTRA PROPUESTA</a:t>
            </a:r>
            <a:endParaRPr b="1"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Dataset películas IMDb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Herramientas: Google Colab, MongoDB Atlas...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425" y="1833100"/>
            <a:ext cx="4860576" cy="323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2. Diseño y dimensiones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425" y="1113350"/>
            <a:ext cx="5427399" cy="39448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45125" y="1457250"/>
            <a:ext cx="25254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ora"/>
                <a:ea typeface="Lora"/>
                <a:cs typeface="Lora"/>
                <a:sym typeface="Lora"/>
              </a:rPr>
              <a:t>Diseño en </a:t>
            </a:r>
            <a:r>
              <a:rPr b="1" lang="es" sz="1800">
                <a:latin typeface="Lora"/>
                <a:ea typeface="Lora"/>
                <a:cs typeface="Lora"/>
                <a:sym typeface="Lora"/>
              </a:rPr>
              <a:t>estrella</a:t>
            </a:r>
            <a:endParaRPr b="1" sz="1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s" sz="1800">
                <a:latin typeface="Lora"/>
                <a:ea typeface="Lora"/>
                <a:cs typeface="Lora"/>
                <a:sym typeface="Lora"/>
              </a:rPr>
              <a:t>Tabla de hechos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s" sz="1800">
                <a:latin typeface="Lora"/>
                <a:ea typeface="Lora"/>
                <a:cs typeface="Lora"/>
                <a:sym typeface="Lora"/>
              </a:rPr>
              <a:t>Dimensiones</a:t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0" y="3061575"/>
            <a:ext cx="1800653" cy="180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8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Dimensión 1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498800" y="860451"/>
            <a:ext cx="76452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P</a:t>
            </a:r>
            <a:r>
              <a:rPr lang="es">
                <a:solidFill>
                  <a:srgbClr val="000000"/>
                </a:solidFill>
              </a:rPr>
              <a:t>elículas que más ingresos generaron por año.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Diferencia entre </a:t>
            </a:r>
            <a:r>
              <a:rPr b="1" lang="es">
                <a:solidFill>
                  <a:srgbClr val="000000"/>
                </a:solidFill>
              </a:rPr>
              <a:t>ganancias </a:t>
            </a:r>
            <a:r>
              <a:rPr lang="es">
                <a:solidFill>
                  <a:srgbClr val="000000"/>
                </a:solidFill>
              </a:rPr>
              <a:t>y </a:t>
            </a:r>
            <a:r>
              <a:rPr b="1" lang="es">
                <a:solidFill>
                  <a:srgbClr val="000000"/>
                </a:solidFill>
              </a:rPr>
              <a:t>presupuestos</a:t>
            </a:r>
            <a:r>
              <a:rPr lang="es">
                <a:solidFill>
                  <a:srgbClr val="000000"/>
                </a:solidFill>
              </a:rPr>
              <a:t>.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23919" l="0" r="0" t="0"/>
          <a:stretch/>
        </p:blipFill>
        <p:spPr>
          <a:xfrm>
            <a:off x="6122975" y="2023800"/>
            <a:ext cx="2709325" cy="12357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Dimensión 2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</a:t>
            </a:r>
            <a:r>
              <a:rPr lang="es"/>
              <a:t>elícula más popular para cada idioma.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4975"/>
            <a:ext cx="4515525" cy="33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19588" l="0" r="0" t="0"/>
          <a:stretch/>
        </p:blipFill>
        <p:spPr>
          <a:xfrm>
            <a:off x="5487850" y="860450"/>
            <a:ext cx="3121850" cy="14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23521" y="2930100"/>
            <a:ext cx="3020475" cy="22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Dimensión 3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472100" cy="1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Ganancias totales por compañía productora.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s">
                <a:solidFill>
                  <a:srgbClr val="000000"/>
                </a:solidFill>
              </a:rPr>
              <a:t>¿Qué productoras han generado mayores beneficios?</a:t>
            </a:r>
            <a:endParaRPr i="1"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23815" l="0" r="0" t="0"/>
          <a:stretch/>
        </p:blipFill>
        <p:spPr>
          <a:xfrm>
            <a:off x="638575" y="2886250"/>
            <a:ext cx="3632250" cy="12429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Dimensión 4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Géneros con mayor popularidad / media de votos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"/>
              <a:t>¿Qué géneros atraen más a la audiencia?</a:t>
            </a:r>
            <a:endParaRPr i="1"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19794" l="0" r="0" t="0"/>
          <a:stretch/>
        </p:blipFill>
        <p:spPr>
          <a:xfrm>
            <a:off x="6054950" y="999425"/>
            <a:ext cx="2777350" cy="12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57950" y="1684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Dimensión 5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0" y="2349850"/>
            <a:ext cx="2683800" cy="25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Número de películas realizadas por </a:t>
            </a:r>
            <a:r>
              <a:rPr lang="es">
                <a:solidFill>
                  <a:srgbClr val="000000"/>
                </a:solidFill>
              </a:rPr>
              <a:t>año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Además, muestra las películas por mes de dicho año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6777" l="0" r="0" t="0"/>
          <a:stretch/>
        </p:blipFill>
        <p:spPr>
          <a:xfrm>
            <a:off x="6512100" y="944075"/>
            <a:ext cx="2199925" cy="34533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ree Serif"/>
                <a:ea typeface="Bree Serif"/>
                <a:cs typeface="Bree Serif"/>
                <a:sym typeface="Bree Serif"/>
              </a:rPr>
              <a:t>3. Limpieza y carga de datos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82175" y="1235750"/>
            <a:ext cx="5313900" cy="20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Extracción de características de interés.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Eliminación de registros nulos.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Normalizar columnas.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Normalizar formato fechas.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Agregación de columnas: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750400" y="2871025"/>
            <a:ext cx="24609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“</a:t>
            </a:r>
            <a:r>
              <a:rPr i="1" lang="es" sz="1800">
                <a:solidFill>
                  <a:schemeClr val="dk1"/>
                </a:solidFill>
              </a:rPr>
              <a:t>month</a:t>
            </a:r>
            <a:r>
              <a:rPr lang="es" sz="1800">
                <a:solidFill>
                  <a:schemeClr val="dk1"/>
                </a:solidFill>
              </a:rPr>
              <a:t>”, “</a:t>
            </a:r>
            <a:r>
              <a:rPr i="1" lang="es" sz="1800">
                <a:solidFill>
                  <a:schemeClr val="dk1"/>
                </a:solidFill>
              </a:rPr>
              <a:t>year</a:t>
            </a:r>
            <a:r>
              <a:rPr lang="es" sz="1800">
                <a:solidFill>
                  <a:schemeClr val="dk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