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6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775010C-31BE-4E94-B0B8-88CEFBE425D7}" type="datetimeFigureOut">
              <a:rPr lang="en-US" smtClean="0"/>
              <a:t>23-Nov-19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3677050-DD8F-49B1-9F05-1F5477BDC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74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010C-31BE-4E94-B0B8-88CEFBE425D7}" type="datetimeFigureOut">
              <a:rPr lang="en-US" smtClean="0"/>
              <a:t>23-Nov-19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77050-DD8F-49B1-9F05-1F5477BDC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845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775010C-31BE-4E94-B0B8-88CEFBE425D7}" type="datetimeFigureOut">
              <a:rPr lang="en-US" smtClean="0"/>
              <a:t>23-Nov-19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3677050-DD8F-49B1-9F05-1F5477BDC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88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775010C-31BE-4E94-B0B8-88CEFBE425D7}" type="datetimeFigureOut">
              <a:rPr lang="en-US" smtClean="0"/>
              <a:t>23-Nov-19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3677050-DD8F-49B1-9F05-1F5477BDC4D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5467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775010C-31BE-4E94-B0B8-88CEFBE425D7}" type="datetimeFigureOut">
              <a:rPr lang="en-US" smtClean="0"/>
              <a:t>23-Nov-19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3677050-DD8F-49B1-9F05-1F5477BDC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25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010C-31BE-4E94-B0B8-88CEFBE425D7}" type="datetimeFigureOut">
              <a:rPr lang="en-US" smtClean="0"/>
              <a:t>23-Nov-19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77050-DD8F-49B1-9F05-1F5477BDC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654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010C-31BE-4E94-B0B8-88CEFBE425D7}" type="datetimeFigureOut">
              <a:rPr lang="en-US" smtClean="0"/>
              <a:t>23-Nov-19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77050-DD8F-49B1-9F05-1F5477BDC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043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010C-31BE-4E94-B0B8-88CEFBE425D7}" type="datetimeFigureOut">
              <a:rPr lang="en-US" smtClean="0"/>
              <a:t>23-Nov-19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77050-DD8F-49B1-9F05-1F5477BDC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464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775010C-31BE-4E94-B0B8-88CEFBE425D7}" type="datetimeFigureOut">
              <a:rPr lang="en-US" smtClean="0"/>
              <a:t>23-Nov-19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3677050-DD8F-49B1-9F05-1F5477BDC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325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010C-31BE-4E94-B0B8-88CEFBE425D7}" type="datetimeFigureOut">
              <a:rPr lang="en-US" smtClean="0"/>
              <a:t>23-Nov-19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77050-DD8F-49B1-9F05-1F5477BDC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973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775010C-31BE-4E94-B0B8-88CEFBE425D7}" type="datetimeFigureOut">
              <a:rPr lang="en-US" smtClean="0"/>
              <a:t>23-Nov-19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3677050-DD8F-49B1-9F05-1F5477BDC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268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010C-31BE-4E94-B0B8-88CEFBE425D7}" type="datetimeFigureOut">
              <a:rPr lang="en-US" smtClean="0"/>
              <a:t>23-Nov-19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77050-DD8F-49B1-9F05-1F5477BDC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120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010C-31BE-4E94-B0B8-88CEFBE425D7}" type="datetimeFigureOut">
              <a:rPr lang="en-US" smtClean="0"/>
              <a:t>23-Nov-19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77050-DD8F-49B1-9F05-1F5477BDC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010C-31BE-4E94-B0B8-88CEFBE425D7}" type="datetimeFigureOut">
              <a:rPr lang="en-US" smtClean="0"/>
              <a:t>23-Nov-19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77050-DD8F-49B1-9F05-1F5477BDC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033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010C-31BE-4E94-B0B8-88CEFBE425D7}" type="datetimeFigureOut">
              <a:rPr lang="en-US" smtClean="0"/>
              <a:t>23-Nov-19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77050-DD8F-49B1-9F05-1F5477BDC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79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010C-31BE-4E94-B0B8-88CEFBE425D7}" type="datetimeFigureOut">
              <a:rPr lang="en-US" smtClean="0"/>
              <a:t>23-Nov-19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77050-DD8F-49B1-9F05-1F5477BDC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81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010C-31BE-4E94-B0B8-88CEFBE425D7}" type="datetimeFigureOut">
              <a:rPr lang="en-US" smtClean="0"/>
              <a:t>23-Nov-19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77050-DD8F-49B1-9F05-1F5477BDC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5010C-31BE-4E94-B0B8-88CEFBE425D7}" type="datetimeFigureOut">
              <a:rPr lang="en-US" smtClean="0"/>
              <a:t>23-Nov-19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77050-DD8F-49B1-9F05-1F5477BDC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218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16C70-B41A-4467-B6A9-FA0E11F684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5G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D21393-647D-482E-A824-65CF933C2F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Generation of Mobile Network</a:t>
            </a:r>
          </a:p>
        </p:txBody>
      </p:sp>
    </p:spTree>
    <p:extLst>
      <p:ext uri="{BB962C8B-B14F-4D97-AF65-F5344CB8AC3E}">
        <p14:creationId xmlns:p14="http://schemas.microsoft.com/office/powerpoint/2010/main" val="43055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41D28-5279-4D71-9772-9CAAD7C0E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480" y="742097"/>
            <a:ext cx="8610599" cy="1303867"/>
          </a:xfrm>
        </p:spPr>
        <p:txBody>
          <a:bodyPr/>
          <a:lstStyle/>
          <a:p>
            <a:pPr algn="ctr"/>
            <a:r>
              <a:rPr lang="en-US" dirty="0">
                <a:latin typeface="Baskerville Old Face" panose="02020602080505020303" pitchFamily="18" charset="0"/>
              </a:rPr>
              <a:t>Topics of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DF90B-4323-4F0B-84A3-CCA73890AC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What is 5G 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2ED3EC-148F-43E3-BF8A-EB1D793D9B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149347" y="3237653"/>
            <a:ext cx="3456432" cy="626534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Why is it needed 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D85E4A-2D27-4554-A601-DC7537678B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48772" y="4503952"/>
            <a:ext cx="3456432" cy="626534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More about 5G</a:t>
            </a:r>
          </a:p>
        </p:txBody>
      </p:sp>
      <p:pic>
        <p:nvPicPr>
          <p:cNvPr id="1028" name="Picture 4" descr="Image result for 5g images">
            <a:extLst>
              <a:ext uri="{FF2B5EF4-FFF2-40B4-BE49-F238E27FC236}">
                <a16:creationId xmlns:a16="http://schemas.microsoft.com/office/drawing/2014/main" id="{373E8C00-2938-4487-AFF6-9BAF9476A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367" y="2597888"/>
            <a:ext cx="4256876" cy="190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5176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BB540-078B-4730-AC91-23EE04A92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94853"/>
            <a:ext cx="8610600" cy="1293028"/>
          </a:xfrm>
        </p:spPr>
        <p:txBody>
          <a:bodyPr/>
          <a:lstStyle/>
          <a:p>
            <a:r>
              <a:rPr lang="en-US" dirty="0"/>
              <a:t>What is 5g technology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621799-6A05-435D-9A8F-357879708C7B}"/>
              </a:ext>
            </a:extLst>
          </p:cNvPr>
          <p:cNvSpPr txBox="1"/>
          <p:nvPr/>
        </p:nvSpPr>
        <p:spPr>
          <a:xfrm>
            <a:off x="762000" y="2087881"/>
            <a:ext cx="10668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Next major phase of mobile industry beyond 4G.</a:t>
            </a:r>
          </a:p>
          <a:p>
            <a:endParaRPr 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It is designed to meet very large growth in data and connectivity of today’s modern society.</a:t>
            </a:r>
          </a:p>
          <a:p>
            <a:endParaRPr 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It will fulfill “4A Paradigm”</a:t>
            </a:r>
          </a:p>
          <a:p>
            <a:endParaRPr 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Anywhere</a:t>
            </a:r>
          </a:p>
          <a:p>
            <a:pPr lvl="1"/>
            <a:endParaRPr 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Anytime</a:t>
            </a:r>
          </a:p>
          <a:p>
            <a:pPr lvl="1"/>
            <a:endParaRPr 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Any rate</a:t>
            </a:r>
          </a:p>
          <a:p>
            <a:pPr lvl="1"/>
            <a:endParaRPr 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Affordable</a:t>
            </a:r>
          </a:p>
        </p:txBody>
      </p:sp>
    </p:spTree>
    <p:extLst>
      <p:ext uri="{BB962C8B-B14F-4D97-AF65-F5344CB8AC3E}">
        <p14:creationId xmlns:p14="http://schemas.microsoft.com/office/powerpoint/2010/main" val="1124995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13">
            <a:extLst>
              <a:ext uri="{FF2B5EF4-FFF2-40B4-BE49-F238E27FC236}">
                <a16:creationId xmlns:a16="http://schemas.microsoft.com/office/drawing/2014/main" id="{2E39533B-7DA3-4398-A7D8-AD6F1C3E3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E17CCF-BAC8-4B92-BDCA-C2A4CBE28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40" y="720725"/>
            <a:ext cx="7680960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WHY IS THERE A NEED Of 5G ?</a:t>
            </a:r>
          </a:p>
        </p:txBody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6F9910F1-B06F-427A-8D1B-BEDC2AE7A1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16966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Users">
            <a:extLst>
              <a:ext uri="{FF2B5EF4-FFF2-40B4-BE49-F238E27FC236}">
                <a16:creationId xmlns:a16="http://schemas.microsoft.com/office/drawing/2014/main" id="{DD1DB0DD-922C-4315-96C8-77E0D560C2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17273" y="1114217"/>
            <a:ext cx="1754644" cy="1754644"/>
          </a:xfrm>
          <a:prstGeom prst="rect">
            <a:avLst/>
          </a:prstGeom>
        </p:spPr>
      </p:pic>
      <p:pic>
        <p:nvPicPr>
          <p:cNvPr id="6" name="Graphic 5" descr="Stream">
            <a:extLst>
              <a:ext uri="{FF2B5EF4-FFF2-40B4-BE49-F238E27FC236}">
                <a16:creationId xmlns:a16="http://schemas.microsoft.com/office/drawing/2014/main" id="{38AD54AE-6C0A-4D59-83AA-DC07A9FA64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19230" y="2889180"/>
            <a:ext cx="1750731" cy="1750731"/>
          </a:xfrm>
          <a:prstGeom prst="rect">
            <a:avLst/>
          </a:prstGeom>
        </p:spPr>
      </p:pic>
      <p:pic>
        <p:nvPicPr>
          <p:cNvPr id="9" name="Graphic 8" descr="Employee badge">
            <a:extLst>
              <a:ext uri="{FF2B5EF4-FFF2-40B4-BE49-F238E27FC236}">
                <a16:creationId xmlns:a16="http://schemas.microsoft.com/office/drawing/2014/main" id="{B2A35E16-2312-4D92-A694-4B5D42E5D1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19230" y="4680549"/>
            <a:ext cx="1750731" cy="17507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0A8050-B045-4978-B72C-6959C1CA2F58}"/>
              </a:ext>
            </a:extLst>
          </p:cNvPr>
          <p:cNvSpPr txBox="1"/>
          <p:nvPr/>
        </p:nvSpPr>
        <p:spPr>
          <a:xfrm>
            <a:off x="4673600" y="2551678"/>
            <a:ext cx="68326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indent="-457200" defTabSz="9144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 </a:t>
            </a:r>
            <a:r>
              <a:rPr lang="en-US" sz="2400" dirty="0">
                <a:latin typeface="Baskerville Old Face" panose="02020602080505020303" pitchFamily="18" charset="0"/>
              </a:rPr>
              <a:t>To handle data growth and deliver at lower cost/bit</a:t>
            </a:r>
          </a:p>
          <a:p>
            <a:pPr marL="228600" indent="-457200" defTabSz="9144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514350" indent="-457200" defTabSz="9144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Power up IOT, bring greater speed to connectivity.</a:t>
            </a:r>
          </a:p>
          <a:p>
            <a:pPr marL="228600" indent="-457200" defTabSz="9144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228600" indent="-457200" defTabSz="9144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514350" indent="-457200" defTabSz="9144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Improve national Security</a:t>
            </a:r>
          </a:p>
        </p:txBody>
      </p:sp>
    </p:spTree>
    <p:extLst>
      <p:ext uri="{BB962C8B-B14F-4D97-AF65-F5344CB8AC3E}">
        <p14:creationId xmlns:p14="http://schemas.microsoft.com/office/powerpoint/2010/main" val="421977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5C9F0-B864-4465-8BD8-965AB639E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0" y="392903"/>
            <a:ext cx="5057553" cy="1303867"/>
          </a:xfrm>
        </p:spPr>
        <p:txBody>
          <a:bodyPr/>
          <a:lstStyle/>
          <a:p>
            <a:pPr algn="l"/>
            <a:r>
              <a:rPr lang="en-US" dirty="0"/>
              <a:t>MORE ABOUT 5G !!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BB838-F006-4D3C-8AE6-11C6DF223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22600" y="1501678"/>
            <a:ext cx="6146800" cy="617320"/>
          </a:xfrm>
        </p:spPr>
        <p:txBody>
          <a:bodyPr/>
          <a:lstStyle/>
          <a:p>
            <a:r>
              <a:rPr lang="en-US" sz="3200" dirty="0">
                <a:solidFill>
                  <a:srgbClr val="FFC000"/>
                </a:solidFill>
              </a:rPr>
              <a:t>Increased Network Capacity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4C646E-92DE-4A3A-977D-0F3276DA8B58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393701" y="2904565"/>
            <a:ext cx="3081019" cy="331413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skerville Old Face" panose="02020602080505020303" pitchFamily="18" charset="0"/>
              </a:rPr>
              <a:t>The amount of traffic network can handle.</a:t>
            </a:r>
          </a:p>
          <a:p>
            <a:endParaRPr lang="en-US" sz="2400" dirty="0">
              <a:latin typeface="Baskerville Old Face" panose="02020602080505020303" pitchFamily="18" charset="0"/>
            </a:endParaRPr>
          </a:p>
          <a:p>
            <a:r>
              <a:rPr lang="en-US" sz="2400" dirty="0">
                <a:latin typeface="Baskerville Old Face" panose="02020602080505020303" pitchFamily="18" charset="0"/>
              </a:rPr>
              <a:t>It is estimated that peak download rate of data will be 20Gbps and upload rate will be 10Gbps.</a:t>
            </a:r>
          </a:p>
        </p:txBody>
      </p:sp>
      <p:pic>
        <p:nvPicPr>
          <p:cNvPr id="5" name="Picture 2" descr="Image result for 5g speed comparison">
            <a:extLst>
              <a:ext uri="{FF2B5EF4-FFF2-40B4-BE49-F238E27FC236}">
                <a16:creationId xmlns:a16="http://schemas.microsoft.com/office/drawing/2014/main" id="{923B73FF-553C-47D9-A5A0-B454ACD52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800" y="2600960"/>
            <a:ext cx="8348980" cy="3540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2767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BB838-F006-4D3C-8AE6-11C6DF223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3981" y="1024158"/>
            <a:ext cx="5384037" cy="617320"/>
          </a:xfrm>
        </p:spPr>
        <p:txBody>
          <a:bodyPr/>
          <a:lstStyle/>
          <a:p>
            <a:r>
              <a:rPr lang="en-US" sz="3200" dirty="0">
                <a:solidFill>
                  <a:srgbClr val="FFC000"/>
                </a:solidFill>
                <a:latin typeface="Perpetua Titling MT" panose="02020502060505020804" pitchFamily="18" charset="0"/>
              </a:rPr>
              <a:t>Increased Bandwidth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4C646E-92DE-4A3A-977D-0F3276DA8B58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764288" y="1961589"/>
            <a:ext cx="2753993" cy="4524936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Baskerville Old Face" panose="02020602080505020303" pitchFamily="18" charset="0"/>
              </a:rPr>
              <a:t>The range of frequencies a signal occupies is called the bandwidth.</a:t>
            </a:r>
          </a:p>
          <a:p>
            <a:endParaRPr lang="en-US" sz="2400" dirty="0">
              <a:latin typeface="Baskerville Old Face" panose="02020602080505020303" pitchFamily="18" charset="0"/>
            </a:endParaRPr>
          </a:p>
          <a:p>
            <a:r>
              <a:rPr lang="en-US" sz="2400" dirty="0">
                <a:latin typeface="Baskerville Old Face" panose="02020602080505020303" pitchFamily="18" charset="0"/>
              </a:rPr>
              <a:t> The 5G speeds in the less common millimeter wave spectrum which has much more abundant bandwidth hence greater frequency.</a:t>
            </a:r>
          </a:p>
        </p:txBody>
      </p:sp>
      <p:pic>
        <p:nvPicPr>
          <p:cNvPr id="1026" name="Picture 2" descr="Image result for bandwidth in 5g">
            <a:extLst>
              <a:ext uri="{FF2B5EF4-FFF2-40B4-BE49-F238E27FC236}">
                <a16:creationId xmlns:a16="http://schemas.microsoft.com/office/drawing/2014/main" id="{4E8D0E9D-0FB4-45AC-BF95-50B2EF47F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413" y="2084027"/>
            <a:ext cx="7995919" cy="3677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955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4D00E4-DD28-4424-B917-64E5461A7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10704" y="1549908"/>
            <a:ext cx="7548880" cy="215589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>
                <a:latin typeface="Baskerville Old Face" panose="02020602080505020303" pitchFamily="18" charset="0"/>
              </a:rPr>
              <a:t>5G solves the problem of latency i.e. the delay between the command and response time.</a:t>
            </a:r>
          </a:p>
          <a:p>
            <a:r>
              <a:rPr lang="en-US" sz="2400" dirty="0">
                <a:latin typeface="Baskerville Old Face" panose="02020602080505020303" pitchFamily="18" charset="0"/>
              </a:rPr>
              <a:t>With 4G network we are getting average latency of 50ms that could drop to 1ms with 5G technology.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E6898CEB-E2F4-4905-9159-4A33E7E819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47164" y="3429000"/>
            <a:ext cx="8875960" cy="2732252"/>
          </a:xfrm>
          <a:prstGeom prst="rect">
            <a:avLst/>
          </a:prstGeom>
        </p:spPr>
      </p:pic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DADCE161-29C5-4D20-92A2-5553FDF27739}"/>
              </a:ext>
            </a:extLst>
          </p:cNvPr>
          <p:cNvSpPr txBox="1">
            <a:spLocks/>
          </p:cNvSpPr>
          <p:nvPr/>
        </p:nvSpPr>
        <p:spPr>
          <a:xfrm>
            <a:off x="3987928" y="885766"/>
            <a:ext cx="4846827" cy="617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solidFill>
                  <a:srgbClr val="FFC000"/>
                </a:solidFill>
                <a:latin typeface="Perpetua Titling MT" panose="02020502060505020804" pitchFamily="18" charset="0"/>
              </a:rPr>
              <a:t>Reduced Latency</a:t>
            </a:r>
          </a:p>
        </p:txBody>
      </p:sp>
    </p:spTree>
    <p:extLst>
      <p:ext uri="{BB962C8B-B14F-4D97-AF65-F5344CB8AC3E}">
        <p14:creationId xmlns:p14="http://schemas.microsoft.com/office/powerpoint/2010/main" val="2528074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11">
            <a:extLst>
              <a:ext uri="{FF2B5EF4-FFF2-40B4-BE49-F238E27FC236}">
                <a16:creationId xmlns:a16="http://schemas.microsoft.com/office/drawing/2014/main" id="{2770B5F4-AED0-4A3A-859D-B6239ED38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03" y="643464"/>
            <a:ext cx="10905195" cy="5571072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C516882-563D-45EE-9CFA-511DEB6DC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814" y="873252"/>
            <a:ext cx="5926372" cy="5111496"/>
          </a:xfrm>
          <a:prstGeom prst="rect">
            <a:avLst/>
          </a:prstGeom>
          <a:ln w="31750" cap="sq">
            <a:noFill/>
            <a:miter lim="800000"/>
          </a:ln>
        </p:spPr>
      </p:pic>
    </p:spTree>
    <p:extLst>
      <p:ext uri="{BB962C8B-B14F-4D97-AF65-F5344CB8AC3E}">
        <p14:creationId xmlns:p14="http://schemas.microsoft.com/office/powerpoint/2010/main" val="2962084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A3A93F36-A3CE-448B-BA00-FC0300AA8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ounded Rectangle 11">
            <a:extLst>
              <a:ext uri="{FF2B5EF4-FFF2-40B4-BE49-F238E27FC236}">
                <a16:creationId xmlns:a16="http://schemas.microsoft.com/office/drawing/2014/main" id="{A8DF542A-AECF-4920-B91A-4605B62A4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03" y="643464"/>
            <a:ext cx="10905195" cy="5571072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 w="31750">
            <a:solidFill>
              <a:schemeClr val="accent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6" name="Picture 8" descr="Image result for subscribe youtube channel">
            <a:extLst>
              <a:ext uri="{FF2B5EF4-FFF2-40B4-BE49-F238E27FC236}">
                <a16:creationId xmlns:a16="http://schemas.microsoft.com/office/drawing/2014/main" id="{33CBED69-7C66-4196-B5C2-D19D63CB4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5137" y="1951866"/>
            <a:ext cx="3689160" cy="2954267"/>
          </a:xfrm>
          <a:prstGeom prst="rect">
            <a:avLst/>
          </a:prstGeom>
          <a:noFill/>
          <a:ln w="31750" cap="sq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70C70F52-156C-4880-991F-296A9628F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06892" y="1333850"/>
            <a:ext cx="0" cy="412738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457398D-E5E0-43F4-AD26-8B38251AB2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032" y="2553882"/>
            <a:ext cx="6250832" cy="1750233"/>
          </a:xfrm>
          <a:prstGeom prst="rect">
            <a:avLst/>
          </a:prstGeom>
          <a:ln w="31750" cap="sq">
            <a:noFill/>
            <a:miter lim="800000"/>
          </a:ln>
          <a:effectLst>
            <a:outerShdw blurRad="50800" dist="50800" dir="5400000" sx="103000" sy="103000" algn="ctr" rotWithShape="0">
              <a:schemeClr val="bg1">
                <a:alpha val="82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76389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207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Microsoft JhengHei UI</vt:lpstr>
      <vt:lpstr>Algerian</vt:lpstr>
      <vt:lpstr>Arial</vt:lpstr>
      <vt:lpstr>Baskerville Old Face</vt:lpstr>
      <vt:lpstr>Century Gothic</vt:lpstr>
      <vt:lpstr>Perpetua Titling MT</vt:lpstr>
      <vt:lpstr>Wingdings</vt:lpstr>
      <vt:lpstr>Vapor Trail</vt:lpstr>
      <vt:lpstr>5G Introduction</vt:lpstr>
      <vt:lpstr>Topics of discussion</vt:lpstr>
      <vt:lpstr>What is 5g technology ?</vt:lpstr>
      <vt:lpstr>WHY IS THERE A NEED Of 5G ?</vt:lpstr>
      <vt:lpstr>MORE ABOUT 5G !!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5G Introduction</dc:title>
  <dc:creator>Manjeet Kaur</dc:creator>
  <cp:lastModifiedBy>Manjeet Kaur</cp:lastModifiedBy>
  <cp:revision>2</cp:revision>
  <dcterms:created xsi:type="dcterms:W3CDTF">2019-11-22T05:36:28Z</dcterms:created>
  <dcterms:modified xsi:type="dcterms:W3CDTF">2019-11-23T14:27:09Z</dcterms:modified>
</cp:coreProperties>
</file>