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0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drakshi Singh" initials="RS" lastIdx="1" clrIdx="0">
    <p:extLst>
      <p:ext uri="{19B8F6BF-5375-455C-9EA6-DF929625EA0E}">
        <p15:presenceInfo xmlns:p15="http://schemas.microsoft.com/office/powerpoint/2012/main" userId="S::rudrakshi.singh@ericsson.com::325e478d-2b50-407c-ae21-454fd2b774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2" autoAdjust="0"/>
    <p:restoredTop sz="95118" autoAdjust="0"/>
  </p:normalViewPr>
  <p:slideViewPr>
    <p:cSldViewPr snapToGrid="0">
      <p:cViewPr varScale="1">
        <p:scale>
          <a:sx n="68" d="100"/>
          <a:sy n="68" d="100"/>
        </p:scale>
        <p:origin x="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0T15:18:32.03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7D175-CCA9-4AE8-902E-C0053B01CF67}"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E2750-9FD3-4E0F-88F0-55A3374CCC70}" type="slidenum">
              <a:rPr lang="en-US" smtClean="0"/>
              <a:t>‹#›</a:t>
            </a:fld>
            <a:endParaRPr lang="en-US"/>
          </a:p>
        </p:txBody>
      </p:sp>
    </p:spTree>
    <p:extLst>
      <p:ext uri="{BB962C8B-B14F-4D97-AF65-F5344CB8AC3E}">
        <p14:creationId xmlns:p14="http://schemas.microsoft.com/office/powerpoint/2010/main" val="347306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hdr" sz="quarter"/>
          </p:nvPr>
        </p:nvSpPr>
        <p:spPr>
          <a:noFill/>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r>
              <a:rPr lang="en-US" altLang="sv-SE" sz="1200"/>
              <a:t>© Ericsson AB 2015 </a:t>
            </a:r>
          </a:p>
        </p:txBody>
      </p:sp>
      <p:sp>
        <p:nvSpPr>
          <p:cNvPr id="14339" name="Rectangle 7"/>
          <p:cNvSpPr>
            <a:spLocks noGrp="1" noChangeArrowheads="1"/>
          </p:cNvSpPr>
          <p:nvPr>
            <p:ph type="dt" sz="quarter" idx="1"/>
          </p:nvPr>
        </p:nvSpPr>
        <p:spPr>
          <a:noFill/>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r>
              <a:rPr lang="en-US" altLang="sv-SE" sz="1200"/>
              <a:t>2015-04-21 </a:t>
            </a:r>
          </a:p>
        </p:txBody>
      </p:sp>
      <p:sp>
        <p:nvSpPr>
          <p:cNvPr id="14340" name="Rectangle 8"/>
          <p:cNvSpPr>
            <a:spLocks noGrp="1" noChangeArrowheads="1"/>
          </p:cNvSpPr>
          <p:nvPr>
            <p:ph type="ftr" sz="quarter" idx="4"/>
          </p:nvPr>
        </p:nvSpPr>
        <p:spPr>
          <a:noFill/>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r>
              <a:rPr lang="da-DK" altLang="sv-SE" sz="1200"/>
              <a:t>13/03813-3/FCP 111503 Uen, Rev B </a:t>
            </a:r>
            <a:endParaRPr lang="en-US" altLang="sv-SE" sz="1200"/>
          </a:p>
        </p:txBody>
      </p:sp>
      <p:sp>
        <p:nvSpPr>
          <p:cNvPr id="14341" name="Rectangle 9"/>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fld id="{1B373A57-1DB3-49E8-BF91-672ED99AC49D}" type="slidenum">
              <a:rPr lang="en-US" altLang="sv-SE" sz="1200" smtClean="0"/>
              <a:t>1</a:t>
            </a:fld>
            <a:endParaRPr lang="en-US" altLang="sv-SE" sz="1200"/>
          </a:p>
        </p:txBody>
      </p:sp>
      <p:sp>
        <p:nvSpPr>
          <p:cNvPr id="14342" name="Rectangle 18"/>
          <p:cNvSpPr txBox="1">
            <a:spLocks noGrp="1" noChangeArrowheads="1"/>
          </p:cNvSpPr>
          <p:nvPr/>
        </p:nvSpPr>
        <p:spPr bwMode="auto">
          <a:xfrm>
            <a:off x="0"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r>
              <a:rPr lang="en-US" altLang="sv-SE" sz="1200"/>
              <a:t>SGSN-MME 14A Delta Training - Geographically Redundant Pool </a:t>
            </a:r>
          </a:p>
        </p:txBody>
      </p:sp>
      <p:sp>
        <p:nvSpPr>
          <p:cNvPr id="14343" name="Rectangle 19"/>
          <p:cNvSpPr txBox="1">
            <a:spLocks noGrp="1" noChangeArrowheads="1"/>
          </p:cNvSpPr>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r"/>
            <a:r>
              <a:rPr lang="en-US" altLang="sv-SE" sz="1200"/>
              <a:t>2013-08-09 </a:t>
            </a:r>
          </a:p>
        </p:txBody>
      </p:sp>
      <p:sp>
        <p:nvSpPr>
          <p:cNvPr id="14344" name="Rectangle 20"/>
          <p:cNvSpPr txBox="1">
            <a:spLocks noGrp="1" noChangeArrowheads="1"/>
          </p:cNvSpPr>
          <p:nvPr/>
        </p:nvSpPr>
        <p:spPr bwMode="auto">
          <a:xfrm>
            <a:off x="0" y="942975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r>
              <a:rPr lang="en-US" altLang="sv-SE" sz="1200"/>
              <a:t> </a:t>
            </a:r>
          </a:p>
        </p:txBody>
      </p:sp>
      <p:sp>
        <p:nvSpPr>
          <p:cNvPr id="14345" name="Rectangle 21"/>
          <p:cNvSpPr txBox="1">
            <a:spLocks noGrp="1" noChangeArrowheads="1"/>
          </p:cNvSpPr>
          <p:nvPr/>
        </p:nvSpPr>
        <p:spPr bwMode="auto">
          <a:xfrm>
            <a:off x="377825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r"/>
            <a:fld id="{C1433903-8E32-40B3-8B23-A2CCEA8F4FE3}" type="slidenum">
              <a:rPr lang="en-US" altLang="sv-SE" sz="1200"/>
              <a:pPr algn="r"/>
              <a:t>1</a:t>
            </a:fld>
            <a:endParaRPr lang="en-US" altLang="sv-SE" sz="1200"/>
          </a:p>
        </p:txBody>
      </p:sp>
      <p:sp>
        <p:nvSpPr>
          <p:cNvPr id="14346" name="Rectangle 3"/>
          <p:cNvSpPr txBox="1">
            <a:spLocks noGrp="1" noChangeArrowheads="1"/>
          </p:cNvSpPr>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fld id="{A74D879A-15F7-4B92-8ECC-73A0658316E2}" type="datetime1">
              <a:rPr lang="en-US" altLang="ko-KR" sz="1200">
                <a:ea typeface="Gulim" panose="020B0600000101010101" pitchFamily="34" charset="-127"/>
              </a:rPr>
              <a:pPr algn="r" eaLnBrk="1" hangingPunct="1"/>
              <a:t>6/27/2019</a:t>
            </a:fld>
            <a:endParaRPr lang="en-US" altLang="ko-KR" sz="1200">
              <a:ea typeface="Gulim" panose="020B0600000101010101" pitchFamily="34" charset="-127"/>
            </a:endParaRPr>
          </a:p>
        </p:txBody>
      </p:sp>
      <p:sp>
        <p:nvSpPr>
          <p:cNvPr id="14347" name="Rectangle 7"/>
          <p:cNvSpPr txBox="1">
            <a:spLocks noGrp="1" noChangeArrowheads="1"/>
          </p:cNvSpPr>
          <p:nvPr/>
        </p:nvSpPr>
        <p:spPr bwMode="auto">
          <a:xfrm>
            <a:off x="377825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fld id="{F1EDFEF0-FE9F-4C84-A523-C61D87205599}" type="slidenum">
              <a:rPr lang="en-US" altLang="ko-KR" sz="1200">
                <a:ea typeface="Gulim" panose="020B0600000101010101" pitchFamily="34" charset="-127"/>
              </a:rPr>
              <a:pPr algn="r" eaLnBrk="1" hangingPunct="1"/>
              <a:t>1</a:t>
            </a:fld>
            <a:endParaRPr lang="en-US" altLang="ko-KR" sz="1200">
              <a:ea typeface="Gulim" panose="020B0600000101010101" pitchFamily="34" charset="-127"/>
            </a:endParaRPr>
          </a:p>
        </p:txBody>
      </p:sp>
      <p:sp>
        <p:nvSpPr>
          <p:cNvPr id="14348" name="Rectangle 3"/>
          <p:cNvSpPr txBox="1">
            <a:spLocks noGrp="1" noChangeArrowheads="1"/>
          </p:cNvSpPr>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fld id="{CA150839-24C5-48A9-A762-E25DC5D0BB36}" type="datetime1">
              <a:rPr lang="en-US" altLang="ko-KR" sz="1200">
                <a:ea typeface="Gulim" panose="020B0600000101010101" pitchFamily="34" charset="-127"/>
              </a:rPr>
              <a:pPr algn="r" eaLnBrk="1" hangingPunct="1"/>
              <a:t>6/27/2019</a:t>
            </a:fld>
            <a:endParaRPr lang="en-US" altLang="ko-KR" sz="1200">
              <a:ea typeface="Gulim" panose="020B0600000101010101" pitchFamily="34" charset="-127"/>
            </a:endParaRPr>
          </a:p>
        </p:txBody>
      </p:sp>
      <p:sp>
        <p:nvSpPr>
          <p:cNvPr id="14349" name="Rectangle 6"/>
          <p:cNvSpPr txBox="1">
            <a:spLocks noGrp="1" noChangeArrowheads="1"/>
          </p:cNvSpPr>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l" eaLnBrk="1" hangingPunct="1"/>
            <a:r>
              <a:rPr lang="en-US" altLang="ko-KR" sz="1200">
                <a:ea typeface="Gulim" panose="020B0600000101010101" pitchFamily="34" charset="-127"/>
              </a:rPr>
              <a:t>EAB/FBA/MP, Rev PA1 </a:t>
            </a:r>
          </a:p>
        </p:txBody>
      </p:sp>
      <p:sp>
        <p:nvSpPr>
          <p:cNvPr id="14350" name="Rectangle 7"/>
          <p:cNvSpPr txBox="1">
            <a:spLocks noGrp="1" noChangeArrowheads="1"/>
          </p:cNvSpPr>
          <p:nvPr/>
        </p:nvSpPr>
        <p:spPr bwMode="auto">
          <a:xfrm>
            <a:off x="377825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fld id="{F4746023-456B-4028-90E7-FC5BCD1ECB38}" type="slidenum">
              <a:rPr lang="en-US" altLang="ko-KR" sz="1200">
                <a:ea typeface="Gulim" panose="020B0600000101010101" pitchFamily="34" charset="-127"/>
              </a:rPr>
              <a:pPr algn="r" eaLnBrk="1" hangingPunct="1"/>
              <a:t>1</a:t>
            </a:fld>
            <a:endParaRPr lang="en-US" altLang="ko-KR" sz="1200">
              <a:ea typeface="Gulim" panose="020B0600000101010101" pitchFamily="34" charset="-127"/>
            </a:endParaRPr>
          </a:p>
        </p:txBody>
      </p:sp>
      <p:sp>
        <p:nvSpPr>
          <p:cNvPr id="14351" name="Rectangle 2"/>
          <p:cNvSpPr>
            <a:spLocks noGrp="1" noRot="1" noChangeAspect="1" noChangeArrowheads="1" noTextEdit="1"/>
          </p:cNvSpPr>
          <p:nvPr>
            <p:ph type="sldImg"/>
          </p:nvPr>
        </p:nvSpPr>
        <p:spPr bwMode="auto">
          <a:xfrm>
            <a:off x="26988" y="744538"/>
            <a:ext cx="6615112" cy="3722687"/>
          </a:xfrm>
          <a:prstGeom prst="rect">
            <a:avLst/>
          </a:prstGeom>
          <a:solidFill>
            <a:srgbClr val="FFFFFF"/>
          </a:solidFill>
          <a:ln>
            <a:solidFill>
              <a:srgbClr val="000000"/>
            </a:solidFill>
            <a:miter lim="800000"/>
            <a:headEnd/>
            <a:tailEnd/>
          </a:ln>
        </p:spPr>
      </p:sp>
      <p:sp>
        <p:nvSpPr>
          <p:cNvPr id="14352" name="Rectangle 3"/>
          <p:cNvSpPr>
            <a:spLocks noGrp="1" noChangeArrowheads="1"/>
          </p:cNvSpPr>
          <p:nvPr>
            <p:ph type="body" idx="1"/>
          </p:nvPr>
        </p:nvSpPr>
        <p:spPr bwMode="auto">
          <a:xfrm>
            <a:off x="666750" y="4716463"/>
            <a:ext cx="5335588" cy="446722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ko-KR" altLang="ko-KR" dirty="0"/>
          </a:p>
        </p:txBody>
      </p:sp>
    </p:spTree>
    <p:extLst>
      <p:ext uri="{BB962C8B-B14F-4D97-AF65-F5344CB8AC3E}">
        <p14:creationId xmlns:p14="http://schemas.microsoft.com/office/powerpoint/2010/main" val="207926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4E2750-9FD3-4E0F-88F0-55A3374CCC70}" type="slidenum">
              <a:rPr lang="en-US" smtClean="0"/>
              <a:t>12</a:t>
            </a:fld>
            <a:endParaRPr lang="en-US"/>
          </a:p>
        </p:txBody>
      </p:sp>
    </p:spTree>
    <p:extLst>
      <p:ext uri="{BB962C8B-B14F-4D97-AF65-F5344CB8AC3E}">
        <p14:creationId xmlns:p14="http://schemas.microsoft.com/office/powerpoint/2010/main" val="202317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4E2750-9FD3-4E0F-88F0-55A3374CCC70}" type="slidenum">
              <a:rPr lang="en-US" smtClean="0"/>
              <a:t>18</a:t>
            </a:fld>
            <a:endParaRPr lang="en-US"/>
          </a:p>
        </p:txBody>
      </p:sp>
    </p:spTree>
    <p:extLst>
      <p:ext uri="{BB962C8B-B14F-4D97-AF65-F5344CB8AC3E}">
        <p14:creationId xmlns:p14="http://schemas.microsoft.com/office/powerpoint/2010/main" val="176557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849C-5AE8-4438-A2D4-2B1CEA31A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6D643-25C3-4ACF-B879-BD67E1B6D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C2113-D29F-418D-8329-02A9CFB26604}"/>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5" name="Footer Placeholder 4">
            <a:extLst>
              <a:ext uri="{FF2B5EF4-FFF2-40B4-BE49-F238E27FC236}">
                <a16:creationId xmlns:a16="http://schemas.microsoft.com/office/drawing/2014/main" id="{C511D395-7648-4C99-80BE-1648CB42F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7602-D5A6-407B-BE67-4D59280A1DE5}"/>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301797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3FF3-2391-40BB-BFE0-8C93214577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89464-5B36-4AB3-977D-7A2AB30EAE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100F4-2A73-4446-850D-B4DF3CEEB505}"/>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5" name="Footer Placeholder 4">
            <a:extLst>
              <a:ext uri="{FF2B5EF4-FFF2-40B4-BE49-F238E27FC236}">
                <a16:creationId xmlns:a16="http://schemas.microsoft.com/office/drawing/2014/main" id="{946231F0-95DF-40E9-80F8-8514DFD67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F4B76-90AF-4316-A6D4-C6C460274F62}"/>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336897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F8425-7A7B-47DE-AEE9-902551533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1B86D-3588-4BBE-B331-1C80406684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E8936-FF37-4D6B-B395-C79DE2F4A2F0}"/>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5" name="Footer Placeholder 4">
            <a:extLst>
              <a:ext uri="{FF2B5EF4-FFF2-40B4-BE49-F238E27FC236}">
                <a16:creationId xmlns:a16="http://schemas.microsoft.com/office/drawing/2014/main" id="{17DAE5A4-CC7F-4E09-8B91-9BD7D086F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605BD-3D14-4485-AFF0-2FE3F3593A54}"/>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27463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F58E-E484-406B-BC83-5D017064A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DA2F4-E9A8-48F2-B7FF-ABC79A83D0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37D2F-E279-48CD-97BF-C7FDC2215BFF}"/>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5" name="Footer Placeholder 4">
            <a:extLst>
              <a:ext uri="{FF2B5EF4-FFF2-40B4-BE49-F238E27FC236}">
                <a16:creationId xmlns:a16="http://schemas.microsoft.com/office/drawing/2014/main" id="{C8E49647-C0D6-4721-90DE-EA4FD6DD2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60540-8FC6-4027-A78A-B74687A3E7FE}"/>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67098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561-BDDD-4611-A1B4-93334F28D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86621-1E01-4C8C-ABCF-7F3122465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59F2C8-2F21-424B-9C61-E9E0952FAC3E}"/>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5" name="Footer Placeholder 4">
            <a:extLst>
              <a:ext uri="{FF2B5EF4-FFF2-40B4-BE49-F238E27FC236}">
                <a16:creationId xmlns:a16="http://schemas.microsoft.com/office/drawing/2014/main" id="{5603BBF3-E1D0-4DFF-90DE-89ACD5DDF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3511B-E99A-4828-8FD7-7A0FF2EF52B1}"/>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72810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A246-9992-44DF-BE1C-4CCB75E4E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CFD75-FBEB-4136-BC1D-3A0288DFF2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478F2B-31BF-49FB-B954-83267F92D0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B6D95F-83C8-4709-9BDE-E38E0727A688}"/>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6" name="Footer Placeholder 5">
            <a:extLst>
              <a:ext uri="{FF2B5EF4-FFF2-40B4-BE49-F238E27FC236}">
                <a16:creationId xmlns:a16="http://schemas.microsoft.com/office/drawing/2014/main" id="{C5C2E9B1-7C53-48A7-A963-F574FACD1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19D90-4331-470F-BAB6-A38E865C09F0}"/>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398147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9C31-D4EA-4158-89CC-6E515911A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28FFE-6F2D-441A-ABBA-D12D208B1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D14A90-FF12-4DE2-B9E7-398A9E69CA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FB97A2-A22C-4C9F-979F-D215252FA4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F4F741-AEA9-4533-9BE5-8D5CEC9DD6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FD4375-D20A-479C-A346-82CFC37A7B5A}"/>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8" name="Footer Placeholder 7">
            <a:extLst>
              <a:ext uri="{FF2B5EF4-FFF2-40B4-BE49-F238E27FC236}">
                <a16:creationId xmlns:a16="http://schemas.microsoft.com/office/drawing/2014/main" id="{51EF2274-A8CC-41C0-A5AB-72A942ABC9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CC01C8-1CED-464B-AD16-E307B0B1F64C}"/>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46959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7A0C-5421-4707-939E-CC235F5B40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7FCD68-AB24-45B0-9988-CD276798852F}"/>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4" name="Footer Placeholder 3">
            <a:extLst>
              <a:ext uri="{FF2B5EF4-FFF2-40B4-BE49-F238E27FC236}">
                <a16:creationId xmlns:a16="http://schemas.microsoft.com/office/drawing/2014/main" id="{8ECA92CD-60C7-42BE-BC19-1DF27420BA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8FAE79-666B-40E0-B803-06ED72D14738}"/>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164244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945767-81E1-481B-9C0E-C2D13699FFEB}"/>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3" name="Footer Placeholder 2">
            <a:extLst>
              <a:ext uri="{FF2B5EF4-FFF2-40B4-BE49-F238E27FC236}">
                <a16:creationId xmlns:a16="http://schemas.microsoft.com/office/drawing/2014/main" id="{BD6BF4AD-53F1-4F31-AAF5-F6F0094A6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B763D-D2D8-480C-9781-DA071378FE7B}"/>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251171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4A29-B084-4CE4-903B-1601034E7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C52735-1C9C-4283-AF0B-B0688B378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13918-5DCD-4B1F-82D8-AD93FBC02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C6D09-C6CA-4EA1-B4B4-673FE8A7F3B7}"/>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6" name="Footer Placeholder 5">
            <a:extLst>
              <a:ext uri="{FF2B5EF4-FFF2-40B4-BE49-F238E27FC236}">
                <a16:creationId xmlns:a16="http://schemas.microsoft.com/office/drawing/2014/main" id="{DD6CD324-24BC-42DB-B020-E47AA3E0D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3DCBB-3877-4022-B104-8A5BFDB12E68}"/>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117975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3AD2-4FDD-4288-96DC-796B3F789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835F44-2F60-4D93-BAC2-096F05E64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24341-76E5-4722-91CE-8D6749FF5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AB8FE6-AFE8-4957-AF9E-EBF46D3B93CF}"/>
              </a:ext>
            </a:extLst>
          </p:cNvPr>
          <p:cNvSpPr>
            <a:spLocks noGrp="1"/>
          </p:cNvSpPr>
          <p:nvPr>
            <p:ph type="dt" sz="half" idx="10"/>
          </p:nvPr>
        </p:nvSpPr>
        <p:spPr/>
        <p:txBody>
          <a:bodyPr/>
          <a:lstStyle/>
          <a:p>
            <a:fld id="{B1CA2323-B692-477D-99A3-B5DB5B293C63}" type="datetimeFigureOut">
              <a:rPr lang="en-US" smtClean="0"/>
              <a:t>6/27/2019</a:t>
            </a:fld>
            <a:endParaRPr lang="en-US"/>
          </a:p>
        </p:txBody>
      </p:sp>
      <p:sp>
        <p:nvSpPr>
          <p:cNvPr id="6" name="Footer Placeholder 5">
            <a:extLst>
              <a:ext uri="{FF2B5EF4-FFF2-40B4-BE49-F238E27FC236}">
                <a16:creationId xmlns:a16="http://schemas.microsoft.com/office/drawing/2014/main" id="{3C667019-FB00-49D9-92D7-F738E08C2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1023F-0D57-4725-A37A-25C9C6AFB775}"/>
              </a:ext>
            </a:extLst>
          </p:cNvPr>
          <p:cNvSpPr>
            <a:spLocks noGrp="1"/>
          </p:cNvSpPr>
          <p:nvPr>
            <p:ph type="sldNum" sz="quarter" idx="12"/>
          </p:nvPr>
        </p:nvSpPr>
        <p:spPr/>
        <p:txBody>
          <a:bodyPr/>
          <a:lstStyle/>
          <a:p>
            <a:fld id="{827F9964-70A9-458C-AD48-D01031995D8F}" type="slidenum">
              <a:rPr lang="en-US" smtClean="0"/>
              <a:t>‹#›</a:t>
            </a:fld>
            <a:endParaRPr lang="en-US"/>
          </a:p>
        </p:txBody>
      </p:sp>
    </p:spTree>
    <p:extLst>
      <p:ext uri="{BB962C8B-B14F-4D97-AF65-F5344CB8AC3E}">
        <p14:creationId xmlns:p14="http://schemas.microsoft.com/office/powerpoint/2010/main" val="376474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A7632-C38E-4867-A399-71A6BB355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A4B2FF-0575-47F5-8AE1-1715E7336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F8457-E8FD-4D7B-BB77-09CE2445B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A2323-B692-477D-99A3-B5DB5B293C63}" type="datetimeFigureOut">
              <a:rPr lang="en-US" smtClean="0"/>
              <a:t>6/27/2019</a:t>
            </a:fld>
            <a:endParaRPr lang="en-US"/>
          </a:p>
        </p:txBody>
      </p:sp>
      <p:sp>
        <p:nvSpPr>
          <p:cNvPr id="5" name="Footer Placeholder 4">
            <a:extLst>
              <a:ext uri="{FF2B5EF4-FFF2-40B4-BE49-F238E27FC236}">
                <a16:creationId xmlns:a16="http://schemas.microsoft.com/office/drawing/2014/main" id="{13DA9EF1-4B1D-4964-AE3F-2F70A9138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3B91B-770E-45A0-9748-E87F03053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F9964-70A9-458C-AD48-D01031995D8F}" type="slidenum">
              <a:rPr lang="en-US" smtClean="0"/>
              <a:t>‹#›</a:t>
            </a:fld>
            <a:endParaRPr lang="en-US"/>
          </a:p>
        </p:txBody>
      </p:sp>
    </p:spTree>
    <p:extLst>
      <p:ext uri="{BB962C8B-B14F-4D97-AF65-F5344CB8AC3E}">
        <p14:creationId xmlns:p14="http://schemas.microsoft.com/office/powerpoint/2010/main" val="940397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alstore.internal.ericsson.com/alexserv?ID=5347&amp;fn=182_19080-CRA25056_1Uen.FU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ld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094" y="1023144"/>
            <a:ext cx="3562350" cy="481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3708400" y="2372140"/>
            <a:ext cx="6688138" cy="1566813"/>
          </a:xfrm>
        </p:spPr>
        <p:txBody>
          <a:bodyPr vert="horz" lIns="72000" tIns="0" rIns="72000" bIns="0" rtlCol="0" anchor="b">
            <a:normAutofit/>
          </a:bodyPr>
          <a:lstStyle/>
          <a:p>
            <a:r>
              <a:rPr lang="sv-SE" altLang="ko-KR" sz="4000" b="1">
                <a:ea typeface="SimSun" panose="02010600030101010101" pitchFamily="2" charset="-122"/>
              </a:rPr>
              <a:t>SCTP Based Interfaces </a:t>
            </a:r>
            <a:endParaRPr lang="en-US" altLang="ko-KR" sz="4000" b="1" dirty="0">
              <a:ea typeface="Gulim" panose="020B0600000101010101" pitchFamily="34" charset="-127"/>
            </a:endParaRPr>
          </a:p>
        </p:txBody>
      </p:sp>
    </p:spTree>
    <p:extLst>
      <p:ext uri="{BB962C8B-B14F-4D97-AF65-F5344CB8AC3E}">
        <p14:creationId xmlns:p14="http://schemas.microsoft.com/office/powerpoint/2010/main" val="3607694374"/>
      </p:ext>
    </p:extLst>
  </p:cSld>
  <p:clrMapOvr>
    <a:masterClrMapping/>
  </p:clrMapOvr>
  <mc:AlternateContent xmlns:mc="http://schemas.openxmlformats.org/markup-compatibility/2006" xmlns:p14="http://schemas.microsoft.com/office/powerpoint/2010/main">
    <mc:Choice Requires="p14">
      <p:transition spd="slow" p14:dur="2000" advTm="18357"/>
    </mc:Choice>
    <mc:Fallback xmlns="">
      <p:transition spd="slow" advTm="183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ACF7-014D-4CAA-8452-FA4897CE0005}"/>
              </a:ext>
            </a:extLst>
          </p:cNvPr>
          <p:cNvSpPr>
            <a:spLocks noGrp="1"/>
          </p:cNvSpPr>
          <p:nvPr>
            <p:ph type="title"/>
          </p:nvPr>
        </p:nvSpPr>
        <p:spPr>
          <a:xfrm>
            <a:off x="838200" y="365125"/>
            <a:ext cx="10515600" cy="660111"/>
          </a:xfrm>
        </p:spPr>
        <p:txBody>
          <a:bodyPr>
            <a:normAutofit/>
          </a:bodyPr>
          <a:lstStyle/>
          <a:p>
            <a:r>
              <a:rPr lang="en-US" sz="4000" b="1" dirty="0"/>
              <a:t>                       SCTP BASED INTERFACES</a:t>
            </a:r>
          </a:p>
        </p:txBody>
      </p:sp>
      <p:sp>
        <p:nvSpPr>
          <p:cNvPr id="3" name="Content Placeholder 2">
            <a:extLst>
              <a:ext uri="{FF2B5EF4-FFF2-40B4-BE49-F238E27FC236}">
                <a16:creationId xmlns:a16="http://schemas.microsoft.com/office/drawing/2014/main" id="{F06B11CB-C2EC-4783-A14D-701D9D011E1D}"/>
              </a:ext>
            </a:extLst>
          </p:cNvPr>
          <p:cNvSpPr>
            <a:spLocks noGrp="1"/>
          </p:cNvSpPr>
          <p:nvPr>
            <p:ph idx="1"/>
          </p:nvPr>
        </p:nvSpPr>
        <p:spPr>
          <a:xfrm>
            <a:off x="838200" y="1219200"/>
            <a:ext cx="10515600" cy="4957763"/>
          </a:xfrm>
        </p:spPr>
        <p:txBody>
          <a:bodyPr>
            <a:normAutofit/>
          </a:bodyPr>
          <a:lstStyle/>
          <a:p>
            <a:pPr>
              <a:buFont typeface="Wingdings" panose="05000000000000000000" pitchFamily="2" charset="2"/>
              <a:buChar char="q"/>
            </a:pPr>
            <a:r>
              <a:rPr lang="en-US" sz="1800" dirty="0"/>
              <a:t>M3 Interface</a:t>
            </a:r>
            <a:endParaRPr lang="en-US" sz="1800" dirty="0">
              <a:effectLst/>
            </a:endParaRPr>
          </a:p>
          <a:p>
            <a:pPr>
              <a:buFont typeface="Wingdings" panose="05000000000000000000" pitchFamily="2" charset="2"/>
              <a:buChar char="q"/>
            </a:pPr>
            <a:r>
              <a:rPr lang="en-US" sz="1800" dirty="0"/>
              <a:t>S1-MME Interface</a:t>
            </a:r>
            <a:endParaRPr lang="en-US" sz="1800" dirty="0">
              <a:effectLst/>
            </a:endParaRPr>
          </a:p>
          <a:p>
            <a:pPr>
              <a:buFont typeface="Wingdings" panose="05000000000000000000" pitchFamily="2" charset="2"/>
              <a:buChar char="q"/>
            </a:pPr>
            <a:r>
              <a:rPr lang="en-US" sz="1800" dirty="0"/>
              <a:t>S6a Interface</a:t>
            </a:r>
          </a:p>
          <a:p>
            <a:pPr>
              <a:buFont typeface="Wingdings" panose="05000000000000000000" pitchFamily="2" charset="2"/>
              <a:buChar char="q"/>
            </a:pPr>
            <a:r>
              <a:rPr lang="en-US" sz="1800" dirty="0"/>
              <a:t>S6d Interface </a:t>
            </a:r>
            <a:endParaRPr lang="en-US" sz="1800" dirty="0">
              <a:effectLst/>
            </a:endParaRPr>
          </a:p>
          <a:p>
            <a:pPr>
              <a:buFont typeface="Wingdings" panose="05000000000000000000" pitchFamily="2" charset="2"/>
              <a:buChar char="q"/>
            </a:pPr>
            <a:r>
              <a:rPr lang="en-US" sz="1800" dirty="0"/>
              <a:t>S13 Interface</a:t>
            </a:r>
            <a:endParaRPr lang="en-US" sz="1800" dirty="0">
              <a:effectLst/>
            </a:endParaRPr>
          </a:p>
          <a:p>
            <a:pPr>
              <a:buFont typeface="Wingdings" panose="05000000000000000000" pitchFamily="2" charset="2"/>
              <a:buChar char="q"/>
            </a:pPr>
            <a:r>
              <a:rPr lang="en-US" sz="1800" dirty="0" err="1"/>
              <a:t>SBc</a:t>
            </a:r>
            <a:r>
              <a:rPr lang="en-US" sz="1800" dirty="0"/>
              <a:t> Interface </a:t>
            </a:r>
            <a:endParaRPr lang="en-US" sz="1800" dirty="0">
              <a:effectLst/>
            </a:endParaRPr>
          </a:p>
          <a:p>
            <a:pPr>
              <a:buFont typeface="Wingdings" panose="05000000000000000000" pitchFamily="2" charset="2"/>
              <a:buChar char="q"/>
            </a:pPr>
            <a:r>
              <a:rPr lang="en-US" sz="1800" dirty="0"/>
              <a:t>SGs Interface</a:t>
            </a:r>
            <a:endParaRPr lang="en-US" sz="1800" dirty="0">
              <a:effectLst/>
            </a:endParaRPr>
          </a:p>
          <a:p>
            <a:pPr>
              <a:buFont typeface="Wingdings" panose="05000000000000000000" pitchFamily="2" charset="2"/>
              <a:buChar char="q"/>
            </a:pPr>
            <a:r>
              <a:rPr lang="en-US" sz="1800" dirty="0" err="1"/>
              <a:t>SLg</a:t>
            </a:r>
            <a:r>
              <a:rPr lang="en-US" sz="1800" dirty="0"/>
              <a:t> Interface </a:t>
            </a:r>
            <a:endParaRPr lang="en-US" sz="1800" dirty="0">
              <a:effectLst/>
            </a:endParaRPr>
          </a:p>
          <a:p>
            <a:pPr>
              <a:buFont typeface="Wingdings" panose="05000000000000000000" pitchFamily="2" charset="2"/>
              <a:buChar char="q"/>
            </a:pPr>
            <a:r>
              <a:rPr lang="en-US" sz="1800" dirty="0"/>
              <a:t> SLs Interface</a:t>
            </a:r>
          </a:p>
          <a:p>
            <a:pPr>
              <a:buFont typeface="Wingdings" panose="05000000000000000000" pitchFamily="2" charset="2"/>
              <a:buChar char="q"/>
            </a:pPr>
            <a:r>
              <a:rPr lang="en-US" sz="1800" dirty="0" err="1">
                <a:effectLst/>
              </a:rPr>
              <a:t>Sx</a:t>
            </a:r>
            <a:r>
              <a:rPr lang="en-US" sz="1800" dirty="0">
                <a:effectLst/>
              </a:rPr>
              <a:t> </a:t>
            </a:r>
            <a:r>
              <a:rPr lang="en-US" sz="1800" dirty="0"/>
              <a:t>Interface</a:t>
            </a:r>
            <a:endParaRPr lang="en-US" sz="1800" dirty="0">
              <a:effectLst/>
            </a:endParaRPr>
          </a:p>
        </p:txBody>
      </p:sp>
    </p:spTree>
    <p:extLst>
      <p:ext uri="{BB962C8B-B14F-4D97-AF65-F5344CB8AC3E}">
        <p14:creationId xmlns:p14="http://schemas.microsoft.com/office/powerpoint/2010/main" val="316250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CD05-8F46-4B20-AA4E-52DA54AF1872}"/>
              </a:ext>
            </a:extLst>
          </p:cNvPr>
          <p:cNvSpPr>
            <a:spLocks noGrp="1"/>
          </p:cNvSpPr>
          <p:nvPr>
            <p:ph type="title"/>
          </p:nvPr>
        </p:nvSpPr>
        <p:spPr>
          <a:xfrm>
            <a:off x="1232452" y="365126"/>
            <a:ext cx="9899374" cy="628788"/>
          </a:xfrm>
        </p:spPr>
        <p:txBody>
          <a:bodyPr>
            <a:normAutofit fontScale="90000"/>
          </a:bodyPr>
          <a:lstStyle/>
          <a:p>
            <a:r>
              <a:rPr lang="en-US" sz="4000" b="1" dirty="0"/>
              <a:t>                                 M3 INTERFACE</a:t>
            </a:r>
          </a:p>
        </p:txBody>
      </p:sp>
      <p:pic>
        <p:nvPicPr>
          <p:cNvPr id="4" name="Content Placeholder 3">
            <a:extLst>
              <a:ext uri="{FF2B5EF4-FFF2-40B4-BE49-F238E27FC236}">
                <a16:creationId xmlns:a16="http://schemas.microsoft.com/office/drawing/2014/main" id="{C6ADCB24-2E19-417C-BDB3-F15EE962A7AA}"/>
              </a:ext>
            </a:extLst>
          </p:cNvPr>
          <p:cNvPicPr>
            <a:picLocks noGrp="1" noChangeAspect="1"/>
          </p:cNvPicPr>
          <p:nvPr>
            <p:ph idx="1"/>
          </p:nvPr>
        </p:nvPicPr>
        <p:blipFill>
          <a:blip r:embed="rId2"/>
          <a:stretch>
            <a:fillRect/>
          </a:stretch>
        </p:blipFill>
        <p:spPr>
          <a:xfrm>
            <a:off x="310815" y="993914"/>
            <a:ext cx="6103840" cy="4381649"/>
          </a:xfrm>
          <a:prstGeom prst="rect">
            <a:avLst/>
          </a:prstGeom>
        </p:spPr>
      </p:pic>
      <p:sp>
        <p:nvSpPr>
          <p:cNvPr id="5" name="Rectangle 4">
            <a:extLst>
              <a:ext uri="{FF2B5EF4-FFF2-40B4-BE49-F238E27FC236}">
                <a16:creationId xmlns:a16="http://schemas.microsoft.com/office/drawing/2014/main" id="{FC7AF665-9577-4C18-A775-20B6E8F7CA85}"/>
              </a:ext>
            </a:extLst>
          </p:cNvPr>
          <p:cNvSpPr/>
          <p:nvPr/>
        </p:nvSpPr>
        <p:spPr>
          <a:xfrm>
            <a:off x="6096000" y="1113049"/>
            <a:ext cx="5221356" cy="923330"/>
          </a:xfrm>
          <a:prstGeom prst="rect">
            <a:avLst/>
          </a:prstGeom>
        </p:spPr>
        <p:txBody>
          <a:bodyPr wrap="square">
            <a:spAutoFit/>
          </a:bodyPr>
          <a:lstStyle/>
          <a:p>
            <a:pPr algn="r"/>
            <a:r>
              <a:rPr lang="en-US" dirty="0">
                <a:effectLst/>
              </a:rPr>
              <a:t>The M3 interface connects the </a:t>
            </a:r>
            <a:r>
              <a:rPr lang="en-US" u="none" strike="noStrike" dirty="0">
                <a:solidFill>
                  <a:srgbClr val="004499"/>
                </a:solidFill>
                <a:effectLst/>
              </a:rPr>
              <a:t>SGSN-MME</a:t>
            </a:r>
            <a:r>
              <a:rPr lang="en-US" dirty="0">
                <a:effectLst/>
              </a:rPr>
              <a:t> to the </a:t>
            </a:r>
            <a:r>
              <a:rPr lang="en-US" u="none" strike="noStrike" dirty="0">
                <a:solidFill>
                  <a:srgbClr val="004499"/>
                </a:solidFill>
                <a:effectLst/>
              </a:rPr>
              <a:t>MCE</a:t>
            </a:r>
            <a:r>
              <a:rPr lang="en-US" u="none" strike="noStrike" dirty="0">
                <a:solidFill>
                  <a:srgbClr val="004499"/>
                </a:solidFill>
              </a:rPr>
              <a:t>. </a:t>
            </a:r>
            <a:r>
              <a:rPr lang="en-US" dirty="0">
                <a:effectLst/>
              </a:rPr>
              <a:t>M3 Application Protocol (M3-AP) messages are transferred between the </a:t>
            </a:r>
            <a:r>
              <a:rPr lang="en-US" u="none" strike="noStrike" dirty="0">
                <a:solidFill>
                  <a:srgbClr val="004499"/>
                </a:solidFill>
                <a:effectLst/>
              </a:rPr>
              <a:t>MME</a:t>
            </a:r>
            <a:r>
              <a:rPr lang="en-US" dirty="0">
                <a:effectLst/>
              </a:rPr>
              <a:t> and the </a:t>
            </a:r>
            <a:r>
              <a:rPr lang="en-US" u="none" strike="noStrike" dirty="0">
                <a:solidFill>
                  <a:srgbClr val="004499"/>
                </a:solidFill>
                <a:effectLst/>
              </a:rPr>
              <a:t>MCE</a:t>
            </a:r>
            <a:endParaRPr lang="en-US" dirty="0"/>
          </a:p>
        </p:txBody>
      </p:sp>
      <p:sp>
        <p:nvSpPr>
          <p:cNvPr id="7" name="TextBox 6">
            <a:extLst>
              <a:ext uri="{FF2B5EF4-FFF2-40B4-BE49-F238E27FC236}">
                <a16:creationId xmlns:a16="http://schemas.microsoft.com/office/drawing/2014/main" id="{A555F653-D74F-444B-99AB-44912D2DBDAC}"/>
              </a:ext>
            </a:extLst>
          </p:cNvPr>
          <p:cNvSpPr txBox="1"/>
          <p:nvPr/>
        </p:nvSpPr>
        <p:spPr>
          <a:xfrm>
            <a:off x="7566990" y="2176696"/>
            <a:ext cx="4200940" cy="369332"/>
          </a:xfrm>
          <a:prstGeom prst="rect">
            <a:avLst/>
          </a:prstGeom>
          <a:noFill/>
        </p:spPr>
        <p:txBody>
          <a:bodyPr wrap="square" rtlCol="0">
            <a:spAutoFit/>
          </a:bodyPr>
          <a:lstStyle/>
          <a:p>
            <a:r>
              <a:rPr lang="en-US" b="1" dirty="0"/>
              <a:t>FEATURES :</a:t>
            </a:r>
          </a:p>
        </p:txBody>
      </p:sp>
      <p:sp>
        <p:nvSpPr>
          <p:cNvPr id="8" name="Rectangle 7">
            <a:extLst>
              <a:ext uri="{FF2B5EF4-FFF2-40B4-BE49-F238E27FC236}">
                <a16:creationId xmlns:a16="http://schemas.microsoft.com/office/drawing/2014/main" id="{15B2D3F4-05D5-4B63-A2AA-36A14A457F77}"/>
              </a:ext>
            </a:extLst>
          </p:cNvPr>
          <p:cNvSpPr/>
          <p:nvPr/>
        </p:nvSpPr>
        <p:spPr>
          <a:xfrm>
            <a:off x="6294783" y="2551837"/>
            <a:ext cx="5685181" cy="923330"/>
          </a:xfrm>
          <a:prstGeom prst="rect">
            <a:avLst/>
          </a:prstGeom>
        </p:spPr>
        <p:txBody>
          <a:bodyPr wrap="square">
            <a:spAutoFit/>
          </a:bodyPr>
          <a:lstStyle/>
          <a:p>
            <a:r>
              <a:rPr lang="en-US" dirty="0">
                <a:effectLst/>
              </a:rPr>
              <a:t>The main feature of the M3 interface is the transport of M3-AP messages over the </a:t>
            </a:r>
            <a:r>
              <a:rPr lang="en-US" u="none" strike="noStrike" dirty="0">
                <a:solidFill>
                  <a:srgbClr val="004499"/>
                </a:solidFill>
                <a:effectLst/>
              </a:rPr>
              <a:t>SCTP</a:t>
            </a:r>
            <a:r>
              <a:rPr lang="en-US" dirty="0">
                <a:effectLst/>
              </a:rPr>
              <a:t>.</a:t>
            </a:r>
          </a:p>
          <a:p>
            <a:endParaRPr lang="en-US" dirty="0">
              <a:effectLst/>
            </a:endParaRPr>
          </a:p>
        </p:txBody>
      </p:sp>
      <p:sp>
        <p:nvSpPr>
          <p:cNvPr id="9" name="TextBox 8">
            <a:extLst>
              <a:ext uri="{FF2B5EF4-FFF2-40B4-BE49-F238E27FC236}">
                <a16:creationId xmlns:a16="http://schemas.microsoft.com/office/drawing/2014/main" id="{F5E270AA-971A-4C7B-8E9E-D5F0B12F86B6}"/>
              </a:ext>
            </a:extLst>
          </p:cNvPr>
          <p:cNvSpPr txBox="1"/>
          <p:nvPr/>
        </p:nvSpPr>
        <p:spPr>
          <a:xfrm>
            <a:off x="6381525" y="3522468"/>
            <a:ext cx="5685181" cy="369332"/>
          </a:xfrm>
          <a:prstGeom prst="rect">
            <a:avLst/>
          </a:prstGeom>
          <a:noFill/>
        </p:spPr>
        <p:txBody>
          <a:bodyPr wrap="square" rtlCol="0">
            <a:spAutoFit/>
          </a:bodyPr>
          <a:lstStyle/>
          <a:p>
            <a:r>
              <a:rPr lang="en-US" b="1" dirty="0"/>
              <a:t>PROTOCOLS USED BY M3 :</a:t>
            </a:r>
          </a:p>
        </p:txBody>
      </p:sp>
      <p:pic>
        <p:nvPicPr>
          <p:cNvPr id="10" name="Picture 9">
            <a:extLst>
              <a:ext uri="{FF2B5EF4-FFF2-40B4-BE49-F238E27FC236}">
                <a16:creationId xmlns:a16="http://schemas.microsoft.com/office/drawing/2014/main" id="{DBFDEC73-DF0B-4AE8-96DB-5C016A80EB13}"/>
              </a:ext>
            </a:extLst>
          </p:cNvPr>
          <p:cNvPicPr>
            <a:picLocks noChangeAspect="1"/>
          </p:cNvPicPr>
          <p:nvPr/>
        </p:nvPicPr>
        <p:blipFill>
          <a:blip r:embed="rId3"/>
          <a:stretch>
            <a:fillRect/>
          </a:stretch>
        </p:blipFill>
        <p:spPr>
          <a:xfrm>
            <a:off x="8706678" y="3891800"/>
            <a:ext cx="2809461" cy="2084930"/>
          </a:xfrm>
          <a:prstGeom prst="rect">
            <a:avLst/>
          </a:prstGeom>
        </p:spPr>
      </p:pic>
    </p:spTree>
    <p:extLst>
      <p:ext uri="{BB962C8B-B14F-4D97-AF65-F5344CB8AC3E}">
        <p14:creationId xmlns:p14="http://schemas.microsoft.com/office/powerpoint/2010/main" val="165104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E743-AD6D-44AF-8CB1-C31A214149A6}"/>
              </a:ext>
            </a:extLst>
          </p:cNvPr>
          <p:cNvSpPr>
            <a:spLocks noGrp="1"/>
          </p:cNvSpPr>
          <p:nvPr>
            <p:ph type="title"/>
          </p:nvPr>
        </p:nvSpPr>
        <p:spPr>
          <a:xfrm>
            <a:off x="838200" y="365126"/>
            <a:ext cx="10515600" cy="537986"/>
          </a:xfrm>
        </p:spPr>
        <p:txBody>
          <a:bodyPr>
            <a:normAutofit/>
          </a:bodyPr>
          <a:lstStyle/>
          <a:p>
            <a:r>
              <a:rPr lang="en-US" sz="3200" b="1" dirty="0"/>
              <a:t>                                    S1-MME INTERFACE</a:t>
            </a:r>
          </a:p>
        </p:txBody>
      </p:sp>
      <p:pic>
        <p:nvPicPr>
          <p:cNvPr id="4" name="Content Placeholder 3">
            <a:extLst>
              <a:ext uri="{FF2B5EF4-FFF2-40B4-BE49-F238E27FC236}">
                <a16:creationId xmlns:a16="http://schemas.microsoft.com/office/drawing/2014/main" id="{DC6364F4-2850-40E9-A814-76618C37DCE8}"/>
              </a:ext>
            </a:extLst>
          </p:cNvPr>
          <p:cNvPicPr>
            <a:picLocks noGrp="1" noChangeAspect="1"/>
          </p:cNvPicPr>
          <p:nvPr>
            <p:ph idx="1"/>
          </p:nvPr>
        </p:nvPicPr>
        <p:blipFill>
          <a:blip r:embed="rId3"/>
          <a:stretch>
            <a:fillRect/>
          </a:stretch>
        </p:blipFill>
        <p:spPr>
          <a:xfrm>
            <a:off x="498765" y="903113"/>
            <a:ext cx="3666835" cy="5719360"/>
          </a:xfrm>
          <a:prstGeom prst="rect">
            <a:avLst/>
          </a:prstGeom>
        </p:spPr>
      </p:pic>
      <p:sp>
        <p:nvSpPr>
          <p:cNvPr id="5" name="Rectangle 4">
            <a:extLst>
              <a:ext uri="{FF2B5EF4-FFF2-40B4-BE49-F238E27FC236}">
                <a16:creationId xmlns:a16="http://schemas.microsoft.com/office/drawing/2014/main" id="{2C7EB0AB-8D77-4384-A42A-B2D002FF0E2A}"/>
              </a:ext>
            </a:extLst>
          </p:cNvPr>
          <p:cNvSpPr/>
          <p:nvPr/>
        </p:nvSpPr>
        <p:spPr>
          <a:xfrm>
            <a:off x="4364183" y="1496291"/>
            <a:ext cx="7827817" cy="1200329"/>
          </a:xfrm>
          <a:prstGeom prst="rect">
            <a:avLst/>
          </a:prstGeom>
        </p:spPr>
        <p:txBody>
          <a:bodyPr wrap="square">
            <a:spAutoFit/>
          </a:bodyPr>
          <a:lstStyle/>
          <a:p>
            <a:r>
              <a:rPr lang="en-US" dirty="0">
                <a:effectLst/>
              </a:rPr>
              <a:t>The S1-MME interface connects the </a:t>
            </a:r>
            <a:r>
              <a:rPr lang="en-US" u="none" strike="noStrike" dirty="0">
                <a:solidFill>
                  <a:srgbClr val="004499"/>
                </a:solidFill>
                <a:effectLst/>
              </a:rPr>
              <a:t>SGSN-MME</a:t>
            </a:r>
            <a:r>
              <a:rPr lang="en-US" dirty="0">
                <a:effectLst/>
              </a:rPr>
              <a:t> to </a:t>
            </a:r>
            <a:r>
              <a:rPr lang="en-US" dirty="0" err="1">
                <a:effectLst/>
              </a:rPr>
              <a:t>eNodeBs</a:t>
            </a:r>
            <a:r>
              <a:rPr lang="en-US" dirty="0">
                <a:effectLst/>
              </a:rPr>
              <a:t> (that are connected to </a:t>
            </a:r>
            <a:r>
              <a:rPr lang="en-US" u="none" strike="noStrike" dirty="0">
                <a:solidFill>
                  <a:srgbClr val="004499"/>
                </a:solidFill>
                <a:effectLst/>
              </a:rPr>
              <a:t>UE</a:t>
            </a:r>
            <a:r>
              <a:rPr lang="en-US" dirty="0">
                <a:effectLst/>
              </a:rPr>
              <a:t>). S1 Application Protocol (S1-AP) messages are transferred between the </a:t>
            </a:r>
            <a:r>
              <a:rPr lang="en-US" u="none" strike="noStrike" dirty="0">
                <a:solidFill>
                  <a:srgbClr val="004499"/>
                </a:solidFill>
                <a:effectLst/>
              </a:rPr>
              <a:t>SGSN-MME</a:t>
            </a:r>
            <a:r>
              <a:rPr lang="en-US" dirty="0">
                <a:effectLst/>
              </a:rPr>
              <a:t> and the </a:t>
            </a:r>
            <a:r>
              <a:rPr lang="en-US" dirty="0" err="1">
                <a:effectLst/>
              </a:rPr>
              <a:t>eNodeB</a:t>
            </a:r>
            <a:r>
              <a:rPr lang="en-US" dirty="0">
                <a:effectLst/>
              </a:rPr>
              <a:t>. </a:t>
            </a:r>
            <a:r>
              <a:rPr lang="en-US" u="none" strike="noStrike" dirty="0">
                <a:solidFill>
                  <a:srgbClr val="004499"/>
                </a:solidFill>
                <a:effectLst/>
              </a:rPr>
              <a:t>NAS</a:t>
            </a:r>
            <a:r>
              <a:rPr lang="en-US" dirty="0">
                <a:effectLst/>
              </a:rPr>
              <a:t> messages are transferred between the </a:t>
            </a:r>
            <a:r>
              <a:rPr lang="en-US" u="none" strike="noStrike" dirty="0">
                <a:solidFill>
                  <a:srgbClr val="004499"/>
                </a:solidFill>
                <a:effectLst/>
              </a:rPr>
              <a:t>SGSN-MME</a:t>
            </a:r>
            <a:r>
              <a:rPr lang="en-US" dirty="0">
                <a:effectLst/>
              </a:rPr>
              <a:t> and </a:t>
            </a:r>
            <a:r>
              <a:rPr lang="en-US" u="none" strike="noStrike" dirty="0">
                <a:solidFill>
                  <a:srgbClr val="004499"/>
                </a:solidFill>
                <a:effectLst/>
              </a:rPr>
              <a:t>UE</a:t>
            </a:r>
            <a:endParaRPr lang="en-US" dirty="0"/>
          </a:p>
        </p:txBody>
      </p:sp>
      <p:sp>
        <p:nvSpPr>
          <p:cNvPr id="6" name="Rectangle 5">
            <a:extLst>
              <a:ext uri="{FF2B5EF4-FFF2-40B4-BE49-F238E27FC236}">
                <a16:creationId xmlns:a16="http://schemas.microsoft.com/office/drawing/2014/main" id="{7E6D7D8B-3D5D-403C-86C7-54503F11A75D}"/>
              </a:ext>
            </a:extLst>
          </p:cNvPr>
          <p:cNvSpPr/>
          <p:nvPr/>
        </p:nvSpPr>
        <p:spPr>
          <a:xfrm>
            <a:off x="4364183" y="2967335"/>
            <a:ext cx="7689271" cy="923330"/>
          </a:xfrm>
          <a:prstGeom prst="rect">
            <a:avLst/>
          </a:prstGeom>
        </p:spPr>
        <p:txBody>
          <a:bodyPr wrap="square">
            <a:spAutoFit/>
          </a:bodyPr>
          <a:lstStyle/>
          <a:p>
            <a:r>
              <a:rPr lang="en-US" dirty="0">
                <a:effectLst/>
              </a:rPr>
              <a:t>The S1-MME interface has the following main features:</a:t>
            </a:r>
          </a:p>
          <a:p>
            <a:pPr>
              <a:buFont typeface="Arial" panose="020B0604020202020204" pitchFamily="34" charset="0"/>
              <a:buChar char="•"/>
            </a:pPr>
            <a:r>
              <a:rPr lang="en-US" dirty="0">
                <a:effectLst/>
              </a:rPr>
              <a:t>Transport of S1-AP messages over the </a:t>
            </a:r>
            <a:r>
              <a:rPr lang="en-US" u="none" strike="noStrike" dirty="0">
                <a:solidFill>
                  <a:srgbClr val="004499"/>
                </a:solidFill>
                <a:effectLst/>
              </a:rPr>
              <a:t>SCTP</a:t>
            </a:r>
            <a:endParaRPr lang="en-US" dirty="0">
              <a:effectLst/>
            </a:endParaRPr>
          </a:p>
          <a:p>
            <a:pPr>
              <a:buFont typeface="Arial" panose="020B0604020202020204" pitchFamily="34" charset="0"/>
              <a:buChar char="•"/>
            </a:pPr>
            <a:r>
              <a:rPr lang="en-US" dirty="0">
                <a:effectLst/>
              </a:rPr>
              <a:t>Transport of </a:t>
            </a:r>
            <a:r>
              <a:rPr lang="en-US" u="none" strike="noStrike" dirty="0">
                <a:solidFill>
                  <a:srgbClr val="004499"/>
                </a:solidFill>
                <a:effectLst/>
              </a:rPr>
              <a:t>NAS</a:t>
            </a:r>
            <a:r>
              <a:rPr lang="en-US" dirty="0">
                <a:effectLst/>
              </a:rPr>
              <a:t> messages over the S1-AP</a:t>
            </a:r>
          </a:p>
        </p:txBody>
      </p:sp>
      <p:sp>
        <p:nvSpPr>
          <p:cNvPr id="7" name="Rectangle 6">
            <a:extLst>
              <a:ext uri="{FF2B5EF4-FFF2-40B4-BE49-F238E27FC236}">
                <a16:creationId xmlns:a16="http://schemas.microsoft.com/office/drawing/2014/main" id="{113330E3-BE08-4D67-B003-3BF213A78518}"/>
              </a:ext>
            </a:extLst>
          </p:cNvPr>
          <p:cNvSpPr/>
          <p:nvPr/>
        </p:nvSpPr>
        <p:spPr>
          <a:xfrm>
            <a:off x="4364183" y="3976714"/>
            <a:ext cx="4464171" cy="369332"/>
          </a:xfrm>
          <a:prstGeom prst="rect">
            <a:avLst/>
          </a:prstGeom>
        </p:spPr>
        <p:txBody>
          <a:bodyPr wrap="none">
            <a:spAutoFit/>
          </a:bodyPr>
          <a:lstStyle/>
          <a:p>
            <a:r>
              <a:rPr lang="en-US" dirty="0">
                <a:effectLst/>
              </a:rPr>
              <a:t>The protocols used by the S1-MME interface :</a:t>
            </a:r>
            <a:endParaRPr lang="en-US" dirty="0"/>
          </a:p>
        </p:txBody>
      </p:sp>
      <p:pic>
        <p:nvPicPr>
          <p:cNvPr id="8" name="Picture 7">
            <a:extLst>
              <a:ext uri="{FF2B5EF4-FFF2-40B4-BE49-F238E27FC236}">
                <a16:creationId xmlns:a16="http://schemas.microsoft.com/office/drawing/2014/main" id="{8DAA2F56-5F72-4B19-93DC-388F6502DC5F}"/>
              </a:ext>
            </a:extLst>
          </p:cNvPr>
          <p:cNvPicPr>
            <a:picLocks noChangeAspect="1"/>
          </p:cNvPicPr>
          <p:nvPr/>
        </p:nvPicPr>
        <p:blipFill>
          <a:blip r:embed="rId4"/>
          <a:stretch>
            <a:fillRect/>
          </a:stretch>
        </p:blipFill>
        <p:spPr>
          <a:xfrm>
            <a:off x="8828354" y="3429000"/>
            <a:ext cx="3225100" cy="3286174"/>
          </a:xfrm>
          <a:prstGeom prst="rect">
            <a:avLst/>
          </a:prstGeom>
        </p:spPr>
      </p:pic>
    </p:spTree>
    <p:extLst>
      <p:ext uri="{BB962C8B-B14F-4D97-AF65-F5344CB8AC3E}">
        <p14:creationId xmlns:p14="http://schemas.microsoft.com/office/powerpoint/2010/main" val="388170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D815-5A29-4968-B48D-62A5B546CDFA}"/>
              </a:ext>
            </a:extLst>
          </p:cNvPr>
          <p:cNvSpPr>
            <a:spLocks noGrp="1"/>
          </p:cNvSpPr>
          <p:nvPr>
            <p:ph type="title"/>
          </p:nvPr>
        </p:nvSpPr>
        <p:spPr>
          <a:xfrm>
            <a:off x="838200" y="365125"/>
            <a:ext cx="10515600" cy="563343"/>
          </a:xfrm>
        </p:spPr>
        <p:txBody>
          <a:bodyPr>
            <a:normAutofit fontScale="90000"/>
          </a:bodyPr>
          <a:lstStyle/>
          <a:p>
            <a:r>
              <a:rPr lang="en-US" sz="4000" b="1" dirty="0"/>
              <a:t>                                  S6a INTERFACE</a:t>
            </a:r>
          </a:p>
        </p:txBody>
      </p:sp>
      <p:pic>
        <p:nvPicPr>
          <p:cNvPr id="4" name="Content Placeholder 3">
            <a:extLst>
              <a:ext uri="{FF2B5EF4-FFF2-40B4-BE49-F238E27FC236}">
                <a16:creationId xmlns:a16="http://schemas.microsoft.com/office/drawing/2014/main" id="{9444B172-7E94-4912-ABF3-64C0DD27757B}"/>
              </a:ext>
            </a:extLst>
          </p:cNvPr>
          <p:cNvPicPr>
            <a:picLocks noGrp="1" noChangeAspect="1"/>
          </p:cNvPicPr>
          <p:nvPr>
            <p:ph idx="1"/>
          </p:nvPr>
        </p:nvPicPr>
        <p:blipFill>
          <a:blip r:embed="rId2"/>
          <a:stretch>
            <a:fillRect/>
          </a:stretch>
        </p:blipFill>
        <p:spPr>
          <a:xfrm>
            <a:off x="267286" y="928468"/>
            <a:ext cx="3573194" cy="5564407"/>
          </a:xfrm>
          <a:prstGeom prst="rect">
            <a:avLst/>
          </a:prstGeom>
        </p:spPr>
      </p:pic>
      <p:sp>
        <p:nvSpPr>
          <p:cNvPr id="5" name="Rectangle 4">
            <a:extLst>
              <a:ext uri="{FF2B5EF4-FFF2-40B4-BE49-F238E27FC236}">
                <a16:creationId xmlns:a16="http://schemas.microsoft.com/office/drawing/2014/main" id="{47C9F240-41CB-4F50-82A3-1B3F9089D067}"/>
              </a:ext>
            </a:extLst>
          </p:cNvPr>
          <p:cNvSpPr/>
          <p:nvPr/>
        </p:nvSpPr>
        <p:spPr>
          <a:xfrm>
            <a:off x="3683000" y="1228636"/>
            <a:ext cx="7188200" cy="923330"/>
          </a:xfrm>
          <a:prstGeom prst="rect">
            <a:avLst/>
          </a:prstGeom>
        </p:spPr>
        <p:txBody>
          <a:bodyPr wrap="square">
            <a:spAutoFit/>
          </a:bodyPr>
          <a:lstStyle/>
          <a:p>
            <a:r>
              <a:rPr lang="en-US" dirty="0"/>
              <a:t>The S6a interface allows the </a:t>
            </a:r>
            <a:r>
              <a:rPr lang="en-US" dirty="0">
                <a:solidFill>
                  <a:srgbClr val="004499"/>
                </a:solidFill>
              </a:rPr>
              <a:t>HSS</a:t>
            </a:r>
            <a:r>
              <a:rPr lang="en-US" dirty="0"/>
              <a:t> to keep track of </a:t>
            </a:r>
            <a:r>
              <a:rPr lang="en-US" dirty="0">
                <a:solidFill>
                  <a:srgbClr val="004499"/>
                </a:solidFill>
              </a:rPr>
              <a:t>UE</a:t>
            </a:r>
            <a:r>
              <a:rPr lang="en-US" dirty="0"/>
              <a:t> locations and to provide the </a:t>
            </a:r>
            <a:r>
              <a:rPr lang="en-US" dirty="0">
                <a:solidFill>
                  <a:srgbClr val="004499"/>
                </a:solidFill>
              </a:rPr>
              <a:t>SGSN-MME</a:t>
            </a:r>
            <a:r>
              <a:rPr lang="en-US" dirty="0"/>
              <a:t> with subscriber and authentication data. The </a:t>
            </a:r>
            <a:r>
              <a:rPr lang="en-US" dirty="0">
                <a:solidFill>
                  <a:srgbClr val="004499"/>
                </a:solidFill>
              </a:rPr>
              <a:t>SGSN-MME</a:t>
            </a:r>
            <a:r>
              <a:rPr lang="en-US" dirty="0"/>
              <a:t> notifies the </a:t>
            </a:r>
            <a:r>
              <a:rPr lang="en-US" dirty="0">
                <a:solidFill>
                  <a:srgbClr val="004499"/>
                </a:solidFill>
              </a:rPr>
              <a:t>HSS</a:t>
            </a:r>
            <a:r>
              <a:rPr lang="en-US" dirty="0"/>
              <a:t> if it autonomously de-registers a subscriber</a:t>
            </a:r>
          </a:p>
        </p:txBody>
      </p:sp>
      <p:sp>
        <p:nvSpPr>
          <p:cNvPr id="6" name="TextBox 5">
            <a:extLst>
              <a:ext uri="{FF2B5EF4-FFF2-40B4-BE49-F238E27FC236}">
                <a16:creationId xmlns:a16="http://schemas.microsoft.com/office/drawing/2014/main" id="{7E2932FE-9C41-4B5C-BD08-6DEAE93C8D81}"/>
              </a:ext>
            </a:extLst>
          </p:cNvPr>
          <p:cNvSpPr txBox="1"/>
          <p:nvPr/>
        </p:nvSpPr>
        <p:spPr>
          <a:xfrm>
            <a:off x="4013200" y="2527300"/>
            <a:ext cx="2262187" cy="369332"/>
          </a:xfrm>
          <a:prstGeom prst="rect">
            <a:avLst/>
          </a:prstGeom>
          <a:noFill/>
        </p:spPr>
        <p:txBody>
          <a:bodyPr wrap="square" rtlCol="0">
            <a:spAutoFit/>
          </a:bodyPr>
          <a:lstStyle/>
          <a:p>
            <a:r>
              <a:rPr lang="en-US" b="1" dirty="0"/>
              <a:t>PROTOCOLS  STACK:</a:t>
            </a:r>
          </a:p>
        </p:txBody>
      </p:sp>
      <p:pic>
        <p:nvPicPr>
          <p:cNvPr id="7" name="Picture 6">
            <a:extLst>
              <a:ext uri="{FF2B5EF4-FFF2-40B4-BE49-F238E27FC236}">
                <a16:creationId xmlns:a16="http://schemas.microsoft.com/office/drawing/2014/main" id="{81F1F2D3-6B26-4E34-B076-A60F31130B84}"/>
              </a:ext>
            </a:extLst>
          </p:cNvPr>
          <p:cNvPicPr>
            <a:picLocks noChangeAspect="1"/>
          </p:cNvPicPr>
          <p:nvPr/>
        </p:nvPicPr>
        <p:blipFill>
          <a:blip r:embed="rId3"/>
          <a:stretch>
            <a:fillRect/>
          </a:stretch>
        </p:blipFill>
        <p:spPr>
          <a:xfrm>
            <a:off x="6275387" y="2896632"/>
            <a:ext cx="2867025" cy="2732732"/>
          </a:xfrm>
          <a:prstGeom prst="rect">
            <a:avLst/>
          </a:prstGeom>
        </p:spPr>
      </p:pic>
    </p:spTree>
    <p:extLst>
      <p:ext uri="{BB962C8B-B14F-4D97-AF65-F5344CB8AC3E}">
        <p14:creationId xmlns:p14="http://schemas.microsoft.com/office/powerpoint/2010/main" val="181179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0296-D3A7-401C-9782-E4035FEB47F6}"/>
              </a:ext>
            </a:extLst>
          </p:cNvPr>
          <p:cNvSpPr>
            <a:spLocks noGrp="1"/>
          </p:cNvSpPr>
          <p:nvPr>
            <p:ph type="title"/>
          </p:nvPr>
        </p:nvSpPr>
        <p:spPr>
          <a:xfrm>
            <a:off x="838200" y="365125"/>
            <a:ext cx="10515600" cy="434975"/>
          </a:xfrm>
        </p:spPr>
        <p:txBody>
          <a:bodyPr>
            <a:normAutofit fontScale="90000"/>
          </a:bodyPr>
          <a:lstStyle/>
          <a:p>
            <a:r>
              <a:rPr lang="en-US" sz="4000" b="1" dirty="0"/>
              <a:t>                                     S13 INTERFACE </a:t>
            </a:r>
          </a:p>
        </p:txBody>
      </p:sp>
      <p:pic>
        <p:nvPicPr>
          <p:cNvPr id="4" name="Content Placeholder 3">
            <a:extLst>
              <a:ext uri="{FF2B5EF4-FFF2-40B4-BE49-F238E27FC236}">
                <a16:creationId xmlns:a16="http://schemas.microsoft.com/office/drawing/2014/main" id="{8B26D361-7A43-4D09-ABCE-34F1ACFD2C3B}"/>
              </a:ext>
            </a:extLst>
          </p:cNvPr>
          <p:cNvPicPr>
            <a:picLocks noGrp="1" noChangeAspect="1"/>
          </p:cNvPicPr>
          <p:nvPr>
            <p:ph idx="1"/>
          </p:nvPr>
        </p:nvPicPr>
        <p:blipFill>
          <a:blip r:embed="rId2"/>
          <a:stretch>
            <a:fillRect/>
          </a:stretch>
        </p:blipFill>
        <p:spPr>
          <a:xfrm>
            <a:off x="584201" y="1412081"/>
            <a:ext cx="2959099" cy="5080794"/>
          </a:xfrm>
          <a:prstGeom prst="rect">
            <a:avLst/>
          </a:prstGeom>
        </p:spPr>
      </p:pic>
      <p:sp>
        <p:nvSpPr>
          <p:cNvPr id="5" name="Rectangle 4">
            <a:extLst>
              <a:ext uri="{FF2B5EF4-FFF2-40B4-BE49-F238E27FC236}">
                <a16:creationId xmlns:a16="http://schemas.microsoft.com/office/drawing/2014/main" id="{374DCE20-3908-4D37-A6E7-74B8D632E1EA}"/>
              </a:ext>
            </a:extLst>
          </p:cNvPr>
          <p:cNvSpPr/>
          <p:nvPr/>
        </p:nvSpPr>
        <p:spPr>
          <a:xfrm>
            <a:off x="4381500" y="936536"/>
            <a:ext cx="6096000" cy="1200329"/>
          </a:xfrm>
          <a:prstGeom prst="rect">
            <a:avLst/>
          </a:prstGeom>
        </p:spPr>
        <p:txBody>
          <a:bodyPr>
            <a:spAutoFit/>
          </a:bodyPr>
          <a:lstStyle/>
          <a:p>
            <a:r>
              <a:rPr lang="en-US" dirty="0"/>
              <a:t>The S13 interface enables transfer of identity data for identification of </a:t>
            </a:r>
            <a:r>
              <a:rPr lang="en-US" dirty="0">
                <a:solidFill>
                  <a:srgbClr val="004499"/>
                </a:solidFill>
              </a:rPr>
              <a:t>ME</a:t>
            </a:r>
            <a:r>
              <a:rPr lang="en-US" dirty="0"/>
              <a:t> and enables controlling the access for specific </a:t>
            </a:r>
            <a:r>
              <a:rPr lang="en-US" dirty="0">
                <a:solidFill>
                  <a:srgbClr val="004499"/>
                </a:solidFill>
              </a:rPr>
              <a:t>ME</a:t>
            </a:r>
            <a:r>
              <a:rPr lang="en-US" dirty="0"/>
              <a:t> to the </a:t>
            </a:r>
            <a:r>
              <a:rPr lang="en-US" dirty="0">
                <a:solidFill>
                  <a:srgbClr val="004499"/>
                </a:solidFill>
              </a:rPr>
              <a:t>EPS</a:t>
            </a:r>
            <a:r>
              <a:rPr lang="en-US" dirty="0"/>
              <a:t> network. This is done by the optional licensed feature </a:t>
            </a:r>
            <a:r>
              <a:rPr lang="en-US" dirty="0">
                <a:solidFill>
                  <a:srgbClr val="004499"/>
                </a:solidFill>
              </a:rPr>
              <a:t>IMEI</a:t>
            </a:r>
            <a:r>
              <a:rPr lang="en-US" dirty="0"/>
              <a:t> Check</a:t>
            </a:r>
          </a:p>
        </p:txBody>
      </p:sp>
      <p:sp>
        <p:nvSpPr>
          <p:cNvPr id="6" name="TextBox 5">
            <a:extLst>
              <a:ext uri="{FF2B5EF4-FFF2-40B4-BE49-F238E27FC236}">
                <a16:creationId xmlns:a16="http://schemas.microsoft.com/office/drawing/2014/main" id="{8570CD21-1450-4DD6-975D-1C7EF74FAD14}"/>
              </a:ext>
            </a:extLst>
          </p:cNvPr>
          <p:cNvSpPr txBox="1"/>
          <p:nvPr/>
        </p:nvSpPr>
        <p:spPr>
          <a:xfrm>
            <a:off x="4381500" y="2400300"/>
            <a:ext cx="1927322" cy="369332"/>
          </a:xfrm>
          <a:prstGeom prst="rect">
            <a:avLst/>
          </a:prstGeom>
          <a:noFill/>
        </p:spPr>
        <p:txBody>
          <a:bodyPr wrap="none" rtlCol="0">
            <a:spAutoFit/>
          </a:bodyPr>
          <a:lstStyle/>
          <a:p>
            <a:r>
              <a:rPr lang="en-US" b="1" dirty="0"/>
              <a:t>PROTOCOL STACK:</a:t>
            </a:r>
          </a:p>
        </p:txBody>
      </p:sp>
      <p:pic>
        <p:nvPicPr>
          <p:cNvPr id="7" name="Picture 6">
            <a:extLst>
              <a:ext uri="{FF2B5EF4-FFF2-40B4-BE49-F238E27FC236}">
                <a16:creationId xmlns:a16="http://schemas.microsoft.com/office/drawing/2014/main" id="{983F0032-6B14-4858-AF82-9240B76494FB}"/>
              </a:ext>
            </a:extLst>
          </p:cNvPr>
          <p:cNvPicPr>
            <a:picLocks noChangeAspect="1"/>
          </p:cNvPicPr>
          <p:nvPr/>
        </p:nvPicPr>
        <p:blipFill>
          <a:blip r:embed="rId3"/>
          <a:stretch>
            <a:fillRect/>
          </a:stretch>
        </p:blipFill>
        <p:spPr>
          <a:xfrm>
            <a:off x="6197601" y="2769632"/>
            <a:ext cx="3340100" cy="2573338"/>
          </a:xfrm>
          <a:prstGeom prst="rect">
            <a:avLst/>
          </a:prstGeom>
        </p:spPr>
      </p:pic>
    </p:spTree>
    <p:extLst>
      <p:ext uri="{BB962C8B-B14F-4D97-AF65-F5344CB8AC3E}">
        <p14:creationId xmlns:p14="http://schemas.microsoft.com/office/powerpoint/2010/main" val="382623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4852-B1C1-4865-A89B-9A2E87A6CF41}"/>
              </a:ext>
            </a:extLst>
          </p:cNvPr>
          <p:cNvSpPr>
            <a:spLocks noGrp="1"/>
          </p:cNvSpPr>
          <p:nvPr>
            <p:ph type="title"/>
          </p:nvPr>
        </p:nvSpPr>
        <p:spPr>
          <a:xfrm>
            <a:off x="838200" y="139701"/>
            <a:ext cx="10515600" cy="673099"/>
          </a:xfrm>
        </p:spPr>
        <p:txBody>
          <a:bodyPr>
            <a:normAutofit/>
          </a:bodyPr>
          <a:lstStyle/>
          <a:p>
            <a:r>
              <a:rPr lang="en-US" sz="4000" b="1" dirty="0"/>
              <a:t>                                </a:t>
            </a:r>
            <a:r>
              <a:rPr lang="en-US" sz="4000" b="1" dirty="0" err="1"/>
              <a:t>SBc</a:t>
            </a:r>
            <a:r>
              <a:rPr lang="en-US" sz="4000" b="1" dirty="0"/>
              <a:t> INTERFACE</a:t>
            </a:r>
          </a:p>
        </p:txBody>
      </p:sp>
      <p:pic>
        <p:nvPicPr>
          <p:cNvPr id="4" name="Content Placeholder 3">
            <a:extLst>
              <a:ext uri="{FF2B5EF4-FFF2-40B4-BE49-F238E27FC236}">
                <a16:creationId xmlns:a16="http://schemas.microsoft.com/office/drawing/2014/main" id="{6B315169-0524-4C3E-896C-24230D12E167}"/>
              </a:ext>
            </a:extLst>
          </p:cNvPr>
          <p:cNvPicPr>
            <a:picLocks noGrp="1" noChangeAspect="1"/>
          </p:cNvPicPr>
          <p:nvPr>
            <p:ph idx="1"/>
          </p:nvPr>
        </p:nvPicPr>
        <p:blipFill>
          <a:blip r:embed="rId2"/>
          <a:stretch>
            <a:fillRect/>
          </a:stretch>
        </p:blipFill>
        <p:spPr>
          <a:xfrm>
            <a:off x="1" y="977901"/>
            <a:ext cx="3873500" cy="5473700"/>
          </a:xfrm>
          <a:prstGeom prst="rect">
            <a:avLst/>
          </a:prstGeom>
        </p:spPr>
      </p:pic>
      <p:sp>
        <p:nvSpPr>
          <p:cNvPr id="5" name="Rectangle 4">
            <a:extLst>
              <a:ext uri="{FF2B5EF4-FFF2-40B4-BE49-F238E27FC236}">
                <a16:creationId xmlns:a16="http://schemas.microsoft.com/office/drawing/2014/main" id="{6555CB7C-1482-4A08-AE2C-A231949CDF27}"/>
              </a:ext>
            </a:extLst>
          </p:cNvPr>
          <p:cNvSpPr/>
          <p:nvPr/>
        </p:nvSpPr>
        <p:spPr>
          <a:xfrm>
            <a:off x="3873501" y="843867"/>
            <a:ext cx="6096000" cy="646331"/>
          </a:xfrm>
          <a:prstGeom prst="rect">
            <a:avLst/>
          </a:prstGeom>
        </p:spPr>
        <p:txBody>
          <a:bodyPr>
            <a:spAutoFit/>
          </a:bodyPr>
          <a:lstStyle/>
          <a:p>
            <a:r>
              <a:rPr lang="en-US" dirty="0"/>
              <a:t>The </a:t>
            </a:r>
            <a:r>
              <a:rPr lang="en-US" dirty="0" err="1"/>
              <a:t>SBc</a:t>
            </a:r>
            <a:r>
              <a:rPr lang="en-US" dirty="0"/>
              <a:t> interface is an SCTP-based interface. It transfers </a:t>
            </a:r>
            <a:r>
              <a:rPr lang="en-US" dirty="0" err="1"/>
              <a:t>SBc</a:t>
            </a:r>
            <a:r>
              <a:rPr lang="en-US" dirty="0"/>
              <a:t> messages between the </a:t>
            </a:r>
            <a:r>
              <a:rPr lang="en-US" dirty="0">
                <a:solidFill>
                  <a:srgbClr val="004499"/>
                </a:solidFill>
              </a:rPr>
              <a:t>MME</a:t>
            </a:r>
            <a:r>
              <a:rPr lang="en-US" dirty="0"/>
              <a:t> and the CBC.</a:t>
            </a:r>
          </a:p>
        </p:txBody>
      </p:sp>
      <p:sp>
        <p:nvSpPr>
          <p:cNvPr id="6" name="TextBox 5">
            <a:extLst>
              <a:ext uri="{FF2B5EF4-FFF2-40B4-BE49-F238E27FC236}">
                <a16:creationId xmlns:a16="http://schemas.microsoft.com/office/drawing/2014/main" id="{0F8C4428-4C04-4B90-A638-4761EB3200CD}"/>
              </a:ext>
            </a:extLst>
          </p:cNvPr>
          <p:cNvSpPr txBox="1"/>
          <p:nvPr/>
        </p:nvSpPr>
        <p:spPr>
          <a:xfrm>
            <a:off x="4114800" y="1676400"/>
            <a:ext cx="2120900" cy="369332"/>
          </a:xfrm>
          <a:prstGeom prst="rect">
            <a:avLst/>
          </a:prstGeom>
          <a:noFill/>
        </p:spPr>
        <p:txBody>
          <a:bodyPr wrap="square" rtlCol="0">
            <a:spAutoFit/>
          </a:bodyPr>
          <a:lstStyle/>
          <a:p>
            <a:r>
              <a:rPr lang="en-US" b="1" dirty="0"/>
              <a:t>PROTOCOL STACK</a:t>
            </a:r>
            <a:r>
              <a:rPr lang="en-US" dirty="0"/>
              <a:t>:</a:t>
            </a:r>
          </a:p>
        </p:txBody>
      </p:sp>
      <p:pic>
        <p:nvPicPr>
          <p:cNvPr id="7" name="Picture 6">
            <a:extLst>
              <a:ext uri="{FF2B5EF4-FFF2-40B4-BE49-F238E27FC236}">
                <a16:creationId xmlns:a16="http://schemas.microsoft.com/office/drawing/2014/main" id="{99C72FF4-29F6-4F59-93A4-6E244DB67A3A}"/>
              </a:ext>
            </a:extLst>
          </p:cNvPr>
          <p:cNvPicPr>
            <a:picLocks noChangeAspect="1"/>
          </p:cNvPicPr>
          <p:nvPr/>
        </p:nvPicPr>
        <p:blipFill>
          <a:blip r:embed="rId3"/>
          <a:stretch>
            <a:fillRect/>
          </a:stretch>
        </p:blipFill>
        <p:spPr>
          <a:xfrm>
            <a:off x="6476999" y="1676400"/>
            <a:ext cx="4524374" cy="2762250"/>
          </a:xfrm>
          <a:prstGeom prst="rect">
            <a:avLst/>
          </a:prstGeom>
        </p:spPr>
      </p:pic>
      <p:sp>
        <p:nvSpPr>
          <p:cNvPr id="8" name="Rectangle 7">
            <a:extLst>
              <a:ext uri="{FF2B5EF4-FFF2-40B4-BE49-F238E27FC236}">
                <a16:creationId xmlns:a16="http://schemas.microsoft.com/office/drawing/2014/main" id="{AD330676-9712-446F-A431-51DA10D1993A}"/>
              </a:ext>
            </a:extLst>
          </p:cNvPr>
          <p:cNvSpPr/>
          <p:nvPr/>
        </p:nvSpPr>
        <p:spPr>
          <a:xfrm>
            <a:off x="4559300" y="4755119"/>
            <a:ext cx="6096000" cy="923330"/>
          </a:xfrm>
          <a:prstGeom prst="rect">
            <a:avLst/>
          </a:prstGeom>
        </p:spPr>
        <p:txBody>
          <a:bodyPr>
            <a:spAutoFit/>
          </a:bodyPr>
          <a:lstStyle/>
          <a:p>
            <a:r>
              <a:rPr lang="en-US" dirty="0"/>
              <a:t>The </a:t>
            </a:r>
            <a:r>
              <a:rPr lang="en-US" dirty="0" err="1"/>
              <a:t>SBc</a:t>
            </a:r>
            <a:r>
              <a:rPr lang="en-US" dirty="0"/>
              <a:t> Application Protocol (</a:t>
            </a:r>
            <a:r>
              <a:rPr lang="en-US" dirty="0" err="1"/>
              <a:t>SBc</a:t>
            </a:r>
            <a:r>
              <a:rPr lang="en-US" dirty="0"/>
              <a:t>-AP) is the application layer protocol between the </a:t>
            </a:r>
            <a:r>
              <a:rPr lang="en-US" dirty="0">
                <a:solidFill>
                  <a:srgbClr val="004499"/>
                </a:solidFill>
              </a:rPr>
              <a:t>MME</a:t>
            </a:r>
            <a:r>
              <a:rPr lang="en-US" dirty="0"/>
              <a:t> and the CBC. The </a:t>
            </a:r>
            <a:r>
              <a:rPr lang="en-US" dirty="0">
                <a:solidFill>
                  <a:srgbClr val="004499"/>
                </a:solidFill>
              </a:rPr>
              <a:t>MME</a:t>
            </a:r>
            <a:r>
              <a:rPr lang="en-US" dirty="0"/>
              <a:t> supports </a:t>
            </a:r>
            <a:r>
              <a:rPr lang="en-US" dirty="0">
                <a:solidFill>
                  <a:srgbClr val="004499"/>
                </a:solidFill>
              </a:rPr>
              <a:t>IPv4</a:t>
            </a:r>
            <a:r>
              <a:rPr lang="en-US" dirty="0"/>
              <a:t> and </a:t>
            </a:r>
            <a:r>
              <a:rPr lang="en-US" dirty="0">
                <a:solidFill>
                  <a:srgbClr val="004499"/>
                </a:solidFill>
              </a:rPr>
              <a:t>IPv6</a:t>
            </a:r>
            <a:r>
              <a:rPr lang="en-US" dirty="0"/>
              <a:t> on the </a:t>
            </a:r>
            <a:r>
              <a:rPr lang="en-US" dirty="0" err="1"/>
              <a:t>SBc</a:t>
            </a:r>
            <a:r>
              <a:rPr lang="en-US" dirty="0"/>
              <a:t> interface. </a:t>
            </a:r>
          </a:p>
        </p:txBody>
      </p:sp>
    </p:spTree>
    <p:extLst>
      <p:ext uri="{BB962C8B-B14F-4D97-AF65-F5344CB8AC3E}">
        <p14:creationId xmlns:p14="http://schemas.microsoft.com/office/powerpoint/2010/main" val="66278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D92F-CF0D-4D07-A107-9373215B6EBB}"/>
              </a:ext>
            </a:extLst>
          </p:cNvPr>
          <p:cNvSpPr>
            <a:spLocks noGrp="1"/>
          </p:cNvSpPr>
          <p:nvPr>
            <p:ph type="title"/>
          </p:nvPr>
        </p:nvSpPr>
        <p:spPr>
          <a:xfrm>
            <a:off x="838200" y="165101"/>
            <a:ext cx="10515600" cy="609599"/>
          </a:xfrm>
        </p:spPr>
        <p:txBody>
          <a:bodyPr>
            <a:normAutofit fontScale="90000"/>
          </a:bodyPr>
          <a:lstStyle/>
          <a:p>
            <a:r>
              <a:rPr lang="en-US" sz="4000" b="1" dirty="0"/>
              <a:t>                               SGs INTERFACE</a:t>
            </a:r>
          </a:p>
        </p:txBody>
      </p:sp>
      <p:pic>
        <p:nvPicPr>
          <p:cNvPr id="4" name="Content Placeholder 3">
            <a:extLst>
              <a:ext uri="{FF2B5EF4-FFF2-40B4-BE49-F238E27FC236}">
                <a16:creationId xmlns:a16="http://schemas.microsoft.com/office/drawing/2014/main" id="{EF679E26-BD22-41E0-A92E-608493A198FD}"/>
              </a:ext>
            </a:extLst>
          </p:cNvPr>
          <p:cNvPicPr>
            <a:picLocks noGrp="1" noChangeAspect="1"/>
          </p:cNvPicPr>
          <p:nvPr>
            <p:ph idx="1"/>
          </p:nvPr>
        </p:nvPicPr>
        <p:blipFill>
          <a:blip r:embed="rId2"/>
          <a:stretch>
            <a:fillRect/>
          </a:stretch>
        </p:blipFill>
        <p:spPr>
          <a:xfrm>
            <a:off x="838201" y="949324"/>
            <a:ext cx="3860799" cy="5349875"/>
          </a:xfrm>
          <a:prstGeom prst="rect">
            <a:avLst/>
          </a:prstGeom>
        </p:spPr>
      </p:pic>
      <p:sp>
        <p:nvSpPr>
          <p:cNvPr id="5" name="Rectangle 4">
            <a:extLst>
              <a:ext uri="{FF2B5EF4-FFF2-40B4-BE49-F238E27FC236}">
                <a16:creationId xmlns:a16="http://schemas.microsoft.com/office/drawing/2014/main" id="{B3DB5873-5090-40FC-8B92-AA4274080CDB}"/>
              </a:ext>
            </a:extLst>
          </p:cNvPr>
          <p:cNvSpPr/>
          <p:nvPr/>
        </p:nvSpPr>
        <p:spPr>
          <a:xfrm>
            <a:off x="4445002" y="1113135"/>
            <a:ext cx="6096000" cy="923330"/>
          </a:xfrm>
          <a:prstGeom prst="rect">
            <a:avLst/>
          </a:prstGeom>
        </p:spPr>
        <p:txBody>
          <a:bodyPr>
            <a:spAutoFit/>
          </a:bodyPr>
          <a:lstStyle/>
          <a:p>
            <a:r>
              <a:rPr lang="en-US" dirty="0"/>
              <a:t>The </a:t>
            </a:r>
            <a:r>
              <a:rPr lang="en-US" dirty="0">
                <a:solidFill>
                  <a:srgbClr val="004499"/>
                </a:solidFill>
              </a:rPr>
              <a:t>SGs</a:t>
            </a:r>
            <a:r>
              <a:rPr lang="en-US" dirty="0"/>
              <a:t> interface is a Stream Control Transmission Protocol (</a:t>
            </a:r>
            <a:r>
              <a:rPr lang="en-US" dirty="0">
                <a:solidFill>
                  <a:srgbClr val="004499"/>
                </a:solidFill>
              </a:rPr>
              <a:t>SCTP</a:t>
            </a:r>
            <a:r>
              <a:rPr lang="en-US" dirty="0"/>
              <a:t>) based interface used for signaling between the </a:t>
            </a:r>
            <a:r>
              <a:rPr lang="en-US" dirty="0">
                <a:solidFill>
                  <a:srgbClr val="004499"/>
                </a:solidFill>
              </a:rPr>
              <a:t>SGSN-MME</a:t>
            </a:r>
            <a:r>
              <a:rPr lang="en-US" dirty="0"/>
              <a:t> and the MSC/VLR.</a:t>
            </a:r>
          </a:p>
        </p:txBody>
      </p:sp>
      <p:sp>
        <p:nvSpPr>
          <p:cNvPr id="6" name="TextBox 5">
            <a:extLst>
              <a:ext uri="{FF2B5EF4-FFF2-40B4-BE49-F238E27FC236}">
                <a16:creationId xmlns:a16="http://schemas.microsoft.com/office/drawing/2014/main" id="{70F3508F-1CC4-482F-BB6D-B34C82B11CF1}"/>
              </a:ext>
            </a:extLst>
          </p:cNvPr>
          <p:cNvSpPr txBox="1"/>
          <p:nvPr/>
        </p:nvSpPr>
        <p:spPr>
          <a:xfrm>
            <a:off x="4699000" y="2061865"/>
            <a:ext cx="2463799" cy="369332"/>
          </a:xfrm>
          <a:prstGeom prst="rect">
            <a:avLst/>
          </a:prstGeom>
          <a:noFill/>
        </p:spPr>
        <p:txBody>
          <a:bodyPr wrap="square" rtlCol="0">
            <a:spAutoFit/>
          </a:bodyPr>
          <a:lstStyle/>
          <a:p>
            <a:r>
              <a:rPr lang="en-US" b="1" dirty="0"/>
              <a:t>PROTOCOL STACK:</a:t>
            </a:r>
          </a:p>
        </p:txBody>
      </p:sp>
      <p:pic>
        <p:nvPicPr>
          <p:cNvPr id="7" name="Picture 6">
            <a:extLst>
              <a:ext uri="{FF2B5EF4-FFF2-40B4-BE49-F238E27FC236}">
                <a16:creationId xmlns:a16="http://schemas.microsoft.com/office/drawing/2014/main" id="{C8034EF6-D824-4773-82C1-86AFDCD691D8}"/>
              </a:ext>
            </a:extLst>
          </p:cNvPr>
          <p:cNvPicPr>
            <a:picLocks noChangeAspect="1"/>
          </p:cNvPicPr>
          <p:nvPr/>
        </p:nvPicPr>
        <p:blipFill>
          <a:blip r:embed="rId3"/>
          <a:stretch>
            <a:fillRect/>
          </a:stretch>
        </p:blipFill>
        <p:spPr>
          <a:xfrm>
            <a:off x="6654800" y="2374900"/>
            <a:ext cx="5410200" cy="2197100"/>
          </a:xfrm>
          <a:prstGeom prst="rect">
            <a:avLst/>
          </a:prstGeom>
        </p:spPr>
      </p:pic>
      <p:sp>
        <p:nvSpPr>
          <p:cNvPr id="8" name="Rectangle 7">
            <a:extLst>
              <a:ext uri="{FF2B5EF4-FFF2-40B4-BE49-F238E27FC236}">
                <a16:creationId xmlns:a16="http://schemas.microsoft.com/office/drawing/2014/main" id="{D7168B28-138B-4509-A657-3259025FC0A6}"/>
              </a:ext>
            </a:extLst>
          </p:cNvPr>
          <p:cNvSpPr/>
          <p:nvPr/>
        </p:nvSpPr>
        <p:spPr>
          <a:xfrm>
            <a:off x="5105400" y="5098534"/>
            <a:ext cx="6096000" cy="646331"/>
          </a:xfrm>
          <a:prstGeom prst="rect">
            <a:avLst/>
          </a:prstGeom>
        </p:spPr>
        <p:txBody>
          <a:bodyPr>
            <a:spAutoFit/>
          </a:bodyPr>
          <a:lstStyle/>
          <a:p>
            <a:r>
              <a:rPr lang="en-US" dirty="0"/>
              <a:t>The </a:t>
            </a:r>
            <a:r>
              <a:rPr lang="en-US" dirty="0">
                <a:solidFill>
                  <a:srgbClr val="004499"/>
                </a:solidFill>
              </a:rPr>
              <a:t>SGs</a:t>
            </a:r>
            <a:r>
              <a:rPr lang="en-US" dirty="0"/>
              <a:t> Application Part (</a:t>
            </a:r>
            <a:r>
              <a:rPr lang="en-US" dirty="0" err="1">
                <a:solidFill>
                  <a:srgbClr val="004499"/>
                </a:solidFill>
              </a:rPr>
              <a:t>SGsAP</a:t>
            </a:r>
            <a:r>
              <a:rPr lang="en-US" dirty="0"/>
              <a:t>) protocol sends messages over the </a:t>
            </a:r>
            <a:r>
              <a:rPr lang="en-US" dirty="0">
                <a:solidFill>
                  <a:srgbClr val="004499"/>
                </a:solidFill>
              </a:rPr>
              <a:t>SGs</a:t>
            </a:r>
            <a:r>
              <a:rPr lang="en-US" dirty="0"/>
              <a:t> interface</a:t>
            </a:r>
          </a:p>
        </p:txBody>
      </p:sp>
      <p:sp>
        <p:nvSpPr>
          <p:cNvPr id="9" name="Rectangle 8">
            <a:extLst>
              <a:ext uri="{FF2B5EF4-FFF2-40B4-BE49-F238E27FC236}">
                <a16:creationId xmlns:a16="http://schemas.microsoft.com/office/drawing/2014/main" id="{2988BF46-3479-4B32-AC7B-1EA6E7D829A1}"/>
              </a:ext>
            </a:extLst>
          </p:cNvPr>
          <p:cNvSpPr/>
          <p:nvPr/>
        </p:nvSpPr>
        <p:spPr>
          <a:xfrm>
            <a:off x="5105400" y="5652868"/>
            <a:ext cx="6096000" cy="646331"/>
          </a:xfrm>
          <a:prstGeom prst="rect">
            <a:avLst/>
          </a:prstGeom>
        </p:spPr>
        <p:txBody>
          <a:bodyPr>
            <a:spAutoFit/>
          </a:bodyPr>
          <a:lstStyle/>
          <a:p>
            <a:r>
              <a:rPr lang="en-US" dirty="0"/>
              <a:t>The </a:t>
            </a:r>
            <a:r>
              <a:rPr lang="en-US" dirty="0">
                <a:solidFill>
                  <a:srgbClr val="004499"/>
                </a:solidFill>
              </a:rPr>
              <a:t>SCTP</a:t>
            </a:r>
            <a:r>
              <a:rPr lang="en-US" dirty="0"/>
              <a:t> supports transferring of the </a:t>
            </a:r>
            <a:r>
              <a:rPr lang="en-US" dirty="0" err="1">
                <a:solidFill>
                  <a:srgbClr val="004499"/>
                </a:solidFill>
              </a:rPr>
              <a:t>SGsAP</a:t>
            </a:r>
            <a:r>
              <a:rPr lang="en-US" dirty="0"/>
              <a:t> signaling messages.</a:t>
            </a:r>
          </a:p>
        </p:txBody>
      </p:sp>
    </p:spTree>
    <p:extLst>
      <p:ext uri="{BB962C8B-B14F-4D97-AF65-F5344CB8AC3E}">
        <p14:creationId xmlns:p14="http://schemas.microsoft.com/office/powerpoint/2010/main" val="19962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C222-D242-477D-8B6A-162424D480CF}"/>
              </a:ext>
            </a:extLst>
          </p:cNvPr>
          <p:cNvSpPr>
            <a:spLocks noGrp="1"/>
          </p:cNvSpPr>
          <p:nvPr>
            <p:ph type="title"/>
          </p:nvPr>
        </p:nvSpPr>
        <p:spPr>
          <a:xfrm>
            <a:off x="838200" y="190501"/>
            <a:ext cx="10515600" cy="596899"/>
          </a:xfrm>
        </p:spPr>
        <p:txBody>
          <a:bodyPr>
            <a:normAutofit fontScale="90000"/>
          </a:bodyPr>
          <a:lstStyle/>
          <a:p>
            <a:r>
              <a:rPr lang="en-US" sz="4000" b="1" dirty="0"/>
              <a:t>                                       </a:t>
            </a:r>
            <a:r>
              <a:rPr lang="en-US" sz="4000" b="1" dirty="0" err="1"/>
              <a:t>SLg</a:t>
            </a:r>
            <a:r>
              <a:rPr lang="en-US" sz="4000" b="1" dirty="0"/>
              <a:t> INTERFACE</a:t>
            </a:r>
          </a:p>
        </p:txBody>
      </p:sp>
      <p:pic>
        <p:nvPicPr>
          <p:cNvPr id="4" name="Content Placeholder 3">
            <a:extLst>
              <a:ext uri="{FF2B5EF4-FFF2-40B4-BE49-F238E27FC236}">
                <a16:creationId xmlns:a16="http://schemas.microsoft.com/office/drawing/2014/main" id="{8683F497-8F08-4A05-A500-F58ADF507888}"/>
              </a:ext>
            </a:extLst>
          </p:cNvPr>
          <p:cNvPicPr>
            <a:picLocks noGrp="1" noChangeAspect="1"/>
          </p:cNvPicPr>
          <p:nvPr>
            <p:ph idx="1"/>
          </p:nvPr>
        </p:nvPicPr>
        <p:blipFill>
          <a:blip r:embed="rId2"/>
          <a:stretch>
            <a:fillRect/>
          </a:stretch>
        </p:blipFill>
        <p:spPr>
          <a:xfrm>
            <a:off x="0" y="1208880"/>
            <a:ext cx="4076700" cy="5649119"/>
          </a:xfrm>
          <a:prstGeom prst="rect">
            <a:avLst/>
          </a:prstGeom>
        </p:spPr>
      </p:pic>
      <p:sp>
        <p:nvSpPr>
          <p:cNvPr id="5" name="Rectangle 4">
            <a:extLst>
              <a:ext uri="{FF2B5EF4-FFF2-40B4-BE49-F238E27FC236}">
                <a16:creationId xmlns:a16="http://schemas.microsoft.com/office/drawing/2014/main" id="{656F7B78-DD41-4D79-A01C-1A6C2FEE358D}"/>
              </a:ext>
            </a:extLst>
          </p:cNvPr>
          <p:cNvSpPr/>
          <p:nvPr/>
        </p:nvSpPr>
        <p:spPr>
          <a:xfrm>
            <a:off x="4381500" y="885714"/>
            <a:ext cx="6096000" cy="646331"/>
          </a:xfrm>
          <a:prstGeom prst="rect">
            <a:avLst/>
          </a:prstGeom>
        </p:spPr>
        <p:txBody>
          <a:bodyPr>
            <a:spAutoFit/>
          </a:bodyPr>
          <a:lstStyle/>
          <a:p>
            <a:r>
              <a:rPr lang="en-US"/>
              <a:t>The SLg interface is a Diameter-based interface used for signaling between the </a:t>
            </a:r>
            <a:r>
              <a:rPr lang="en-US">
                <a:solidFill>
                  <a:srgbClr val="004499"/>
                </a:solidFill>
              </a:rPr>
              <a:t>MME</a:t>
            </a:r>
            <a:r>
              <a:rPr lang="en-US"/>
              <a:t> and the </a:t>
            </a:r>
            <a:r>
              <a:rPr lang="en-US">
                <a:solidFill>
                  <a:srgbClr val="004499"/>
                </a:solidFill>
              </a:rPr>
              <a:t>GMLC</a:t>
            </a:r>
            <a:endParaRPr lang="en-US" dirty="0"/>
          </a:p>
        </p:txBody>
      </p:sp>
      <p:sp>
        <p:nvSpPr>
          <p:cNvPr id="6" name="Rectangle 5">
            <a:extLst>
              <a:ext uri="{FF2B5EF4-FFF2-40B4-BE49-F238E27FC236}">
                <a16:creationId xmlns:a16="http://schemas.microsoft.com/office/drawing/2014/main" id="{7F522F4A-92BE-4A7F-B7B6-4FE227FAECC1}"/>
              </a:ext>
            </a:extLst>
          </p:cNvPr>
          <p:cNvSpPr/>
          <p:nvPr/>
        </p:nvSpPr>
        <p:spPr>
          <a:xfrm>
            <a:off x="4495800" y="1630359"/>
            <a:ext cx="5981700" cy="646331"/>
          </a:xfrm>
          <a:prstGeom prst="rect">
            <a:avLst/>
          </a:prstGeom>
        </p:spPr>
        <p:txBody>
          <a:bodyPr wrap="square">
            <a:spAutoFit/>
          </a:bodyPr>
          <a:lstStyle/>
          <a:p>
            <a:r>
              <a:rPr lang="en-US" dirty="0"/>
              <a:t>The </a:t>
            </a:r>
            <a:r>
              <a:rPr lang="en-US" dirty="0" err="1"/>
              <a:t>SLg</a:t>
            </a:r>
            <a:r>
              <a:rPr lang="en-US" dirty="0"/>
              <a:t> interface supports information transfer using </a:t>
            </a:r>
            <a:r>
              <a:rPr lang="en-US" dirty="0">
                <a:solidFill>
                  <a:srgbClr val="004499"/>
                </a:solidFill>
              </a:rPr>
              <a:t>IPv4</a:t>
            </a:r>
            <a:r>
              <a:rPr lang="en-US" dirty="0"/>
              <a:t> and </a:t>
            </a:r>
            <a:r>
              <a:rPr lang="en-US" dirty="0">
                <a:solidFill>
                  <a:srgbClr val="004499"/>
                </a:solidFill>
              </a:rPr>
              <a:t>IPv6</a:t>
            </a:r>
            <a:r>
              <a:rPr lang="en-US" dirty="0"/>
              <a:t>.</a:t>
            </a:r>
          </a:p>
        </p:txBody>
      </p:sp>
      <p:sp>
        <p:nvSpPr>
          <p:cNvPr id="7" name="TextBox 6">
            <a:extLst>
              <a:ext uri="{FF2B5EF4-FFF2-40B4-BE49-F238E27FC236}">
                <a16:creationId xmlns:a16="http://schemas.microsoft.com/office/drawing/2014/main" id="{EDE1B088-C02E-458B-989F-75E3C1352961}"/>
              </a:ext>
            </a:extLst>
          </p:cNvPr>
          <p:cNvSpPr txBox="1"/>
          <p:nvPr/>
        </p:nvSpPr>
        <p:spPr>
          <a:xfrm>
            <a:off x="4381500" y="2375004"/>
            <a:ext cx="1927322" cy="369332"/>
          </a:xfrm>
          <a:prstGeom prst="rect">
            <a:avLst/>
          </a:prstGeom>
          <a:noFill/>
        </p:spPr>
        <p:txBody>
          <a:bodyPr wrap="none" rtlCol="0">
            <a:spAutoFit/>
          </a:bodyPr>
          <a:lstStyle/>
          <a:p>
            <a:r>
              <a:rPr lang="en-US" b="1" dirty="0"/>
              <a:t>PROTOCOL STACK:</a:t>
            </a:r>
          </a:p>
        </p:txBody>
      </p:sp>
      <p:pic>
        <p:nvPicPr>
          <p:cNvPr id="8" name="Picture 7">
            <a:extLst>
              <a:ext uri="{FF2B5EF4-FFF2-40B4-BE49-F238E27FC236}">
                <a16:creationId xmlns:a16="http://schemas.microsoft.com/office/drawing/2014/main" id="{C4D28D03-7DE9-4F18-8B2D-2F2BE2A9FBBE}"/>
              </a:ext>
            </a:extLst>
          </p:cNvPr>
          <p:cNvPicPr>
            <a:picLocks noChangeAspect="1"/>
          </p:cNvPicPr>
          <p:nvPr/>
        </p:nvPicPr>
        <p:blipFill>
          <a:blip r:embed="rId3"/>
          <a:stretch>
            <a:fillRect/>
          </a:stretch>
        </p:blipFill>
        <p:spPr>
          <a:xfrm>
            <a:off x="6308822" y="2375004"/>
            <a:ext cx="5222778" cy="1943100"/>
          </a:xfrm>
          <a:prstGeom prst="rect">
            <a:avLst/>
          </a:prstGeom>
        </p:spPr>
      </p:pic>
      <p:sp>
        <p:nvSpPr>
          <p:cNvPr id="9" name="Rectangle 8">
            <a:extLst>
              <a:ext uri="{FF2B5EF4-FFF2-40B4-BE49-F238E27FC236}">
                <a16:creationId xmlns:a16="http://schemas.microsoft.com/office/drawing/2014/main" id="{03A6D0E9-0EEA-4B96-A399-55421FE658D6}"/>
              </a:ext>
            </a:extLst>
          </p:cNvPr>
          <p:cNvSpPr/>
          <p:nvPr/>
        </p:nvSpPr>
        <p:spPr>
          <a:xfrm>
            <a:off x="4711700" y="4416418"/>
            <a:ext cx="6096000" cy="923330"/>
          </a:xfrm>
          <a:prstGeom prst="rect">
            <a:avLst/>
          </a:prstGeom>
        </p:spPr>
        <p:txBody>
          <a:bodyPr>
            <a:spAutoFit/>
          </a:bodyPr>
          <a:lstStyle/>
          <a:p>
            <a:r>
              <a:rPr lang="en-US" dirty="0"/>
              <a:t>A </a:t>
            </a:r>
            <a:r>
              <a:rPr lang="en-US" dirty="0">
                <a:solidFill>
                  <a:srgbClr val="004499"/>
                </a:solidFill>
              </a:rPr>
              <a:t>3GPP</a:t>
            </a:r>
            <a:r>
              <a:rPr lang="en-US" dirty="0"/>
              <a:t> vendor-specific Diameter application is used together with the Diameter base protocol to send messages over the </a:t>
            </a:r>
            <a:r>
              <a:rPr lang="en-US" dirty="0" err="1"/>
              <a:t>SLg</a:t>
            </a:r>
            <a:r>
              <a:rPr lang="en-US" dirty="0"/>
              <a:t> interface</a:t>
            </a:r>
          </a:p>
        </p:txBody>
      </p:sp>
    </p:spTree>
    <p:extLst>
      <p:ext uri="{BB962C8B-B14F-4D97-AF65-F5344CB8AC3E}">
        <p14:creationId xmlns:p14="http://schemas.microsoft.com/office/powerpoint/2010/main" val="165221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2830-A826-4543-AF2F-5D64DC668280}"/>
              </a:ext>
            </a:extLst>
          </p:cNvPr>
          <p:cNvSpPr>
            <a:spLocks noGrp="1"/>
          </p:cNvSpPr>
          <p:nvPr>
            <p:ph type="title"/>
          </p:nvPr>
        </p:nvSpPr>
        <p:spPr>
          <a:xfrm>
            <a:off x="838200" y="258762"/>
            <a:ext cx="10515600" cy="422275"/>
          </a:xfrm>
        </p:spPr>
        <p:txBody>
          <a:bodyPr>
            <a:normAutofit fontScale="90000"/>
          </a:bodyPr>
          <a:lstStyle/>
          <a:p>
            <a:r>
              <a:rPr lang="en-US" sz="4000" b="1" dirty="0"/>
              <a:t>                                    SLs INTERFACE</a:t>
            </a:r>
          </a:p>
        </p:txBody>
      </p:sp>
      <p:pic>
        <p:nvPicPr>
          <p:cNvPr id="4" name="Content Placeholder 3">
            <a:extLst>
              <a:ext uri="{FF2B5EF4-FFF2-40B4-BE49-F238E27FC236}">
                <a16:creationId xmlns:a16="http://schemas.microsoft.com/office/drawing/2014/main" id="{ECBE15C6-0548-4CDB-B65F-DEC8212E7881}"/>
              </a:ext>
            </a:extLst>
          </p:cNvPr>
          <p:cNvPicPr>
            <a:picLocks noGrp="1" noChangeAspect="1"/>
          </p:cNvPicPr>
          <p:nvPr>
            <p:ph idx="1"/>
          </p:nvPr>
        </p:nvPicPr>
        <p:blipFill>
          <a:blip r:embed="rId3"/>
          <a:stretch>
            <a:fillRect/>
          </a:stretch>
        </p:blipFill>
        <p:spPr>
          <a:xfrm>
            <a:off x="88900" y="987424"/>
            <a:ext cx="3886200" cy="5611813"/>
          </a:xfrm>
          <a:prstGeom prst="rect">
            <a:avLst/>
          </a:prstGeom>
        </p:spPr>
      </p:pic>
      <p:sp>
        <p:nvSpPr>
          <p:cNvPr id="5" name="Rectangle 4">
            <a:extLst>
              <a:ext uri="{FF2B5EF4-FFF2-40B4-BE49-F238E27FC236}">
                <a16:creationId xmlns:a16="http://schemas.microsoft.com/office/drawing/2014/main" id="{79EB5443-0BF0-46AD-95C2-949EEE9647D4}"/>
              </a:ext>
            </a:extLst>
          </p:cNvPr>
          <p:cNvSpPr/>
          <p:nvPr/>
        </p:nvSpPr>
        <p:spPr>
          <a:xfrm>
            <a:off x="4140200" y="987424"/>
            <a:ext cx="6096000" cy="923330"/>
          </a:xfrm>
          <a:prstGeom prst="rect">
            <a:avLst/>
          </a:prstGeom>
        </p:spPr>
        <p:txBody>
          <a:bodyPr>
            <a:spAutoFit/>
          </a:bodyPr>
          <a:lstStyle/>
          <a:p>
            <a:r>
              <a:rPr lang="en-US" dirty="0"/>
              <a:t>The </a:t>
            </a:r>
            <a:r>
              <a:rPr lang="en-US" dirty="0">
                <a:solidFill>
                  <a:srgbClr val="004499"/>
                </a:solidFill>
              </a:rPr>
              <a:t>SLs</a:t>
            </a:r>
            <a:r>
              <a:rPr lang="en-US" dirty="0"/>
              <a:t> interface is a Stream Control Transmission Protocol (</a:t>
            </a:r>
            <a:r>
              <a:rPr lang="en-US" dirty="0">
                <a:solidFill>
                  <a:srgbClr val="004499"/>
                </a:solidFill>
              </a:rPr>
              <a:t>SCTP</a:t>
            </a:r>
            <a:r>
              <a:rPr lang="en-US" dirty="0"/>
              <a:t>) based interface used for signaling between the </a:t>
            </a:r>
            <a:r>
              <a:rPr lang="en-US" dirty="0">
                <a:solidFill>
                  <a:srgbClr val="004499"/>
                </a:solidFill>
              </a:rPr>
              <a:t>SGSN-MME</a:t>
            </a:r>
            <a:r>
              <a:rPr lang="en-US" dirty="0"/>
              <a:t> and the </a:t>
            </a:r>
            <a:r>
              <a:rPr lang="en-US" dirty="0">
                <a:solidFill>
                  <a:srgbClr val="004499"/>
                </a:solidFill>
              </a:rPr>
              <a:t>E-SMLC</a:t>
            </a:r>
            <a:r>
              <a:rPr lang="en-US" dirty="0"/>
              <a:t>. </a:t>
            </a:r>
          </a:p>
        </p:txBody>
      </p:sp>
      <p:sp>
        <p:nvSpPr>
          <p:cNvPr id="6" name="TextBox 5">
            <a:extLst>
              <a:ext uri="{FF2B5EF4-FFF2-40B4-BE49-F238E27FC236}">
                <a16:creationId xmlns:a16="http://schemas.microsoft.com/office/drawing/2014/main" id="{0D8B93AA-C6A9-4761-96C1-81C7C1D3B0C9}"/>
              </a:ext>
            </a:extLst>
          </p:cNvPr>
          <p:cNvSpPr txBox="1"/>
          <p:nvPr/>
        </p:nvSpPr>
        <p:spPr>
          <a:xfrm>
            <a:off x="4305300" y="2032475"/>
            <a:ext cx="2146300" cy="369332"/>
          </a:xfrm>
          <a:prstGeom prst="rect">
            <a:avLst/>
          </a:prstGeom>
          <a:noFill/>
        </p:spPr>
        <p:txBody>
          <a:bodyPr wrap="square" rtlCol="0">
            <a:spAutoFit/>
          </a:bodyPr>
          <a:lstStyle/>
          <a:p>
            <a:r>
              <a:rPr lang="en-US" b="1" dirty="0"/>
              <a:t>PROTOCOL STACK:</a:t>
            </a:r>
          </a:p>
        </p:txBody>
      </p:sp>
      <p:pic>
        <p:nvPicPr>
          <p:cNvPr id="7" name="Picture 6">
            <a:extLst>
              <a:ext uri="{FF2B5EF4-FFF2-40B4-BE49-F238E27FC236}">
                <a16:creationId xmlns:a16="http://schemas.microsoft.com/office/drawing/2014/main" id="{8546ACD1-F660-4D17-8763-7AD008A1DAD6}"/>
              </a:ext>
            </a:extLst>
          </p:cNvPr>
          <p:cNvPicPr>
            <a:picLocks noChangeAspect="1"/>
          </p:cNvPicPr>
          <p:nvPr/>
        </p:nvPicPr>
        <p:blipFill>
          <a:blip r:embed="rId4"/>
          <a:stretch>
            <a:fillRect/>
          </a:stretch>
        </p:blipFill>
        <p:spPr>
          <a:xfrm>
            <a:off x="6781800" y="2309813"/>
            <a:ext cx="4271963" cy="1779588"/>
          </a:xfrm>
          <a:prstGeom prst="rect">
            <a:avLst/>
          </a:prstGeom>
        </p:spPr>
      </p:pic>
      <p:sp>
        <p:nvSpPr>
          <p:cNvPr id="8" name="Rectangle 7">
            <a:extLst>
              <a:ext uri="{FF2B5EF4-FFF2-40B4-BE49-F238E27FC236}">
                <a16:creationId xmlns:a16="http://schemas.microsoft.com/office/drawing/2014/main" id="{DFD853F0-1793-46E5-90E5-A79FF11FCAB2}"/>
              </a:ext>
            </a:extLst>
          </p:cNvPr>
          <p:cNvSpPr/>
          <p:nvPr/>
        </p:nvSpPr>
        <p:spPr>
          <a:xfrm>
            <a:off x="4305300" y="4165294"/>
            <a:ext cx="6096000" cy="646331"/>
          </a:xfrm>
          <a:prstGeom prst="rect">
            <a:avLst/>
          </a:prstGeom>
        </p:spPr>
        <p:txBody>
          <a:bodyPr>
            <a:spAutoFit/>
          </a:bodyPr>
          <a:lstStyle/>
          <a:p>
            <a:r>
              <a:rPr lang="en-US"/>
              <a:t>The Location Services Application Protocol (LCS-AP) is used for sending messages over the </a:t>
            </a:r>
            <a:r>
              <a:rPr lang="en-US">
                <a:solidFill>
                  <a:srgbClr val="004499"/>
                </a:solidFill>
              </a:rPr>
              <a:t>SLs</a:t>
            </a:r>
            <a:r>
              <a:rPr lang="en-US"/>
              <a:t> interface</a:t>
            </a:r>
            <a:endParaRPr lang="en-US" dirty="0"/>
          </a:p>
        </p:txBody>
      </p:sp>
      <p:sp>
        <p:nvSpPr>
          <p:cNvPr id="9" name="Rectangle 8">
            <a:extLst>
              <a:ext uri="{FF2B5EF4-FFF2-40B4-BE49-F238E27FC236}">
                <a16:creationId xmlns:a16="http://schemas.microsoft.com/office/drawing/2014/main" id="{FD07DD26-862C-4396-AF6A-E14B75DAD2E1}"/>
              </a:ext>
            </a:extLst>
          </p:cNvPr>
          <p:cNvSpPr/>
          <p:nvPr/>
        </p:nvSpPr>
        <p:spPr>
          <a:xfrm>
            <a:off x="4305300" y="4893184"/>
            <a:ext cx="6096000" cy="646331"/>
          </a:xfrm>
          <a:prstGeom prst="rect">
            <a:avLst/>
          </a:prstGeom>
        </p:spPr>
        <p:txBody>
          <a:bodyPr>
            <a:spAutoFit/>
          </a:bodyPr>
          <a:lstStyle/>
          <a:p>
            <a:r>
              <a:rPr lang="en-US" dirty="0"/>
              <a:t>The </a:t>
            </a:r>
            <a:r>
              <a:rPr lang="en-US" dirty="0">
                <a:solidFill>
                  <a:srgbClr val="004499"/>
                </a:solidFill>
              </a:rPr>
              <a:t>SCTP</a:t>
            </a:r>
            <a:r>
              <a:rPr lang="en-US" dirty="0"/>
              <a:t> supports transferring of the LCS-AP signaling messages</a:t>
            </a:r>
          </a:p>
        </p:txBody>
      </p:sp>
    </p:spTree>
    <p:extLst>
      <p:ext uri="{BB962C8B-B14F-4D97-AF65-F5344CB8AC3E}">
        <p14:creationId xmlns:p14="http://schemas.microsoft.com/office/powerpoint/2010/main" val="149987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86DA-86E6-4191-9087-5A17270CDB27}"/>
              </a:ext>
            </a:extLst>
          </p:cNvPr>
          <p:cNvSpPr>
            <a:spLocks noGrp="1"/>
          </p:cNvSpPr>
          <p:nvPr>
            <p:ph type="title"/>
          </p:nvPr>
        </p:nvSpPr>
        <p:spPr>
          <a:xfrm>
            <a:off x="838200" y="1"/>
            <a:ext cx="10515600" cy="681036"/>
          </a:xfrm>
        </p:spPr>
        <p:txBody>
          <a:bodyPr>
            <a:normAutofit fontScale="90000"/>
          </a:bodyPr>
          <a:lstStyle/>
          <a:p>
            <a:r>
              <a:rPr lang="en-US" b="1" dirty="0"/>
              <a:t>                                    </a:t>
            </a:r>
            <a:r>
              <a:rPr lang="en-US" sz="4000" b="1" dirty="0" err="1"/>
              <a:t>Sx</a:t>
            </a:r>
            <a:r>
              <a:rPr lang="en-US" sz="4000" b="1" dirty="0"/>
              <a:t> Interface</a:t>
            </a:r>
          </a:p>
        </p:txBody>
      </p:sp>
      <p:pic>
        <p:nvPicPr>
          <p:cNvPr id="4" name="Content Placeholder 3">
            <a:extLst>
              <a:ext uri="{FF2B5EF4-FFF2-40B4-BE49-F238E27FC236}">
                <a16:creationId xmlns:a16="http://schemas.microsoft.com/office/drawing/2014/main" id="{744A90BB-4176-4CF7-9FBC-D677E23C1B0A}"/>
              </a:ext>
            </a:extLst>
          </p:cNvPr>
          <p:cNvPicPr>
            <a:picLocks noGrp="1" noChangeAspect="1"/>
          </p:cNvPicPr>
          <p:nvPr>
            <p:ph idx="1"/>
          </p:nvPr>
        </p:nvPicPr>
        <p:blipFill>
          <a:blip r:embed="rId2"/>
          <a:stretch>
            <a:fillRect/>
          </a:stretch>
        </p:blipFill>
        <p:spPr>
          <a:xfrm>
            <a:off x="0" y="681037"/>
            <a:ext cx="4065563" cy="6176962"/>
          </a:xfrm>
          <a:prstGeom prst="rect">
            <a:avLst/>
          </a:prstGeom>
        </p:spPr>
      </p:pic>
      <p:sp>
        <p:nvSpPr>
          <p:cNvPr id="5" name="Rectangle 4">
            <a:extLst>
              <a:ext uri="{FF2B5EF4-FFF2-40B4-BE49-F238E27FC236}">
                <a16:creationId xmlns:a16="http://schemas.microsoft.com/office/drawing/2014/main" id="{4927B6E2-7B1E-422E-BAEA-2A2E5D0DA93A}"/>
              </a:ext>
            </a:extLst>
          </p:cNvPr>
          <p:cNvSpPr/>
          <p:nvPr/>
        </p:nvSpPr>
        <p:spPr>
          <a:xfrm>
            <a:off x="3882683" y="990526"/>
            <a:ext cx="8309317" cy="1200329"/>
          </a:xfrm>
          <a:prstGeom prst="rect">
            <a:avLst/>
          </a:prstGeom>
        </p:spPr>
        <p:txBody>
          <a:bodyPr wrap="square">
            <a:spAutoFit/>
          </a:bodyPr>
          <a:lstStyle/>
          <a:p>
            <a:r>
              <a:rPr lang="en-US" dirty="0"/>
              <a:t>Connecting the </a:t>
            </a:r>
            <a:r>
              <a:rPr lang="en-US" dirty="0">
                <a:solidFill>
                  <a:srgbClr val="004499"/>
                </a:solidFill>
              </a:rPr>
              <a:t>SGSN-MME</a:t>
            </a:r>
            <a:r>
              <a:rPr lang="en-US" dirty="0"/>
              <a:t> to the </a:t>
            </a:r>
            <a:r>
              <a:rPr lang="en-US" dirty="0">
                <a:solidFill>
                  <a:srgbClr val="004499"/>
                </a:solidFill>
              </a:rPr>
              <a:t>SAPC</a:t>
            </a:r>
            <a:r>
              <a:rPr lang="en-US" dirty="0"/>
              <a:t>, the </a:t>
            </a:r>
            <a:r>
              <a:rPr lang="en-US" dirty="0" err="1"/>
              <a:t>Sx</a:t>
            </a:r>
            <a:r>
              <a:rPr lang="en-US" dirty="0"/>
              <a:t> interface enables direct interconnection between the two, with the </a:t>
            </a:r>
            <a:r>
              <a:rPr lang="en-US" dirty="0">
                <a:solidFill>
                  <a:srgbClr val="004499"/>
                </a:solidFill>
              </a:rPr>
              <a:t>SGW</a:t>
            </a:r>
            <a:r>
              <a:rPr lang="en-US" dirty="0"/>
              <a:t> and </a:t>
            </a:r>
            <a:r>
              <a:rPr lang="en-US" dirty="0">
                <a:solidFill>
                  <a:srgbClr val="004499"/>
                </a:solidFill>
              </a:rPr>
              <a:t>PGW</a:t>
            </a:r>
            <a:r>
              <a:rPr lang="en-US" dirty="0"/>
              <a:t> or the </a:t>
            </a:r>
            <a:r>
              <a:rPr lang="en-US" dirty="0">
                <a:solidFill>
                  <a:srgbClr val="004499"/>
                </a:solidFill>
              </a:rPr>
              <a:t>GGSN</a:t>
            </a:r>
            <a:r>
              <a:rPr lang="en-US" dirty="0"/>
              <a:t> bypassed. It enables the provisioning of policy data from the </a:t>
            </a:r>
            <a:r>
              <a:rPr lang="en-US" dirty="0">
                <a:solidFill>
                  <a:srgbClr val="004499"/>
                </a:solidFill>
              </a:rPr>
              <a:t>SAPC</a:t>
            </a:r>
            <a:r>
              <a:rPr lang="en-US" dirty="0"/>
              <a:t> to the </a:t>
            </a:r>
            <a:r>
              <a:rPr lang="en-US" dirty="0">
                <a:solidFill>
                  <a:srgbClr val="004499"/>
                </a:solidFill>
              </a:rPr>
              <a:t>SGSN-MME</a:t>
            </a:r>
            <a:r>
              <a:rPr lang="en-US" dirty="0"/>
              <a:t> and the transmission of user location information from the </a:t>
            </a:r>
            <a:r>
              <a:rPr lang="en-US" dirty="0">
                <a:solidFill>
                  <a:srgbClr val="004499"/>
                </a:solidFill>
              </a:rPr>
              <a:t>SGSN-MME</a:t>
            </a:r>
            <a:r>
              <a:rPr lang="en-US" dirty="0"/>
              <a:t> to the </a:t>
            </a:r>
            <a:r>
              <a:rPr lang="en-US" dirty="0">
                <a:solidFill>
                  <a:srgbClr val="004499"/>
                </a:solidFill>
              </a:rPr>
              <a:t>SAPC</a:t>
            </a:r>
            <a:r>
              <a:rPr lang="en-US" dirty="0"/>
              <a:t>.</a:t>
            </a:r>
            <a:endParaRPr lang="en-US" dirty="0">
              <a:effectLst/>
            </a:endParaRPr>
          </a:p>
        </p:txBody>
      </p:sp>
      <p:sp>
        <p:nvSpPr>
          <p:cNvPr id="6" name="TextBox 5">
            <a:extLst>
              <a:ext uri="{FF2B5EF4-FFF2-40B4-BE49-F238E27FC236}">
                <a16:creationId xmlns:a16="http://schemas.microsoft.com/office/drawing/2014/main" id="{B36D393B-0588-4233-B6AA-D1332FB0E49E}"/>
              </a:ext>
            </a:extLst>
          </p:cNvPr>
          <p:cNvSpPr txBox="1"/>
          <p:nvPr/>
        </p:nvSpPr>
        <p:spPr>
          <a:xfrm>
            <a:off x="4168678" y="2315678"/>
            <a:ext cx="1927322" cy="369332"/>
          </a:xfrm>
          <a:prstGeom prst="rect">
            <a:avLst/>
          </a:prstGeom>
          <a:noFill/>
        </p:spPr>
        <p:txBody>
          <a:bodyPr wrap="none" rtlCol="0">
            <a:spAutoFit/>
          </a:bodyPr>
          <a:lstStyle/>
          <a:p>
            <a:r>
              <a:rPr lang="en-US" b="1" dirty="0"/>
              <a:t>PROTOCOL STACK:</a:t>
            </a:r>
          </a:p>
        </p:txBody>
      </p:sp>
      <p:pic>
        <p:nvPicPr>
          <p:cNvPr id="7" name="Picture 6">
            <a:extLst>
              <a:ext uri="{FF2B5EF4-FFF2-40B4-BE49-F238E27FC236}">
                <a16:creationId xmlns:a16="http://schemas.microsoft.com/office/drawing/2014/main" id="{871615B2-4FB0-476D-9F13-192A2E401E46}"/>
              </a:ext>
            </a:extLst>
          </p:cNvPr>
          <p:cNvPicPr>
            <a:picLocks noChangeAspect="1"/>
          </p:cNvPicPr>
          <p:nvPr/>
        </p:nvPicPr>
        <p:blipFill>
          <a:blip r:embed="rId3"/>
          <a:stretch>
            <a:fillRect/>
          </a:stretch>
        </p:blipFill>
        <p:spPr>
          <a:xfrm>
            <a:off x="6602439" y="2190855"/>
            <a:ext cx="3048000" cy="1938306"/>
          </a:xfrm>
          <a:prstGeom prst="rect">
            <a:avLst/>
          </a:prstGeom>
        </p:spPr>
      </p:pic>
      <p:sp>
        <p:nvSpPr>
          <p:cNvPr id="8" name="Rectangle 7">
            <a:extLst>
              <a:ext uri="{FF2B5EF4-FFF2-40B4-BE49-F238E27FC236}">
                <a16:creationId xmlns:a16="http://schemas.microsoft.com/office/drawing/2014/main" id="{99286E29-9273-4ED0-A84A-CE79EBC04896}"/>
              </a:ext>
            </a:extLst>
          </p:cNvPr>
          <p:cNvSpPr/>
          <p:nvPr/>
        </p:nvSpPr>
        <p:spPr>
          <a:xfrm>
            <a:off x="4468837" y="4205481"/>
            <a:ext cx="6096000" cy="923330"/>
          </a:xfrm>
          <a:prstGeom prst="rect">
            <a:avLst/>
          </a:prstGeom>
        </p:spPr>
        <p:txBody>
          <a:bodyPr>
            <a:spAutoFit/>
          </a:bodyPr>
          <a:lstStyle/>
          <a:p>
            <a:r>
              <a:rPr lang="en-US" dirty="0"/>
              <a:t>A </a:t>
            </a:r>
            <a:r>
              <a:rPr lang="en-US" dirty="0">
                <a:solidFill>
                  <a:srgbClr val="004499"/>
                </a:solidFill>
              </a:rPr>
              <a:t>3GPP</a:t>
            </a:r>
            <a:r>
              <a:rPr lang="en-US" dirty="0"/>
              <a:t> vendor-specific Diameter application is used together with the Diameter protocol to send messages over the </a:t>
            </a:r>
            <a:r>
              <a:rPr lang="en-US" dirty="0" err="1"/>
              <a:t>Sx</a:t>
            </a:r>
            <a:r>
              <a:rPr lang="en-US" dirty="0"/>
              <a:t> interface.</a:t>
            </a:r>
          </a:p>
        </p:txBody>
      </p:sp>
      <p:sp>
        <p:nvSpPr>
          <p:cNvPr id="9" name="Rectangle 8">
            <a:extLst>
              <a:ext uri="{FF2B5EF4-FFF2-40B4-BE49-F238E27FC236}">
                <a16:creationId xmlns:a16="http://schemas.microsoft.com/office/drawing/2014/main" id="{03D4DF0D-3AC7-4CC9-A30B-1C4674417A61}"/>
              </a:ext>
            </a:extLst>
          </p:cNvPr>
          <p:cNvSpPr/>
          <p:nvPr/>
        </p:nvSpPr>
        <p:spPr>
          <a:xfrm>
            <a:off x="5408299" y="4759479"/>
            <a:ext cx="4807919" cy="369332"/>
          </a:xfrm>
          <a:prstGeom prst="rect">
            <a:avLst/>
          </a:prstGeom>
        </p:spPr>
        <p:txBody>
          <a:bodyPr wrap="none">
            <a:spAutoFit/>
          </a:bodyPr>
          <a:lstStyle/>
          <a:p>
            <a:r>
              <a:rPr lang="en-US" dirty="0">
                <a:solidFill>
                  <a:srgbClr val="004499"/>
                </a:solidFill>
              </a:rPr>
              <a:t>SCTP</a:t>
            </a:r>
            <a:r>
              <a:rPr lang="en-US" dirty="0"/>
              <a:t> is the transport protocol for the </a:t>
            </a:r>
            <a:r>
              <a:rPr lang="en-US" dirty="0" err="1"/>
              <a:t>Sx</a:t>
            </a:r>
            <a:r>
              <a:rPr lang="en-US" dirty="0"/>
              <a:t> interface</a:t>
            </a:r>
          </a:p>
        </p:txBody>
      </p:sp>
      <p:sp>
        <p:nvSpPr>
          <p:cNvPr id="10" name="Rectangle 9">
            <a:extLst>
              <a:ext uri="{FF2B5EF4-FFF2-40B4-BE49-F238E27FC236}">
                <a16:creationId xmlns:a16="http://schemas.microsoft.com/office/drawing/2014/main" id="{67B8E904-912E-44E9-8272-A88FBD4DF453}"/>
              </a:ext>
            </a:extLst>
          </p:cNvPr>
          <p:cNvSpPr/>
          <p:nvPr/>
        </p:nvSpPr>
        <p:spPr>
          <a:xfrm>
            <a:off x="4468837" y="5068289"/>
            <a:ext cx="6096000" cy="646331"/>
          </a:xfrm>
          <a:prstGeom prst="rect">
            <a:avLst/>
          </a:prstGeom>
        </p:spPr>
        <p:txBody>
          <a:bodyPr>
            <a:spAutoFit/>
          </a:bodyPr>
          <a:lstStyle/>
          <a:p>
            <a:r>
              <a:rPr lang="en-US" dirty="0"/>
              <a:t>The </a:t>
            </a:r>
            <a:r>
              <a:rPr lang="en-US" dirty="0" err="1"/>
              <a:t>Sx</a:t>
            </a:r>
            <a:r>
              <a:rPr lang="en-US" dirty="0"/>
              <a:t> interface supports information transfer using </a:t>
            </a:r>
            <a:r>
              <a:rPr lang="en-US" dirty="0">
                <a:solidFill>
                  <a:srgbClr val="004499"/>
                </a:solidFill>
              </a:rPr>
              <a:t>IPv4</a:t>
            </a:r>
            <a:r>
              <a:rPr lang="en-US" dirty="0"/>
              <a:t> and </a:t>
            </a:r>
            <a:r>
              <a:rPr lang="en-US" dirty="0">
                <a:solidFill>
                  <a:srgbClr val="004499"/>
                </a:solidFill>
              </a:rPr>
              <a:t>IPv6</a:t>
            </a:r>
            <a:r>
              <a:rPr lang="en-US" dirty="0"/>
              <a:t>.</a:t>
            </a:r>
          </a:p>
        </p:txBody>
      </p:sp>
    </p:spTree>
    <p:extLst>
      <p:ext uri="{BB962C8B-B14F-4D97-AF65-F5344CB8AC3E}">
        <p14:creationId xmlns:p14="http://schemas.microsoft.com/office/powerpoint/2010/main" val="100349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C5AD-3F50-4937-9C34-941ABF9F4DE6}"/>
              </a:ext>
            </a:extLst>
          </p:cNvPr>
          <p:cNvSpPr>
            <a:spLocks noGrp="1"/>
          </p:cNvSpPr>
          <p:nvPr>
            <p:ph type="ctrTitle"/>
          </p:nvPr>
        </p:nvSpPr>
        <p:spPr>
          <a:xfrm>
            <a:off x="1524000" y="371061"/>
            <a:ext cx="9144000" cy="636104"/>
          </a:xfrm>
        </p:spPr>
        <p:txBody>
          <a:bodyPr>
            <a:noAutofit/>
          </a:bodyPr>
          <a:lstStyle/>
          <a:p>
            <a:r>
              <a:rPr lang="en-US" sz="3600" b="1"/>
              <a:t>STREAM CONTROL TRANSMISSION PROTOCOL (SCTP)</a:t>
            </a:r>
            <a:endParaRPr lang="en-US" sz="3600" b="1" dirty="0"/>
          </a:p>
        </p:txBody>
      </p:sp>
      <p:sp>
        <p:nvSpPr>
          <p:cNvPr id="3" name="Subtitle 2">
            <a:extLst>
              <a:ext uri="{FF2B5EF4-FFF2-40B4-BE49-F238E27FC236}">
                <a16:creationId xmlns:a16="http://schemas.microsoft.com/office/drawing/2014/main" id="{C03E93B5-57C9-4285-86EC-3DF7F5ED9FB6}"/>
              </a:ext>
            </a:extLst>
          </p:cNvPr>
          <p:cNvSpPr>
            <a:spLocks noGrp="1"/>
          </p:cNvSpPr>
          <p:nvPr>
            <p:ph type="subTitle" idx="1"/>
          </p:nvPr>
        </p:nvSpPr>
        <p:spPr>
          <a:xfrm>
            <a:off x="0" y="1232453"/>
            <a:ext cx="5921829" cy="4892576"/>
          </a:xfrm>
        </p:spPr>
        <p:txBody>
          <a:bodyPr>
            <a:normAutofit/>
          </a:bodyPr>
          <a:lstStyle/>
          <a:p>
            <a:r>
              <a:rPr lang="en-US" altLang="zh-TW" dirty="0">
                <a:latin typeface="Arial Unicode MS" panose="020B0604020202020204" pitchFamily="34" charset="-128"/>
                <a:ea typeface="Arial Unicode MS" panose="020B0604020202020204" pitchFamily="34" charset="-128"/>
                <a:cs typeface="Arial Unicode MS" panose="020B0604020202020204" pitchFamily="34" charset="-128"/>
              </a:rPr>
              <a:t>Stream Control Transmission Protocol (SCTP) is a new </a:t>
            </a:r>
            <a:r>
              <a:rPr lang="en-US" altLang="zh-TW" dirty="0">
                <a:solidFill>
                  <a:srgbClr val="3366FF"/>
                </a:solidFill>
                <a:latin typeface="Arial Unicode MS" panose="020B0604020202020204" pitchFamily="34" charset="-128"/>
                <a:ea typeface="Arial Unicode MS" panose="020B0604020202020204" pitchFamily="34" charset="-128"/>
                <a:cs typeface="Arial Unicode MS" panose="020B0604020202020204" pitchFamily="34" charset="-128"/>
              </a:rPr>
              <a:t>reliable</a:t>
            </a:r>
            <a:r>
              <a:rPr lang="en-US" altLang="zh-TW"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TW" dirty="0">
                <a:solidFill>
                  <a:srgbClr val="3366FF"/>
                </a:solidFill>
                <a:latin typeface="Arial Unicode MS" panose="020B0604020202020204" pitchFamily="34" charset="-128"/>
                <a:ea typeface="Arial Unicode MS" panose="020B0604020202020204" pitchFamily="34" charset="-128"/>
                <a:cs typeface="Arial Unicode MS" panose="020B0604020202020204" pitchFamily="34" charset="-128"/>
              </a:rPr>
              <a:t>message-oriented</a:t>
            </a:r>
            <a:r>
              <a:rPr lang="en-US" altLang="zh-TW"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TW" dirty="0">
                <a:solidFill>
                  <a:srgbClr val="3366FF"/>
                </a:solidFill>
                <a:latin typeface="Arial Unicode MS" panose="020B0604020202020204" pitchFamily="34" charset="-128"/>
                <a:ea typeface="Arial Unicode MS" panose="020B0604020202020204" pitchFamily="34" charset="-128"/>
                <a:cs typeface="Arial Unicode MS" panose="020B0604020202020204" pitchFamily="34" charset="-128"/>
              </a:rPr>
              <a:t>transport-layer</a:t>
            </a:r>
            <a:r>
              <a:rPr lang="en-US" altLang="zh-TW" dirty="0">
                <a:latin typeface="Arial Unicode MS" panose="020B0604020202020204" pitchFamily="34" charset="-128"/>
                <a:ea typeface="Arial Unicode MS" panose="020B0604020202020204" pitchFamily="34" charset="-128"/>
                <a:cs typeface="Arial Unicode MS" panose="020B0604020202020204" pitchFamily="34" charset="-128"/>
              </a:rPr>
              <a:t> protocol. Figure shows the relationship of SCTP to the other protocols in the Internet protocol suite. SCTP lies between the application layer and the network layer and serves as the intermediary between the application programs and the network operations.</a:t>
            </a:r>
          </a:p>
          <a:p>
            <a:endParaRPr lang="en-US" dirty="0"/>
          </a:p>
        </p:txBody>
      </p:sp>
      <p:pic>
        <p:nvPicPr>
          <p:cNvPr id="4" name="Picture 3">
            <a:extLst>
              <a:ext uri="{FF2B5EF4-FFF2-40B4-BE49-F238E27FC236}">
                <a16:creationId xmlns:a16="http://schemas.microsoft.com/office/drawing/2014/main" id="{D5DB570E-65AE-40CF-AF9C-F3D73984C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457" y="1232453"/>
            <a:ext cx="5631543" cy="38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33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E209-98F6-44E8-BFB7-F9FCCD525E5A}"/>
              </a:ext>
            </a:extLst>
          </p:cNvPr>
          <p:cNvSpPr>
            <a:spLocks noGrp="1"/>
          </p:cNvSpPr>
          <p:nvPr>
            <p:ph type="title"/>
          </p:nvPr>
        </p:nvSpPr>
        <p:spPr>
          <a:xfrm>
            <a:off x="838200" y="0"/>
            <a:ext cx="10515600" cy="681038"/>
          </a:xfrm>
        </p:spPr>
        <p:txBody>
          <a:bodyPr>
            <a:normAutofit fontScale="90000"/>
          </a:bodyPr>
          <a:lstStyle/>
          <a:p>
            <a:r>
              <a:rPr lang="en-US" b="1" dirty="0"/>
              <a:t>                                           SS7</a:t>
            </a:r>
          </a:p>
        </p:txBody>
      </p:sp>
      <p:pic>
        <p:nvPicPr>
          <p:cNvPr id="4" name="Content Placeholder 3">
            <a:extLst>
              <a:ext uri="{FF2B5EF4-FFF2-40B4-BE49-F238E27FC236}">
                <a16:creationId xmlns:a16="http://schemas.microsoft.com/office/drawing/2014/main" id="{5C7CC2E6-A601-4854-960A-A5364AF06BE7}"/>
              </a:ext>
            </a:extLst>
          </p:cNvPr>
          <p:cNvPicPr>
            <a:picLocks noGrp="1" noChangeAspect="1"/>
          </p:cNvPicPr>
          <p:nvPr>
            <p:ph idx="1"/>
          </p:nvPr>
        </p:nvPicPr>
        <p:blipFill>
          <a:blip r:embed="rId2"/>
          <a:stretch>
            <a:fillRect/>
          </a:stretch>
        </p:blipFill>
        <p:spPr>
          <a:xfrm>
            <a:off x="0" y="681038"/>
            <a:ext cx="4649822" cy="5875405"/>
          </a:xfrm>
          <a:prstGeom prst="rect">
            <a:avLst/>
          </a:prstGeom>
        </p:spPr>
      </p:pic>
      <p:sp>
        <p:nvSpPr>
          <p:cNvPr id="5" name="Rectangle 1">
            <a:extLst>
              <a:ext uri="{FF2B5EF4-FFF2-40B4-BE49-F238E27FC236}">
                <a16:creationId xmlns:a16="http://schemas.microsoft.com/office/drawing/2014/main" id="{110A5087-0E2A-49D9-907E-B3997B7D5968}"/>
              </a:ext>
            </a:extLst>
          </p:cNvPr>
          <p:cNvSpPr>
            <a:spLocks noChangeArrowheads="1"/>
          </p:cNvSpPr>
          <p:nvPr/>
        </p:nvSpPr>
        <p:spPr bwMode="auto">
          <a:xfrm>
            <a:off x="4649822" y="-171026"/>
            <a:ext cx="733585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erdana" panose="020B0604030504040204" pitchFamily="34" charset="0"/>
              </a:rPr>
              <a:t>SS7 </a:t>
            </a:r>
            <a:r>
              <a:rPr kumimoji="0" lang="en-US" altLang="en-US" sz="1600" b="0" i="0" u="none" strike="noStrike" cap="none" normalizeH="0" baseline="0" dirty="0">
                <a:ln>
                  <a:noFill/>
                </a:ln>
                <a:solidFill>
                  <a:schemeClr val="tx1"/>
                </a:solidFill>
                <a:effectLst/>
              </a:rPr>
              <a:t> is a set of data links and protocols designed to transfer signals between nodes in telecommunication networks in a fast and reliable way.</a:t>
            </a:r>
            <a:r>
              <a:rPr kumimoji="0" lang="en-US" altLang="en-US" sz="1600" b="1" i="0" u="none" strike="noStrike" cap="none" normalizeH="0" baseline="0" dirty="0">
                <a:ln>
                  <a:noFill/>
                </a:ln>
                <a:solidFill>
                  <a:srgbClr val="333333"/>
                </a:solidFill>
                <a:effectLst/>
                <a:latin typeface="Arial" panose="020B0604020202020204" pitchFamily="34"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SS7</a:t>
            </a:r>
            <a:r>
              <a:rPr kumimoji="0" lang="en-US" altLang="en-US" sz="1600" b="0" i="0" u="none" strike="noStrike" cap="none" normalizeH="0" baseline="0" dirty="0">
                <a:ln>
                  <a:noFill/>
                </a:ln>
                <a:solidFill>
                  <a:schemeClr val="tx1"/>
                </a:solidFill>
                <a:effectLst/>
              </a:rPr>
              <a:t> is only used when the </a:t>
            </a:r>
            <a:r>
              <a:rPr kumimoji="0" lang="en-US" altLang="en-US" sz="1600" b="0" i="0" u="none" strike="noStrike" cap="none" normalizeH="0" baseline="0" dirty="0">
                <a:ln>
                  <a:noFill/>
                </a:ln>
                <a:solidFill>
                  <a:srgbClr val="000000"/>
                </a:solidFill>
                <a:effectLst/>
                <a:latin typeface="Verdana" panose="020B0604030504040204" pitchFamily="34" charset="0"/>
              </a:rPr>
              <a:t>SGSN-MME</a:t>
            </a:r>
            <a:r>
              <a:rPr kumimoji="0" lang="en-US" altLang="en-US" sz="1600" b="0" i="0" u="none" strike="noStrike" cap="none" normalizeH="0" baseline="0" dirty="0">
                <a:ln>
                  <a:noFill/>
                </a:ln>
                <a:solidFill>
                  <a:schemeClr val="tx1"/>
                </a:solidFill>
                <a:effectLst/>
              </a:rPr>
              <a:t> is running as an </a:t>
            </a:r>
            <a:r>
              <a:rPr kumimoji="0" lang="en-US" altLang="en-US" sz="1600" b="0" i="0" u="none" strike="noStrike" cap="none" normalizeH="0" baseline="0" dirty="0">
                <a:ln>
                  <a:noFill/>
                </a:ln>
                <a:solidFill>
                  <a:srgbClr val="000000"/>
                </a:solidFill>
                <a:effectLst/>
                <a:latin typeface="Verdana" panose="020B0604030504040204" pitchFamily="34" charset="0"/>
              </a:rPr>
              <a:t>SGSN</a:t>
            </a:r>
            <a:r>
              <a:rPr kumimoji="0" lang="en-US" altLang="en-US" sz="1600" b="0" i="0" u="none" strike="noStrike" cap="none" normalizeH="0" baseline="0" dirty="0">
                <a:ln>
                  <a:noFill/>
                </a:ln>
                <a:solidFill>
                  <a:schemeClr val="tx1"/>
                </a:solidFill>
                <a:effectLst/>
              </a:rPr>
              <a:t>. The </a:t>
            </a:r>
            <a:r>
              <a:rPr kumimoji="0" lang="en-US" altLang="en-US" sz="1600" b="0" i="0" u="none" strike="noStrike" cap="none" normalizeH="0" baseline="0" dirty="0">
                <a:ln>
                  <a:noFill/>
                </a:ln>
                <a:solidFill>
                  <a:srgbClr val="000000"/>
                </a:solidFill>
                <a:effectLst/>
                <a:latin typeface="Verdana" panose="020B0604030504040204" pitchFamily="34" charset="0"/>
              </a:rPr>
              <a:t>MME</a:t>
            </a:r>
            <a:r>
              <a:rPr kumimoji="0" lang="en-US" altLang="en-US" sz="1600" b="0" i="0" u="none" strike="noStrike" cap="none" normalizeH="0" baseline="0" dirty="0">
                <a:ln>
                  <a:noFill/>
                </a:ln>
                <a:solidFill>
                  <a:schemeClr val="tx1"/>
                </a:solidFill>
                <a:effectLst/>
              </a:rPr>
              <a:t> does not use </a:t>
            </a:r>
            <a:r>
              <a:rPr kumimoji="0" lang="en-US" altLang="en-US" sz="1600" b="0" i="0" u="none" strike="noStrike" cap="none" normalizeH="0" baseline="0" dirty="0">
                <a:ln>
                  <a:noFill/>
                </a:ln>
                <a:solidFill>
                  <a:srgbClr val="000000"/>
                </a:solidFill>
                <a:effectLst/>
                <a:latin typeface="Verdana" panose="020B0604030504040204" pitchFamily="34" charset="0"/>
              </a:rPr>
              <a:t>SS7</a:t>
            </a:r>
            <a:r>
              <a:rPr kumimoji="0" lang="en-US" altLang="en-US" sz="1600" b="0" i="0" u="none" strike="noStrike" cap="none" normalizeH="0" baseline="0" dirty="0">
                <a:ln>
                  <a:noFill/>
                </a:ln>
                <a:solidFill>
                  <a:schemeClr val="tx1"/>
                </a:solidFill>
                <a:effectLst/>
              </a:rPr>
              <a:t> for signaling but use Stream Control Transmission Protocol (</a:t>
            </a:r>
            <a:r>
              <a:rPr kumimoji="0" lang="en-US" altLang="en-US" sz="1600" b="0" i="0" u="none" strike="noStrike" cap="none" normalizeH="0" baseline="0" dirty="0">
                <a:ln>
                  <a:noFill/>
                </a:ln>
                <a:solidFill>
                  <a:srgbClr val="000000"/>
                </a:solidFill>
                <a:effectLst/>
                <a:latin typeface="Verdana" panose="020B0604030504040204" pitchFamily="34" charset="0"/>
              </a:rPr>
              <a:t>SCTP</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rgbClr val="000000"/>
                </a:solidFill>
                <a:effectLst/>
                <a:latin typeface="Verdana" panose="020B0604030504040204" pitchFamily="34" charset="0"/>
              </a:rPr>
              <a:t>GTPv2-C</a:t>
            </a:r>
            <a:r>
              <a:rPr kumimoji="0" lang="en-US" altLang="en-US" sz="1600" b="0" i="0" u="none" strike="noStrike" cap="none" normalizeH="0" baseline="0" dirty="0">
                <a:ln>
                  <a:noFill/>
                </a:ln>
                <a:solidFill>
                  <a:schemeClr val="tx1"/>
                </a:solidFill>
                <a:effectLst/>
              </a:rPr>
              <a:t> instead.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Narrowband </a:t>
            </a:r>
            <a:r>
              <a:rPr kumimoji="0" lang="en-US" altLang="en-US" sz="1600" b="0" i="0" u="none" strike="noStrike" cap="none" normalizeH="0" baseline="0" dirty="0">
                <a:ln>
                  <a:noFill/>
                </a:ln>
                <a:solidFill>
                  <a:srgbClr val="000000"/>
                </a:solidFill>
                <a:effectLst/>
                <a:latin typeface="Verdana" panose="020B0604030504040204" pitchFamily="34" charset="0"/>
              </a:rPr>
              <a:t>SS7</a:t>
            </a:r>
            <a:r>
              <a:rPr kumimoji="0" lang="en-US" altLang="en-US" sz="1600" b="0" i="0" u="none" strike="noStrike" cap="none" normalizeH="0" baseline="0" dirty="0">
                <a:ln>
                  <a:noFill/>
                </a:ln>
                <a:solidFill>
                  <a:schemeClr val="tx1"/>
                </a:solidFill>
                <a:effectLst/>
              </a:rPr>
              <a:t> including High Speed Link (HSL) and </a:t>
            </a:r>
            <a:r>
              <a:rPr kumimoji="0" lang="en-US" altLang="en-US" sz="1600" b="0" i="0" u="none" strike="noStrike" cap="none" normalizeH="0" baseline="0" dirty="0">
                <a:ln>
                  <a:noFill/>
                </a:ln>
                <a:solidFill>
                  <a:srgbClr val="000000"/>
                </a:solidFill>
                <a:effectLst/>
                <a:latin typeface="Verdana" panose="020B0604030504040204" pitchFamily="34" charset="0"/>
              </a:rPr>
              <a:t>SS7</a:t>
            </a:r>
            <a:r>
              <a:rPr kumimoji="0" lang="en-US" altLang="en-US" sz="1600" b="0" i="0" u="none" strike="noStrike" cap="none" normalizeH="0" baseline="0" dirty="0">
                <a:ln>
                  <a:noFill/>
                </a:ln>
                <a:solidFill>
                  <a:schemeClr val="tx1"/>
                </a:solidFill>
                <a:effectLst/>
              </a:rPr>
              <a:t> over </a:t>
            </a:r>
            <a:r>
              <a:rPr kumimoji="0" lang="en-US" altLang="en-US" sz="1600" b="0" i="0" u="none" strike="noStrike" cap="none" normalizeH="0" baseline="0" dirty="0">
                <a:ln>
                  <a:noFill/>
                </a:ln>
                <a:solidFill>
                  <a:srgbClr val="000000"/>
                </a:solidFill>
                <a:effectLst/>
                <a:latin typeface="Verdana" panose="020B0604030504040204" pitchFamily="34" charset="0"/>
              </a:rPr>
              <a:t>IP</a:t>
            </a:r>
            <a:r>
              <a:rPr kumimoji="0" lang="en-US" altLang="en-US" sz="1600" b="0" i="0" u="none" strike="noStrike" cap="none" normalizeH="0" baseline="0" dirty="0">
                <a:ln>
                  <a:noFill/>
                </a:ln>
                <a:solidFill>
                  <a:schemeClr val="tx1"/>
                </a:solidFill>
                <a:effectLst/>
              </a:rPr>
              <a:t> are supported on </a:t>
            </a:r>
            <a:r>
              <a:rPr kumimoji="0" lang="en-US" altLang="en-US" sz="1600" b="0" i="0" u="none" strike="noStrike" cap="none" normalizeH="0" baseline="0" dirty="0" err="1">
                <a:ln>
                  <a:noFill/>
                </a:ln>
                <a:solidFill>
                  <a:schemeClr val="tx1"/>
                </a:solidFill>
                <a:effectLst/>
              </a:rPr>
              <a:t>MkVIII</a:t>
            </a:r>
            <a:r>
              <a:rPr kumimoji="0" lang="en-US" altLang="en-US" sz="1600" b="0" i="0" u="none" strike="noStrike" cap="none" normalizeH="0" baseline="0" dirty="0">
                <a:ln>
                  <a:noFill/>
                </a:ln>
                <a:solidFill>
                  <a:schemeClr val="tx1"/>
                </a:solidFill>
                <a:effectLst/>
              </a:rPr>
              <a:t> hardware.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SS7</a:t>
            </a:r>
            <a:r>
              <a:rPr kumimoji="0" lang="en-US" altLang="en-US" sz="1600" b="0" i="0" u="none" strike="noStrike" cap="none" normalizeH="0" baseline="0" dirty="0">
                <a:ln>
                  <a:noFill/>
                </a:ln>
                <a:solidFill>
                  <a:schemeClr val="tx1"/>
                </a:solidFill>
                <a:effectLst/>
              </a:rPr>
              <a:t> over </a:t>
            </a:r>
            <a:r>
              <a:rPr kumimoji="0" lang="en-US" altLang="en-US" sz="1600" b="0" i="0" u="none" strike="noStrike" cap="none" normalizeH="0" baseline="0" dirty="0">
                <a:ln>
                  <a:noFill/>
                </a:ln>
                <a:solidFill>
                  <a:srgbClr val="000000"/>
                </a:solidFill>
                <a:effectLst/>
                <a:latin typeface="Verdana" panose="020B0604030504040204" pitchFamily="34" charset="0"/>
              </a:rPr>
              <a:t>IP</a:t>
            </a:r>
            <a:r>
              <a:rPr kumimoji="0" lang="en-US" altLang="en-US" sz="1600" b="0" i="0" u="none" strike="noStrike" cap="none" normalizeH="0" baseline="0" dirty="0">
                <a:ln>
                  <a:noFill/>
                </a:ln>
                <a:solidFill>
                  <a:schemeClr val="tx1"/>
                </a:solidFill>
                <a:effectLst/>
              </a:rPr>
              <a:t> is supported on </a:t>
            </a:r>
            <a:r>
              <a:rPr kumimoji="0" lang="en-US" altLang="en-US" sz="1600" b="0" i="0" u="none" strike="noStrike" cap="none" normalizeH="0" baseline="0" dirty="0" err="1">
                <a:ln>
                  <a:noFill/>
                </a:ln>
                <a:solidFill>
                  <a:schemeClr val="tx1"/>
                </a:solidFill>
                <a:effectLst/>
              </a:rPr>
              <a:t>MkX</a:t>
            </a:r>
            <a:r>
              <a:rPr kumimoji="0" lang="en-US" altLang="en-US" sz="1600" b="0" i="0" u="none" strike="noStrike" cap="none" normalizeH="0" baseline="0" dirty="0">
                <a:ln>
                  <a:noFill/>
                </a:ln>
                <a:solidFill>
                  <a:schemeClr val="tx1"/>
                </a:solidFill>
                <a:effectLst/>
              </a:rPr>
              <a:t> hardware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9B73224-BEE0-4ED3-A408-A241D92F67F1}"/>
              </a:ext>
            </a:extLst>
          </p:cNvPr>
          <p:cNvSpPr/>
          <p:nvPr/>
        </p:nvSpPr>
        <p:spPr>
          <a:xfrm>
            <a:off x="5057785" y="3618740"/>
            <a:ext cx="6096000" cy="646331"/>
          </a:xfrm>
          <a:prstGeom prst="rect">
            <a:avLst/>
          </a:prstGeom>
        </p:spPr>
        <p:txBody>
          <a:bodyPr>
            <a:spAutoFit/>
          </a:bodyPr>
          <a:lstStyle/>
          <a:p>
            <a:r>
              <a:rPr lang="en-US" dirty="0"/>
              <a:t>The combination of </a:t>
            </a:r>
            <a:r>
              <a:rPr lang="en-US" dirty="0">
                <a:solidFill>
                  <a:srgbClr val="004499"/>
                </a:solidFill>
              </a:rPr>
              <a:t>STPs</a:t>
            </a:r>
            <a:r>
              <a:rPr lang="en-US" dirty="0"/>
              <a:t>, </a:t>
            </a:r>
            <a:r>
              <a:rPr lang="en-US" dirty="0">
                <a:solidFill>
                  <a:srgbClr val="004499"/>
                </a:solidFill>
              </a:rPr>
              <a:t>SEPs</a:t>
            </a:r>
            <a:r>
              <a:rPr lang="en-US" dirty="0"/>
              <a:t>, and their signaling links form the </a:t>
            </a:r>
            <a:r>
              <a:rPr lang="en-US" dirty="0">
                <a:solidFill>
                  <a:srgbClr val="004499"/>
                </a:solidFill>
              </a:rPr>
              <a:t>SS7</a:t>
            </a:r>
            <a:r>
              <a:rPr lang="en-US" dirty="0"/>
              <a:t> network</a:t>
            </a:r>
          </a:p>
        </p:txBody>
      </p:sp>
      <p:sp>
        <p:nvSpPr>
          <p:cNvPr id="7" name="Rectangle 6">
            <a:extLst>
              <a:ext uri="{FF2B5EF4-FFF2-40B4-BE49-F238E27FC236}">
                <a16:creationId xmlns:a16="http://schemas.microsoft.com/office/drawing/2014/main" id="{B8D4DCB7-48FD-43B5-BD16-522BEEE3C1A3}"/>
              </a:ext>
            </a:extLst>
          </p:cNvPr>
          <p:cNvSpPr/>
          <p:nvPr/>
        </p:nvSpPr>
        <p:spPr>
          <a:xfrm>
            <a:off x="5057785" y="4416308"/>
            <a:ext cx="6096000" cy="923330"/>
          </a:xfrm>
          <a:prstGeom prst="rect">
            <a:avLst/>
          </a:prstGeom>
        </p:spPr>
        <p:txBody>
          <a:bodyPr>
            <a:spAutoFit/>
          </a:bodyPr>
          <a:lstStyle/>
          <a:p>
            <a:r>
              <a:rPr lang="en-US" dirty="0"/>
              <a:t>For </a:t>
            </a:r>
            <a:r>
              <a:rPr lang="en-US" dirty="0">
                <a:solidFill>
                  <a:srgbClr val="004499"/>
                </a:solidFill>
              </a:rPr>
              <a:t>SS7</a:t>
            </a:r>
            <a:r>
              <a:rPr lang="en-US" dirty="0"/>
              <a:t> over </a:t>
            </a:r>
            <a:r>
              <a:rPr lang="en-US" dirty="0">
                <a:solidFill>
                  <a:srgbClr val="004499"/>
                </a:solidFill>
              </a:rPr>
              <a:t>IP</a:t>
            </a:r>
            <a:r>
              <a:rPr lang="en-US" dirty="0"/>
              <a:t>, Signaling Processes are directly interconnected by Signaling Associations in the </a:t>
            </a:r>
            <a:r>
              <a:rPr lang="en-US" dirty="0">
                <a:solidFill>
                  <a:srgbClr val="004499"/>
                </a:solidFill>
              </a:rPr>
              <a:t>MTP-L3</a:t>
            </a:r>
            <a:r>
              <a:rPr lang="en-US" dirty="0"/>
              <a:t> User Adaptation Layer (</a:t>
            </a:r>
            <a:r>
              <a:rPr lang="en-US" dirty="0">
                <a:solidFill>
                  <a:srgbClr val="004499"/>
                </a:solidFill>
              </a:rPr>
              <a:t>M3UA</a:t>
            </a:r>
            <a:r>
              <a:rPr lang="en-US" dirty="0"/>
              <a:t>) network.</a:t>
            </a:r>
          </a:p>
        </p:txBody>
      </p:sp>
    </p:spTree>
    <p:extLst>
      <p:ext uri="{BB962C8B-B14F-4D97-AF65-F5344CB8AC3E}">
        <p14:creationId xmlns:p14="http://schemas.microsoft.com/office/powerpoint/2010/main" val="114757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C620-1338-4F29-9563-1654F94C2023}"/>
              </a:ext>
            </a:extLst>
          </p:cNvPr>
          <p:cNvSpPr>
            <a:spLocks noGrp="1"/>
          </p:cNvSpPr>
          <p:nvPr>
            <p:ph type="title"/>
          </p:nvPr>
        </p:nvSpPr>
        <p:spPr>
          <a:xfrm>
            <a:off x="838200" y="365125"/>
            <a:ext cx="10515600" cy="1325563"/>
          </a:xfrm>
        </p:spPr>
        <p:txBody>
          <a:bodyPr/>
          <a:lstStyle/>
          <a:p>
            <a:r>
              <a:rPr lang="en-US" b="1"/>
              <a:t>BASIC SERVICES OFFERED BY SCTP </a:t>
            </a:r>
            <a:r>
              <a:rPr lang="en-US"/>
              <a:t>:</a:t>
            </a:r>
            <a:endParaRPr lang="en-US" dirty="0"/>
          </a:p>
        </p:txBody>
      </p:sp>
      <p:sp>
        <p:nvSpPr>
          <p:cNvPr id="3" name="Content Placeholder 2">
            <a:extLst>
              <a:ext uri="{FF2B5EF4-FFF2-40B4-BE49-F238E27FC236}">
                <a16:creationId xmlns:a16="http://schemas.microsoft.com/office/drawing/2014/main" id="{406FC281-FB33-445C-83D6-62B1E8DBE72F}"/>
              </a:ext>
            </a:extLst>
          </p:cNvPr>
          <p:cNvSpPr>
            <a:spLocks noGrp="1"/>
          </p:cNvSpPr>
          <p:nvPr>
            <p:ph idx="1"/>
          </p:nvPr>
        </p:nvSpPr>
        <p:spPr>
          <a:xfrm>
            <a:off x="804863" y="1690688"/>
            <a:ext cx="10515600" cy="4351337"/>
          </a:xfrm>
        </p:spPr>
        <p:txBody>
          <a:bodyPr/>
          <a:lstStyle/>
          <a:p>
            <a:r>
              <a:rPr lang="en-US" sz="2400" dirty="0">
                <a:effectLst/>
              </a:rPr>
              <a:t>Acknowledged error-free non-duplicated transfer of user data</a:t>
            </a:r>
          </a:p>
          <a:p>
            <a:r>
              <a:rPr lang="en-US" sz="2400" dirty="0">
                <a:effectLst/>
              </a:rPr>
              <a:t>Data fragmentation</a:t>
            </a:r>
          </a:p>
          <a:p>
            <a:r>
              <a:rPr lang="en-US" sz="2400" dirty="0">
                <a:effectLst/>
              </a:rPr>
              <a:t>Sequenced delivery of user messages</a:t>
            </a:r>
          </a:p>
          <a:p>
            <a:r>
              <a:rPr lang="en-US" sz="2400" dirty="0">
                <a:effectLst/>
              </a:rPr>
              <a:t>Bundling of multiple user messages into single </a:t>
            </a:r>
            <a:r>
              <a:rPr lang="en-US" sz="2400" dirty="0"/>
              <a:t>SCTP</a:t>
            </a:r>
            <a:r>
              <a:rPr lang="en-US" sz="2400" dirty="0">
                <a:effectLst/>
              </a:rPr>
              <a:t> packet</a:t>
            </a:r>
          </a:p>
          <a:p>
            <a:r>
              <a:rPr lang="en-US" sz="2400" dirty="0">
                <a:effectLst/>
              </a:rPr>
              <a:t>Fault tolerance</a:t>
            </a:r>
          </a:p>
          <a:p>
            <a:pPr marL="0" indent="0">
              <a:buNone/>
            </a:pPr>
            <a:r>
              <a:rPr lang="en-US" sz="2400" dirty="0">
                <a:effectLst/>
              </a:rPr>
              <a:t>The design of </a:t>
            </a:r>
            <a:r>
              <a:rPr lang="en-US" sz="2400" dirty="0"/>
              <a:t>SCTP</a:t>
            </a:r>
            <a:r>
              <a:rPr lang="en-US" sz="2400" dirty="0">
                <a:effectLst/>
              </a:rPr>
              <a:t> includes appropriate congestion avoidance behavior and resistance to flooding and masquerade attacks.</a:t>
            </a:r>
          </a:p>
          <a:p>
            <a:pPr marL="0" indent="0">
              <a:buNone/>
            </a:pPr>
            <a:endParaRPr lang="en-US" dirty="0"/>
          </a:p>
        </p:txBody>
      </p:sp>
    </p:spTree>
    <p:extLst>
      <p:ext uri="{BB962C8B-B14F-4D97-AF65-F5344CB8AC3E}">
        <p14:creationId xmlns:p14="http://schemas.microsoft.com/office/powerpoint/2010/main" val="284086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9D3B-6C4A-442C-97B8-8D8F504D689E}"/>
              </a:ext>
            </a:extLst>
          </p:cNvPr>
          <p:cNvSpPr>
            <a:spLocks noGrp="1"/>
          </p:cNvSpPr>
          <p:nvPr>
            <p:ph type="title"/>
          </p:nvPr>
        </p:nvSpPr>
        <p:spPr>
          <a:xfrm>
            <a:off x="4034970" y="365125"/>
            <a:ext cx="7318829" cy="1325563"/>
          </a:xfrm>
        </p:spPr>
        <p:txBody>
          <a:bodyPr/>
          <a:lstStyle/>
          <a:p>
            <a:r>
              <a:rPr lang="en-US" b="1" dirty="0"/>
              <a:t>SCTP USERS</a:t>
            </a:r>
          </a:p>
        </p:txBody>
      </p:sp>
      <p:sp>
        <p:nvSpPr>
          <p:cNvPr id="3" name="Content Placeholder 2">
            <a:extLst>
              <a:ext uri="{FF2B5EF4-FFF2-40B4-BE49-F238E27FC236}">
                <a16:creationId xmlns:a16="http://schemas.microsoft.com/office/drawing/2014/main" id="{84B4949A-BC2B-4012-99B3-38BAE0B25294}"/>
              </a:ext>
            </a:extLst>
          </p:cNvPr>
          <p:cNvSpPr>
            <a:spLocks noGrp="1"/>
          </p:cNvSpPr>
          <p:nvPr>
            <p:ph idx="1"/>
          </p:nvPr>
        </p:nvSpPr>
        <p:spPr/>
        <p:txBody>
          <a:bodyPr>
            <a:normAutofit/>
          </a:bodyPr>
          <a:lstStyle/>
          <a:p>
            <a:pPr>
              <a:buFont typeface="Wingdings" panose="05000000000000000000" pitchFamily="2" charset="2"/>
              <a:buChar char="ü"/>
            </a:pPr>
            <a:r>
              <a:rPr lang="en-US" sz="2400" dirty="0"/>
              <a:t>SCTP</a:t>
            </a:r>
            <a:r>
              <a:rPr lang="en-US" sz="2400" dirty="0">
                <a:effectLst/>
              </a:rPr>
              <a:t> is used by S1-AP</a:t>
            </a:r>
          </a:p>
          <a:p>
            <a:pPr>
              <a:buFont typeface="Wingdings" panose="05000000000000000000" pitchFamily="2" charset="2"/>
              <a:buChar char="ü"/>
            </a:pPr>
            <a:r>
              <a:rPr lang="en-US" sz="2400" dirty="0">
                <a:effectLst/>
              </a:rPr>
              <a:t> Diameter</a:t>
            </a:r>
          </a:p>
          <a:p>
            <a:pPr>
              <a:buFont typeface="Wingdings" panose="05000000000000000000" pitchFamily="2" charset="2"/>
              <a:buChar char="ü"/>
            </a:pPr>
            <a:r>
              <a:rPr lang="en-US" sz="2400" dirty="0">
                <a:effectLst/>
              </a:rPr>
              <a:t> </a:t>
            </a:r>
            <a:r>
              <a:rPr lang="en-US" sz="2400" dirty="0" err="1"/>
              <a:t>SGsAP</a:t>
            </a:r>
            <a:endParaRPr lang="en-US" sz="2400" dirty="0">
              <a:effectLst/>
            </a:endParaRPr>
          </a:p>
          <a:p>
            <a:pPr>
              <a:buFont typeface="Wingdings" panose="05000000000000000000" pitchFamily="2" charset="2"/>
              <a:buChar char="ü"/>
            </a:pPr>
            <a:r>
              <a:rPr lang="en-US" sz="2400" dirty="0">
                <a:effectLst/>
              </a:rPr>
              <a:t> </a:t>
            </a:r>
            <a:r>
              <a:rPr lang="en-US" sz="2400" dirty="0"/>
              <a:t>MTP-L3</a:t>
            </a:r>
            <a:r>
              <a:rPr lang="en-US" sz="2400" dirty="0">
                <a:effectLst/>
              </a:rPr>
              <a:t> User </a:t>
            </a:r>
            <a:r>
              <a:rPr lang="en-US" sz="2400" dirty="0" err="1">
                <a:effectLst/>
              </a:rPr>
              <a:t>Ad</a:t>
            </a:r>
            <a:r>
              <a:rPr lang="en-US" sz="2400" dirty="0" err="1"/>
              <a:t>S</a:t>
            </a:r>
            <a:r>
              <a:rPr lang="en-US" sz="2400" dirty="0" err="1">
                <a:effectLst/>
              </a:rPr>
              <a:t>aptation</a:t>
            </a:r>
            <a:r>
              <a:rPr lang="en-US" sz="2400" dirty="0">
                <a:effectLst/>
              </a:rPr>
              <a:t> (</a:t>
            </a:r>
            <a:r>
              <a:rPr lang="en-US" sz="2400" dirty="0"/>
              <a:t>M3UA</a:t>
            </a:r>
            <a:r>
              <a:rPr lang="en-US" sz="2400" dirty="0">
                <a:effectLst/>
              </a:rPr>
              <a:t>)</a:t>
            </a:r>
          </a:p>
          <a:p>
            <a:pPr>
              <a:buFont typeface="Wingdings" panose="05000000000000000000" pitchFamily="2" charset="2"/>
              <a:buChar char="ü"/>
            </a:pPr>
            <a:r>
              <a:rPr lang="en-US" sz="2400" dirty="0">
                <a:effectLst/>
              </a:rPr>
              <a:t> LCS-AP protocol layers</a:t>
            </a:r>
            <a:endParaRPr lang="en-US" sz="2400" dirty="0"/>
          </a:p>
        </p:txBody>
      </p:sp>
    </p:spTree>
    <p:extLst>
      <p:ext uri="{BB962C8B-B14F-4D97-AF65-F5344CB8AC3E}">
        <p14:creationId xmlns:p14="http://schemas.microsoft.com/office/powerpoint/2010/main" val="248370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0D6C-109B-47B3-BD11-AA8DC03DAB6A}"/>
              </a:ext>
            </a:extLst>
          </p:cNvPr>
          <p:cNvSpPr>
            <a:spLocks noGrp="1"/>
          </p:cNvSpPr>
          <p:nvPr>
            <p:ph type="title"/>
          </p:nvPr>
        </p:nvSpPr>
        <p:spPr>
          <a:xfrm>
            <a:off x="838200" y="365126"/>
            <a:ext cx="10515600" cy="787814"/>
          </a:xfrm>
        </p:spPr>
        <p:txBody>
          <a:bodyPr/>
          <a:lstStyle/>
          <a:p>
            <a:r>
              <a:rPr lang="en-US" dirty="0"/>
              <a:t>                         </a:t>
            </a:r>
            <a:r>
              <a:rPr lang="en-US" b="1" dirty="0"/>
              <a:t>SCTP CONCEPTS</a:t>
            </a:r>
          </a:p>
        </p:txBody>
      </p:sp>
      <p:sp>
        <p:nvSpPr>
          <p:cNvPr id="3" name="Content Placeholder 2">
            <a:extLst>
              <a:ext uri="{FF2B5EF4-FFF2-40B4-BE49-F238E27FC236}">
                <a16:creationId xmlns:a16="http://schemas.microsoft.com/office/drawing/2014/main" id="{5E57E59B-CC9E-4570-9FCF-5F52D33C0A0B}"/>
              </a:ext>
            </a:extLst>
          </p:cNvPr>
          <p:cNvSpPr>
            <a:spLocks noGrp="1"/>
          </p:cNvSpPr>
          <p:nvPr>
            <p:ph idx="1"/>
          </p:nvPr>
        </p:nvSpPr>
        <p:spPr/>
        <p:txBody>
          <a:bodyPr>
            <a:normAutofit/>
          </a:bodyPr>
          <a:lstStyle/>
          <a:p>
            <a:r>
              <a:rPr lang="en-US" sz="2000" b="1" dirty="0"/>
              <a:t>SCTP</a:t>
            </a:r>
            <a:r>
              <a:rPr lang="en-US" sz="2000" b="1" dirty="0">
                <a:effectLst/>
              </a:rPr>
              <a:t> Association</a:t>
            </a:r>
            <a:r>
              <a:rPr lang="en-US" sz="2000" dirty="0">
                <a:effectLst/>
              </a:rPr>
              <a:t>     </a:t>
            </a:r>
            <a:r>
              <a:rPr lang="en-US" sz="2400" dirty="0">
                <a:effectLst/>
              </a:rPr>
              <a:t> :       </a:t>
            </a:r>
            <a:r>
              <a:rPr lang="en-US" sz="2000" dirty="0">
                <a:effectLst/>
              </a:rPr>
              <a:t>Is a logical connection between two </a:t>
            </a:r>
            <a:r>
              <a:rPr lang="en-US" sz="2000" dirty="0"/>
              <a:t>SCTP</a:t>
            </a:r>
            <a:r>
              <a:rPr lang="en-US" sz="2000" dirty="0">
                <a:effectLst/>
              </a:rPr>
              <a:t> end points.</a:t>
            </a:r>
          </a:p>
          <a:p>
            <a:r>
              <a:rPr lang="en-US" sz="2000" b="1" dirty="0"/>
              <a:t>SCTP</a:t>
            </a:r>
            <a:r>
              <a:rPr lang="en-US" sz="2000" b="1" dirty="0">
                <a:effectLst/>
              </a:rPr>
              <a:t> end point</a:t>
            </a:r>
            <a:r>
              <a:rPr lang="en-US" sz="2400" b="1" dirty="0">
                <a:effectLst/>
              </a:rPr>
              <a:t>        </a:t>
            </a:r>
            <a:r>
              <a:rPr lang="en-US" sz="2400" dirty="0">
                <a:effectLst/>
              </a:rPr>
              <a:t>:       </a:t>
            </a:r>
            <a:r>
              <a:rPr lang="en-US" sz="2000" dirty="0">
                <a:effectLst/>
              </a:rPr>
              <a:t>Is the logical sender and receiver of </a:t>
            </a:r>
            <a:r>
              <a:rPr lang="en-US" sz="2000" dirty="0"/>
              <a:t>SCTP</a:t>
            </a:r>
            <a:r>
              <a:rPr lang="en-US" sz="2000" dirty="0">
                <a:effectLst/>
              </a:rPr>
              <a:t> packets.</a:t>
            </a:r>
          </a:p>
          <a:p>
            <a:r>
              <a:rPr lang="en-US" sz="2000" b="1" dirty="0">
                <a:effectLst/>
              </a:rPr>
              <a:t>STREAM</a:t>
            </a:r>
            <a:r>
              <a:rPr lang="en-US" sz="2400" b="1" dirty="0">
                <a:effectLst/>
              </a:rPr>
              <a:t>                  </a:t>
            </a:r>
            <a:r>
              <a:rPr lang="en-US" sz="2400" dirty="0">
                <a:effectLst/>
              </a:rPr>
              <a:t>:</a:t>
            </a:r>
            <a:r>
              <a:rPr lang="en-US" sz="2400" b="1" dirty="0">
                <a:effectLst/>
              </a:rPr>
              <a:t>        </a:t>
            </a:r>
            <a:r>
              <a:rPr lang="en-US" sz="2000" dirty="0">
                <a:effectLst/>
              </a:rPr>
              <a:t>Is a sequence of user messages within a single </a:t>
            </a:r>
            <a:r>
              <a:rPr lang="en-US" sz="2000" dirty="0"/>
              <a:t>SCTP</a:t>
            </a:r>
            <a:endParaRPr lang="en-US" sz="2000" b="1" dirty="0">
              <a:effectLst/>
            </a:endParaRPr>
          </a:p>
          <a:p>
            <a:pPr marL="0" indent="0">
              <a:buNone/>
            </a:pPr>
            <a:r>
              <a:rPr lang="en-US" sz="2000" dirty="0">
                <a:effectLst/>
              </a:rPr>
              <a:t>                                                   association</a:t>
            </a:r>
          </a:p>
          <a:p>
            <a:r>
              <a:rPr lang="en-US" sz="2000" b="1" dirty="0">
                <a:effectLst/>
              </a:rPr>
              <a:t>Multi-homing            </a:t>
            </a:r>
            <a:r>
              <a:rPr lang="en-US" sz="2000" dirty="0">
                <a:effectLst/>
              </a:rPr>
              <a:t>:        An SCTP association is multihomed if it supports multiple </a:t>
            </a:r>
            <a:r>
              <a:rPr lang="en-US" sz="2000" dirty="0" err="1">
                <a:effectLst/>
              </a:rPr>
              <a:t>ip</a:t>
            </a:r>
            <a:endParaRPr lang="en-US" sz="2000" dirty="0">
              <a:effectLst/>
            </a:endParaRPr>
          </a:p>
          <a:p>
            <a:pPr marL="0" indent="0">
              <a:buNone/>
            </a:pPr>
            <a:r>
              <a:rPr lang="en-US" sz="2000" dirty="0"/>
              <a:t>                                                   </a:t>
            </a:r>
            <a:r>
              <a:rPr lang="en-US" sz="2000" dirty="0" err="1"/>
              <a:t>adresses</a:t>
            </a:r>
            <a:r>
              <a:rPr lang="en-US" sz="2000" dirty="0"/>
              <a:t> at a given SCTP end point</a:t>
            </a:r>
          </a:p>
          <a:p>
            <a:r>
              <a:rPr lang="en-US" sz="2000" b="1" dirty="0"/>
              <a:t>SCTP</a:t>
            </a:r>
            <a:r>
              <a:rPr lang="en-US" sz="2000" b="1" dirty="0">
                <a:effectLst/>
              </a:rPr>
              <a:t> client and         :       </a:t>
            </a:r>
            <a:r>
              <a:rPr lang="en-US" sz="2000" dirty="0">
                <a:effectLst/>
              </a:rPr>
              <a:t>Is used for both client and server applications.</a:t>
            </a:r>
            <a:endParaRPr lang="en-US" sz="2000" b="1" dirty="0">
              <a:effectLst/>
            </a:endParaRPr>
          </a:p>
          <a:p>
            <a:pPr marL="0" indent="0">
              <a:buNone/>
            </a:pPr>
            <a:r>
              <a:rPr lang="en-US" sz="2000" b="1" dirty="0"/>
              <a:t>    server</a:t>
            </a:r>
            <a:r>
              <a:rPr lang="en-US" sz="2000" b="1" dirty="0">
                <a:effectLst/>
              </a:rPr>
              <a:t>   </a:t>
            </a:r>
          </a:p>
          <a:p>
            <a:r>
              <a:rPr lang="en-US" sz="2000" b="1" dirty="0"/>
              <a:t>SCTP DATAGRAM      :      </a:t>
            </a:r>
            <a:r>
              <a:rPr lang="en-US" sz="2000" dirty="0"/>
              <a:t>It is the unit of data that constitutes an SCTP </a:t>
            </a:r>
            <a:r>
              <a:rPr lang="en-US" sz="2000" dirty="0" err="1"/>
              <a:t>message.Each</a:t>
            </a:r>
            <a:r>
              <a:rPr lang="en-US" sz="2000" dirty="0"/>
              <a:t> datagram</a:t>
            </a:r>
          </a:p>
          <a:p>
            <a:pPr marL="0" indent="0">
              <a:buNone/>
            </a:pPr>
            <a:r>
              <a:rPr lang="en-US" sz="2000" dirty="0"/>
              <a:t>                                                 consists of a common header followed by one or more chunks.</a:t>
            </a:r>
          </a:p>
        </p:txBody>
      </p:sp>
    </p:spTree>
    <p:extLst>
      <p:ext uri="{BB962C8B-B14F-4D97-AF65-F5344CB8AC3E}">
        <p14:creationId xmlns:p14="http://schemas.microsoft.com/office/powerpoint/2010/main" val="231794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25C3-4BDD-49A0-AA38-6847BA9F462D}"/>
              </a:ext>
            </a:extLst>
          </p:cNvPr>
          <p:cNvSpPr>
            <a:spLocks noGrp="1"/>
          </p:cNvSpPr>
          <p:nvPr>
            <p:ph type="title"/>
          </p:nvPr>
        </p:nvSpPr>
        <p:spPr>
          <a:xfrm>
            <a:off x="838200" y="365126"/>
            <a:ext cx="10515600" cy="466148"/>
          </a:xfrm>
        </p:spPr>
        <p:txBody>
          <a:bodyPr>
            <a:normAutofit fontScale="90000"/>
          </a:bodyPr>
          <a:lstStyle/>
          <a:p>
            <a:r>
              <a:rPr lang="en-US" sz="4000" b="1" dirty="0"/>
              <a:t>                                    MULTI-HOMING</a:t>
            </a:r>
          </a:p>
        </p:txBody>
      </p:sp>
      <p:pic>
        <p:nvPicPr>
          <p:cNvPr id="2050" name="Picture 2" descr="Multi-homing example">
            <a:extLst>
              <a:ext uri="{FF2B5EF4-FFF2-40B4-BE49-F238E27FC236}">
                <a16:creationId xmlns:a16="http://schemas.microsoft.com/office/drawing/2014/main" id="{0A3BF265-408A-44E5-BA06-CBAC35C551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06366"/>
            <a:ext cx="6199909" cy="41286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C3717CF-10A8-49B2-8B2C-E9CACA1E57DE}"/>
              </a:ext>
            </a:extLst>
          </p:cNvPr>
          <p:cNvSpPr/>
          <p:nvPr/>
        </p:nvSpPr>
        <p:spPr>
          <a:xfrm>
            <a:off x="7232073" y="1870364"/>
            <a:ext cx="4627417" cy="1200329"/>
          </a:xfrm>
          <a:prstGeom prst="rect">
            <a:avLst/>
          </a:prstGeom>
        </p:spPr>
        <p:txBody>
          <a:bodyPr wrap="square">
            <a:spAutoFit/>
          </a:bodyPr>
          <a:lstStyle/>
          <a:p>
            <a:r>
              <a:rPr lang="en-US" b="0" i="0" dirty="0">
                <a:solidFill>
                  <a:srgbClr val="333333"/>
                </a:solidFill>
                <a:effectLst/>
                <a:latin typeface="Helvetica Neue"/>
              </a:rPr>
              <a:t>An SCTP endpoint is considered multi-homed if there are more than one transport address that can be used as a destination address to reach that endpoint.</a:t>
            </a:r>
            <a:endParaRPr lang="en-US" dirty="0"/>
          </a:p>
        </p:txBody>
      </p:sp>
      <p:sp>
        <p:nvSpPr>
          <p:cNvPr id="5" name="Rectangle 4">
            <a:extLst>
              <a:ext uri="{FF2B5EF4-FFF2-40B4-BE49-F238E27FC236}">
                <a16:creationId xmlns:a16="http://schemas.microsoft.com/office/drawing/2014/main" id="{BF11C122-CF38-409B-B21E-B7DACE9323E7}"/>
              </a:ext>
            </a:extLst>
          </p:cNvPr>
          <p:cNvSpPr/>
          <p:nvPr/>
        </p:nvSpPr>
        <p:spPr>
          <a:xfrm>
            <a:off x="7232073" y="3934690"/>
            <a:ext cx="4627417" cy="1754326"/>
          </a:xfrm>
          <a:prstGeom prst="rect">
            <a:avLst/>
          </a:prstGeom>
        </p:spPr>
        <p:txBody>
          <a:bodyPr wrap="square">
            <a:spAutoFit/>
          </a:bodyPr>
          <a:lstStyle/>
          <a:p>
            <a:r>
              <a:rPr lang="en-US" b="0" i="0" dirty="0">
                <a:solidFill>
                  <a:srgbClr val="333333"/>
                </a:solidFill>
                <a:effectLst/>
                <a:latin typeface="Helvetica Neue"/>
              </a:rPr>
              <a:t>For example in fig. host A and host B has got two routes between each other. With multi-homing you can add both paths to the association and in case of failure all the traffic will be transparently redirected to the other path.</a:t>
            </a:r>
            <a:endParaRPr lang="en-US" dirty="0"/>
          </a:p>
        </p:txBody>
      </p:sp>
    </p:spTree>
    <p:extLst>
      <p:ext uri="{BB962C8B-B14F-4D97-AF65-F5344CB8AC3E}">
        <p14:creationId xmlns:p14="http://schemas.microsoft.com/office/powerpoint/2010/main" val="161146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131B-F8A5-454E-9F67-63C948372FD8}"/>
              </a:ext>
            </a:extLst>
          </p:cNvPr>
          <p:cNvSpPr>
            <a:spLocks noGrp="1"/>
          </p:cNvSpPr>
          <p:nvPr>
            <p:ph type="title"/>
          </p:nvPr>
        </p:nvSpPr>
        <p:spPr>
          <a:xfrm>
            <a:off x="838200" y="365126"/>
            <a:ext cx="10515600" cy="840220"/>
          </a:xfrm>
        </p:spPr>
        <p:txBody>
          <a:bodyPr>
            <a:normAutofit/>
          </a:bodyPr>
          <a:lstStyle/>
          <a:p>
            <a:r>
              <a:rPr lang="en-US" sz="4000" b="1" dirty="0"/>
              <a:t>                   MULTIPLE-STREAM CONCEPT</a:t>
            </a:r>
          </a:p>
        </p:txBody>
      </p:sp>
      <p:pic>
        <p:nvPicPr>
          <p:cNvPr id="4" name="Content Placeholder 3">
            <a:extLst>
              <a:ext uri="{FF2B5EF4-FFF2-40B4-BE49-F238E27FC236}">
                <a16:creationId xmlns:a16="http://schemas.microsoft.com/office/drawing/2014/main" id="{90EF57E9-69FD-42B6-8454-ABC5F37F54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2258291"/>
            <a:ext cx="8887691"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DDF2776-FB42-49BC-917F-91D3264C3010}"/>
              </a:ext>
            </a:extLst>
          </p:cNvPr>
          <p:cNvSpPr/>
          <p:nvPr/>
        </p:nvSpPr>
        <p:spPr>
          <a:xfrm>
            <a:off x="4378036" y="2967335"/>
            <a:ext cx="3629891" cy="923330"/>
          </a:xfrm>
          <a:prstGeom prst="rect">
            <a:avLst/>
          </a:prstGeom>
        </p:spPr>
        <p:txBody>
          <a:bodyPr wrap="square">
            <a:spAutoFit/>
          </a:bodyPr>
          <a:lstStyle/>
          <a:p>
            <a:r>
              <a:rPr lang="en-US" altLang="zh-TW" i="1" dirty="0">
                <a:solidFill>
                  <a:schemeClr val="hlink"/>
                </a:solidFill>
              </a:rPr>
              <a:t>If one of the streams is blocked, </a:t>
            </a:r>
          </a:p>
          <a:p>
            <a:r>
              <a:rPr lang="en-US" altLang="zh-TW" i="1" dirty="0">
                <a:solidFill>
                  <a:schemeClr val="hlink"/>
                </a:solidFill>
              </a:rPr>
              <a:t>the other streams can still deliver</a:t>
            </a:r>
          </a:p>
          <a:p>
            <a:r>
              <a:rPr lang="en-US" altLang="zh-TW" i="1" dirty="0">
                <a:solidFill>
                  <a:schemeClr val="hlink"/>
                </a:solidFill>
              </a:rPr>
              <a:t>their data.</a:t>
            </a:r>
          </a:p>
        </p:txBody>
      </p:sp>
    </p:spTree>
    <p:extLst>
      <p:ext uri="{BB962C8B-B14F-4D97-AF65-F5344CB8AC3E}">
        <p14:creationId xmlns:p14="http://schemas.microsoft.com/office/powerpoint/2010/main" val="71911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2CF9-078D-4084-887A-DA788D63F56B}"/>
              </a:ext>
            </a:extLst>
          </p:cNvPr>
          <p:cNvSpPr>
            <a:spLocks noGrp="1"/>
          </p:cNvSpPr>
          <p:nvPr>
            <p:ph type="title"/>
          </p:nvPr>
        </p:nvSpPr>
        <p:spPr>
          <a:xfrm>
            <a:off x="4505738" y="365126"/>
            <a:ext cx="3988905" cy="496266"/>
          </a:xfrm>
        </p:spPr>
        <p:txBody>
          <a:bodyPr>
            <a:normAutofit fontScale="90000"/>
          </a:bodyPr>
          <a:lstStyle/>
          <a:p>
            <a:r>
              <a:rPr lang="en-US" sz="4000" b="1"/>
              <a:t>    SCTP MODEL</a:t>
            </a:r>
            <a:endParaRPr lang="en-US" sz="4000" b="1" dirty="0"/>
          </a:p>
        </p:txBody>
      </p:sp>
      <p:pic>
        <p:nvPicPr>
          <p:cNvPr id="6" name="Content Placeholder 5">
            <a:extLst>
              <a:ext uri="{FF2B5EF4-FFF2-40B4-BE49-F238E27FC236}">
                <a16:creationId xmlns:a16="http://schemas.microsoft.com/office/drawing/2014/main" id="{77161E6D-0AF4-4F1E-9D58-D166FBE4C3F7}"/>
              </a:ext>
            </a:extLst>
          </p:cNvPr>
          <p:cNvPicPr>
            <a:picLocks noGrp="1" noChangeAspect="1"/>
          </p:cNvPicPr>
          <p:nvPr>
            <p:ph idx="1"/>
          </p:nvPr>
        </p:nvPicPr>
        <p:blipFill>
          <a:blip r:embed="rId2"/>
          <a:stretch>
            <a:fillRect/>
          </a:stretch>
        </p:blipFill>
        <p:spPr>
          <a:xfrm>
            <a:off x="1911927" y="1676400"/>
            <a:ext cx="8617527" cy="4447309"/>
          </a:xfrm>
          <a:prstGeom prst="rect">
            <a:avLst/>
          </a:prstGeom>
        </p:spPr>
      </p:pic>
    </p:spTree>
    <p:extLst>
      <p:ext uri="{BB962C8B-B14F-4D97-AF65-F5344CB8AC3E}">
        <p14:creationId xmlns:p14="http://schemas.microsoft.com/office/powerpoint/2010/main" val="378642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73B3-B19D-42EA-BD60-60E6547BD341}"/>
              </a:ext>
            </a:extLst>
          </p:cNvPr>
          <p:cNvSpPr>
            <a:spLocks noGrp="1"/>
          </p:cNvSpPr>
          <p:nvPr>
            <p:ph type="title"/>
          </p:nvPr>
        </p:nvSpPr>
        <p:spPr>
          <a:xfrm>
            <a:off x="838200" y="110837"/>
            <a:ext cx="10515600" cy="706581"/>
          </a:xfrm>
        </p:spPr>
        <p:txBody>
          <a:bodyPr/>
          <a:lstStyle/>
          <a:p>
            <a:r>
              <a:rPr lang="en-US" b="1" dirty="0"/>
              <a:t>                 </a:t>
            </a:r>
            <a:r>
              <a:rPr lang="en-US" sz="4000" b="1" dirty="0"/>
              <a:t>SWITCHBACK MECHANISM</a:t>
            </a:r>
          </a:p>
        </p:txBody>
      </p:sp>
      <p:sp>
        <p:nvSpPr>
          <p:cNvPr id="3" name="Content Placeholder 2">
            <a:extLst>
              <a:ext uri="{FF2B5EF4-FFF2-40B4-BE49-F238E27FC236}">
                <a16:creationId xmlns:a16="http://schemas.microsoft.com/office/drawing/2014/main" id="{5031EA3D-CD0C-4DF1-8AB4-9D5E89FBCCE6}"/>
              </a:ext>
            </a:extLst>
          </p:cNvPr>
          <p:cNvSpPr>
            <a:spLocks noGrp="1"/>
          </p:cNvSpPr>
          <p:nvPr>
            <p:ph idx="1"/>
          </p:nvPr>
        </p:nvSpPr>
        <p:spPr>
          <a:xfrm>
            <a:off x="838200" y="1122218"/>
            <a:ext cx="10515600" cy="5054745"/>
          </a:xfrm>
        </p:spPr>
        <p:txBody>
          <a:bodyPr>
            <a:normAutofit/>
          </a:bodyPr>
          <a:lstStyle/>
          <a:p>
            <a:pPr marL="0" indent="0">
              <a:buNone/>
            </a:pPr>
            <a:r>
              <a:rPr lang="en-US" sz="2000" dirty="0">
                <a:effectLst/>
              </a:rPr>
              <a:t>When the Switchback mechanism is enabled, the </a:t>
            </a:r>
            <a:r>
              <a:rPr lang="en-US" sz="2000" dirty="0"/>
              <a:t>SCTP</a:t>
            </a:r>
            <a:r>
              <a:rPr lang="en-US" sz="2000" dirty="0">
                <a:effectLst/>
              </a:rPr>
              <a:t> determines the Data Transfer Path (DTP) for outgoing traffic by counting heartbeats on the path. Initially, DTP is equal to the primary path. The primary path is the path selected at association establishment or later set by the operator through the </a:t>
            </a:r>
            <a:r>
              <a:rPr lang="en-US" sz="2000" dirty="0" err="1">
                <a:hlinkClick r:id="rId2"/>
              </a:rPr>
              <a:t>action_sctp_sys_set_prim</a:t>
            </a:r>
            <a:r>
              <a:rPr lang="en-US" sz="2000" dirty="0">
                <a:effectLst/>
              </a:rPr>
              <a:t> </a:t>
            </a:r>
            <a:r>
              <a:rPr lang="en-US" sz="2000" dirty="0"/>
              <a:t>CLI</a:t>
            </a:r>
            <a:r>
              <a:rPr lang="en-US" sz="2000" dirty="0">
                <a:effectLst/>
              </a:rPr>
              <a:t> command. When the primary path becomes unavailable, </a:t>
            </a:r>
            <a:r>
              <a:rPr lang="en-US" sz="2000" dirty="0"/>
              <a:t>SCTP</a:t>
            </a:r>
            <a:r>
              <a:rPr lang="en-US" sz="2000" dirty="0">
                <a:effectLst/>
              </a:rPr>
              <a:t> chooses the DTP for traffic from the set of available paths. After a configurable number of successful heartbeats on the primary path, the Switchback mechanism switches the DTP back to the primary path</a:t>
            </a:r>
            <a:r>
              <a:rPr lang="en-US" dirty="0">
                <a:effectLst/>
              </a:rPr>
              <a:t>. </a:t>
            </a:r>
          </a:p>
          <a:p>
            <a:pPr marL="0" indent="0">
              <a:buNone/>
            </a:pPr>
            <a:r>
              <a:rPr lang="en-US" dirty="0"/>
              <a:t>                            </a:t>
            </a:r>
            <a:r>
              <a:rPr lang="en-US" sz="4000" dirty="0"/>
              <a:t>NO SWITCHBACK MODE</a:t>
            </a:r>
          </a:p>
          <a:p>
            <a:pPr marL="0" indent="0">
              <a:buNone/>
            </a:pPr>
            <a:r>
              <a:rPr lang="en-US" sz="1900" dirty="0"/>
              <a:t>When No Switchback Mode is enabled, SCTP chooses another primary path only if the DTP fails. SCTP ignores the primary path, that is, SCTP selects the path that has the lowest error counter value as the next primary path. If several paths have equal error counter values, the fully divergent path is selected.</a:t>
            </a:r>
          </a:p>
        </p:txBody>
      </p:sp>
    </p:spTree>
    <p:extLst>
      <p:ext uri="{BB962C8B-B14F-4D97-AF65-F5344CB8AC3E}">
        <p14:creationId xmlns:p14="http://schemas.microsoft.com/office/powerpoint/2010/main" val="3368391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1073</Words>
  <Application>Microsoft Office PowerPoint</Application>
  <PresentationFormat>Widescreen</PresentationFormat>
  <Paragraphs>120</Paragraphs>
  <Slides>20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 Unicode MS</vt:lpstr>
      <vt:lpstr>Gulim</vt:lpstr>
      <vt:lpstr>맑은 고딕</vt:lpstr>
      <vt:lpstr>新細明體</vt:lpstr>
      <vt:lpstr>SimSun</vt:lpstr>
      <vt:lpstr>Arial</vt:lpstr>
      <vt:lpstr>Calibri</vt:lpstr>
      <vt:lpstr>Calibri Light</vt:lpstr>
      <vt:lpstr>Helvetica Neue</vt:lpstr>
      <vt:lpstr>Verdana</vt:lpstr>
      <vt:lpstr>Wingdings</vt:lpstr>
      <vt:lpstr>Office Theme</vt:lpstr>
      <vt:lpstr>SCTP Based Interfaces </vt:lpstr>
      <vt:lpstr>STREAM CONTROL TRANSMISSION PROTOCOL (SCTP)</vt:lpstr>
      <vt:lpstr>BASIC SERVICES OFFERED BY SCTP :</vt:lpstr>
      <vt:lpstr>SCTP USERS</vt:lpstr>
      <vt:lpstr>                         SCTP CONCEPTS</vt:lpstr>
      <vt:lpstr>                                    MULTI-HOMING</vt:lpstr>
      <vt:lpstr>                   MULTIPLE-STREAM CONCEPT</vt:lpstr>
      <vt:lpstr>    SCTP MODEL</vt:lpstr>
      <vt:lpstr>                 SWITCHBACK MECHANISM</vt:lpstr>
      <vt:lpstr>                       SCTP BASED INTERFACES</vt:lpstr>
      <vt:lpstr>                                 M3 INTERFACE</vt:lpstr>
      <vt:lpstr>                                    S1-MME INTERFACE</vt:lpstr>
      <vt:lpstr>                                  S6a INTERFACE</vt:lpstr>
      <vt:lpstr>                                     S13 INTERFACE </vt:lpstr>
      <vt:lpstr>                                SBc INTERFACE</vt:lpstr>
      <vt:lpstr>                               SGs INTERFACE</vt:lpstr>
      <vt:lpstr>                                       SLg INTERFACE</vt:lpstr>
      <vt:lpstr>                                    SLs INTERFACE</vt:lpstr>
      <vt:lpstr>                                    Sx Interface</vt:lpstr>
      <vt:lpstr>                                           SS7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CONTROL TRANSMISSION PROTOCOL (SCTP)</dc:title>
  <dc:creator>Rudrakshi Singh</dc:creator>
  <cp:lastModifiedBy>Rudrakshi Singh</cp:lastModifiedBy>
  <cp:revision>38</cp:revision>
  <dcterms:created xsi:type="dcterms:W3CDTF">2019-06-20T04:16:07Z</dcterms:created>
  <dcterms:modified xsi:type="dcterms:W3CDTF">2019-06-27T09:06:56Z</dcterms:modified>
</cp:coreProperties>
</file>