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672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280BF-CA3B-4B47-A47B-EE86C18EA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9486E-293F-4A46-A732-D8B73EBE7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67A47-6547-45F7-9D5F-60385534D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t>29-Feb-20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E897C-99D9-443B-97C1-F3672F0F4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0C830-0124-4091-B8D0-543B4DE1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BC52-F520-474F-8F77-3FAC7D294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D6ED9-A45C-4DE0-8975-FA729F438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2F339-4813-4613-BD48-F43A37B4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t>29-Feb-20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D77E3-0CDB-4E19-B614-DA515553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7804F-010E-4C5D-8A8F-8991ACBA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0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69874E-497E-4900-A6CA-28798A62F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E672C-1101-4357-814F-7D31AD29C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5D819-CA97-4E92-B755-95683C58B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t>29-Feb-20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E329F-3C36-47AB-8031-83908EF9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36A10-E6BD-416F-BEEE-5682432B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5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86B0-8B4A-48E6-BCA9-ED70B3F6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4B0-232F-45A2-AABD-A25F5EDAF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0A20D-ED86-4F67-B9A4-52D81A0C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t>29-Feb-20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52BAF-542F-4218-BB3D-713FED29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92757-E689-4C89-A21D-F83B737EA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0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702C-56D0-42AC-89C5-0F95B4FD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502E2-A85E-40F7-B7B0-00F56C06A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083DE-43E0-457C-9A25-2CAF7147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t>29-Feb-20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043F5-26BE-45D7-843C-8A10D0490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FE8BC-3CFC-4E21-A3F7-5878738F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7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FB3F-C25D-4EA9-9F05-9469589F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64EFB-9713-4F6E-81D4-43FCB294F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ABA79-9C74-4418-BE01-F713ACE47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7BE78-745C-49DA-9576-59A81094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t>29-Feb-20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25100-59E3-4467-8303-65F306ED4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663E6-ACBB-4DB0-BE8E-EB650644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1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2E180-2494-42AA-8BAB-6CA87CC9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945D1-6684-4BE1-A560-4EE1A6AD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14FE0-C20A-4123-AAFD-C13C25EF8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0D130-622B-4F3B-9558-26311AF0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502FA-E445-4B9D-8F2C-0F9609474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24C494-E665-41AC-9AA4-9BB6363E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t>29-Feb-20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2439F-16A2-490A-962E-81D96225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4D2B1-EA19-4DC5-B853-28E945FEE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5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6293-5356-4F34-962E-8687E913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3C89F3-2CE1-4F68-A40D-DBDFA347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t>29-Feb-20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3F668-5E0D-4250-87EC-BB8FA0F0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BD364-4E41-454D-BEA7-A86D4213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4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62B6A9-DA80-4111-8C69-474F835BE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t>29-Feb-20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A69A8-0461-43F7-8A81-E2287D03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7B4EC-A56C-4BA9-AC09-FFF8579D4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E0020-69D7-4E61-BFAB-B51244FE3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8206C-CEE6-4AFF-A096-670CFD050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861EE-555E-4704-B1A0-906AF8EA0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7FC71-47F9-49A9-B414-194413AC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t>29-Feb-20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9702A-6BA1-40A1-B61D-A4BB1DF10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83506-F8E5-455B-8003-1F1AB3A4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0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66DA0-2159-4BCF-989E-ABE456C08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36079-031F-4DF0-8B9A-BE7CCB77D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3E1BF-23E9-45B2-96C5-01F40BB58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EC62D-5A66-4534-853B-BFF9ADC8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t>29-Feb-20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27C26-3B1B-4670-881C-F1FDB57B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98971-38AC-430F-AAC7-D5B9179C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8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647082-A6EA-4C97-8BB5-E7BF3605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0EEEF-A564-4118-A24E-9DE44AC7B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A57CE-6444-4F54-A465-AFC71F762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AB14D-80A9-493C-9929-61321A3E76C3}" type="datetimeFigureOut">
              <a:rPr lang="en-US" smtClean="0"/>
              <a:t>29-Feb-20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22412-8E7D-4D11-B14C-BCF003457C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68A0D-0318-4E76-A5C1-9940755D1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6F32C-58BB-4A91-9A6C-2787493B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4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3E25DA01-CB46-47B3-B1E8-1AABEE5327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8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057D0F-DE6E-4B53-84BD-E5DCF5D071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026" name="Picture 2" descr="Image result for dockerfile image">
            <a:extLst>
              <a:ext uri="{FF2B5EF4-FFF2-40B4-BE49-F238E27FC236}">
                <a16:creationId xmlns:a16="http://schemas.microsoft.com/office/drawing/2014/main" id="{CAB8EA2E-9800-48A5-86F0-C7791ACE6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1" y="1504951"/>
            <a:ext cx="2952749" cy="295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68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2BD852-95A2-4C62-B59E-E2D0D2426201}"/>
              </a:ext>
            </a:extLst>
          </p:cNvPr>
          <p:cNvSpPr/>
          <p:nvPr/>
        </p:nvSpPr>
        <p:spPr>
          <a:xfrm>
            <a:off x="2244800" y="1309985"/>
            <a:ext cx="6308907" cy="480131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742950" indent="-742950">
              <a:buFont typeface="Wingdings" panose="05000000000000000000" pitchFamily="2" charset="2"/>
              <a:buChar char="v"/>
            </a:pPr>
            <a:r>
              <a:rPr 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What </a:t>
            </a:r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is Dockerfile ?</a:t>
            </a:r>
          </a:p>
          <a:p>
            <a:pPr marL="742950" indent="-742950">
              <a:buFont typeface="Wingdings" panose="05000000000000000000" pitchFamily="2" charset="2"/>
              <a:buChar char="v"/>
            </a:pPr>
            <a:endParaRPr lang="en-U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742950" indent="-742950">
              <a:buFont typeface="Wingdings" panose="05000000000000000000" pitchFamily="2" charset="2"/>
              <a:buChar char="v"/>
            </a:pPr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Dockerfile Directives</a:t>
            </a:r>
          </a:p>
          <a:p>
            <a:pPr marL="742950" indent="-742950">
              <a:buFont typeface="Wingdings" panose="05000000000000000000" pitchFamily="2" charset="2"/>
              <a:buChar char="v"/>
            </a:pPr>
            <a:endParaRPr lang="en-US" sz="3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742950" indent="-742950">
              <a:buFont typeface="Wingdings" panose="05000000000000000000" pitchFamily="2" charset="2"/>
              <a:buChar char="v"/>
            </a:pPr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Creating Dockerfile - DEMO</a:t>
            </a:r>
          </a:p>
          <a:p>
            <a:pPr marL="742950" indent="-742950">
              <a:buFont typeface="Wingdings" panose="05000000000000000000" pitchFamily="2" charset="2"/>
              <a:buChar char="v"/>
            </a:pPr>
            <a:endParaRPr lang="en-US" sz="3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742950" indent="-742950">
              <a:buFont typeface="Wingdings" panose="05000000000000000000" pitchFamily="2" charset="2"/>
              <a:buChar char="v"/>
            </a:pPr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.dockerignore file</a:t>
            </a:r>
          </a:p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083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A6DBFD-5C20-4AE9-8907-80209A9BB5E5}"/>
              </a:ext>
            </a:extLst>
          </p:cNvPr>
          <p:cNvSpPr/>
          <p:nvPr/>
        </p:nvSpPr>
        <p:spPr>
          <a:xfrm>
            <a:off x="4599063" y="771822"/>
            <a:ext cx="3097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Dockerfile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" name="Picture 4" descr="Image result for dockerfile image">
            <a:extLst>
              <a:ext uri="{FF2B5EF4-FFF2-40B4-BE49-F238E27FC236}">
                <a16:creationId xmlns:a16="http://schemas.microsoft.com/office/drawing/2014/main" id="{F3DAAA71-5461-4208-B115-FC37D6205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179" y="2344891"/>
            <a:ext cx="5781019" cy="141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3D97C5-B21C-4510-A8E5-FAB703F5F1CE}"/>
              </a:ext>
            </a:extLst>
          </p:cNvPr>
          <p:cNvSpPr txBox="1"/>
          <p:nvPr/>
        </p:nvSpPr>
        <p:spPr>
          <a:xfrm>
            <a:off x="1190625" y="4177963"/>
            <a:ext cx="103251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is a text file normally with name Dockerfile.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Docker uses this file to build the image. The Dockerfile is build instructions to build the image.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Images are composed of layers. Layers are files that are generated from individual commands in the Dockerfile.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Once we have built an image, we can run an instance of it: a container.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55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2EFDF5-9DFB-4B3A-9F78-90D4531A022A}"/>
              </a:ext>
            </a:extLst>
          </p:cNvPr>
          <p:cNvSpPr/>
          <p:nvPr/>
        </p:nvSpPr>
        <p:spPr>
          <a:xfrm>
            <a:off x="2802199" y="204784"/>
            <a:ext cx="60923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Dockerfile Directives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901880B-2EAD-4243-ACBD-D162F33C6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849878"/>
              </p:ext>
            </p:extLst>
          </p:nvPr>
        </p:nvGraphicFramePr>
        <p:xfrm>
          <a:off x="357430" y="1246578"/>
          <a:ext cx="7053019" cy="5221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1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6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Command</a:t>
                      </a:r>
                    </a:p>
                  </a:txBody>
                  <a:tcPr marL="121920" marR="12192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121920" marR="12192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636">
                <a:tc>
                  <a:txBody>
                    <a:bodyPr/>
                    <a:lstStyle/>
                    <a:p>
                      <a:r>
                        <a:rPr lang="en-US" dirty="0"/>
                        <a:t>FROM</a:t>
                      </a:r>
                    </a:p>
                  </a:txBody>
                  <a:tcPr marL="121920" marR="12192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image from which new image will be created</a:t>
                      </a:r>
                    </a:p>
                  </a:txBody>
                  <a:tcPr marL="121920" marR="12192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6">
                <a:tc>
                  <a:txBody>
                    <a:bodyPr/>
                    <a:lstStyle/>
                    <a:p>
                      <a:r>
                        <a:rPr lang="en-US" dirty="0"/>
                        <a:t>MAINTAINER </a:t>
                      </a:r>
                    </a:p>
                  </a:txBody>
                  <a:tcPr marL="121920" marR="12192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Metadata about who owns this</a:t>
                      </a:r>
                    </a:p>
                  </a:txBody>
                  <a:tcPr marL="121920" marR="12192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994562"/>
                  </a:ext>
                </a:extLst>
              </a:tr>
              <a:tr h="401636">
                <a:tc>
                  <a:txBody>
                    <a:bodyPr/>
                    <a:lstStyle/>
                    <a:p>
                      <a:r>
                        <a:rPr lang="en-US" dirty="0"/>
                        <a:t>LABEL </a:t>
                      </a:r>
                    </a:p>
                  </a:txBody>
                  <a:tcPr marL="121920" marR="12192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label you can organize images in a proper way</a:t>
                      </a:r>
                      <a:endParaRPr lang="en-US" dirty="0"/>
                    </a:p>
                  </a:txBody>
                  <a:tcPr marL="121920" marR="12192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69092"/>
                  </a:ext>
                </a:extLst>
              </a:tr>
              <a:tr h="401636">
                <a:tc>
                  <a:txBody>
                    <a:bodyPr/>
                    <a:lstStyle/>
                    <a:p>
                      <a:r>
                        <a:rPr lang="en-US" dirty="0"/>
                        <a:t>WORKDIR </a:t>
                      </a:r>
                    </a:p>
                  </a:txBody>
                  <a:tcPr marL="121920" marR="12192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Sets where CMD is executed from </a:t>
                      </a:r>
                    </a:p>
                  </a:txBody>
                  <a:tcPr marL="121920" marR="12192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640561"/>
                  </a:ext>
                </a:extLst>
              </a:tr>
              <a:tr h="401636">
                <a:tc>
                  <a:txBody>
                    <a:bodyPr/>
                    <a:lstStyle/>
                    <a:p>
                      <a:r>
                        <a:rPr lang="en-US" dirty="0"/>
                        <a:t>RUN </a:t>
                      </a:r>
                    </a:p>
                  </a:txBody>
                  <a:tcPr marL="121920" marR="12192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Executing directive used to build an image</a:t>
                      </a:r>
                    </a:p>
                  </a:txBody>
                  <a:tcPr marL="121920" marR="12192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34078"/>
                  </a:ext>
                </a:extLst>
              </a:tr>
              <a:tr h="401636">
                <a:tc>
                  <a:txBody>
                    <a:bodyPr/>
                    <a:lstStyle/>
                    <a:p>
                      <a:r>
                        <a:rPr lang="en-US" dirty="0"/>
                        <a:t>COPY</a:t>
                      </a:r>
                    </a:p>
                  </a:txBody>
                  <a:tcPr marL="121920" marR="12192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Lets you copy content to the image</a:t>
                      </a:r>
                    </a:p>
                  </a:txBody>
                  <a:tcPr marL="121920" marR="12192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636">
                <a:tc>
                  <a:txBody>
                    <a:bodyPr/>
                    <a:lstStyle/>
                    <a:p>
                      <a:r>
                        <a:rPr lang="en-US" dirty="0"/>
                        <a:t>CMD </a:t>
                      </a:r>
                    </a:p>
                  </a:txBody>
                  <a:tcPr marL="121920" marR="12192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defaults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arguments to the ENTRYPOINT</a:t>
                      </a:r>
                      <a:endParaRPr lang="en-US" dirty="0"/>
                    </a:p>
                  </a:txBody>
                  <a:tcPr marL="121920" marR="12192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636">
                <a:tc>
                  <a:txBody>
                    <a:bodyPr/>
                    <a:lstStyle/>
                    <a:p>
                      <a:r>
                        <a:rPr lang="en-US" dirty="0"/>
                        <a:t>ENTRYPOINT </a:t>
                      </a:r>
                    </a:p>
                  </a:txBody>
                  <a:tcPr marL="121920" marR="12192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Defined when using the container as an executable</a:t>
                      </a:r>
                      <a:endParaRPr lang="en-US" dirty="0"/>
                    </a:p>
                  </a:txBody>
                  <a:tcPr marL="121920" marR="12192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636">
                <a:tc>
                  <a:txBody>
                    <a:bodyPr/>
                    <a:lstStyle/>
                    <a:p>
                      <a:r>
                        <a:rPr lang="en-US" dirty="0"/>
                        <a:t>ENV</a:t>
                      </a:r>
                    </a:p>
                  </a:txBody>
                  <a:tcPr marL="121920" marR="12192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set environment variable.</a:t>
                      </a:r>
                      <a:endParaRPr lang="en-US" dirty="0"/>
                    </a:p>
                  </a:txBody>
                  <a:tcPr marL="121920" marR="12192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636">
                <a:tc>
                  <a:txBody>
                    <a:bodyPr/>
                    <a:lstStyle/>
                    <a:p>
                      <a:r>
                        <a:rPr lang="en-US" dirty="0"/>
                        <a:t>VOLUME </a:t>
                      </a:r>
                    </a:p>
                  </a:txBody>
                  <a:tcPr marL="121920" marR="12192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Used to create a mount point. </a:t>
                      </a:r>
                    </a:p>
                  </a:txBody>
                  <a:tcPr marL="121920" marR="12192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406560"/>
                  </a:ext>
                </a:extLst>
              </a:tr>
              <a:tr h="401636">
                <a:tc>
                  <a:txBody>
                    <a:bodyPr/>
                    <a:lstStyle/>
                    <a:p>
                      <a:r>
                        <a:rPr lang="en-US" dirty="0"/>
                        <a:t>EXPOSE </a:t>
                      </a:r>
                    </a:p>
                  </a:txBody>
                  <a:tcPr marL="121920" marR="12192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Exposes port(s) on which container listens for connection</a:t>
                      </a:r>
                    </a:p>
                  </a:txBody>
                  <a:tcPr marL="121920" marR="12192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636">
                <a:tc>
                  <a:txBody>
                    <a:bodyPr/>
                    <a:lstStyle/>
                    <a:p>
                      <a:r>
                        <a:rPr lang="en-US" dirty="0"/>
                        <a:t>USER </a:t>
                      </a:r>
                    </a:p>
                  </a:txBody>
                  <a:tcPr marL="121920" marR="12192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Sets the UID to run the next command as </a:t>
                      </a:r>
                    </a:p>
                  </a:txBody>
                  <a:tcPr marL="121920" marR="12192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C5461CD-C3C6-44C3-A801-2F646ED16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439" y="1246578"/>
            <a:ext cx="4090407" cy="522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12AB60-9748-4553-9982-9A8B1EFBED57}"/>
              </a:ext>
            </a:extLst>
          </p:cNvPr>
          <p:cNvSpPr/>
          <p:nvPr/>
        </p:nvSpPr>
        <p:spPr>
          <a:xfrm>
            <a:off x="3493877" y="703291"/>
            <a:ext cx="52042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.dockerignore file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A6930-2EDE-4D87-83BE-4B5A33CD8334}"/>
              </a:ext>
            </a:extLst>
          </p:cNvPr>
          <p:cNvSpPr txBox="1"/>
          <p:nvPr/>
        </p:nvSpPr>
        <p:spPr>
          <a:xfrm>
            <a:off x="786580" y="4815032"/>
            <a:ext cx="111792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used to exclude files and directories.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useful to prevent large files from being added to Docker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the “dockerignore” file prevents our local modules and other unwanted files from being copied onto the Docker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should be present in the same directory in which Dockerfile is present.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improves build performance of Docker Image.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B947F18-9684-478D-894F-C8054CAA6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219713"/>
              </p:ext>
            </p:extLst>
          </p:nvPr>
        </p:nvGraphicFramePr>
        <p:xfrm>
          <a:off x="401993" y="1865339"/>
          <a:ext cx="6370320" cy="2409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5293">
                  <a:extLst>
                    <a:ext uri="{9D8B030D-6E8A-4147-A177-3AD203B41FA5}">
                      <a16:colId xmlns:a16="http://schemas.microsoft.com/office/drawing/2014/main" val="3096402269"/>
                    </a:ext>
                  </a:extLst>
                </a:gridCol>
                <a:gridCol w="3975027">
                  <a:extLst>
                    <a:ext uri="{9D8B030D-6E8A-4147-A177-3AD203B41FA5}">
                      <a16:colId xmlns:a16="http://schemas.microsoft.com/office/drawing/2014/main" val="1197285951"/>
                    </a:ext>
                  </a:extLst>
                </a:gridCol>
              </a:tblGrid>
              <a:tr h="4016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Command</a:t>
                      </a:r>
                    </a:p>
                  </a:txBody>
                  <a:tcPr marL="121920" marR="12192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121920" marR="12192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56024"/>
                  </a:ext>
                </a:extLst>
              </a:tr>
              <a:tr h="401636">
                <a:tc>
                  <a:txBody>
                    <a:bodyPr/>
                    <a:lstStyle/>
                    <a:p>
                      <a:r>
                        <a:rPr lang="en-US"/>
                        <a:t>#</a:t>
                      </a:r>
                      <a:endParaRPr lang="en-US" dirty="0"/>
                    </a:p>
                  </a:txBody>
                  <a:tcPr marL="121920" marR="12192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Comment</a:t>
                      </a:r>
                      <a:endParaRPr lang="en-US" dirty="0"/>
                    </a:p>
                  </a:txBody>
                  <a:tcPr marL="121920" marR="12192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920597"/>
                  </a:ext>
                </a:extLst>
              </a:tr>
              <a:tr h="401636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  <a:endParaRPr lang="en-US" dirty="0"/>
                    </a:p>
                  </a:txBody>
                  <a:tcPr marL="121920" marR="12192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One/more character wildcard</a:t>
                      </a:r>
                      <a:endParaRPr lang="en-US" dirty="0"/>
                    </a:p>
                  </a:txBody>
                  <a:tcPr marL="121920" marR="12192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616930"/>
                  </a:ext>
                </a:extLst>
              </a:tr>
              <a:tr h="401636">
                <a:tc>
                  <a:txBody>
                    <a:bodyPr/>
                    <a:lstStyle/>
                    <a:p>
                      <a:r>
                        <a:rPr lang="en-US"/>
                        <a:t>?</a:t>
                      </a:r>
                      <a:endParaRPr lang="en-US" dirty="0"/>
                    </a:p>
                  </a:txBody>
                  <a:tcPr marL="121920" marR="12192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One character wildcard</a:t>
                      </a:r>
                      <a:endParaRPr lang="en-US" dirty="0"/>
                    </a:p>
                  </a:txBody>
                  <a:tcPr marL="121920" marR="12192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525038"/>
                  </a:ext>
                </a:extLst>
              </a:tr>
              <a:tr h="401636">
                <a:tc>
                  <a:txBody>
                    <a:bodyPr/>
                    <a:lstStyle/>
                    <a:p>
                      <a:r>
                        <a:rPr lang="en-US"/>
                        <a:t>[ ]</a:t>
                      </a:r>
                      <a:endParaRPr lang="en-US" dirty="0"/>
                    </a:p>
                  </a:txBody>
                  <a:tcPr marL="121920" marR="12192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Range of characters</a:t>
                      </a:r>
                      <a:endParaRPr lang="en-US" dirty="0"/>
                    </a:p>
                  </a:txBody>
                  <a:tcPr marL="121920" marR="12192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214738"/>
                  </a:ext>
                </a:extLst>
              </a:tr>
              <a:tr h="401636">
                <a:tc>
                  <a:txBody>
                    <a:bodyPr/>
                    <a:lstStyle/>
                    <a:p>
                      <a:r>
                        <a:rPr lang="en-US"/>
                        <a:t>!</a:t>
                      </a:r>
                      <a:endParaRPr lang="en-US" dirty="0"/>
                    </a:p>
                  </a:txBody>
                  <a:tcPr marL="121920" marR="12192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Exception (not)</a:t>
                      </a:r>
                    </a:p>
                  </a:txBody>
                  <a:tcPr marL="121920" marR="12192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2215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490A8CB-E082-488B-BFCD-9403F0196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132" y="1865339"/>
            <a:ext cx="4714875" cy="24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9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7488DE-9A01-4430-ADFE-0304329545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"/>
          <a:stretch/>
        </p:blipFill>
        <p:spPr>
          <a:xfrm>
            <a:off x="20" y="10"/>
            <a:ext cx="12009284" cy="685799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8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8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52746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</TotalTime>
  <Words>250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Manjeet Kaur</dc:creator>
  <cp:lastModifiedBy>Manjeet Kaur</cp:lastModifiedBy>
  <cp:revision>88</cp:revision>
  <dcterms:created xsi:type="dcterms:W3CDTF">2020-02-23T05:47:43Z</dcterms:created>
  <dcterms:modified xsi:type="dcterms:W3CDTF">2020-03-01T05:48:49Z</dcterms:modified>
</cp:coreProperties>
</file>