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Averag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1893854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1893854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1893854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1893854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41893854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41893854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1893854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41893854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41893854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41893854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fe02df5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fe02df5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fc0def16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fc0def16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8799739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8799739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4189385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4189385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87997393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87997393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41893854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41893854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1893854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41893854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fc0def1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fc0def1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1893854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1893854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edium.com/@mrgarg.rajat/kaggle-dogs-vs-cats-challenge-complete-step-by-step-gui" TargetMode="External"/><Relationship Id="rId4" Type="http://schemas.openxmlformats.org/officeDocument/2006/relationships/hyperlink" Target="https://medium.com/@jayeshbahire/introduction-to-word-vectors-ea1d4e4b84bf" TargetMode="External"/><Relationship Id="rId5" Type="http://schemas.openxmlformats.org/officeDocument/2006/relationships/hyperlink" Target="https://medium.com/@jayeshbahire/introduction-to-word-vectors-ea1d4e4b84bf" TargetMode="External"/><Relationship Id="rId6" Type="http://schemas.openxmlformats.org/officeDocument/2006/relationships/hyperlink" Target="https://towardsdatascience.com/image-classifier-cats-vs-dogs-with-convolutional-neural-netw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ctrTitle"/>
          </p:nvPr>
        </p:nvSpPr>
        <p:spPr>
          <a:xfrm>
            <a:off x="2933400" y="321450"/>
            <a:ext cx="56214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Classification Of Dogs and Cats Using CNN</a:t>
            </a:r>
            <a:endParaRPr/>
          </a:p>
        </p:txBody>
      </p:sp>
      <p:sp>
        <p:nvSpPr>
          <p:cNvPr id="157" name="Google Shape;157;p14"/>
          <p:cNvSpPr txBox="1"/>
          <p:nvPr>
            <p:ph idx="1" type="subTitle"/>
          </p:nvPr>
        </p:nvSpPr>
        <p:spPr>
          <a:xfrm>
            <a:off x="5005025" y="3727000"/>
            <a:ext cx="37551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Manjeet Singh</a:t>
            </a:r>
            <a:r>
              <a:rPr lang="en-GB" sz="1800"/>
              <a:t>- 1609113061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1286800" y="1363800"/>
            <a:ext cx="7419900" cy="27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Extract image and convert into </a:t>
            </a:r>
            <a:r>
              <a:rPr lang="en-GB" sz="1600"/>
              <a:t>Grayscale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Reshape  image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Balance The data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Shuffle The data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Create the features and labels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600"/>
              </a:spcAft>
              <a:buSzPts val="1600"/>
              <a:buChar char="●"/>
            </a:pPr>
            <a:r>
              <a:rPr lang="en-GB" sz="1600"/>
              <a:t>Convert the labels of "dog" and "cat" to 0 and 1</a:t>
            </a:r>
            <a:endParaRPr sz="1600"/>
          </a:p>
        </p:txBody>
      </p:sp>
      <p:sp>
        <p:nvSpPr>
          <p:cNvPr id="223" name="Google Shape;223;p23"/>
          <p:cNvSpPr txBox="1"/>
          <p:nvPr>
            <p:ph type="title"/>
          </p:nvPr>
        </p:nvSpPr>
        <p:spPr>
          <a:xfrm>
            <a:off x="1286800" y="340075"/>
            <a:ext cx="72924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Data Preprocessing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286800" y="1363800"/>
            <a:ext cx="7419900" cy="27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1286800" y="340075"/>
            <a:ext cx="72924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Overview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75" y="1342343"/>
            <a:ext cx="7419900" cy="2796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1197425" y="1185375"/>
            <a:ext cx="77001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Define a Sequential model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Add 3 convolution layers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Add a flatten layer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</a:t>
            </a:r>
            <a:r>
              <a:rPr lang="en-GB" sz="1400"/>
              <a:t>dd final Dense layer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</a:t>
            </a:r>
            <a:r>
              <a:rPr lang="en-GB" sz="1400"/>
              <a:t>ompile the model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Fit the model with training data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-GB" sz="1400"/>
              <a:t>Feed the model with test data to predict </a:t>
            </a:r>
            <a:endParaRPr sz="1400"/>
          </a:p>
        </p:txBody>
      </p:sp>
      <p:sp>
        <p:nvSpPr>
          <p:cNvPr id="236" name="Google Shape;236;p25"/>
          <p:cNvSpPr txBox="1"/>
          <p:nvPr>
            <p:ph type="title"/>
          </p:nvPr>
        </p:nvSpPr>
        <p:spPr>
          <a:xfrm>
            <a:off x="1197425" y="209475"/>
            <a:ext cx="72924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1197425" y="1473975"/>
            <a:ext cx="77106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/>
              <a:t>Output contains the probabilities of the input image being a dog or a cat.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/>
              <a:t>I am able to achieve a training accuracy of 87.20.% and a validation accuracy of 84.05% using CNN Algorithm.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/>
              <a:t>The algorithm is also performing very good on the unseen testing image dataset.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/>
              <a:t>After testing for various nodes and Conv2D layer combinations we finally achieved our best classification accuracy with a sequential model having three Conv2D layers with 32 nodes and using “relu” activation function and “adam” optimizer.</a:t>
            </a:r>
            <a:endParaRPr sz="1400"/>
          </a:p>
        </p:txBody>
      </p:sp>
      <p:sp>
        <p:nvSpPr>
          <p:cNvPr id="242" name="Google Shape;242;p26"/>
          <p:cNvSpPr txBox="1"/>
          <p:nvPr>
            <p:ph type="title"/>
          </p:nvPr>
        </p:nvSpPr>
        <p:spPr>
          <a:xfrm>
            <a:off x="1197425" y="310125"/>
            <a:ext cx="72924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And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297500" y="393750"/>
            <a:ext cx="58653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1428100" y="1506750"/>
            <a:ext cx="6468000" cy="28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I’ve learned the underlying concepts of how computers see (Image Classification) by implementing simple yet very powerful image classification system.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CNN Algorithm outperforms the Logistic Regression Model by a huge margin. Thus, proving CNN’s algorithms give a much better performance on Computer Vision tasks as compared to other machine learning algorithms.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 tried various experiments to improve the performance on the test dataset, and finally I was able to achieve a training accuracy of 87.20.% and a validation accuracy of 84.05% using CNN Algorithm.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300"/>
              <a:buChar char="●"/>
            </a:pPr>
            <a:r>
              <a:rPr lang="en-GB"/>
              <a:t>There is vast scope of improvement for the model by using data augmentation.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1297500" y="303350"/>
            <a:ext cx="379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1357775" y="1239200"/>
            <a:ext cx="7452600" cy="26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Rajat Garg, ”Kaggle “Dogs vs. Cats” Challenge”,Medium, Feb 8, 2019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https://medium.com/@mrgarg.rajat/kaggle-dogs-vs-cats-challenge-complete-step-by-step-gui de-part-2-e9ee4967b9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 Anchit Jain , “Creating a simple dog versus cat image classifier using Keras”, Medium, May 26, 2018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https://medium.com/@jayeshbahire/introduction-to-word-vectors-ea1d4e4b8</a:t>
            </a:r>
            <a:r>
              <a:rPr lang="en-GB" u="sng">
                <a:solidFill>
                  <a:schemeClr val="hlink"/>
                </a:solidFill>
                <a:hlinkClick r:id="rId5"/>
              </a:rPr>
              <a:t>4bf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 Greg Surma , “Image Classifier - Cats vs Dogs”, Towards Data Science , Nov 19, 2018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https://towardsdatascience.com/image-classifier-cats-vs-dogs-with-convolutional-neural-netw orks-cnns-and-google-colabs-4e9af21ae7a8</a:t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7040600" y="3923575"/>
            <a:ext cx="2106350" cy="1222450"/>
          </a:xfrm>
          <a:custGeom>
            <a:rect b="b" l="l" r="r" t="t"/>
            <a:pathLst>
              <a:path extrusionOk="0" h="48898" w="84254">
                <a:moveTo>
                  <a:pt x="0" y="0"/>
                </a:moveTo>
                <a:lnTo>
                  <a:pt x="50319" y="0"/>
                </a:lnTo>
                <a:lnTo>
                  <a:pt x="84254" y="33935"/>
                </a:lnTo>
                <a:lnTo>
                  <a:pt x="84254" y="48898"/>
                </a:lnTo>
                <a:lnTo>
                  <a:pt x="48798" y="488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1297500" y="393750"/>
            <a:ext cx="6717900" cy="3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Thank you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975575" y="278800"/>
            <a:ext cx="70389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TOC</a:t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975576" y="123692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975576" y="1524601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975576" y="1751101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975576" y="2004314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Research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975576" y="226526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Tools And Libraries Used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975573" y="2543788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Technical Feasibility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975573" y="3869400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 And Analysis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975573" y="2779438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Dataset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975575" y="3140500"/>
            <a:ext cx="30183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975573" y="362572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 Implementation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975573" y="413122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975573" y="3355563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 Overview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975573" y="438322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am creating an algorithm to classify whether an image contains a dog or a cat.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image input given to the system will be analyzed and the predicted result will be given as output. Machine learning algorithm [Convolutional Neural Networks] is used to classify the image.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learning task is to learn a classification model to determine the decision boundary for the training dataset.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performance task is to apply the learned classification model to classify images from the test dataset, and then evaluate the classification accuracy.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 image classification has many uses, I am particularly motivated by the application in web accessibility.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 increase efficiency and accessibility for users, screen reader technologies should automatically detect the image’s content.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Dogs vs. Cats competition from Kaggle is trying to solve the CAPTCHA challenge, which relies on the problem of distinguishing images of dogs and cats.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 understand the working and processes involved in making of image classifier.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1156850" y="1004000"/>
            <a:ext cx="71115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project gives a general idea of how image classification can be done efficiently.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/>
              <a:t>Own image can be tested to verify the accuracy of the model.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This code can directly be can be extended as a mobile application or a site. 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The project can be extended to classify different entities, change the dataset accordingly and train the model. 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The scope of the project can be extended to the various industries where there is a huge scope for automation, by just altering the dataset which is relevant to the problem.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>
                <a:solidFill>
                  <a:srgbClr val="FFFFFF"/>
                </a:solidFill>
              </a:rPr>
              <a:t>The application of the project can be extended to a personal photo organization.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7835800" y="4289600"/>
            <a:ext cx="1311203" cy="856448"/>
          </a:xfrm>
          <a:custGeom>
            <a:rect b="b" l="l" r="r" t="t"/>
            <a:pathLst>
              <a:path extrusionOk="0" h="48898" w="84254">
                <a:moveTo>
                  <a:pt x="0" y="0"/>
                </a:moveTo>
                <a:lnTo>
                  <a:pt x="50319" y="0"/>
                </a:lnTo>
                <a:lnTo>
                  <a:pt x="84254" y="33935"/>
                </a:lnTo>
                <a:lnTo>
                  <a:pt x="84254" y="48898"/>
                </a:lnTo>
                <a:lnTo>
                  <a:pt x="48798" y="488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1297500" y="393750"/>
            <a:ext cx="37455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</a:t>
            </a:r>
            <a:endParaRPr/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1297500" y="924150"/>
            <a:ext cx="7201200" cy="3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CONVOLUTION</a:t>
            </a:r>
            <a:r>
              <a:rPr lang="en-GB" sz="1800"/>
              <a:t>AL NEURAL NETWORK</a:t>
            </a:r>
            <a:r>
              <a:rPr lang="en-GB" sz="1800"/>
              <a:t> (CNN)</a:t>
            </a:r>
            <a:endParaRPr sz="18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CNNs are regularized versions of multilayer perceptrons.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CNNs take a different approach towards regularization: they take advantage of the hierarchical pattern in data and assemble more complex patterns using smaller and simpler patterns.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basic CNN structure is as follows: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Convolution --&gt; Pooling --&gt; Convolution --&gt; Pooling --&gt; Fully Connected Layer --&gt; Output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1267350" y="703150"/>
            <a:ext cx="7201200" cy="3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LAYERS IN </a:t>
            </a:r>
            <a:r>
              <a:rPr lang="en-GB" sz="1800"/>
              <a:t>CONVOLUTIONAL NEURAL NETWORK (CNN)</a:t>
            </a:r>
            <a:endParaRPr sz="18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-GB" sz="1400"/>
              <a:t> Convolutional Layer :--</a:t>
            </a:r>
            <a:r>
              <a:rPr b="1" lang="en-GB"/>
              <a:t> </a:t>
            </a:r>
            <a:r>
              <a:rPr lang="en-GB"/>
              <a:t>Convolutional layer is the very first layer where we extract features from the images in our datasets.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</a:t>
            </a:r>
            <a:r>
              <a:rPr b="1" lang="en-GB" sz="1400"/>
              <a:t>Pooling Layer :-- </a:t>
            </a:r>
            <a:r>
              <a:rPr lang="en-GB"/>
              <a:t>W</a:t>
            </a:r>
            <a:r>
              <a:rPr lang="en-GB"/>
              <a:t>e  insert pooling layers after each convolution layer to reduce the spatial size of the representation to reduce the parameter counts which reduces the computational complexity.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</a:t>
            </a:r>
            <a:r>
              <a:rPr b="1" lang="en-GB" sz="1400"/>
              <a:t>Fully-Connected Layers :-- </a:t>
            </a:r>
            <a:r>
              <a:rPr lang="en-GB"/>
              <a:t>A fully connected network is our RegularNet where each parameter is linked to one another to determine the true relation and effect of each parameter on the labels.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1286800" y="136380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Python 3.7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Anaconda Prompt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Jupyter Notebook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Keras – Tensorflow backend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OpenCV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-GB" sz="1800"/>
              <a:t>Numpy</a:t>
            </a:r>
            <a:endParaRPr sz="1800"/>
          </a:p>
        </p:txBody>
      </p:sp>
      <p:sp>
        <p:nvSpPr>
          <p:cNvPr id="211" name="Google Shape;211;p21"/>
          <p:cNvSpPr txBox="1"/>
          <p:nvPr>
            <p:ph type="title"/>
          </p:nvPr>
        </p:nvSpPr>
        <p:spPr>
          <a:xfrm>
            <a:off x="1286800" y="340075"/>
            <a:ext cx="60768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Libraries Used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1286800" y="1363800"/>
            <a:ext cx="7419900" cy="27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-GB" sz="1400"/>
              <a:t>Dataset :- </a:t>
            </a:r>
            <a:r>
              <a:rPr lang="en-GB"/>
              <a:t>Dogs vs Cats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</a:t>
            </a:r>
            <a:r>
              <a:rPr b="1" lang="en-GB" sz="1400"/>
              <a:t>Provider :-</a:t>
            </a:r>
            <a:r>
              <a:rPr lang="en-GB"/>
              <a:t> Microsoft Research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-GB" sz="1400"/>
              <a:t> Description :- </a:t>
            </a:r>
            <a:r>
              <a:rPr lang="en-GB"/>
              <a:t>Binary classification -- Classify dogs and cats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-GB" sz="1400"/>
              <a:t> Training :- </a:t>
            </a:r>
            <a:r>
              <a:rPr lang="en-GB"/>
              <a:t>19790 images (9895 per class)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-GB" sz="1400"/>
              <a:t> Validation :-</a:t>
            </a:r>
            <a:r>
              <a:rPr lang="en-GB"/>
              <a:t> 4948 images (2474 per class)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-GB" sz="1400"/>
              <a:t> Testing :- </a:t>
            </a:r>
            <a:r>
              <a:rPr lang="en-GB"/>
              <a:t>1500 unlabeled images (Test any image which is not in training dataset)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600"/>
              </a:spcAft>
              <a:buSzPts val="1300"/>
              <a:buChar char="●"/>
            </a:pPr>
            <a:r>
              <a:rPr b="1" lang="en-GB" sz="1400"/>
              <a:t> File Format :- </a:t>
            </a:r>
            <a:r>
              <a:rPr lang="en-GB"/>
              <a:t>All the image files are in “.jpg” format.</a:t>
            </a:r>
            <a:endParaRPr/>
          </a:p>
        </p:txBody>
      </p:sp>
      <p:sp>
        <p:nvSpPr>
          <p:cNvPr id="217" name="Google Shape;217;p22"/>
          <p:cNvSpPr txBox="1"/>
          <p:nvPr>
            <p:ph type="title"/>
          </p:nvPr>
        </p:nvSpPr>
        <p:spPr>
          <a:xfrm>
            <a:off x="1286800" y="340075"/>
            <a:ext cx="72924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Dataset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