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je\Documents\R\StatisticalLearning\Output\HOLDING_PERIO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je\Documents\R\StatisticalLearning\Output\NO_OF_L_DR_TXN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je\Documents\R\StatisticalLearning\Output\TOT_NO_OF_L_TXN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je\Documents\R\StatisticalLearning\Output\NO_OF_ATM_DR_TXN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je\Documents\R\StatisticalLearning\Output\NO_OF_L_CR_TXN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je\Documents\R\StatisticalLearning\Output\NO_OF_CHQ_DR_TXN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je\Documents\R\StatisticalLearning\Output\AMT_CHQ_D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je\Documents\R\StatisticalLearning\Output\AMT_L_DR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Holding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HOLDING_PERIOD!$F$1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HOLDING_PERIOD!$B$2:$B$11</c:f>
              <c:strCache>
                <c:ptCount val="10"/>
                <c:pt idx="0">
                  <c:v>1 to 2</c:v>
                </c:pt>
                <c:pt idx="1">
                  <c:v>3 to 5</c:v>
                </c:pt>
                <c:pt idx="2">
                  <c:v>6 to 8</c:v>
                </c:pt>
                <c:pt idx="3">
                  <c:v>9 to 11</c:v>
                </c:pt>
                <c:pt idx="4">
                  <c:v>12 to 14</c:v>
                </c:pt>
                <c:pt idx="5">
                  <c:v>15 to 17</c:v>
                </c:pt>
                <c:pt idx="6">
                  <c:v>18 to 20</c:v>
                </c:pt>
                <c:pt idx="7">
                  <c:v>21 to 22</c:v>
                </c:pt>
                <c:pt idx="8">
                  <c:v>23 to 26</c:v>
                </c:pt>
                <c:pt idx="9">
                  <c:v>27 to 31</c:v>
                </c:pt>
              </c:strCache>
            </c:strRef>
          </c:cat>
          <c:val>
            <c:numRef>
              <c:f>HOLDING_PERIOD!$F$2:$F$11</c:f>
              <c:numCache>
                <c:formatCode>General</c:formatCode>
                <c:ptCount val="10"/>
                <c:pt idx="0">
                  <c:v>1596</c:v>
                </c:pt>
                <c:pt idx="1">
                  <c:v>1936</c:v>
                </c:pt>
                <c:pt idx="2">
                  <c:v>2099</c:v>
                </c:pt>
                <c:pt idx="3">
                  <c:v>2057</c:v>
                </c:pt>
                <c:pt idx="4">
                  <c:v>2038</c:v>
                </c:pt>
                <c:pt idx="5">
                  <c:v>2054</c:v>
                </c:pt>
                <c:pt idx="6">
                  <c:v>2186</c:v>
                </c:pt>
                <c:pt idx="7">
                  <c:v>1446</c:v>
                </c:pt>
                <c:pt idx="8">
                  <c:v>2303</c:v>
                </c:pt>
                <c:pt idx="9">
                  <c:v>2285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2E-4672-BD75-CC86BD313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34361823"/>
        <c:axId val="1042994079"/>
      </c:barChart>
      <c:lineChart>
        <c:grouping val="standard"/>
        <c:varyColors val="0"/>
        <c:ser>
          <c:idx val="1"/>
          <c:order val="1"/>
          <c:tx>
            <c:strRef>
              <c:f>HOLDING_PERIOD!$I$1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HOLDING_PERIOD!$B$2:$B$11</c:f>
              <c:strCache>
                <c:ptCount val="10"/>
                <c:pt idx="0">
                  <c:v>1 to 2</c:v>
                </c:pt>
                <c:pt idx="1">
                  <c:v>3 to 5</c:v>
                </c:pt>
                <c:pt idx="2">
                  <c:v>6 to 8</c:v>
                </c:pt>
                <c:pt idx="3">
                  <c:v>9 to 11</c:v>
                </c:pt>
                <c:pt idx="4">
                  <c:v>12 to 14</c:v>
                </c:pt>
                <c:pt idx="5">
                  <c:v>15 to 17</c:v>
                </c:pt>
                <c:pt idx="6">
                  <c:v>18 to 20</c:v>
                </c:pt>
                <c:pt idx="7">
                  <c:v>21 to 22</c:v>
                </c:pt>
                <c:pt idx="8">
                  <c:v>23 to 26</c:v>
                </c:pt>
                <c:pt idx="9">
                  <c:v>27 to 31</c:v>
                </c:pt>
              </c:strCache>
            </c:strRef>
          </c:cat>
          <c:val>
            <c:numRef>
              <c:f>HOLDING_PERIOD!$I$2:$I$11</c:f>
              <c:numCache>
                <c:formatCode>0.00%</c:formatCode>
                <c:ptCount val="10"/>
                <c:pt idx="0">
                  <c:v>0.24399999999999999</c:v>
                </c:pt>
                <c:pt idx="1">
                  <c:v>0.15</c:v>
                </c:pt>
                <c:pt idx="2">
                  <c:v>0.14599999999999999</c:v>
                </c:pt>
                <c:pt idx="3">
                  <c:v>0.14899999999999999</c:v>
                </c:pt>
                <c:pt idx="4">
                  <c:v>0.14199999999999999</c:v>
                </c:pt>
                <c:pt idx="5">
                  <c:v>0.122</c:v>
                </c:pt>
                <c:pt idx="6">
                  <c:v>0.107</c:v>
                </c:pt>
                <c:pt idx="7">
                  <c:v>0.111</c:v>
                </c:pt>
                <c:pt idx="8">
                  <c:v>6.9000000000000006E-2</c:v>
                </c:pt>
                <c:pt idx="9">
                  <c:v>5.3999999999999999E-2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2E-4672-BD75-CC86BD313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0043663"/>
        <c:axId val="1040766639"/>
      </c:lineChart>
      <c:catAx>
        <c:axId val="7343618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994079"/>
        <c:crosses val="autoZero"/>
        <c:auto val="1"/>
        <c:lblAlgn val="ctr"/>
        <c:lblOffset val="100"/>
        <c:noMultiLvlLbl val="0"/>
      </c:catAx>
      <c:valAx>
        <c:axId val="104299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361823"/>
        <c:crosses val="autoZero"/>
        <c:crossBetween val="between"/>
      </c:valAx>
      <c:valAx>
        <c:axId val="1040766639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043663"/>
        <c:crosses val="max"/>
        <c:crossBetween val="between"/>
      </c:valAx>
      <c:catAx>
        <c:axId val="8800436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07666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Debit Transctions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NO_OF_L_DR_TXNS!$F$1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NO_OF_L_DR_TXNS!$B$2:$B$10</c:f>
              <c:strCache>
                <c:ptCount val="9"/>
                <c:pt idx="0">
                  <c:v>0 to 0</c:v>
                </c:pt>
                <c:pt idx="1">
                  <c:v>1 to 1</c:v>
                </c:pt>
                <c:pt idx="2">
                  <c:v>2 to 2</c:v>
                </c:pt>
                <c:pt idx="3">
                  <c:v>3 to 3</c:v>
                </c:pt>
                <c:pt idx="4">
                  <c:v>4 to 4</c:v>
                </c:pt>
                <c:pt idx="5">
                  <c:v>5 to 5</c:v>
                </c:pt>
                <c:pt idx="6">
                  <c:v>6 to 7</c:v>
                </c:pt>
                <c:pt idx="7">
                  <c:v>8 to 13</c:v>
                </c:pt>
                <c:pt idx="8">
                  <c:v>14 to 14</c:v>
                </c:pt>
              </c:strCache>
            </c:strRef>
          </c:cat>
          <c:val>
            <c:numRef>
              <c:f>NO_OF_L_DR_TXNS!$F$2:$F$10</c:f>
              <c:numCache>
                <c:formatCode>General</c:formatCode>
                <c:ptCount val="9"/>
                <c:pt idx="0">
                  <c:v>750</c:v>
                </c:pt>
                <c:pt idx="1">
                  <c:v>1966</c:v>
                </c:pt>
                <c:pt idx="2">
                  <c:v>2456</c:v>
                </c:pt>
                <c:pt idx="3">
                  <c:v>2018</c:v>
                </c:pt>
                <c:pt idx="4">
                  <c:v>2188</c:v>
                </c:pt>
                <c:pt idx="5">
                  <c:v>2599</c:v>
                </c:pt>
                <c:pt idx="6">
                  <c:v>3998</c:v>
                </c:pt>
                <c:pt idx="7">
                  <c:v>787</c:v>
                </c:pt>
                <c:pt idx="8">
                  <c:v>3238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A-4AF0-A177-2E9889A0F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2620767"/>
        <c:axId val="877601167"/>
      </c:barChart>
      <c:lineChart>
        <c:grouping val="standard"/>
        <c:varyColors val="0"/>
        <c:ser>
          <c:idx val="1"/>
          <c:order val="1"/>
          <c:tx>
            <c:strRef>
              <c:f>NO_OF_L_DR_TXNS!$I$1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NO_OF_L_DR_TXNS!$B$2:$B$10</c:f>
              <c:strCache>
                <c:ptCount val="9"/>
                <c:pt idx="0">
                  <c:v>0 to 0</c:v>
                </c:pt>
                <c:pt idx="1">
                  <c:v>1 to 1</c:v>
                </c:pt>
                <c:pt idx="2">
                  <c:v>2 to 2</c:v>
                </c:pt>
                <c:pt idx="3">
                  <c:v>3 to 3</c:v>
                </c:pt>
                <c:pt idx="4">
                  <c:v>4 to 4</c:v>
                </c:pt>
                <c:pt idx="5">
                  <c:v>5 to 5</c:v>
                </c:pt>
                <c:pt idx="6">
                  <c:v>6 to 7</c:v>
                </c:pt>
                <c:pt idx="7">
                  <c:v>8 to 13</c:v>
                </c:pt>
                <c:pt idx="8">
                  <c:v>14 to 14</c:v>
                </c:pt>
              </c:strCache>
            </c:strRef>
          </c:cat>
          <c:val>
            <c:numRef>
              <c:f>NO_OF_L_DR_TXNS!$I$2:$I$10</c:f>
              <c:numCache>
                <c:formatCode>0.00%</c:formatCode>
                <c:ptCount val="9"/>
                <c:pt idx="0">
                  <c:v>6.8000000000000005E-2</c:v>
                </c:pt>
                <c:pt idx="1">
                  <c:v>7.3999999999999996E-2</c:v>
                </c:pt>
                <c:pt idx="2">
                  <c:v>8.2000000000000003E-2</c:v>
                </c:pt>
                <c:pt idx="3">
                  <c:v>9.1999999999999998E-2</c:v>
                </c:pt>
                <c:pt idx="4">
                  <c:v>9.4E-2</c:v>
                </c:pt>
                <c:pt idx="5">
                  <c:v>0.11799999999999999</c:v>
                </c:pt>
                <c:pt idx="6">
                  <c:v>0.155</c:v>
                </c:pt>
                <c:pt idx="7">
                  <c:v>0.17799999999999999</c:v>
                </c:pt>
                <c:pt idx="8">
                  <c:v>0.20300000000000001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DA-4AF0-A177-2E9889A0F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617439"/>
        <c:axId val="877595119"/>
      </c:lineChart>
      <c:catAx>
        <c:axId val="1032620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601167"/>
        <c:crosses val="autoZero"/>
        <c:auto val="1"/>
        <c:lblAlgn val="ctr"/>
        <c:lblOffset val="100"/>
        <c:noMultiLvlLbl val="0"/>
      </c:catAx>
      <c:valAx>
        <c:axId val="87760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620767"/>
        <c:crosses val="autoZero"/>
        <c:crossBetween val="between"/>
      </c:valAx>
      <c:valAx>
        <c:axId val="87759511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617439"/>
        <c:crosses val="max"/>
        <c:crossBetween val="between"/>
      </c:valAx>
      <c:catAx>
        <c:axId val="10326174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775951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Number of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TOT_NO_OF_L_TXNS!$F$1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TOT_NO_OF_L_TXNS!$B$2:$B$11</c:f>
              <c:strCache>
                <c:ptCount val="10"/>
                <c:pt idx="0">
                  <c:v>0 to 3</c:v>
                </c:pt>
                <c:pt idx="1">
                  <c:v>4 to 7</c:v>
                </c:pt>
                <c:pt idx="2">
                  <c:v>8 to 9</c:v>
                </c:pt>
                <c:pt idx="3">
                  <c:v>10 to 11</c:v>
                </c:pt>
                <c:pt idx="4">
                  <c:v>12 to 13</c:v>
                </c:pt>
                <c:pt idx="5">
                  <c:v>14 to 15</c:v>
                </c:pt>
                <c:pt idx="6">
                  <c:v>16 to 19</c:v>
                </c:pt>
                <c:pt idx="7">
                  <c:v>20 to 25</c:v>
                </c:pt>
                <c:pt idx="8">
                  <c:v>26 to 37</c:v>
                </c:pt>
                <c:pt idx="9">
                  <c:v>38 to 39</c:v>
                </c:pt>
              </c:strCache>
            </c:strRef>
          </c:cat>
          <c:val>
            <c:numRef>
              <c:f>TOT_NO_OF_L_TXNS!$F$2:$F$11</c:f>
              <c:numCache>
                <c:formatCode>General</c:formatCode>
                <c:ptCount val="10"/>
                <c:pt idx="0">
                  <c:v>1437</c:v>
                </c:pt>
                <c:pt idx="1">
                  <c:v>2402</c:v>
                </c:pt>
                <c:pt idx="2">
                  <c:v>1258</c:v>
                </c:pt>
                <c:pt idx="3">
                  <c:v>2213</c:v>
                </c:pt>
                <c:pt idx="4">
                  <c:v>1910</c:v>
                </c:pt>
                <c:pt idx="5">
                  <c:v>2353</c:v>
                </c:pt>
                <c:pt idx="6">
                  <c:v>2391</c:v>
                </c:pt>
                <c:pt idx="7">
                  <c:v>1918</c:v>
                </c:pt>
                <c:pt idx="8">
                  <c:v>2104</c:v>
                </c:pt>
                <c:pt idx="9">
                  <c:v>2014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13-4CD6-90FC-FD91D629A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5496079"/>
        <c:axId val="739112351"/>
      </c:barChart>
      <c:lineChart>
        <c:grouping val="standard"/>
        <c:varyColors val="0"/>
        <c:ser>
          <c:idx val="1"/>
          <c:order val="1"/>
          <c:tx>
            <c:strRef>
              <c:f>TOT_NO_OF_L_TXNS!$I$1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TOT_NO_OF_L_TXNS!$B$2:$B$11</c:f>
              <c:strCache>
                <c:ptCount val="10"/>
                <c:pt idx="0">
                  <c:v>0 to 3</c:v>
                </c:pt>
                <c:pt idx="1">
                  <c:v>4 to 7</c:v>
                </c:pt>
                <c:pt idx="2">
                  <c:v>8 to 9</c:v>
                </c:pt>
                <c:pt idx="3">
                  <c:v>10 to 11</c:v>
                </c:pt>
                <c:pt idx="4">
                  <c:v>12 to 13</c:v>
                </c:pt>
                <c:pt idx="5">
                  <c:v>14 to 15</c:v>
                </c:pt>
                <c:pt idx="6">
                  <c:v>16 to 19</c:v>
                </c:pt>
                <c:pt idx="7">
                  <c:v>20 to 25</c:v>
                </c:pt>
                <c:pt idx="8">
                  <c:v>26 to 37</c:v>
                </c:pt>
                <c:pt idx="9">
                  <c:v>38 to 39</c:v>
                </c:pt>
              </c:strCache>
            </c:strRef>
          </c:cat>
          <c:val>
            <c:numRef>
              <c:f>TOT_NO_OF_L_TXNS!$I$2:$I$11</c:f>
              <c:numCache>
                <c:formatCode>0.00%</c:formatCode>
                <c:ptCount val="10"/>
                <c:pt idx="0">
                  <c:v>7.3999999999999996E-2</c:v>
                </c:pt>
                <c:pt idx="1">
                  <c:v>7.4999999999999997E-2</c:v>
                </c:pt>
                <c:pt idx="2">
                  <c:v>8.8999999999999996E-2</c:v>
                </c:pt>
                <c:pt idx="3">
                  <c:v>0.112</c:v>
                </c:pt>
                <c:pt idx="4">
                  <c:v>0.109</c:v>
                </c:pt>
                <c:pt idx="5">
                  <c:v>0.106</c:v>
                </c:pt>
                <c:pt idx="6">
                  <c:v>0.128</c:v>
                </c:pt>
                <c:pt idx="7">
                  <c:v>0.16</c:v>
                </c:pt>
                <c:pt idx="8">
                  <c:v>0.16300000000000001</c:v>
                </c:pt>
                <c:pt idx="9">
                  <c:v>0.22500000000000001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13-4CD6-90FC-FD91D629A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5491503"/>
        <c:axId val="1026477519"/>
      </c:lineChart>
      <c:catAx>
        <c:axId val="88549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112351"/>
        <c:crosses val="autoZero"/>
        <c:auto val="1"/>
        <c:lblAlgn val="ctr"/>
        <c:lblOffset val="100"/>
        <c:noMultiLvlLbl val="0"/>
      </c:catAx>
      <c:valAx>
        <c:axId val="73911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96079"/>
        <c:crosses val="autoZero"/>
        <c:crossBetween val="between"/>
      </c:valAx>
      <c:valAx>
        <c:axId val="102647751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91503"/>
        <c:crosses val="max"/>
        <c:crossBetween val="between"/>
      </c:valAx>
      <c:catAx>
        <c:axId val="8854915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64775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ATM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NO_OF_ATM_DR_TXNS!$F$1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NO_OF_ATM_DR_TXNS!$B$2:$B$4</c:f>
              <c:strCache>
                <c:ptCount val="3"/>
                <c:pt idx="0">
                  <c:v>0 to 0</c:v>
                </c:pt>
                <c:pt idx="1">
                  <c:v>1 to 1</c:v>
                </c:pt>
                <c:pt idx="2">
                  <c:v>2 to 2</c:v>
                </c:pt>
              </c:strCache>
            </c:strRef>
          </c:cat>
          <c:val>
            <c:numRef>
              <c:f>NO_OF_ATM_DR_TXNS!$F$2:$F$4</c:f>
              <c:numCache>
                <c:formatCode>General</c:formatCode>
                <c:ptCount val="3"/>
                <c:pt idx="0">
                  <c:v>6188</c:v>
                </c:pt>
                <c:pt idx="1">
                  <c:v>9734</c:v>
                </c:pt>
                <c:pt idx="2">
                  <c:v>4078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7-421F-9161-812F5D461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544255"/>
        <c:axId val="1027332191"/>
      </c:barChart>
      <c:lineChart>
        <c:grouping val="standard"/>
        <c:varyColors val="0"/>
        <c:ser>
          <c:idx val="1"/>
          <c:order val="1"/>
          <c:tx>
            <c:strRef>
              <c:f>NO_OF_ATM_DR_TXNS!$I$1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NO_OF_ATM_DR_TXNS!$B$2:$B$4</c:f>
              <c:strCache>
                <c:ptCount val="3"/>
                <c:pt idx="0">
                  <c:v>0 to 0</c:v>
                </c:pt>
                <c:pt idx="1">
                  <c:v>1 to 1</c:v>
                </c:pt>
                <c:pt idx="2">
                  <c:v>2 to 2</c:v>
                </c:pt>
              </c:strCache>
            </c:strRef>
          </c:cat>
          <c:val>
            <c:numRef>
              <c:f>NO_OF_ATM_DR_TXNS!$I$2:$I$4</c:f>
              <c:numCache>
                <c:formatCode>0.00%</c:formatCode>
                <c:ptCount val="3"/>
                <c:pt idx="0">
                  <c:v>7.9000000000000001E-2</c:v>
                </c:pt>
                <c:pt idx="1">
                  <c:v>0.13</c:v>
                </c:pt>
                <c:pt idx="2">
                  <c:v>0.186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97-421F-9161-812F5D461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3549247"/>
        <c:axId val="1234987311"/>
      </c:lineChart>
      <c:catAx>
        <c:axId val="102354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332191"/>
        <c:crosses val="autoZero"/>
        <c:auto val="1"/>
        <c:lblAlgn val="ctr"/>
        <c:lblOffset val="100"/>
        <c:noMultiLvlLbl val="0"/>
      </c:catAx>
      <c:valAx>
        <c:axId val="102733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544255"/>
        <c:crosses val="autoZero"/>
        <c:crossBetween val="between"/>
      </c:valAx>
      <c:valAx>
        <c:axId val="1234987311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549247"/>
        <c:crosses val="max"/>
        <c:crossBetween val="between"/>
      </c:valAx>
      <c:catAx>
        <c:axId val="1023549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49873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Credit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NO_OF_L_CR_TXNS!$F$1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NO_OF_L_CR_TXNS!$B$2:$B$11</c:f>
              <c:strCache>
                <c:ptCount val="10"/>
                <c:pt idx="0">
                  <c:v>0 to 1</c:v>
                </c:pt>
                <c:pt idx="1">
                  <c:v>2 to 4</c:v>
                </c:pt>
                <c:pt idx="2">
                  <c:v>5 to 5</c:v>
                </c:pt>
                <c:pt idx="3">
                  <c:v>6 to 6</c:v>
                </c:pt>
                <c:pt idx="4">
                  <c:v>7 to 9</c:v>
                </c:pt>
                <c:pt idx="5">
                  <c:v>10 to 10</c:v>
                </c:pt>
                <c:pt idx="6">
                  <c:v>11 to 13</c:v>
                </c:pt>
                <c:pt idx="7">
                  <c:v>14 to 15</c:v>
                </c:pt>
                <c:pt idx="8">
                  <c:v>16 to 23</c:v>
                </c:pt>
                <c:pt idx="9">
                  <c:v>24 to 26</c:v>
                </c:pt>
              </c:strCache>
            </c:strRef>
          </c:cat>
          <c:val>
            <c:numRef>
              <c:f>NO_OF_L_CR_TXNS!$F$2:$F$11</c:f>
              <c:numCache>
                <c:formatCode>General</c:formatCode>
                <c:ptCount val="10"/>
                <c:pt idx="0">
                  <c:v>1297</c:v>
                </c:pt>
                <c:pt idx="1">
                  <c:v>2587</c:v>
                </c:pt>
                <c:pt idx="2">
                  <c:v>1011</c:v>
                </c:pt>
                <c:pt idx="3">
                  <c:v>2099</c:v>
                </c:pt>
                <c:pt idx="4">
                  <c:v>2942</c:v>
                </c:pt>
                <c:pt idx="5">
                  <c:v>1302</c:v>
                </c:pt>
                <c:pt idx="6">
                  <c:v>2616</c:v>
                </c:pt>
                <c:pt idx="7">
                  <c:v>1510</c:v>
                </c:pt>
                <c:pt idx="8">
                  <c:v>2612</c:v>
                </c:pt>
                <c:pt idx="9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5-4AB0-8A2B-8854D6C91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507647"/>
        <c:axId val="1240903295"/>
      </c:barChart>
      <c:lineChart>
        <c:grouping val="standard"/>
        <c:varyColors val="0"/>
        <c:ser>
          <c:idx val="1"/>
          <c:order val="1"/>
          <c:tx>
            <c:strRef>
              <c:f>NO_OF_L_CR_TXNS!$I$1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NO_OF_L_CR_TXNS!$B$2:$B$11</c:f>
              <c:strCache>
                <c:ptCount val="10"/>
                <c:pt idx="0">
                  <c:v>0 to 1</c:v>
                </c:pt>
                <c:pt idx="1">
                  <c:v>2 to 4</c:v>
                </c:pt>
                <c:pt idx="2">
                  <c:v>5 to 5</c:v>
                </c:pt>
                <c:pt idx="3">
                  <c:v>6 to 6</c:v>
                </c:pt>
                <c:pt idx="4">
                  <c:v>7 to 9</c:v>
                </c:pt>
                <c:pt idx="5">
                  <c:v>10 to 10</c:v>
                </c:pt>
                <c:pt idx="6">
                  <c:v>11 to 13</c:v>
                </c:pt>
                <c:pt idx="7">
                  <c:v>14 to 15</c:v>
                </c:pt>
                <c:pt idx="8">
                  <c:v>16 to 23</c:v>
                </c:pt>
                <c:pt idx="9">
                  <c:v>24 to 26</c:v>
                </c:pt>
              </c:strCache>
            </c:strRef>
          </c:cat>
          <c:val>
            <c:numRef>
              <c:f>NO_OF_L_CR_TXNS!$I$2:$I$11</c:f>
              <c:numCache>
                <c:formatCode>0.00%</c:formatCode>
                <c:ptCount val="10"/>
                <c:pt idx="0">
                  <c:v>8.2000000000000003E-2</c:v>
                </c:pt>
                <c:pt idx="1">
                  <c:v>0.09</c:v>
                </c:pt>
                <c:pt idx="2">
                  <c:v>8.5000000000000006E-2</c:v>
                </c:pt>
                <c:pt idx="3">
                  <c:v>9.9000000000000005E-2</c:v>
                </c:pt>
                <c:pt idx="4">
                  <c:v>0.114</c:v>
                </c:pt>
                <c:pt idx="5">
                  <c:v>0.111</c:v>
                </c:pt>
                <c:pt idx="6">
                  <c:v>0.121</c:v>
                </c:pt>
                <c:pt idx="7">
                  <c:v>0.16400000000000001</c:v>
                </c:pt>
                <c:pt idx="8">
                  <c:v>0.16200000000000001</c:v>
                </c:pt>
                <c:pt idx="9">
                  <c:v>0.20499999999999999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35-4AB0-8A2B-8854D6C91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3514719"/>
        <c:axId val="1240907183"/>
      </c:lineChart>
      <c:catAx>
        <c:axId val="1023507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903295"/>
        <c:crosses val="autoZero"/>
        <c:auto val="1"/>
        <c:lblAlgn val="ctr"/>
        <c:lblOffset val="100"/>
        <c:noMultiLvlLbl val="0"/>
      </c:catAx>
      <c:valAx>
        <c:axId val="124090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507647"/>
        <c:crosses val="autoZero"/>
        <c:crossBetween val="between"/>
      </c:valAx>
      <c:valAx>
        <c:axId val="124090718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514719"/>
        <c:crosses val="max"/>
        <c:crossBetween val="between"/>
      </c:valAx>
      <c:catAx>
        <c:axId val="102351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09071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Cheque Debit 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NO_OF_CHQ_DR_TXNS!$F$1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NO_OF_CHQ_DR_TXNS!$B$2:$B$7</c:f>
              <c:strCache>
                <c:ptCount val="6"/>
                <c:pt idx="0">
                  <c:v>0 to 0</c:v>
                </c:pt>
                <c:pt idx="1">
                  <c:v>1 to 1</c:v>
                </c:pt>
                <c:pt idx="2">
                  <c:v>2 to 2</c:v>
                </c:pt>
                <c:pt idx="3">
                  <c:v>3 to 3</c:v>
                </c:pt>
                <c:pt idx="4">
                  <c:v>4 to 4</c:v>
                </c:pt>
                <c:pt idx="5">
                  <c:v>5 to 10</c:v>
                </c:pt>
              </c:strCache>
            </c:strRef>
          </c:cat>
          <c:val>
            <c:numRef>
              <c:f>NO_OF_CHQ_DR_TXNS!$F$2:$F$7</c:f>
              <c:numCache>
                <c:formatCode>General</c:formatCode>
                <c:ptCount val="6"/>
                <c:pt idx="0">
                  <c:v>6551</c:v>
                </c:pt>
                <c:pt idx="1">
                  <c:v>3255</c:v>
                </c:pt>
                <c:pt idx="2">
                  <c:v>3893</c:v>
                </c:pt>
                <c:pt idx="3">
                  <c:v>464</c:v>
                </c:pt>
                <c:pt idx="4">
                  <c:v>3666</c:v>
                </c:pt>
                <c:pt idx="5">
                  <c:v>2171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1B-470F-AFE5-5083B1A62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524287"/>
        <c:axId val="1309506959"/>
      </c:barChart>
      <c:lineChart>
        <c:grouping val="standard"/>
        <c:varyColors val="0"/>
        <c:ser>
          <c:idx val="1"/>
          <c:order val="1"/>
          <c:tx>
            <c:strRef>
              <c:f>NO_OF_CHQ_DR_TXNS!$I$1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NO_OF_CHQ_DR_TXNS!$B$2:$B$7</c:f>
              <c:strCache>
                <c:ptCount val="6"/>
                <c:pt idx="0">
                  <c:v>0 to 0</c:v>
                </c:pt>
                <c:pt idx="1">
                  <c:v>1 to 1</c:v>
                </c:pt>
                <c:pt idx="2">
                  <c:v>2 to 2</c:v>
                </c:pt>
                <c:pt idx="3">
                  <c:v>3 to 3</c:v>
                </c:pt>
                <c:pt idx="4">
                  <c:v>4 to 4</c:v>
                </c:pt>
                <c:pt idx="5">
                  <c:v>5 to 10</c:v>
                </c:pt>
              </c:strCache>
            </c:strRef>
          </c:cat>
          <c:val>
            <c:numRef>
              <c:f>NO_OF_CHQ_DR_TXNS!$I$2:$I$7</c:f>
              <c:numCache>
                <c:formatCode>0.00%</c:formatCode>
                <c:ptCount val="6"/>
                <c:pt idx="0">
                  <c:v>8.2000000000000003E-2</c:v>
                </c:pt>
                <c:pt idx="1">
                  <c:v>0.122</c:v>
                </c:pt>
                <c:pt idx="2">
                  <c:v>0.13200000000000001</c:v>
                </c:pt>
                <c:pt idx="3">
                  <c:v>9.9000000000000005E-2</c:v>
                </c:pt>
                <c:pt idx="4">
                  <c:v>0.16200000000000001</c:v>
                </c:pt>
                <c:pt idx="5">
                  <c:v>0.19500000000000001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1B-470F-AFE5-5083B1A62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3528031"/>
        <c:axId val="1309510415"/>
      </c:lineChart>
      <c:catAx>
        <c:axId val="102352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506959"/>
        <c:crosses val="autoZero"/>
        <c:auto val="1"/>
        <c:lblAlgn val="ctr"/>
        <c:lblOffset val="100"/>
        <c:noMultiLvlLbl val="0"/>
      </c:catAx>
      <c:valAx>
        <c:axId val="130950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524287"/>
        <c:crosses val="autoZero"/>
        <c:crossBetween val="between"/>
      </c:valAx>
      <c:valAx>
        <c:axId val="1309510415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528031"/>
        <c:crosses val="max"/>
        <c:crossBetween val="between"/>
      </c:valAx>
      <c:catAx>
        <c:axId val="1023528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09510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Amount Withdrawn Through Cheque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AMT_CHQ_DR!$F$1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AMT_CHQ_DR!$B$2:$B$7</c:f>
              <c:strCache>
                <c:ptCount val="6"/>
                <c:pt idx="0">
                  <c:v>0 to 23830</c:v>
                </c:pt>
                <c:pt idx="1">
                  <c:v>23840 to 43760</c:v>
                </c:pt>
                <c:pt idx="2">
                  <c:v>43790 to 63120</c:v>
                </c:pt>
                <c:pt idx="3">
                  <c:v>63160 to 82010</c:v>
                </c:pt>
                <c:pt idx="4">
                  <c:v>82050 to 155490</c:v>
                </c:pt>
                <c:pt idx="5">
                  <c:v>156260 to 180580</c:v>
                </c:pt>
              </c:strCache>
            </c:strRef>
          </c:cat>
          <c:val>
            <c:numRef>
              <c:f>AMT_CHQ_DR!$F$2:$F$7</c:f>
              <c:numCache>
                <c:formatCode>General</c:formatCode>
                <c:ptCount val="6"/>
                <c:pt idx="0">
                  <c:v>9999</c:v>
                </c:pt>
                <c:pt idx="1">
                  <c:v>2001</c:v>
                </c:pt>
                <c:pt idx="2">
                  <c:v>1998</c:v>
                </c:pt>
                <c:pt idx="3">
                  <c:v>2001</c:v>
                </c:pt>
                <c:pt idx="4">
                  <c:v>2000</c:v>
                </c:pt>
                <c:pt idx="5">
                  <c:v>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6-4B27-AFE6-435F134A3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6966319"/>
        <c:axId val="1305684815"/>
      </c:barChart>
      <c:lineChart>
        <c:grouping val="standard"/>
        <c:varyColors val="0"/>
        <c:ser>
          <c:idx val="1"/>
          <c:order val="1"/>
          <c:tx>
            <c:strRef>
              <c:f>AMT_CHQ_DR!$I$1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AMT_CHQ_DR!$B$2:$B$7</c:f>
              <c:strCache>
                <c:ptCount val="6"/>
                <c:pt idx="0">
                  <c:v>0 to 23830</c:v>
                </c:pt>
                <c:pt idx="1">
                  <c:v>23840 to 43760</c:v>
                </c:pt>
                <c:pt idx="2">
                  <c:v>43790 to 63120</c:v>
                </c:pt>
                <c:pt idx="3">
                  <c:v>63160 to 82010</c:v>
                </c:pt>
                <c:pt idx="4">
                  <c:v>82050 to 155490</c:v>
                </c:pt>
                <c:pt idx="5">
                  <c:v>156260 to 180580</c:v>
                </c:pt>
              </c:strCache>
            </c:strRef>
          </c:cat>
          <c:val>
            <c:numRef>
              <c:f>AMT_CHQ_DR!$I$2:$I$7</c:f>
              <c:numCache>
                <c:formatCode>0.00%</c:formatCode>
                <c:ptCount val="6"/>
                <c:pt idx="0">
                  <c:v>0.104</c:v>
                </c:pt>
                <c:pt idx="1">
                  <c:v>0.113</c:v>
                </c:pt>
                <c:pt idx="2">
                  <c:v>0.125</c:v>
                </c:pt>
                <c:pt idx="3">
                  <c:v>0.155</c:v>
                </c:pt>
                <c:pt idx="4">
                  <c:v>0.14799999999999999</c:v>
                </c:pt>
                <c:pt idx="5">
                  <c:v>0.193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F6-4B27-AFE6-435F134A3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6969647"/>
        <c:axId val="1305677039"/>
      </c:lineChart>
      <c:catAx>
        <c:axId val="129696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684815"/>
        <c:crosses val="autoZero"/>
        <c:auto val="1"/>
        <c:lblAlgn val="ctr"/>
        <c:lblOffset val="100"/>
        <c:noMultiLvlLbl val="0"/>
      </c:catAx>
      <c:valAx>
        <c:axId val="130568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66319"/>
        <c:crosses val="autoZero"/>
        <c:crossBetween val="between"/>
      </c:valAx>
      <c:valAx>
        <c:axId val="1305677039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69647"/>
        <c:crosses val="max"/>
        <c:crossBetween val="between"/>
      </c:valAx>
      <c:catAx>
        <c:axId val="12969696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056770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Amount Debited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AMT_L_DR!$F$1</c:f>
              <c:strCache>
                <c:ptCount val="1"/>
                <c:pt idx="0">
                  <c:v>cnt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AMT_L_DR!$B$2:$B$11</c:f>
              <c:strCache>
                <c:ptCount val="10"/>
                <c:pt idx="0">
                  <c:v>0 to 40400</c:v>
                </c:pt>
                <c:pt idx="1">
                  <c:v>40430 to 131094</c:v>
                </c:pt>
                <c:pt idx="2">
                  <c:v>131160 to 341280</c:v>
                </c:pt>
                <c:pt idx="3">
                  <c:v>341300 to 528841</c:v>
                </c:pt>
                <c:pt idx="4">
                  <c:v>529066 to 694831</c:v>
                </c:pt>
                <c:pt idx="5">
                  <c:v>695399 to 847410</c:v>
                </c:pt>
                <c:pt idx="6">
                  <c:v>847430 to 985327</c:v>
                </c:pt>
                <c:pt idx="7">
                  <c:v>985420 to 1214397</c:v>
                </c:pt>
                <c:pt idx="8">
                  <c:v>1214648 to 1563662</c:v>
                </c:pt>
                <c:pt idx="9">
                  <c:v>1563829 to 2340134</c:v>
                </c:pt>
              </c:strCache>
            </c:strRef>
          </c:cat>
          <c:val>
            <c:numRef>
              <c:f>AMT_L_DR!$F$2:$F$11</c:f>
              <c:numCache>
                <c:formatCode>General</c:formatCode>
                <c:ptCount val="10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1999</c:v>
                </c:pt>
                <c:pt idx="4">
                  <c:v>2001</c:v>
                </c:pt>
                <c:pt idx="5">
                  <c:v>2000</c:v>
                </c:pt>
                <c:pt idx="6">
                  <c:v>2000</c:v>
                </c:pt>
                <c:pt idx="7">
                  <c:v>1998</c:v>
                </c:pt>
                <c:pt idx="8">
                  <c:v>2002</c:v>
                </c:pt>
                <c:pt idx="9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4-4795-8C74-B0ED79A0B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6908495"/>
        <c:axId val="1021646911"/>
      </c:barChart>
      <c:lineChart>
        <c:grouping val="standard"/>
        <c:varyColors val="0"/>
        <c:ser>
          <c:idx val="1"/>
          <c:order val="1"/>
          <c:tx>
            <c:strRef>
              <c:f>AMT_L_DR!$I$1</c:f>
              <c:strCache>
                <c:ptCount val="1"/>
                <c:pt idx="0">
                  <c:v>prob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AMT_L_DR!$B$2:$B$11</c:f>
              <c:strCache>
                <c:ptCount val="10"/>
                <c:pt idx="0">
                  <c:v>0 to 40400</c:v>
                </c:pt>
                <c:pt idx="1">
                  <c:v>40430 to 131094</c:v>
                </c:pt>
                <c:pt idx="2">
                  <c:v>131160 to 341280</c:v>
                </c:pt>
                <c:pt idx="3">
                  <c:v>341300 to 528841</c:v>
                </c:pt>
                <c:pt idx="4">
                  <c:v>529066 to 694831</c:v>
                </c:pt>
                <c:pt idx="5">
                  <c:v>695399 to 847410</c:v>
                </c:pt>
                <c:pt idx="6">
                  <c:v>847430 to 985327</c:v>
                </c:pt>
                <c:pt idx="7">
                  <c:v>985420 to 1214397</c:v>
                </c:pt>
                <c:pt idx="8">
                  <c:v>1214648 to 1563662</c:v>
                </c:pt>
                <c:pt idx="9">
                  <c:v>1563829 to 2340134</c:v>
                </c:pt>
              </c:strCache>
            </c:strRef>
          </c:cat>
          <c:val>
            <c:numRef>
              <c:f>AMT_L_DR!$I$2:$I$11</c:f>
              <c:numCache>
                <c:formatCode>0.00%</c:formatCode>
                <c:ptCount val="10"/>
                <c:pt idx="0">
                  <c:v>6.5000000000000002E-2</c:v>
                </c:pt>
                <c:pt idx="1">
                  <c:v>9.4E-2</c:v>
                </c:pt>
                <c:pt idx="2">
                  <c:v>0.106</c:v>
                </c:pt>
                <c:pt idx="3">
                  <c:v>0.11700000000000001</c:v>
                </c:pt>
                <c:pt idx="4">
                  <c:v>0.13300000000000001</c:v>
                </c:pt>
                <c:pt idx="5">
                  <c:v>0.112</c:v>
                </c:pt>
                <c:pt idx="6">
                  <c:v>0.13600000000000001</c:v>
                </c:pt>
                <c:pt idx="7">
                  <c:v>0.153</c:v>
                </c:pt>
                <c:pt idx="8">
                  <c:v>0.16900000000000001</c:v>
                </c:pt>
                <c:pt idx="9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24-4795-8C74-B0ED79A0B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6906831"/>
        <c:axId val="1298808015"/>
      </c:lineChart>
      <c:catAx>
        <c:axId val="129690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1646911"/>
        <c:crosses val="autoZero"/>
        <c:auto val="1"/>
        <c:lblAlgn val="ctr"/>
        <c:lblOffset val="100"/>
        <c:noMultiLvlLbl val="0"/>
      </c:catAx>
      <c:valAx>
        <c:axId val="102164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08495"/>
        <c:crosses val="autoZero"/>
        <c:crossBetween val="between"/>
      </c:valAx>
      <c:valAx>
        <c:axId val="1298808015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06831"/>
        <c:crosses val="max"/>
        <c:crossBetween val="between"/>
      </c:valAx>
      <c:catAx>
        <c:axId val="1296906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988080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B0A7-6842-410E-8A28-EFAC470B3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88F3C-D906-4EE2-A533-0C5FB8AE3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EDB5-0619-4AB5-B77D-A270C24B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359C-0B37-4B54-8394-847E43F2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DC1B-B96B-424C-8458-67ED6D6C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1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F6B-88EF-4E77-A9F6-37B16C2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A71A-86F2-48CE-9C24-7A520A30A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294C-1DDA-4B99-A724-840513B2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4748-6132-428A-AB65-1A92D9D9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02E7-2AEE-407F-9C07-9CCBBD40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6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61C2A-F098-4DE7-A6D1-773A1726F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99766-555B-4C01-BF46-91837BF6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62DB-DF28-4A34-B3DD-2EA7378F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A3AE-F9B4-4205-8888-19C43C81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99B0-56F1-4E6C-8C12-A80934A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9D61-C23B-4525-B1DF-1F14795D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DD81-4793-45F7-800B-EF7FD00D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1932-2742-4E00-9286-B5BD95AA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2F214-899E-408A-B780-95FD05EB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1F63-B01D-414C-8F87-D56B00DA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8667-D5C3-4CCC-AEF6-F0CC8252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6B48-5377-4470-BF85-0FD6CB6D9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0AAA-FE74-4DF3-943E-FA51AE83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9930-FB91-435D-9FF6-9F022358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D904-48E2-4BC3-8664-F4940D10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CDAC-83B7-4A1A-A0B4-D7FE392B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E738-E1A0-4677-B4BD-A3EE24B13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9901D-156F-477A-97A8-04649C3C4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2643-CC2B-4F91-BAE3-D840D0F9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FEC30-84E7-4773-B6AC-0320405B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6AB6-D990-4BFB-9963-0C577F64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6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6960-1156-41C8-83FA-BF8D30B8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C4FB-D660-40CD-8305-B7BE60A6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F4340-E2A1-4FA8-AED7-D55937686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41A50-DC5D-4E9C-B038-00887DBA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B4806-F4F4-42E7-854D-467DDB0BC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52B70-DAB9-43C4-A031-9DEE7C99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EBF13-186C-4E1C-8BBB-54D1C19F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11E2C-F8F0-4B95-B21D-67E308CF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5153-136A-414D-A2F2-F7BD76B8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E63D4-2E67-4C06-9EC3-F16E4BF1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2B67-7E45-432C-9C5E-1801A5E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327FC-1DC2-4D46-9984-9C702AF9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4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84D7E-5060-4846-A650-59CE77CB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E64B1-760C-4F90-88B6-9569B501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A9140-2263-4E6E-895D-83DB7029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2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80C8-E48A-4A88-BCF6-DC6946AB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5FB5-EEED-4556-B2CE-65940657F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66E79-1987-410D-AB54-093C60EC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96BAF-A343-4E7A-9061-7E2B04D5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580C-2164-487A-91B8-31192FCA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5E28-642A-45D3-957B-9BFABCFD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089F-1CCB-43E5-B9D1-0A275DE5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0A204-EB61-4D26-938B-A80BF465F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74810-E114-44BD-8BDD-6D439BD53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FC297-746E-4599-994C-2E506AC6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17C1-5EA3-4E82-BBBA-D4F1D3F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7323B-C9C9-4504-AFFB-94AF9B47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0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9B08F-8648-4773-BD33-3A5E42CC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C335-2D07-4199-BB04-BB7AA968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8F74-84A1-4537-97AB-CA8452FB6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1EDC-B2E2-4DA9-BCDB-9A0376AED200}" type="datetimeFigureOut">
              <a:rPr lang="en-IN" smtClean="0"/>
              <a:t>29-10-2017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F7D1-119E-4202-8709-7C16E806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34C8-B99F-419D-AB74-8D1BBF25E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5C77-C130-441F-B148-77CFEE5A2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9CE5-BEF8-487D-8ADA-D2437EB26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FB42-BEE4-4FCD-9887-3D80BC78F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17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98FB6-43C5-4C2D-9121-52213D99F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183" y="640080"/>
            <a:ext cx="6819089" cy="557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B62F1-A76C-466B-9C0B-7118FF2C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3495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2CE0-97B4-4B31-AC8A-3ED43AF2F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Outlier Treatment of Significant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FDD4-2B77-475C-8977-8EECD3E87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Box Plots</a:t>
            </a:r>
          </a:p>
        </p:txBody>
      </p:sp>
    </p:spTree>
    <p:extLst>
      <p:ext uri="{BB962C8B-B14F-4D97-AF65-F5344CB8AC3E}">
        <p14:creationId xmlns:p14="http://schemas.microsoft.com/office/powerpoint/2010/main" val="398204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04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FEBE4BB-CAB8-4EE6-AFFA-AFDD536D4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598" y="640080"/>
            <a:ext cx="6930206" cy="557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302CA-CDF3-4E21-A6B0-23E19408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Ability to hold money in the account (Range 0 - 31)</a:t>
            </a:r>
          </a:p>
        </p:txBody>
      </p:sp>
    </p:spTree>
    <p:extLst>
      <p:ext uri="{BB962C8B-B14F-4D97-AF65-F5344CB8AC3E}">
        <p14:creationId xmlns:p14="http://schemas.microsoft.com/office/powerpoint/2010/main" val="91507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83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AC8D8E-6816-4E3F-959C-C4C39C2F1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114" y="252920"/>
            <a:ext cx="6845174" cy="3307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DB8C7-0192-4F06-BDD9-38E24166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No. of Debit Transactions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AE1E-BA03-4393-BA8B-7D901984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488" y="3638143"/>
            <a:ext cx="6781800" cy="30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6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3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4FE047-D5C9-4926-B960-87423FEE5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418" y="171162"/>
            <a:ext cx="7441419" cy="3632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33945-7D7B-4A30-90D1-BCD6EFF6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Total No. of Transaction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7595B-DF05-4587-961B-69DD565F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42" y="3638145"/>
            <a:ext cx="7368195" cy="2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0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93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40B3B5B-2512-4CD5-A568-EC93541FD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323" y="640080"/>
            <a:ext cx="6782756" cy="557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4E85C-748A-4458-AB0F-DB35B2E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No. of ATM Debit Transactions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051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73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E1ABE6-78C3-4765-A60F-07FE06BDF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323" y="640080"/>
            <a:ext cx="6782756" cy="557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10540-15BE-4EA8-B174-702606B5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No. of Credit Transactions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164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9CCFDF-6F6E-4850-A2B5-34A1E5DF1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011" y="640080"/>
            <a:ext cx="6995381" cy="557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723A9-5098-4109-95C4-F1879E70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No. of Cheque Debit Transactions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360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A3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2A76FC-D083-4D2F-BCE8-0EEE4ABB5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968" y="640080"/>
            <a:ext cx="6721466" cy="557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AEDE81-743D-48B4-BB91-44B4886F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Amount debited by Cheque Transactions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247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44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E5480D-0665-401B-BD4D-6498BE260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804" y="640080"/>
            <a:ext cx="6951795" cy="557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CE131-E0F2-492A-AD72-2A6F56CC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Total Amount Debited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168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D4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2C01C-129A-4F7B-891B-BF057BC2F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843464"/>
            <a:ext cx="7347537" cy="5172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20572-D53C-49B4-B395-55B9EDA7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of Raw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785C7-3EE7-4B7C-A630-C1FF5E9F0EF2}"/>
              </a:ext>
            </a:extLst>
          </p:cNvPr>
          <p:cNvSpPr txBox="1"/>
          <p:nvPr/>
        </p:nvSpPr>
        <p:spPr>
          <a:xfrm flipH="1">
            <a:off x="638175" y="4452213"/>
            <a:ext cx="324802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Snippet</a:t>
            </a:r>
          </a:p>
          <a:p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dataset for modelling</a:t>
            </a:r>
          </a:p>
          <a:p>
            <a:r>
              <a:rPr lang="en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raw_data</a:t>
            </a: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read.csv("Data/PL_XSELL.csv")</a:t>
            </a:r>
          </a:p>
          <a:p>
            <a:endParaRPr lang="en-I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View(</a:t>
            </a:r>
            <a:r>
              <a:rPr lang="en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raw_data</a:t>
            </a: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I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raw_data</a:t>
            </a: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050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F81CDA91-73F9-44C1-A4D6-E481F6B5A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1163"/>
            <a:ext cx="7708450" cy="3229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99B33-B196-45AD-B802-1B0B8A2E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 Of Data</a:t>
            </a:r>
          </a:p>
        </p:txBody>
      </p:sp>
    </p:spTree>
    <p:extLst>
      <p:ext uri="{BB962C8B-B14F-4D97-AF65-F5344CB8AC3E}">
        <p14:creationId xmlns:p14="http://schemas.microsoft.com/office/powerpoint/2010/main" val="309389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FE2E43-2F35-4F29-BFB6-C2833B03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Holding Period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D4B74E-0AB7-4AC1-B9DA-B7C729CC2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2864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607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38DD2A-7F46-439D-B012-215C6F9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Number of Debit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97AB62-505F-4861-8345-61467DF81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842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509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DC39D8-8F08-49C3-AD11-D211BF92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Total Number of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C23CD-8013-458D-827E-A832F2B9B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228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52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77FF5D-BDE1-41D7-941A-EAAD0701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Number of ATM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02236B-477E-4594-B6C1-FC5265E3E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2870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617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36DE77-5A75-4350-914F-1817C93C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Number of Credit Transactions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2DEC99-B64D-4B74-9D47-991E24789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8220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072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8DACC2-6D01-4170-B220-C035E941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Number of Cheque Debit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3111E1-AF8A-422A-91C0-E5C79B12F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38493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338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9DAA93-D02C-4CB5-B250-4BC12966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Amount debited by Cheque Transactions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11FA6-4863-4ECD-A955-3566806AA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76599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65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883613-2309-4945-8FB7-62FDB33D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Total Amount Debited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23CB77-B062-4D53-BDA9-EF4CF2A1E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29826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415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2CC1A4-6C60-486B-A3D6-57B80B363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7933" y="688627"/>
            <a:ext cx="7347537" cy="4684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462D4-ECF1-479C-B5AE-0EAC7720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any missing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A76EA-AC00-40A4-AF75-0F57A694A062}"/>
              </a:ext>
            </a:extLst>
          </p:cNvPr>
          <p:cNvSpPr txBox="1"/>
          <p:nvPr/>
        </p:nvSpPr>
        <p:spPr>
          <a:xfrm>
            <a:off x="4776280" y="5918274"/>
            <a:ext cx="665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Red Colour for missing data and Blue colour for Valid Data. </a:t>
            </a:r>
          </a:p>
          <a:p>
            <a:r>
              <a:rPr lang="en-IN" dirty="0"/>
              <a:t>From the above histogram we conclude that there is no missing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50382-33F9-4982-8235-3AED38B8E30C}"/>
              </a:ext>
            </a:extLst>
          </p:cNvPr>
          <p:cNvSpPr txBox="1"/>
          <p:nvPr/>
        </p:nvSpPr>
        <p:spPr>
          <a:xfrm>
            <a:off x="173402" y="4118708"/>
            <a:ext cx="53142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Snippet:</a:t>
            </a:r>
          </a:p>
          <a:p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#Check if there are any missing values</a:t>
            </a:r>
          </a:p>
          <a:p>
            <a:r>
              <a:rPr lang="en-I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aggr_plot</a:t>
            </a:r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I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raw_data</a:t>
            </a:r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col=c('</a:t>
            </a:r>
            <a:r>
              <a:rPr lang="en-I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navyblue</a:t>
            </a:r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','red'), </a:t>
            </a:r>
          </a:p>
          <a:p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numbers=TRUE, </a:t>
            </a:r>
          </a:p>
          <a:p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I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sortVars</a:t>
            </a:r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</a:p>
          <a:p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labels=names(data), </a:t>
            </a:r>
          </a:p>
          <a:p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I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=.7, </a:t>
            </a:r>
          </a:p>
          <a:p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gap=3, </a:t>
            </a:r>
          </a:p>
          <a:p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I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=c("Histogram of missing </a:t>
            </a:r>
            <a:r>
              <a:rPr lang="en-IN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data","Pattern</a:t>
            </a:r>
            <a:r>
              <a:rPr lang="en-IN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82787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70E73-BA6D-4768-970D-FD3C9B62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Percentile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45F2-1698-4585-8809-52FFC142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TARGET AGE    BALANCE SCR HOLDING_PERIOD LEN_OF_RLTN_IN_MNTH NO_OF_L_CR_TXNS NO_OF_L_DR_TXNS TOT_NO_OF_L_TXNS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1%        0  21    1677.63 106              1                  31               0               0                0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5%        0  24    8930.58 133              1                  39               0               1                2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10%       0  26   19259.77 157              3                  49               2               1                4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25%       0  30   64754.03 227              7                  79               6               2                9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50%       0  38  231675.85 364             15                 125              10               5               14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75%       0  46  653876.85 644             22                 172              14               7               21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90%       1  52 1408112.43 833             27                 202              24              15               38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95%       1  54 1993079.06 897             29                 211              39              21               56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99%       1  55 3412760.31 970             31                 219              64              31               79</a:t>
            </a:r>
          </a:p>
          <a:p>
            <a:pPr marL="0" indent="0">
              <a:buNone/>
            </a:pPr>
            <a:r>
              <a:rPr lang="en-I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100%      1  55 8360430.57 999             31                 221              75              74              149</a:t>
            </a:r>
          </a:p>
        </p:txBody>
      </p:sp>
    </p:spTree>
    <p:extLst>
      <p:ext uri="{BB962C8B-B14F-4D97-AF65-F5344CB8AC3E}">
        <p14:creationId xmlns:p14="http://schemas.microsoft.com/office/powerpoint/2010/main" val="365185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EB00-D7B6-4441-99B0-F732BCDB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9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NO_OF_BR_CSH_WDL_DR_TXNS NO_OF_ATM_DR_TXNS NO_OF_NET_DR_TXNS NO_OF_MOB_DR_TXNS NO_OF_CHQ_DR_TXNS FLG_HAS_CC AMT_ATM_DR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1%                          0                 0                 0                 0                 0          0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5%                          0                 0                 0                 0                 0          0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10%                         0                 0                 0                 0                 0          0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25%                         1                 0                 0                 0                 0          0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50%                         1                 1                 0                 0                 2          0       6900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75%                         2                 1                 1                 0                 4          1      15800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90%                         4                 2                 4                 1                 5          1      28600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95%                         7                 2                 6                 1                 7          1      41200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99%                        11                 4                 9                 2                11          1      66400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100%                       15                25                22                25                15          1     199300</a:t>
            </a:r>
          </a:p>
        </p:txBody>
      </p:sp>
    </p:spTree>
    <p:extLst>
      <p:ext uri="{BB962C8B-B14F-4D97-AF65-F5344CB8AC3E}">
        <p14:creationId xmlns:p14="http://schemas.microsoft.com/office/powerpoint/2010/main" val="29537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7159-0060-4957-B595-BE624E61C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9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AMT_BR_CSH_WDL_DR AMT_CHQ_DR AMT_NET_DR AMT_MOB_DR  AMT_L_DR FLG_HAS_ANY_CHGS AMT_OTH_BK_ATM_USG_CHGS AMT_MIN_BAL_NMC_CHGS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1%                   0          0        0.0        0.0       0.0                0                       0          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5%                   0          0        0.0        0.0    9500.0                0                       0          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10%                  0          0        0.0        0.0   40427.0                0                       0          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25%               2990          0        0.0        0.0  237935.5                0                       0          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50%             340150      23840        0.0        0.0  695115.0                0                       0          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75%             674675      72470   473970.5        0.0 1078927.0                0                       0          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90%             867460     156260   779187.0   109395.3 1563678.7                1                       0          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95%             933440     653870   897686.1   154254.0 1815155.0                1                       0          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99%             988660    2738097   977006.9   190805.0 3767742.7                1                       0                    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100%            999930    4928640   999854.0   199667.0 6514921.0                1                     250                  170</a:t>
            </a:r>
          </a:p>
        </p:txBody>
      </p:sp>
    </p:spTree>
    <p:extLst>
      <p:ext uri="{BB962C8B-B14F-4D97-AF65-F5344CB8AC3E}">
        <p14:creationId xmlns:p14="http://schemas.microsoft.com/office/powerpoint/2010/main" val="163530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BB39-88CA-440F-BB8F-7BDDBAF1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9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NO_OF_IW_CHQ_BNC_TXNS NO_OF_OW_CHQ_BNC_TXNS AVG_AMT_PER_ATM_TXN AVG_AMT_PER_CSH_WDL_TXN AVG_AMT_PER_CHQ_TXN AVG_AMT_PER_NET_TXN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1%                       0                     0                 0.0                    0.00                0.00                 0.0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5%                       0                     0                 0.0                    0.00                0.00                 0.0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10%                      0                     0                 0.0                    0.00                0.00                 0.0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25%                      0                     0                 0.0                 1265.45                0.00                 0.0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50%                      0                     0              6000.0               147095.00             8645.00                 0.0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75%                      0                     0             13500.0               385000.00            28605.00            257699.0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90%                      0                     0             18000.0               696840.00            67064.29            692846.0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95%                      0                     0             19600.0               846412.00           102805.67            839978.0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99%                      1                     1             23700.5               969542.20           245505.00            969391.7</a:t>
            </a:r>
          </a:p>
          <a:p>
            <a:pPr marL="0" indent="0">
              <a:buNone/>
            </a:pPr>
            <a:r>
              <a:rPr lang="en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100%                     2                     2             25000.0               999640.00           537842.22            999854.0</a:t>
            </a:r>
          </a:p>
        </p:txBody>
      </p:sp>
    </p:spTree>
    <p:extLst>
      <p:ext uri="{BB962C8B-B14F-4D97-AF65-F5344CB8AC3E}">
        <p14:creationId xmlns:p14="http://schemas.microsoft.com/office/powerpoint/2010/main" val="219661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4E6B-FAC7-494A-A20F-8B8E860B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9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AVG_AMT_PER_MOB_TXN FLG_HAS_NOMINEE FLG_HAS_OLD_LOAN      random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1%                  0.00               0                0 0.009698501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5%                  0.00               0                0 0.048754528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10%                 0.00               1                0 0.097605773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25%                 0.00               1                0 0.248186558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50%                 0.00               1                0 0.506121361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75%                 0.00               1                1 0.753571207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90%             94188.75               1                1 0.901568478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95%            145150.00               1                1 0.953501441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99%            188382.00               1                1 0.991278322</a:t>
            </a:r>
          </a:p>
          <a:p>
            <a:pPr marL="0" indent="0">
              <a:buNone/>
            </a:pPr>
            <a:r>
              <a:rPr lang="en-I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100%           199667.00               1                1 0.999947081</a:t>
            </a:r>
          </a:p>
        </p:txBody>
      </p:sp>
    </p:spTree>
    <p:extLst>
      <p:ext uri="{BB962C8B-B14F-4D97-AF65-F5344CB8AC3E}">
        <p14:creationId xmlns:p14="http://schemas.microsoft.com/office/powerpoint/2010/main" val="373707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5D553E-7778-4CC7-947C-B9C25451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10119"/>
            <a:ext cx="7620901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0F8C5-C3C5-4513-A506-2B23DFB7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Value</a:t>
            </a:r>
          </a:p>
        </p:txBody>
      </p:sp>
    </p:spTree>
    <p:extLst>
      <p:ext uri="{BB962C8B-B14F-4D97-AF65-F5344CB8AC3E}">
        <p14:creationId xmlns:p14="http://schemas.microsoft.com/office/powerpoint/2010/main" val="359705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951</Words>
  <Application>Microsoft Office PowerPoint</Application>
  <PresentationFormat>Widescreen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PowerPoint Presentation</vt:lpstr>
      <vt:lpstr>Summary of Raw Data</vt:lpstr>
      <vt:lpstr>Is there any missing data?</vt:lpstr>
      <vt:lpstr>Percentile Distribution</vt:lpstr>
      <vt:lpstr>PowerPoint Presentation</vt:lpstr>
      <vt:lpstr>PowerPoint Presentation</vt:lpstr>
      <vt:lpstr>PowerPoint Presentation</vt:lpstr>
      <vt:lpstr>PowerPoint Presentation</vt:lpstr>
      <vt:lpstr>Information Value</vt:lpstr>
      <vt:lpstr>Summary</vt:lpstr>
      <vt:lpstr>Outlier Treatment of Significant Variables</vt:lpstr>
      <vt:lpstr>Ability to hold money in the account (Range 0 - 31)</vt:lpstr>
      <vt:lpstr>No. of Debit Transactions</vt:lpstr>
      <vt:lpstr>Total No. of Transaction</vt:lpstr>
      <vt:lpstr>No. of ATM Debit Transactions</vt:lpstr>
      <vt:lpstr>No. of Credit Transactions</vt:lpstr>
      <vt:lpstr>No. of Cheque Debit Transactions</vt:lpstr>
      <vt:lpstr>Amount debited by Cheque Transactions</vt:lpstr>
      <vt:lpstr>Total Amount Debited</vt:lpstr>
      <vt:lpstr>Pattern Of Data</vt:lpstr>
      <vt:lpstr>Holding Period</vt:lpstr>
      <vt:lpstr>Number of Debit Transactions</vt:lpstr>
      <vt:lpstr>Total Number of Transactions</vt:lpstr>
      <vt:lpstr>Number of ATM Transactions</vt:lpstr>
      <vt:lpstr>Number of Credit Transactions</vt:lpstr>
      <vt:lpstr>Number of Cheque Debit Transactions</vt:lpstr>
      <vt:lpstr>Amount debited by Cheque Transactions</vt:lpstr>
      <vt:lpstr>Total Amount Debited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Manjeet Panda</dc:creator>
  <cp:lastModifiedBy>Manjeet Panda</cp:lastModifiedBy>
  <cp:revision>11</cp:revision>
  <dcterms:created xsi:type="dcterms:W3CDTF">2017-10-29T10:18:17Z</dcterms:created>
  <dcterms:modified xsi:type="dcterms:W3CDTF">2017-11-01T20:07:39Z</dcterms:modified>
</cp:coreProperties>
</file>