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62"/>
  </p:notesMasterIdLst>
  <p:handoutMasterIdLst>
    <p:handoutMasterId r:id="rId63"/>
  </p:handoutMasterIdLst>
  <p:sldIdLst>
    <p:sldId id="256" r:id="rId5"/>
    <p:sldId id="288" r:id="rId6"/>
    <p:sldId id="404" r:id="rId7"/>
    <p:sldId id="526" r:id="rId8"/>
    <p:sldId id="505" r:id="rId9"/>
    <p:sldId id="475" r:id="rId10"/>
    <p:sldId id="476" r:id="rId11"/>
    <p:sldId id="477" r:id="rId12"/>
    <p:sldId id="478" r:id="rId13"/>
    <p:sldId id="479" r:id="rId14"/>
    <p:sldId id="480" r:id="rId15"/>
    <p:sldId id="481" r:id="rId16"/>
    <p:sldId id="482" r:id="rId17"/>
    <p:sldId id="483" r:id="rId18"/>
    <p:sldId id="486" r:id="rId19"/>
    <p:sldId id="484" r:id="rId20"/>
    <p:sldId id="485" r:id="rId21"/>
    <p:sldId id="491" r:id="rId22"/>
    <p:sldId id="487" r:id="rId23"/>
    <p:sldId id="488" r:id="rId24"/>
    <p:sldId id="489" r:id="rId25"/>
    <p:sldId id="492" r:id="rId26"/>
    <p:sldId id="493" r:id="rId27"/>
    <p:sldId id="494" r:id="rId28"/>
    <p:sldId id="506" r:id="rId29"/>
    <p:sldId id="496" r:id="rId30"/>
    <p:sldId id="497" r:id="rId31"/>
    <p:sldId id="498" r:id="rId32"/>
    <p:sldId id="499" r:id="rId33"/>
    <p:sldId id="500" r:id="rId34"/>
    <p:sldId id="502" r:id="rId35"/>
    <p:sldId id="507" r:id="rId36"/>
    <p:sldId id="510" r:id="rId37"/>
    <p:sldId id="511" r:id="rId38"/>
    <p:sldId id="508" r:id="rId39"/>
    <p:sldId id="509" r:id="rId40"/>
    <p:sldId id="501" r:id="rId41"/>
    <p:sldId id="503" r:id="rId42"/>
    <p:sldId id="504" r:id="rId43"/>
    <p:sldId id="417" r:id="rId44"/>
    <p:sldId id="416" r:id="rId45"/>
    <p:sldId id="512" r:id="rId46"/>
    <p:sldId id="527" r:id="rId47"/>
    <p:sldId id="513" r:id="rId48"/>
    <p:sldId id="514" r:id="rId49"/>
    <p:sldId id="515" r:id="rId50"/>
    <p:sldId id="516" r:id="rId51"/>
    <p:sldId id="517" r:id="rId52"/>
    <p:sldId id="518" r:id="rId53"/>
    <p:sldId id="519" r:id="rId54"/>
    <p:sldId id="520" r:id="rId55"/>
    <p:sldId id="521" r:id="rId56"/>
    <p:sldId id="522" r:id="rId57"/>
    <p:sldId id="523" r:id="rId58"/>
    <p:sldId id="524" r:id="rId59"/>
    <p:sldId id="525" r:id="rId60"/>
    <p:sldId id="403"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B7C6"/>
    <a:srgbClr val="103350"/>
    <a:srgbClr val="0C4360"/>
    <a:srgbClr val="1B6872"/>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426" y="45"/>
      </p:cViewPr>
      <p:guideLst>
        <p:guide orient="horz" pos="2160"/>
        <p:guide pos="3840"/>
      </p:guideLst>
    </p:cSldViewPr>
  </p:slideViewPr>
  <p:notesTextViewPr>
    <p:cViewPr>
      <p:scale>
        <a:sx n="1" d="1"/>
        <a:sy n="1" d="1"/>
      </p:scale>
      <p:origin x="0" y="0"/>
    </p:cViewPr>
  </p:notesTextViewPr>
  <p:notesViewPr>
    <p:cSldViewPr snapToGrid="0">
      <p:cViewPr varScale="1">
        <p:scale>
          <a:sx n="52" d="100"/>
          <a:sy n="52" d="100"/>
        </p:scale>
        <p:origin x="2862"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4/2/2023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4/2/2023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1518225" y="1262159"/>
            <a:ext cx="9155551" cy="2295421"/>
          </a:xfrm>
        </p:spPr>
        <p:txBody>
          <a:bodyPr vert="horz" lIns="91440" tIns="45720" rIns="91440" bIns="45720" rtlCol="0" anchor="ctr" anchorCtr="0">
            <a:noAutofit/>
          </a:bodyPr>
          <a:lstStyle>
            <a:lvl1pPr algn="ctr">
              <a:defRPr lang="en-GB" sz="80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dirty="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1518225" y="4081556"/>
            <a:ext cx="9155551" cy="1514285"/>
          </a:xfrm>
        </p:spPr>
        <p:txBody>
          <a:bodyPr vert="horz" lIns="91440" tIns="45720" rIns="91440" bIns="45720" rtlCol="0">
            <a:normAutofit/>
          </a:bodyPr>
          <a:lstStyle>
            <a:lvl1pPr marL="0" indent="0" algn="ctr">
              <a:buNone/>
              <a:defRPr lang="en-GB" sz="2400" spc="300" dirty="0">
                <a:solidFill>
                  <a:schemeClr val="bg1"/>
                </a:solidFill>
                <a:latin typeface="+mn-lt"/>
                <a:cs typeface="Arial" panose="020B0604020202020204" pitchFamily="34" charset="0"/>
              </a:defRPr>
            </a:lvl1pPr>
          </a:lstStyle>
          <a:p>
            <a:pPr marL="228600" lvl="0" indent="-228600"/>
            <a:r>
              <a:rPr lang="en-US" noProof="0" dirty="0"/>
              <a:t>Click to edit </a:t>
            </a:r>
          </a:p>
          <a:p>
            <a:pPr marL="228600" lvl="0" indent="-228600"/>
            <a:r>
              <a:rPr lang="en-US" noProof="0" dirty="0"/>
              <a:t>Master subtitle </a:t>
            </a:r>
          </a:p>
          <a:p>
            <a:pPr marL="228600" lvl="0" indent="-228600"/>
            <a:r>
              <a:rPr lang="en-US" noProof="0" dirty="0"/>
              <a:t>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94685C60-4F41-4EEF-9908-D74E7A3AE83A}"/>
              </a:ext>
            </a:extLst>
          </p:cNvPr>
          <p:cNvGrpSpPr/>
          <p:nvPr userDrawn="1"/>
        </p:nvGrpSpPr>
        <p:grpSpPr>
          <a:xfrm>
            <a:off x="-1" y="886690"/>
            <a:ext cx="12192001" cy="5423639"/>
            <a:chOff x="-1" y="1357409"/>
            <a:chExt cx="12192001" cy="4917518"/>
          </a:xfrm>
        </p:grpSpPr>
        <p:sp>
          <p:nvSpPr>
            <p:cNvPr id="13" name="Rectangle: Single Corner Snipped 12">
              <a:extLst>
                <a:ext uri="{FF2B5EF4-FFF2-40B4-BE49-F238E27FC236}">
                  <a16:creationId xmlns:a16="http://schemas.microsoft.com/office/drawing/2014/main" id="{8608DB13-7B58-4179-9E0A-834C805FE057}"/>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4" name="Rectangle: Single Corner Snipped 13">
              <a:extLst>
                <a:ext uri="{FF2B5EF4-FFF2-40B4-BE49-F238E27FC236}">
                  <a16:creationId xmlns:a16="http://schemas.microsoft.com/office/drawing/2014/main" id="{53E67E9B-01F4-48E1-821D-BD4FF9BE906B}"/>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235527" y="207970"/>
            <a:ext cx="11720946" cy="535531"/>
          </a:xfrm>
        </p:spPr>
        <p:txBody>
          <a:bodyPr vert="horz" wrap="square" lIns="91440" tIns="45720" rIns="91440" bIns="45720" rtlCol="0" anchor="t">
            <a:spAutoFit/>
          </a:bodyPr>
          <a:lstStyle>
            <a:lvl1pPr algn="ctr">
              <a:defRPr lang="en-GB" sz="3200" b="1" spc="-70" baseline="0" dirty="0">
                <a:solidFill>
                  <a:schemeClr val="bg1"/>
                </a:solidFill>
                <a:latin typeface="+mj-lt"/>
              </a:defRPr>
            </a:lvl1pPr>
          </a:lstStyle>
          <a:p>
            <a:pPr lvl="0"/>
            <a:r>
              <a:rPr lang="en-US" noProof="0" dirty="0"/>
              <a:t>Click to edit Master title style</a:t>
            </a:r>
          </a:p>
        </p:txBody>
      </p:sp>
      <p:sp>
        <p:nvSpPr>
          <p:cNvPr id="18" name="Freeform: Shape 17">
            <a:extLst>
              <a:ext uri="{FF2B5EF4-FFF2-40B4-BE49-F238E27FC236}">
                <a16:creationId xmlns:a16="http://schemas.microsoft.com/office/drawing/2014/main" id="{5EE337D7-CB87-4EBD-B982-89588A628841}"/>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235527" y="979179"/>
            <a:ext cx="11720946" cy="5158096"/>
          </a:xfrm>
        </p:spPr>
        <p:txBody>
          <a:bodyPr>
            <a:noAutofit/>
          </a:bodyPr>
          <a:lstStyle>
            <a:lvl1pPr>
              <a:lnSpc>
                <a:spcPct val="100000"/>
              </a:lnSpc>
              <a:spcBef>
                <a:spcPts val="600"/>
              </a:spcBef>
              <a:spcAft>
                <a:spcPts val="400"/>
              </a:spcAft>
              <a:defRPr sz="2800">
                <a:solidFill>
                  <a:schemeClr val="bg1"/>
                </a:solidFill>
                <a:latin typeface="+mn-lt"/>
                <a:cs typeface="Arial" panose="020B0604020202020204" pitchFamily="34" charset="0"/>
              </a:defRPr>
            </a:lvl1pPr>
            <a:lvl2pPr>
              <a:lnSpc>
                <a:spcPct val="100000"/>
              </a:lnSpc>
              <a:spcBef>
                <a:spcPts val="600"/>
              </a:spcBef>
              <a:spcAft>
                <a:spcPts val="400"/>
              </a:spcAft>
              <a:defRPr sz="2400">
                <a:solidFill>
                  <a:schemeClr val="bg1"/>
                </a:solidFill>
                <a:latin typeface="+mn-lt"/>
                <a:cs typeface="Arial" panose="020B0604020202020204" pitchFamily="34" charset="0"/>
              </a:defRPr>
            </a:lvl2pPr>
            <a:lvl3pPr>
              <a:lnSpc>
                <a:spcPct val="100000"/>
              </a:lnSpc>
              <a:spcBef>
                <a:spcPts val="600"/>
              </a:spcBef>
              <a:spcAft>
                <a:spcPts val="400"/>
              </a:spcAft>
              <a:defRPr sz="20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dirty="0"/>
              <a:t>Click to edit Master text styles</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22" name="Group 21">
            <a:extLst>
              <a:ext uri="{FF2B5EF4-FFF2-40B4-BE49-F238E27FC236}">
                <a16:creationId xmlns:a16="http://schemas.microsoft.com/office/drawing/2014/main" id="{FB560F9E-FF63-452E-A439-34981AE60772}"/>
              </a:ext>
            </a:extLst>
          </p:cNvPr>
          <p:cNvGrpSpPr/>
          <p:nvPr userDrawn="1"/>
        </p:nvGrpSpPr>
        <p:grpSpPr>
          <a:xfrm>
            <a:off x="-1" y="886690"/>
            <a:ext cx="12192001" cy="5423639"/>
            <a:chOff x="-1" y="1357409"/>
            <a:chExt cx="12192001" cy="4917518"/>
          </a:xfrm>
        </p:grpSpPr>
        <p:sp>
          <p:nvSpPr>
            <p:cNvPr id="23" name="Rectangle: Single Corner Snipped 22">
              <a:extLst>
                <a:ext uri="{FF2B5EF4-FFF2-40B4-BE49-F238E27FC236}">
                  <a16:creationId xmlns:a16="http://schemas.microsoft.com/office/drawing/2014/main" id="{5DA42D11-2765-4F1A-AF0E-0897B4E3F6F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5" name="Rectangle: Single Corner Snipped 24">
              <a:extLst>
                <a:ext uri="{FF2B5EF4-FFF2-40B4-BE49-F238E27FC236}">
                  <a16:creationId xmlns:a16="http://schemas.microsoft.com/office/drawing/2014/main" id="{8892F937-37BB-493D-B104-782353E5DCB4}"/>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235527" y="881944"/>
            <a:ext cx="11720946" cy="541168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1" name="Title 1">
            <a:extLst>
              <a:ext uri="{FF2B5EF4-FFF2-40B4-BE49-F238E27FC236}">
                <a16:creationId xmlns:a16="http://schemas.microsoft.com/office/drawing/2014/main" id="{8771B84E-27B8-4E24-9779-E9F222471D7F}"/>
              </a:ext>
            </a:extLst>
          </p:cNvPr>
          <p:cNvSpPr>
            <a:spLocks noGrp="1"/>
          </p:cNvSpPr>
          <p:nvPr>
            <p:ph type="title"/>
          </p:nvPr>
        </p:nvSpPr>
        <p:spPr>
          <a:xfrm>
            <a:off x="235527" y="207970"/>
            <a:ext cx="11720946" cy="535531"/>
          </a:xfrm>
        </p:spPr>
        <p:txBody>
          <a:bodyPr vert="horz" wrap="square" lIns="91440" tIns="45720" rIns="91440" bIns="45720" rtlCol="0" anchor="t">
            <a:spAutoFit/>
          </a:bodyPr>
          <a:lstStyle>
            <a:lvl1pPr algn="ctr">
              <a:defRPr lang="en-GB" sz="3200" b="1" spc="-70" baseline="0" dirty="0">
                <a:solidFill>
                  <a:schemeClr val="bg1"/>
                </a:solidFill>
                <a:latin typeface="+mj-lt"/>
              </a:defRPr>
            </a:lvl1pPr>
          </a:lstStyle>
          <a:p>
            <a:pPr lvl="0"/>
            <a:r>
              <a:rPr lang="en-US" noProof="0" dirty="0"/>
              <a:t>Click to edit Master title style</a:t>
            </a:r>
          </a:p>
        </p:txBody>
      </p:sp>
      <p:sp>
        <p:nvSpPr>
          <p:cNvPr id="19" name="Date Placeholder 3">
            <a:extLst>
              <a:ext uri="{FF2B5EF4-FFF2-40B4-BE49-F238E27FC236}">
                <a16:creationId xmlns:a16="http://schemas.microsoft.com/office/drawing/2014/main" id="{3D714277-18D7-4A13-B544-81B4104264BA}"/>
              </a:ext>
            </a:extLst>
          </p:cNvPr>
          <p:cNvSpPr>
            <a:spLocks noGrp="1"/>
          </p:cNvSpPr>
          <p:nvPr>
            <p:ph type="dt" sz="half" idx="2"/>
          </p:nvPr>
        </p:nvSpPr>
        <p:spPr>
          <a:xfrm>
            <a:off x="235527" y="6453518"/>
            <a:ext cx="3276600" cy="288509"/>
          </a:xfrm>
          <a:prstGeom prst="rect">
            <a:avLst/>
          </a:prstGeom>
        </p:spPr>
        <p:txBody>
          <a:bodyPr/>
          <a:lstStyle>
            <a:lvl1pPr>
              <a:defRPr sz="1200">
                <a:solidFill>
                  <a:schemeClr val="accent4">
                    <a:lumMod val="60000"/>
                    <a:lumOff val="40000"/>
                  </a:schemeClr>
                </a:solidFill>
              </a:defRPr>
            </a:lvl1pPr>
          </a:lstStyle>
          <a:p>
            <a:r>
              <a:rPr lang="en-US"/>
              <a:t>21-Jan-2020</a:t>
            </a:r>
            <a:endParaRPr lang="en-US" dirty="0"/>
          </a:p>
        </p:txBody>
      </p:sp>
      <p:pic>
        <p:nvPicPr>
          <p:cNvPr id="26" name="Picture 25" descr="Logo&#10;&#10;Description automatically generated">
            <a:extLst>
              <a:ext uri="{FF2B5EF4-FFF2-40B4-BE49-F238E27FC236}">
                <a16:creationId xmlns:a16="http://schemas.microsoft.com/office/drawing/2014/main" id="{A3497BBD-7D06-4E73-9054-8EA20643EDA5}"/>
              </a:ext>
            </a:extLst>
          </p:cNvPr>
          <p:cNvPicPr>
            <a:picLocks noChangeAspect="1"/>
          </p:cNvPicPr>
          <p:nvPr userDrawn="1"/>
        </p:nvPicPr>
        <p:blipFill>
          <a:blip r:embed="rId2"/>
          <a:stretch>
            <a:fillRect/>
          </a:stretch>
        </p:blipFill>
        <p:spPr>
          <a:xfrm>
            <a:off x="10876760" y="6597772"/>
            <a:ext cx="1220779" cy="206939"/>
          </a:xfrm>
          <a:prstGeom prst="rect">
            <a:avLst/>
          </a:prstGeom>
        </p:spPr>
      </p:pic>
    </p:spTree>
    <p:extLst>
      <p:ext uri="{BB962C8B-B14F-4D97-AF65-F5344CB8AC3E}">
        <p14:creationId xmlns:p14="http://schemas.microsoft.com/office/powerpoint/2010/main" val="2636708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74" r:id="rId6"/>
    <p:sldLayoutId id="2147483661" r:id="rId7"/>
    <p:sldLayoutId id="2147483677"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0.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0.xml"/><Relationship Id="rId4" Type="http://schemas.openxmlformats.org/officeDocument/2006/relationships/image" Target="../media/image4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hyperlink" Target="https://bookshelf.vitalsource.com/reader/books/9781943872756/pages/recent"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sz="4000" dirty="0">
                <a:solidFill>
                  <a:schemeClr val="bg1"/>
                </a:solidFill>
              </a:rPr>
              <a:t>2 </a:t>
            </a:r>
            <a:r>
              <a:rPr lang="en-US" sz="4000" dirty="0">
                <a:solidFill>
                  <a:srgbClr val="FFFF00"/>
                </a:solidFill>
              </a:rPr>
              <a:t>Python Fundamentals</a:t>
            </a:r>
            <a:endParaRPr lang="en-US" dirty="0">
              <a:solidFill>
                <a:srgbClr val="FFFF00"/>
              </a:solidFill>
            </a:endParaRPr>
          </a:p>
        </p:txBody>
      </p:sp>
      <p:sp>
        <p:nvSpPr>
          <p:cNvPr id="4" name="Subtitle 2">
            <a:extLst>
              <a:ext uri="{FF2B5EF4-FFF2-40B4-BE49-F238E27FC236}">
                <a16:creationId xmlns:a16="http://schemas.microsoft.com/office/drawing/2014/main" id="{102CF120-E84B-4885-AD2B-FDEF2E0C7BED}"/>
              </a:ext>
            </a:extLst>
          </p:cNvPr>
          <p:cNvSpPr txBox="1">
            <a:spLocks/>
          </p:cNvSpPr>
          <p:nvPr/>
        </p:nvSpPr>
        <p:spPr>
          <a:xfrm>
            <a:off x="1399560" y="4377267"/>
            <a:ext cx="9155551" cy="214779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Clr>
                <a:schemeClr val="accent2"/>
              </a:buClr>
              <a:buFont typeface="Arial" panose="020B0604020202020204" pitchFamily="34" charset="0"/>
              <a:buNone/>
              <a:defRPr lang="en-GB" sz="2400" kern="1200" spc="300" dirty="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b="1" dirty="0">
                <a:solidFill>
                  <a:srgbClr val="63B7C6"/>
                </a:solidFill>
              </a:rPr>
              <a:t>    Instructor:</a:t>
            </a:r>
            <a:r>
              <a:rPr lang="en-US" dirty="0"/>
              <a:t> Raed Karim</a:t>
            </a:r>
          </a:p>
          <a:p>
            <a:pPr algn="l"/>
            <a:r>
              <a:rPr lang="en-US" b="1" dirty="0">
                <a:solidFill>
                  <a:srgbClr val="63B7C6"/>
                </a:solidFill>
              </a:rPr>
              <a:t>	   Email:</a:t>
            </a:r>
            <a:r>
              <a:rPr lang="en-US" dirty="0"/>
              <a:t> raed.karim@sheridancollege.ca </a:t>
            </a:r>
          </a:p>
          <a:p>
            <a:pPr algn="l"/>
            <a:r>
              <a:rPr lang="en-US" b="1" dirty="0">
                <a:solidFill>
                  <a:srgbClr val="63B7C6"/>
                </a:solidFill>
              </a:rPr>
              <a:t>        Course:</a:t>
            </a:r>
            <a:r>
              <a:rPr lang="en-US" dirty="0"/>
              <a:t> PROG12583</a:t>
            </a:r>
          </a:p>
          <a:p>
            <a:pPr algn="l"/>
            <a:r>
              <a:rPr lang="en-US" dirty="0"/>
              <a:t>		</a:t>
            </a:r>
            <a:endParaRPr lang="en-US" sz="1800" dirty="0"/>
          </a:p>
          <a:p>
            <a:pPr algn="l"/>
            <a:endParaRPr lang="en-US" dirty="0"/>
          </a:p>
          <a:p>
            <a:pPr algn="l"/>
            <a:endParaRPr lang="en-US" dirty="0"/>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idx="1"/>
          </p:nvPr>
        </p:nvSpPr>
        <p:spPr>
          <a:xfrm>
            <a:off x="235527" y="881944"/>
            <a:ext cx="11720946" cy="5433131"/>
          </a:xfrm>
        </p:spPr>
        <p:txBody>
          <a:bodyPr>
            <a:normAutofit/>
          </a:bodyPr>
          <a:lstStyle/>
          <a:p>
            <a:pPr marL="0" indent="0">
              <a:buNone/>
            </a:pPr>
            <a:r>
              <a:rPr lang="en-US" b="1" dirty="0">
                <a:solidFill>
                  <a:srgbClr val="FFFF00"/>
                </a:solidFill>
              </a:rPr>
              <a:t>Statement continuation:</a:t>
            </a:r>
          </a:p>
          <a:p>
            <a:pPr marL="0" indent="0">
              <a:buNone/>
            </a:pPr>
            <a:endParaRPr lang="en-US" dirty="0"/>
          </a:p>
          <a:p>
            <a:r>
              <a:rPr lang="en-US" dirty="0">
                <a:effectLst/>
                <a:ea typeface="Calibri" panose="020F0502020204030204" pitchFamily="34" charset="0"/>
              </a:rPr>
              <a:t>You can also use explicit continuation.</a:t>
            </a:r>
          </a:p>
          <a:p>
            <a:r>
              <a:rPr lang="en-US" dirty="0">
                <a:effectLst/>
                <a:ea typeface="Calibri" panose="020F0502020204030204" pitchFamily="34" charset="0"/>
              </a:rPr>
              <a:t>To do that, you code a backslash to show that a line is continued. </a:t>
            </a:r>
          </a:p>
          <a:p>
            <a:r>
              <a:rPr lang="en-US" dirty="0">
                <a:ea typeface="Calibri" panose="020F0502020204030204" pitchFamily="34" charset="0"/>
              </a:rPr>
              <a:t>However, this way is discouraged. </a:t>
            </a:r>
            <a:endParaRPr lang="en-CA" dirty="0">
              <a:effectLst/>
              <a:ea typeface="Calibri" panose="020F0502020204030204" pitchFamily="34" charset="0"/>
            </a:endParaRPr>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CA" dirty="0">
              <a:ea typeface="Calibri" panose="020F0502020204030204" pitchFamily="34" charset="0"/>
            </a:endParaRPr>
          </a:p>
          <a:p>
            <a:endParaRPr lang="en-US" dirty="0"/>
          </a:p>
        </p:txBody>
      </p:sp>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p:txBody>
          <a:bodyPr/>
          <a:lstStyle/>
          <a:p>
            <a:r>
              <a:rPr lang="en-US" sz="3200" dirty="0">
                <a:solidFill>
                  <a:schemeClr val="bg1"/>
                </a:solidFill>
              </a:rPr>
              <a:t>Python Fundamentals</a:t>
            </a:r>
            <a:endParaRPr lang="en-CA" dirty="0"/>
          </a:p>
        </p:txBody>
      </p:sp>
      <p:pic>
        <p:nvPicPr>
          <p:cNvPr id="7" name="Picture 6">
            <a:extLst>
              <a:ext uri="{FF2B5EF4-FFF2-40B4-BE49-F238E27FC236}">
                <a16:creationId xmlns:a16="http://schemas.microsoft.com/office/drawing/2014/main" id="{3336FF09-E7B4-AD8B-0753-93C1A5AB8856}"/>
              </a:ext>
            </a:extLst>
          </p:cNvPr>
          <p:cNvPicPr>
            <a:picLocks noChangeAspect="1"/>
          </p:cNvPicPr>
          <p:nvPr/>
        </p:nvPicPr>
        <p:blipFill>
          <a:blip r:embed="rId2"/>
          <a:stretch>
            <a:fillRect/>
          </a:stretch>
        </p:blipFill>
        <p:spPr>
          <a:xfrm>
            <a:off x="2787968" y="3598508"/>
            <a:ext cx="5964105" cy="2070771"/>
          </a:xfrm>
          <a:prstGeom prst="rect">
            <a:avLst/>
          </a:prstGeom>
        </p:spPr>
      </p:pic>
    </p:spTree>
    <p:extLst>
      <p:ext uri="{BB962C8B-B14F-4D97-AF65-F5344CB8AC3E}">
        <p14:creationId xmlns:p14="http://schemas.microsoft.com/office/powerpoint/2010/main" val="2481897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idx="1"/>
          </p:nvPr>
        </p:nvSpPr>
        <p:spPr>
          <a:xfrm>
            <a:off x="235527" y="881944"/>
            <a:ext cx="11720946" cy="5433131"/>
          </a:xfrm>
        </p:spPr>
        <p:txBody>
          <a:bodyPr>
            <a:normAutofit/>
          </a:bodyPr>
          <a:lstStyle/>
          <a:p>
            <a:pPr marL="0" indent="0">
              <a:buNone/>
            </a:pPr>
            <a:r>
              <a:rPr lang="en-US" b="1" dirty="0">
                <a:solidFill>
                  <a:srgbClr val="FFFF00"/>
                </a:solidFill>
              </a:rPr>
              <a:t>Comments:</a:t>
            </a:r>
          </a:p>
          <a:p>
            <a:pPr marL="0" indent="0">
              <a:buNone/>
            </a:pPr>
            <a:endParaRPr lang="en-US" dirty="0"/>
          </a:p>
          <a:p>
            <a:r>
              <a:rPr lang="en-US" dirty="0">
                <a:effectLst/>
                <a:ea typeface="Calibri" panose="020F0502020204030204" pitchFamily="34" charset="0"/>
              </a:rPr>
              <a:t>Adding comments to programs is </a:t>
            </a:r>
            <a:r>
              <a:rPr lang="en-US" dirty="0">
                <a:ea typeface="Calibri" panose="020F0502020204030204" pitchFamily="34" charset="0"/>
              </a:rPr>
              <a:t>a very important practice in programming.</a:t>
            </a:r>
          </a:p>
          <a:p>
            <a:r>
              <a:rPr lang="en-US" dirty="0">
                <a:effectLst/>
                <a:ea typeface="Calibri" panose="020F0502020204030204" pitchFamily="34" charset="0"/>
              </a:rPr>
              <a:t>Comments are added for people (not the computer) to understand what a part of the program does – they are notes added by programmers to explain part for the code.</a:t>
            </a:r>
          </a:p>
          <a:p>
            <a:r>
              <a:rPr lang="en-US" dirty="0">
                <a:ea typeface="Calibri" panose="020F0502020204030204" pitchFamily="34" charset="0"/>
              </a:rPr>
              <a:t>Python interpreter </a:t>
            </a:r>
            <a:r>
              <a:rPr lang="en-US" dirty="0">
                <a:solidFill>
                  <a:srgbClr val="FFFF00"/>
                </a:solidFill>
                <a:ea typeface="Calibri" panose="020F0502020204030204" pitchFamily="34" charset="0"/>
              </a:rPr>
              <a:t>ignores</a:t>
            </a:r>
            <a:r>
              <a:rPr lang="en-US" dirty="0">
                <a:ea typeface="Calibri" panose="020F0502020204030204" pitchFamily="34" charset="0"/>
              </a:rPr>
              <a:t> the comments – it does not execute them. They have no effect on the operation of the program.</a:t>
            </a:r>
            <a:endParaRPr lang="en-US" dirty="0">
              <a:effectLst/>
              <a:ea typeface="Calibri" panose="020F0502020204030204" pitchFamily="34" charset="0"/>
            </a:endParaRPr>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CA" dirty="0">
              <a:ea typeface="Calibri" panose="020F0502020204030204" pitchFamily="34" charset="0"/>
            </a:endParaRPr>
          </a:p>
          <a:p>
            <a:endParaRPr lang="en-US" dirty="0"/>
          </a:p>
        </p:txBody>
      </p:sp>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p:txBody>
          <a:bodyPr/>
          <a:lstStyle/>
          <a:p>
            <a:r>
              <a:rPr lang="en-US" sz="3200" dirty="0">
                <a:solidFill>
                  <a:schemeClr val="bg1"/>
                </a:solidFill>
              </a:rPr>
              <a:t>Python Fundamentals</a:t>
            </a:r>
            <a:endParaRPr lang="en-CA" dirty="0"/>
          </a:p>
        </p:txBody>
      </p:sp>
    </p:spTree>
    <p:extLst>
      <p:ext uri="{BB962C8B-B14F-4D97-AF65-F5344CB8AC3E}">
        <p14:creationId xmlns:p14="http://schemas.microsoft.com/office/powerpoint/2010/main" val="587733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idx="1"/>
          </p:nvPr>
        </p:nvSpPr>
        <p:spPr>
          <a:xfrm>
            <a:off x="235527" y="881944"/>
            <a:ext cx="11720946" cy="5433131"/>
          </a:xfrm>
        </p:spPr>
        <p:txBody>
          <a:bodyPr>
            <a:normAutofit/>
          </a:bodyPr>
          <a:lstStyle/>
          <a:p>
            <a:pPr marL="0" indent="0">
              <a:buNone/>
            </a:pPr>
            <a:r>
              <a:rPr lang="en-US" b="1" dirty="0">
                <a:solidFill>
                  <a:srgbClr val="FFFF00"/>
                </a:solidFill>
              </a:rPr>
              <a:t>Comments:</a:t>
            </a:r>
          </a:p>
          <a:p>
            <a:pPr marL="0" indent="0">
              <a:buNone/>
            </a:pPr>
            <a:endParaRPr lang="en-US" dirty="0"/>
          </a:p>
          <a:p>
            <a:r>
              <a:rPr lang="en-US" dirty="0">
                <a:effectLst/>
                <a:ea typeface="Calibri" panose="020F0502020204030204" pitchFamily="34" charset="0"/>
              </a:rPr>
              <a:t>To add a comment to describe a portion of the code, type </a:t>
            </a:r>
            <a:r>
              <a:rPr lang="en-US" dirty="0">
                <a:solidFill>
                  <a:srgbClr val="FFFF00"/>
                </a:solidFill>
                <a:effectLst/>
                <a:ea typeface="Calibri" panose="020F0502020204030204" pitchFamily="34" charset="0"/>
              </a:rPr>
              <a:t># </a:t>
            </a:r>
            <a:r>
              <a:rPr lang="en-US" dirty="0">
                <a:effectLst/>
                <a:ea typeface="Calibri" panose="020F0502020204030204" pitchFamily="34" charset="0"/>
              </a:rPr>
              <a:t>then type the python statement.</a:t>
            </a:r>
          </a:p>
          <a:p>
            <a:r>
              <a:rPr lang="en-US" dirty="0">
                <a:ea typeface="Calibri" panose="020F0502020204030204" pitchFamily="34" charset="0"/>
              </a:rPr>
              <a:t>You can also add a comment after the statement (</a:t>
            </a:r>
            <a:r>
              <a:rPr lang="en-US" dirty="0">
                <a:solidFill>
                  <a:srgbClr val="FFFF00"/>
                </a:solidFill>
                <a:ea typeface="Calibri" panose="020F0502020204030204" pitchFamily="34" charset="0"/>
              </a:rPr>
              <a:t>inline comments</a:t>
            </a:r>
            <a:r>
              <a:rPr lang="en-US" dirty="0">
                <a:ea typeface="Calibri" panose="020F0502020204030204" pitchFamily="34" charset="0"/>
              </a:rPr>
              <a:t>).</a:t>
            </a:r>
          </a:p>
          <a:p>
            <a:r>
              <a:rPr lang="en-US" dirty="0">
                <a:effectLst/>
                <a:ea typeface="Calibri" panose="020F0502020204030204" pitchFamily="34" charset="0"/>
              </a:rPr>
              <a:t>Another way to add a comment is by </a:t>
            </a:r>
            <a:r>
              <a:rPr lang="en-US" dirty="0">
                <a:solidFill>
                  <a:srgbClr val="FFFF00"/>
                </a:solidFill>
                <a:ea typeface="Calibri" panose="020F0502020204030204" pitchFamily="34" charset="0"/>
              </a:rPr>
              <a:t>commenting out </a:t>
            </a:r>
            <a:r>
              <a:rPr lang="en-US" dirty="0">
                <a:ea typeface="Calibri" panose="020F0502020204030204" pitchFamily="34" charset="0"/>
              </a:rPr>
              <a:t>a python statement, if you don’t want the interpreter to execute that statement (this is mainly for testing purpose). </a:t>
            </a:r>
            <a:endParaRPr lang="en-US" dirty="0">
              <a:effectLst/>
              <a:ea typeface="Calibri" panose="020F0502020204030204" pitchFamily="34" charset="0"/>
            </a:endParaRPr>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CA" dirty="0">
              <a:ea typeface="Calibri" panose="020F0502020204030204" pitchFamily="34" charset="0"/>
            </a:endParaRPr>
          </a:p>
          <a:p>
            <a:endParaRPr lang="en-US" dirty="0"/>
          </a:p>
        </p:txBody>
      </p:sp>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p:txBody>
          <a:bodyPr/>
          <a:lstStyle/>
          <a:p>
            <a:r>
              <a:rPr lang="en-US" sz="3200" dirty="0">
                <a:solidFill>
                  <a:schemeClr val="bg1"/>
                </a:solidFill>
              </a:rPr>
              <a:t>Python Fundamentals</a:t>
            </a:r>
            <a:endParaRPr lang="en-CA" dirty="0"/>
          </a:p>
        </p:txBody>
      </p:sp>
    </p:spTree>
    <p:extLst>
      <p:ext uri="{BB962C8B-B14F-4D97-AF65-F5344CB8AC3E}">
        <p14:creationId xmlns:p14="http://schemas.microsoft.com/office/powerpoint/2010/main" val="555333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p:txBody>
          <a:bodyPr/>
          <a:lstStyle/>
          <a:p>
            <a:fld id="{C263D6C4-4840-40CC-AC84-17E24B3B7BDE}" type="slidenum">
              <a:rPr lang="en-US" noProof="0" smtClean="0"/>
              <a:pPr/>
              <a:t>13</a:t>
            </a:fld>
            <a:endParaRPr lang="en-US" noProof="0" dirty="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idx="1"/>
          </p:nvPr>
        </p:nvSpPr>
        <p:spPr>
          <a:xfrm>
            <a:off x="235527" y="881944"/>
            <a:ext cx="11720946" cy="5433131"/>
          </a:xfrm>
        </p:spPr>
        <p:txBody>
          <a:bodyPr>
            <a:normAutofit/>
          </a:bodyPr>
          <a:lstStyle/>
          <a:p>
            <a:pPr marL="0" indent="0">
              <a:buNone/>
            </a:pPr>
            <a:r>
              <a:rPr lang="en-US" b="1" dirty="0">
                <a:solidFill>
                  <a:srgbClr val="FFFF00"/>
                </a:solidFill>
              </a:rPr>
              <a:t>Comment examples:</a:t>
            </a:r>
          </a:p>
          <a:p>
            <a:pPr marL="0" indent="0">
              <a:buNone/>
            </a:pPr>
            <a:endParaRPr lang="en-US" dirty="0"/>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CA" dirty="0">
              <a:ea typeface="Calibri" panose="020F0502020204030204" pitchFamily="34" charset="0"/>
            </a:endParaRPr>
          </a:p>
          <a:p>
            <a:endParaRPr lang="en-US" dirty="0"/>
          </a:p>
        </p:txBody>
      </p:sp>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p:txBody>
          <a:bodyPr/>
          <a:lstStyle/>
          <a:p>
            <a:r>
              <a:rPr lang="en-US" sz="3200" dirty="0">
                <a:solidFill>
                  <a:schemeClr val="bg1"/>
                </a:solidFill>
              </a:rPr>
              <a:t>Python Fundamentals</a:t>
            </a:r>
            <a:endParaRPr lang="en-CA" dirty="0"/>
          </a:p>
        </p:txBody>
      </p:sp>
      <p:pic>
        <p:nvPicPr>
          <p:cNvPr id="6" name="Picture 5">
            <a:extLst>
              <a:ext uri="{FF2B5EF4-FFF2-40B4-BE49-F238E27FC236}">
                <a16:creationId xmlns:a16="http://schemas.microsoft.com/office/drawing/2014/main" id="{5A4CDE87-299A-C366-59D4-95371E1F7ADB}"/>
              </a:ext>
            </a:extLst>
          </p:cNvPr>
          <p:cNvPicPr>
            <a:picLocks noChangeAspect="1"/>
          </p:cNvPicPr>
          <p:nvPr/>
        </p:nvPicPr>
        <p:blipFill>
          <a:blip r:embed="rId2"/>
          <a:stretch>
            <a:fillRect/>
          </a:stretch>
        </p:blipFill>
        <p:spPr>
          <a:xfrm>
            <a:off x="2259792" y="1709910"/>
            <a:ext cx="7676300" cy="4406125"/>
          </a:xfrm>
          <a:prstGeom prst="rect">
            <a:avLst/>
          </a:prstGeom>
        </p:spPr>
      </p:pic>
    </p:spTree>
    <p:extLst>
      <p:ext uri="{BB962C8B-B14F-4D97-AF65-F5344CB8AC3E}">
        <p14:creationId xmlns:p14="http://schemas.microsoft.com/office/powerpoint/2010/main" val="3555248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p:txBody>
          <a:bodyPr/>
          <a:lstStyle/>
          <a:p>
            <a:fld id="{C263D6C4-4840-40CC-AC84-17E24B3B7BDE}" type="slidenum">
              <a:rPr lang="en-US" noProof="0" smtClean="0"/>
              <a:pPr/>
              <a:t>14</a:t>
            </a:fld>
            <a:endParaRPr lang="en-US" noProof="0" dirty="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idx="1"/>
          </p:nvPr>
        </p:nvSpPr>
        <p:spPr>
          <a:xfrm>
            <a:off x="235527" y="881944"/>
            <a:ext cx="11720946" cy="5433131"/>
          </a:xfrm>
        </p:spPr>
        <p:txBody>
          <a:bodyPr>
            <a:normAutofit/>
          </a:bodyPr>
          <a:lstStyle/>
          <a:p>
            <a:pPr marL="0" indent="0">
              <a:buNone/>
            </a:pPr>
            <a:r>
              <a:rPr lang="en-US" b="1" dirty="0">
                <a:solidFill>
                  <a:srgbClr val="FFFF00"/>
                </a:solidFill>
              </a:rPr>
              <a:t>Quotation in Python:</a:t>
            </a:r>
          </a:p>
          <a:p>
            <a:pPr marL="467360" marR="558800" lvl="1" indent="0">
              <a:lnSpc>
                <a:spcPct val="84000"/>
              </a:lnSpc>
              <a:buNone/>
            </a:pPr>
            <a:endParaRPr lang="en-US" dirty="0"/>
          </a:p>
          <a:p>
            <a:pPr algn="l"/>
            <a:r>
              <a:rPr lang="en-CA" b="0" i="0" u="none" strike="noStrike" baseline="0" dirty="0"/>
              <a:t>In programming </a:t>
            </a:r>
            <a:r>
              <a:rPr lang="en-US" b="0" i="0" u="none" strike="noStrike" baseline="0" dirty="0"/>
              <a:t>terms, a sequence of characters that is used as data is called a </a:t>
            </a:r>
            <a:r>
              <a:rPr lang="en-US" b="0" i="1" u="none" strike="noStrike" baseline="0" dirty="0">
                <a:solidFill>
                  <a:srgbClr val="FFFF00"/>
                </a:solidFill>
              </a:rPr>
              <a:t>string</a:t>
            </a:r>
            <a:r>
              <a:rPr lang="en-US" b="0" i="0" u="none" strike="noStrike" baseline="0" dirty="0"/>
              <a:t>.</a:t>
            </a:r>
          </a:p>
          <a:p>
            <a:pPr algn="l"/>
            <a:r>
              <a:rPr lang="en-US" b="0" i="0" u="none" strike="noStrike" baseline="0" dirty="0"/>
              <a:t>When a string appears in the actual code of a program, it is called a </a:t>
            </a:r>
            <a:r>
              <a:rPr lang="en-US" b="0" i="1" u="none" strike="noStrike" baseline="0" dirty="0">
                <a:solidFill>
                  <a:srgbClr val="FFFF00"/>
                </a:solidFill>
              </a:rPr>
              <a:t>string literal</a:t>
            </a:r>
            <a:r>
              <a:rPr lang="en-US" b="0" i="0" u="none" strike="noStrike" baseline="0" dirty="0"/>
              <a:t>.</a:t>
            </a:r>
          </a:p>
          <a:p>
            <a:pPr algn="l"/>
            <a:r>
              <a:rPr lang="en-US" b="0" i="0" u="none" strike="noStrike" baseline="0" dirty="0"/>
              <a:t>In Python code, string literals must be enclosed in </a:t>
            </a:r>
            <a:r>
              <a:rPr lang="en-US" b="0" i="0" u="none" strike="noStrike" baseline="0" dirty="0">
                <a:solidFill>
                  <a:srgbClr val="FFFF00"/>
                </a:solidFill>
              </a:rPr>
              <a:t>quote </a:t>
            </a:r>
            <a:r>
              <a:rPr lang="en-CA" b="0" i="0" u="none" strike="noStrike" baseline="0" dirty="0">
                <a:solidFill>
                  <a:srgbClr val="FFFF00"/>
                </a:solidFill>
              </a:rPr>
              <a:t>marks</a:t>
            </a:r>
            <a:r>
              <a:rPr lang="en-CA" b="0" i="0" u="none" strike="noStrike" baseline="0" dirty="0"/>
              <a:t>.</a:t>
            </a:r>
            <a:endParaRPr lang="en-US" dirty="0"/>
          </a:p>
          <a:p>
            <a:endParaRPr lang="en-US" dirty="0"/>
          </a:p>
          <a:p>
            <a:endParaRPr lang="en-US" dirty="0"/>
          </a:p>
          <a:p>
            <a:endParaRPr lang="en-US" dirty="0"/>
          </a:p>
          <a:p>
            <a:endParaRPr lang="en-US" dirty="0"/>
          </a:p>
          <a:p>
            <a:endParaRPr lang="en-US" dirty="0"/>
          </a:p>
          <a:p>
            <a:endParaRPr lang="en-CA" dirty="0">
              <a:ea typeface="Calibri" panose="020F0502020204030204" pitchFamily="34" charset="0"/>
            </a:endParaRPr>
          </a:p>
          <a:p>
            <a:endParaRPr lang="en-US" dirty="0"/>
          </a:p>
        </p:txBody>
      </p:sp>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p:txBody>
          <a:bodyPr/>
          <a:lstStyle/>
          <a:p>
            <a:r>
              <a:rPr lang="en-US" sz="3200" dirty="0">
                <a:solidFill>
                  <a:schemeClr val="bg1"/>
                </a:solidFill>
              </a:rPr>
              <a:t>Python Fundamentals</a:t>
            </a:r>
            <a:endParaRPr lang="en-CA" dirty="0"/>
          </a:p>
        </p:txBody>
      </p:sp>
    </p:spTree>
    <p:extLst>
      <p:ext uri="{BB962C8B-B14F-4D97-AF65-F5344CB8AC3E}">
        <p14:creationId xmlns:p14="http://schemas.microsoft.com/office/powerpoint/2010/main" val="981093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p:txBody>
          <a:bodyPr/>
          <a:lstStyle/>
          <a:p>
            <a:fld id="{C263D6C4-4840-40CC-AC84-17E24B3B7BDE}" type="slidenum">
              <a:rPr lang="en-US" noProof="0" smtClean="0"/>
              <a:pPr/>
              <a:t>15</a:t>
            </a:fld>
            <a:endParaRPr lang="en-US" noProof="0" dirty="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idx="1"/>
          </p:nvPr>
        </p:nvSpPr>
        <p:spPr>
          <a:xfrm>
            <a:off x="235527" y="881944"/>
            <a:ext cx="11720946" cy="5433131"/>
          </a:xfrm>
        </p:spPr>
        <p:txBody>
          <a:bodyPr>
            <a:normAutofit/>
          </a:bodyPr>
          <a:lstStyle/>
          <a:p>
            <a:pPr marL="0" indent="0">
              <a:buNone/>
            </a:pPr>
            <a:r>
              <a:rPr lang="en-US" b="1" dirty="0">
                <a:solidFill>
                  <a:srgbClr val="FFFF00"/>
                </a:solidFill>
              </a:rPr>
              <a:t>Quotation in Python:</a:t>
            </a:r>
          </a:p>
          <a:p>
            <a:pPr marL="467360" marR="558800" lvl="1" indent="0">
              <a:lnSpc>
                <a:spcPct val="84000"/>
              </a:lnSpc>
              <a:buNone/>
            </a:pPr>
            <a:endParaRPr lang="en-US" dirty="0"/>
          </a:p>
          <a:p>
            <a:r>
              <a:rPr lang="en-US" dirty="0"/>
              <a:t>Python accepts single (</a:t>
            </a:r>
            <a:r>
              <a:rPr lang="en-US" dirty="0">
                <a:solidFill>
                  <a:srgbClr val="FFFF00"/>
                </a:solidFill>
              </a:rPr>
              <a:t>'</a:t>
            </a:r>
            <a:r>
              <a:rPr lang="en-US" dirty="0"/>
              <a:t>), double (</a:t>
            </a:r>
            <a:r>
              <a:rPr lang="en-US" dirty="0">
                <a:solidFill>
                  <a:srgbClr val="FFFF00"/>
                </a:solidFill>
              </a:rPr>
              <a:t>"</a:t>
            </a:r>
            <a:r>
              <a:rPr lang="en-US" dirty="0"/>
              <a:t>) and triple (</a:t>
            </a:r>
            <a:r>
              <a:rPr lang="en-US" dirty="0">
                <a:solidFill>
                  <a:srgbClr val="FFFF00"/>
                </a:solidFill>
              </a:rPr>
              <a:t>'''</a:t>
            </a:r>
            <a:r>
              <a:rPr lang="en-US" dirty="0"/>
              <a:t> or </a:t>
            </a:r>
            <a:r>
              <a:rPr lang="en-US" dirty="0">
                <a:solidFill>
                  <a:srgbClr val="FFFF00"/>
                </a:solidFill>
              </a:rPr>
              <a:t>"""</a:t>
            </a:r>
            <a:r>
              <a:rPr lang="en-US" dirty="0"/>
              <a:t>) quotes to denote string literals, as long as the same type of quote starts and ends the string.</a:t>
            </a:r>
          </a:p>
          <a:p>
            <a:r>
              <a:rPr lang="en-CA" dirty="0">
                <a:effectLst/>
                <a:ea typeface="Calibri" panose="020F0502020204030204" pitchFamily="34" charset="0"/>
              </a:rPr>
              <a:t>The triple quotes are used to span the string across multiple lines. In this case, the string can be a comment.</a:t>
            </a:r>
            <a:endParaRPr lang="en-US" dirty="0"/>
          </a:p>
          <a:p>
            <a:endParaRPr lang="en-US" dirty="0"/>
          </a:p>
          <a:p>
            <a:endParaRPr lang="en-US" dirty="0"/>
          </a:p>
          <a:p>
            <a:endParaRPr lang="en-US" dirty="0"/>
          </a:p>
          <a:p>
            <a:endParaRPr lang="en-US" dirty="0"/>
          </a:p>
          <a:p>
            <a:endParaRPr lang="en-US" dirty="0"/>
          </a:p>
          <a:p>
            <a:endParaRPr lang="en-US" dirty="0"/>
          </a:p>
          <a:p>
            <a:endParaRPr lang="en-CA" dirty="0">
              <a:ea typeface="Calibri" panose="020F0502020204030204" pitchFamily="34" charset="0"/>
            </a:endParaRPr>
          </a:p>
          <a:p>
            <a:endParaRPr lang="en-US" dirty="0"/>
          </a:p>
        </p:txBody>
      </p:sp>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p:txBody>
          <a:bodyPr/>
          <a:lstStyle/>
          <a:p>
            <a:r>
              <a:rPr lang="en-US" sz="3200" dirty="0">
                <a:solidFill>
                  <a:schemeClr val="bg1"/>
                </a:solidFill>
              </a:rPr>
              <a:t>Python Fundamentals</a:t>
            </a:r>
            <a:endParaRPr lang="en-CA" dirty="0"/>
          </a:p>
        </p:txBody>
      </p:sp>
      <p:pic>
        <p:nvPicPr>
          <p:cNvPr id="7" name="Picture 6">
            <a:extLst>
              <a:ext uri="{FF2B5EF4-FFF2-40B4-BE49-F238E27FC236}">
                <a16:creationId xmlns:a16="http://schemas.microsoft.com/office/drawing/2014/main" id="{F3D44680-61EC-1DAA-5CFD-02855576E2FA}"/>
              </a:ext>
            </a:extLst>
          </p:cNvPr>
          <p:cNvPicPr>
            <a:picLocks noChangeAspect="1"/>
          </p:cNvPicPr>
          <p:nvPr/>
        </p:nvPicPr>
        <p:blipFill>
          <a:blip r:embed="rId2"/>
          <a:stretch>
            <a:fillRect/>
          </a:stretch>
        </p:blipFill>
        <p:spPr>
          <a:xfrm>
            <a:off x="1423558" y="3996227"/>
            <a:ext cx="9187146" cy="1811790"/>
          </a:xfrm>
          <a:prstGeom prst="rect">
            <a:avLst/>
          </a:prstGeom>
        </p:spPr>
      </p:pic>
    </p:spTree>
    <p:extLst>
      <p:ext uri="{BB962C8B-B14F-4D97-AF65-F5344CB8AC3E}">
        <p14:creationId xmlns:p14="http://schemas.microsoft.com/office/powerpoint/2010/main" val="570984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p:txBody>
          <a:bodyPr/>
          <a:lstStyle/>
          <a:p>
            <a:fld id="{C263D6C4-4840-40CC-AC84-17E24B3B7BDE}" type="slidenum">
              <a:rPr lang="en-US" noProof="0" smtClean="0"/>
              <a:pPr/>
              <a:t>16</a:t>
            </a:fld>
            <a:endParaRPr lang="en-US" noProof="0" dirty="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idx="1"/>
          </p:nvPr>
        </p:nvSpPr>
        <p:spPr>
          <a:xfrm>
            <a:off x="235527" y="881944"/>
            <a:ext cx="11720946" cy="5433131"/>
          </a:xfrm>
        </p:spPr>
        <p:txBody>
          <a:bodyPr>
            <a:normAutofit/>
          </a:bodyPr>
          <a:lstStyle/>
          <a:p>
            <a:pPr marL="0" indent="0">
              <a:buNone/>
            </a:pPr>
            <a:r>
              <a:rPr lang="en-US" b="1" dirty="0">
                <a:solidFill>
                  <a:srgbClr val="FFFF00"/>
                </a:solidFill>
              </a:rPr>
              <a:t>Quotation in Python:</a:t>
            </a:r>
          </a:p>
          <a:p>
            <a:pPr marL="467360" marR="558800" lvl="1" indent="0">
              <a:lnSpc>
                <a:spcPct val="84000"/>
              </a:lnSpc>
              <a:buNone/>
            </a:pPr>
            <a:endParaRPr lang="en-US" dirty="0"/>
          </a:p>
          <a:p>
            <a:pPr algn="l"/>
            <a:r>
              <a:rPr lang="en-CA" b="0" i="0" u="none" strike="noStrike" baseline="0" dirty="0"/>
              <a:t>The quote </a:t>
            </a:r>
            <a:r>
              <a:rPr lang="en-US" b="0" i="0" u="none" strike="noStrike" baseline="0" dirty="0"/>
              <a:t>marks are </a:t>
            </a:r>
            <a:r>
              <a:rPr lang="en-US" b="0" i="0" u="sng" strike="noStrike" baseline="0" dirty="0"/>
              <a:t>not displayed </a:t>
            </a:r>
            <a:r>
              <a:rPr lang="en-US" b="0" i="0" u="none" strike="noStrike" baseline="0" dirty="0"/>
              <a:t>when the statement executes.</a:t>
            </a:r>
            <a:endParaRPr lang="en-CA" b="0" i="0" u="none" strike="noStrike" baseline="0" dirty="0"/>
          </a:p>
          <a:p>
            <a:pPr algn="l"/>
            <a:r>
              <a:rPr lang="en-CA" b="0" i="0" u="none" strike="noStrike" baseline="0" dirty="0"/>
              <a:t>The quote marks </a:t>
            </a:r>
            <a:r>
              <a:rPr lang="en-US" b="0" i="0" u="none" strike="noStrike" baseline="0" dirty="0"/>
              <a:t>simply specify the beginning and the end of the text that you wish to </a:t>
            </a:r>
            <a:r>
              <a:rPr lang="en-CA" b="0" i="0" u="none" strike="noStrike" baseline="0" dirty="0"/>
              <a:t>display.</a:t>
            </a:r>
            <a:endParaRPr lang="en-CA" dirty="0">
              <a:effectLst/>
              <a:ea typeface="Calibri" panose="020F0502020204030204" pitchFamily="34" charset="0"/>
            </a:endParaRPr>
          </a:p>
          <a:p>
            <a:pPr marL="0" indent="0">
              <a:buNone/>
            </a:pPr>
            <a:endParaRPr lang="en-US" dirty="0"/>
          </a:p>
          <a:p>
            <a:endParaRPr lang="en-US" dirty="0"/>
          </a:p>
          <a:p>
            <a:endParaRPr lang="en-US" dirty="0"/>
          </a:p>
          <a:p>
            <a:endParaRPr lang="en-US" dirty="0"/>
          </a:p>
          <a:p>
            <a:pPr marL="0" indent="0">
              <a:buNone/>
            </a:pPr>
            <a:endParaRPr lang="en-US" dirty="0"/>
          </a:p>
          <a:p>
            <a:endParaRPr lang="en-CA" dirty="0">
              <a:ea typeface="Calibri" panose="020F0502020204030204" pitchFamily="34" charset="0"/>
            </a:endParaRPr>
          </a:p>
          <a:p>
            <a:endParaRPr lang="en-US" dirty="0"/>
          </a:p>
        </p:txBody>
      </p:sp>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p:txBody>
          <a:bodyPr/>
          <a:lstStyle/>
          <a:p>
            <a:r>
              <a:rPr lang="en-US" sz="3200" dirty="0">
                <a:solidFill>
                  <a:schemeClr val="bg1"/>
                </a:solidFill>
              </a:rPr>
              <a:t>Python Fundamentals</a:t>
            </a:r>
            <a:endParaRPr lang="en-CA" dirty="0"/>
          </a:p>
        </p:txBody>
      </p:sp>
      <p:pic>
        <p:nvPicPr>
          <p:cNvPr id="7" name="Picture 6">
            <a:extLst>
              <a:ext uri="{FF2B5EF4-FFF2-40B4-BE49-F238E27FC236}">
                <a16:creationId xmlns:a16="http://schemas.microsoft.com/office/drawing/2014/main" id="{1DEF077D-5F3D-AFB1-1484-9D5F603E4D9D}"/>
              </a:ext>
            </a:extLst>
          </p:cNvPr>
          <p:cNvPicPr>
            <a:picLocks noChangeAspect="1"/>
          </p:cNvPicPr>
          <p:nvPr/>
        </p:nvPicPr>
        <p:blipFill>
          <a:blip r:embed="rId2"/>
          <a:stretch>
            <a:fillRect/>
          </a:stretch>
        </p:blipFill>
        <p:spPr>
          <a:xfrm>
            <a:off x="2881151" y="3097429"/>
            <a:ext cx="6872338" cy="2005027"/>
          </a:xfrm>
          <a:prstGeom prst="rect">
            <a:avLst/>
          </a:prstGeom>
        </p:spPr>
      </p:pic>
      <p:pic>
        <p:nvPicPr>
          <p:cNvPr id="9" name="Picture 8">
            <a:extLst>
              <a:ext uri="{FF2B5EF4-FFF2-40B4-BE49-F238E27FC236}">
                <a16:creationId xmlns:a16="http://schemas.microsoft.com/office/drawing/2014/main" id="{585C201E-0E26-DA6B-7C76-7ACE1F3A3D8F}"/>
              </a:ext>
            </a:extLst>
          </p:cNvPr>
          <p:cNvPicPr>
            <a:picLocks noChangeAspect="1"/>
          </p:cNvPicPr>
          <p:nvPr/>
        </p:nvPicPr>
        <p:blipFill>
          <a:blip r:embed="rId3"/>
          <a:stretch>
            <a:fillRect/>
          </a:stretch>
        </p:blipFill>
        <p:spPr>
          <a:xfrm>
            <a:off x="6317320" y="5479810"/>
            <a:ext cx="2709882" cy="638180"/>
          </a:xfrm>
          <a:prstGeom prst="rect">
            <a:avLst/>
          </a:prstGeom>
        </p:spPr>
      </p:pic>
      <p:sp>
        <p:nvSpPr>
          <p:cNvPr id="10" name="TextBox 9">
            <a:extLst>
              <a:ext uri="{FF2B5EF4-FFF2-40B4-BE49-F238E27FC236}">
                <a16:creationId xmlns:a16="http://schemas.microsoft.com/office/drawing/2014/main" id="{E7009136-181C-A091-B1D3-42D696CA2715}"/>
              </a:ext>
            </a:extLst>
          </p:cNvPr>
          <p:cNvSpPr txBox="1"/>
          <p:nvPr/>
        </p:nvSpPr>
        <p:spPr>
          <a:xfrm>
            <a:off x="7041462" y="5087820"/>
            <a:ext cx="1582243" cy="369332"/>
          </a:xfrm>
          <a:prstGeom prst="rect">
            <a:avLst/>
          </a:prstGeom>
          <a:noFill/>
        </p:spPr>
        <p:txBody>
          <a:bodyPr wrap="square" rtlCol="0">
            <a:spAutoFit/>
          </a:bodyPr>
          <a:lstStyle/>
          <a:p>
            <a:r>
              <a:rPr lang="en-CA" dirty="0">
                <a:solidFill>
                  <a:srgbClr val="FFFF00"/>
                </a:solidFill>
              </a:rPr>
              <a:t>output</a:t>
            </a:r>
          </a:p>
        </p:txBody>
      </p:sp>
    </p:spTree>
    <p:extLst>
      <p:ext uri="{BB962C8B-B14F-4D97-AF65-F5344CB8AC3E}">
        <p14:creationId xmlns:p14="http://schemas.microsoft.com/office/powerpoint/2010/main" val="2813071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p:txBody>
          <a:bodyPr/>
          <a:lstStyle/>
          <a:p>
            <a:fld id="{C263D6C4-4840-40CC-AC84-17E24B3B7BDE}" type="slidenum">
              <a:rPr lang="en-US" noProof="0" smtClean="0"/>
              <a:pPr/>
              <a:t>17</a:t>
            </a:fld>
            <a:endParaRPr lang="en-US" noProof="0" dirty="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idx="1"/>
          </p:nvPr>
        </p:nvSpPr>
        <p:spPr>
          <a:xfrm>
            <a:off x="235527" y="881944"/>
            <a:ext cx="11720946" cy="5433131"/>
          </a:xfrm>
        </p:spPr>
        <p:txBody>
          <a:bodyPr>
            <a:normAutofit/>
          </a:bodyPr>
          <a:lstStyle/>
          <a:p>
            <a:pPr marL="0" indent="0">
              <a:buNone/>
            </a:pPr>
            <a:r>
              <a:rPr lang="en-US" b="1" dirty="0">
                <a:solidFill>
                  <a:srgbClr val="FFFF00"/>
                </a:solidFill>
              </a:rPr>
              <a:t>Quotation in Python:</a:t>
            </a:r>
          </a:p>
          <a:p>
            <a:pPr marL="467360" marR="558800" lvl="1" indent="0">
              <a:lnSpc>
                <a:spcPct val="84000"/>
              </a:lnSpc>
              <a:buNone/>
            </a:pPr>
            <a:endParaRPr lang="en-US" dirty="0"/>
          </a:p>
          <a:p>
            <a:pPr algn="l"/>
            <a:r>
              <a:rPr lang="en-US" b="0" i="0" u="none" strike="noStrike" baseline="0" dirty="0"/>
              <a:t>If you want a string literal to contain either a single-quote or an apostrophe as part of the string, you can enclose the string literal in </a:t>
            </a:r>
            <a:r>
              <a:rPr lang="en-CA" b="0" i="0" u="none" strike="noStrike" baseline="0" dirty="0"/>
              <a:t>double-quote marks. </a:t>
            </a:r>
          </a:p>
          <a:p>
            <a:pPr algn="l"/>
            <a:r>
              <a:rPr lang="en-US" b="0" i="0" u="none" strike="noStrike" baseline="0" dirty="0"/>
              <a:t>Likewise, you can use single-quote marks to enclose a string literal that contains double-quotes as part of the string.</a:t>
            </a:r>
            <a:endParaRPr lang="en-US" dirty="0"/>
          </a:p>
          <a:p>
            <a:pPr marL="0" indent="0">
              <a:buNone/>
            </a:pPr>
            <a:endParaRPr lang="en-US" dirty="0"/>
          </a:p>
          <a:p>
            <a:endParaRPr lang="en-US" dirty="0"/>
          </a:p>
          <a:p>
            <a:endParaRPr lang="en-US" dirty="0"/>
          </a:p>
          <a:p>
            <a:pPr marL="0" indent="0">
              <a:buNone/>
            </a:pPr>
            <a:endParaRPr lang="en-US" dirty="0"/>
          </a:p>
          <a:p>
            <a:endParaRPr lang="en-CA" dirty="0">
              <a:ea typeface="Calibri" panose="020F0502020204030204" pitchFamily="34" charset="0"/>
            </a:endParaRPr>
          </a:p>
          <a:p>
            <a:endParaRPr lang="en-US" dirty="0"/>
          </a:p>
        </p:txBody>
      </p:sp>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p:txBody>
          <a:bodyPr/>
          <a:lstStyle/>
          <a:p>
            <a:r>
              <a:rPr lang="en-US" sz="3200" dirty="0">
                <a:solidFill>
                  <a:schemeClr val="bg1"/>
                </a:solidFill>
              </a:rPr>
              <a:t>Python Fundamentals</a:t>
            </a:r>
            <a:endParaRPr lang="en-CA" dirty="0"/>
          </a:p>
        </p:txBody>
      </p:sp>
      <p:sp>
        <p:nvSpPr>
          <p:cNvPr id="10" name="TextBox 9">
            <a:extLst>
              <a:ext uri="{FF2B5EF4-FFF2-40B4-BE49-F238E27FC236}">
                <a16:creationId xmlns:a16="http://schemas.microsoft.com/office/drawing/2014/main" id="{E7009136-181C-A091-B1D3-42D696CA2715}"/>
              </a:ext>
            </a:extLst>
          </p:cNvPr>
          <p:cNvSpPr txBox="1"/>
          <p:nvPr/>
        </p:nvSpPr>
        <p:spPr>
          <a:xfrm>
            <a:off x="7041462" y="5087820"/>
            <a:ext cx="1582243" cy="369332"/>
          </a:xfrm>
          <a:prstGeom prst="rect">
            <a:avLst/>
          </a:prstGeom>
          <a:noFill/>
        </p:spPr>
        <p:txBody>
          <a:bodyPr wrap="square" rtlCol="0">
            <a:spAutoFit/>
          </a:bodyPr>
          <a:lstStyle/>
          <a:p>
            <a:r>
              <a:rPr lang="en-CA" dirty="0">
                <a:solidFill>
                  <a:srgbClr val="FFFF00"/>
                </a:solidFill>
              </a:rPr>
              <a:t>output</a:t>
            </a:r>
          </a:p>
        </p:txBody>
      </p:sp>
      <p:pic>
        <p:nvPicPr>
          <p:cNvPr id="13" name="Picture 12">
            <a:extLst>
              <a:ext uri="{FF2B5EF4-FFF2-40B4-BE49-F238E27FC236}">
                <a16:creationId xmlns:a16="http://schemas.microsoft.com/office/drawing/2014/main" id="{B5A2FD95-8B36-4F33-56C2-9A3D2D7BC742}"/>
              </a:ext>
            </a:extLst>
          </p:cNvPr>
          <p:cNvPicPr>
            <a:picLocks noChangeAspect="1"/>
          </p:cNvPicPr>
          <p:nvPr/>
        </p:nvPicPr>
        <p:blipFill>
          <a:blip r:embed="rId2"/>
          <a:stretch>
            <a:fillRect/>
          </a:stretch>
        </p:blipFill>
        <p:spPr>
          <a:xfrm>
            <a:off x="3055877" y="4076322"/>
            <a:ext cx="6872338" cy="609604"/>
          </a:xfrm>
          <a:prstGeom prst="rect">
            <a:avLst/>
          </a:prstGeom>
        </p:spPr>
      </p:pic>
      <p:pic>
        <p:nvPicPr>
          <p:cNvPr id="15" name="Picture 14">
            <a:extLst>
              <a:ext uri="{FF2B5EF4-FFF2-40B4-BE49-F238E27FC236}">
                <a16:creationId xmlns:a16="http://schemas.microsoft.com/office/drawing/2014/main" id="{B0A2DA71-D978-5B86-5609-1DE0F4CCF219}"/>
              </a:ext>
            </a:extLst>
          </p:cNvPr>
          <p:cNvPicPr>
            <a:picLocks noChangeAspect="1"/>
          </p:cNvPicPr>
          <p:nvPr/>
        </p:nvPicPr>
        <p:blipFill>
          <a:blip r:embed="rId3"/>
          <a:stretch>
            <a:fillRect/>
          </a:stretch>
        </p:blipFill>
        <p:spPr>
          <a:xfrm>
            <a:off x="4413391" y="5547973"/>
            <a:ext cx="5753142" cy="338140"/>
          </a:xfrm>
          <a:prstGeom prst="rect">
            <a:avLst/>
          </a:prstGeom>
        </p:spPr>
      </p:pic>
    </p:spTree>
    <p:extLst>
      <p:ext uri="{BB962C8B-B14F-4D97-AF65-F5344CB8AC3E}">
        <p14:creationId xmlns:p14="http://schemas.microsoft.com/office/powerpoint/2010/main" val="1399359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p:txBody>
          <a:bodyPr/>
          <a:lstStyle/>
          <a:p>
            <a:fld id="{C263D6C4-4840-40CC-AC84-17E24B3B7BDE}" type="slidenum">
              <a:rPr lang="en-US" noProof="0" smtClean="0"/>
              <a:pPr/>
              <a:t>18</a:t>
            </a:fld>
            <a:endParaRPr lang="en-US" noProof="0" dirty="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idx="1"/>
          </p:nvPr>
        </p:nvSpPr>
        <p:spPr>
          <a:xfrm>
            <a:off x="235527" y="881944"/>
            <a:ext cx="11720946" cy="5433131"/>
          </a:xfrm>
        </p:spPr>
        <p:txBody>
          <a:bodyPr>
            <a:normAutofit/>
          </a:bodyPr>
          <a:lstStyle/>
          <a:p>
            <a:pPr marL="0" indent="0">
              <a:buNone/>
            </a:pPr>
            <a:r>
              <a:rPr lang="en-US" b="1" dirty="0">
                <a:solidFill>
                  <a:srgbClr val="FFFF00"/>
                </a:solidFill>
              </a:rPr>
              <a:t>Working with datatypes and variables in Python:</a:t>
            </a:r>
          </a:p>
          <a:p>
            <a:pPr marL="467360" marR="558800" lvl="1" indent="0">
              <a:lnSpc>
                <a:spcPct val="84000"/>
              </a:lnSpc>
              <a:buNone/>
            </a:pPr>
            <a:endParaRPr lang="en-US" dirty="0"/>
          </a:p>
          <a:p>
            <a:pPr algn="l"/>
            <a:r>
              <a:rPr lang="en-US" dirty="0"/>
              <a:t>We saw three different types of data in the previous examples – string</a:t>
            </a:r>
            <a:r>
              <a:rPr lang="en-US" dirty="0">
                <a:solidFill>
                  <a:srgbClr val="FFFF00"/>
                </a:solidFill>
              </a:rPr>
              <a:t> </a:t>
            </a:r>
            <a:r>
              <a:rPr lang="en-US" dirty="0"/>
              <a:t>(</a:t>
            </a:r>
            <a:r>
              <a:rPr lang="en-US" dirty="0">
                <a:solidFill>
                  <a:srgbClr val="FFFF00"/>
                </a:solidFill>
              </a:rPr>
              <a:t>str</a:t>
            </a:r>
            <a:r>
              <a:rPr lang="en-US" dirty="0"/>
              <a:t>), integer</a:t>
            </a:r>
            <a:r>
              <a:rPr lang="en-US" dirty="0">
                <a:solidFill>
                  <a:srgbClr val="FFFF00"/>
                </a:solidFill>
              </a:rPr>
              <a:t> </a:t>
            </a:r>
            <a:r>
              <a:rPr lang="en-US" dirty="0"/>
              <a:t>(</a:t>
            </a:r>
            <a:r>
              <a:rPr lang="en-US" dirty="0">
                <a:solidFill>
                  <a:srgbClr val="FFFF00"/>
                </a:solidFill>
              </a:rPr>
              <a:t>int</a:t>
            </a:r>
            <a:r>
              <a:rPr lang="en-US" dirty="0"/>
              <a:t>) and floating-point</a:t>
            </a:r>
            <a:r>
              <a:rPr lang="en-US" dirty="0">
                <a:solidFill>
                  <a:srgbClr val="FFFF00"/>
                </a:solidFill>
              </a:rPr>
              <a:t> </a:t>
            </a:r>
            <a:r>
              <a:rPr lang="en-US" dirty="0"/>
              <a:t>(</a:t>
            </a:r>
            <a:r>
              <a:rPr lang="en-US" dirty="0">
                <a:solidFill>
                  <a:srgbClr val="FFFF00"/>
                </a:solidFill>
              </a:rPr>
              <a:t>float</a:t>
            </a:r>
            <a:r>
              <a:rPr lang="en-US" dirty="0"/>
              <a:t>).</a:t>
            </a:r>
          </a:p>
          <a:p>
            <a:pPr algn="l"/>
            <a:r>
              <a:rPr lang="en-US" dirty="0"/>
              <a:t>The </a:t>
            </a:r>
            <a:r>
              <a:rPr lang="en-US" b="1" i="1" dirty="0"/>
              <a:t>str</a:t>
            </a:r>
            <a:r>
              <a:rPr lang="en-US" dirty="0"/>
              <a:t> data type holds string literals.</a:t>
            </a:r>
          </a:p>
          <a:p>
            <a:pPr algn="l"/>
            <a:r>
              <a:rPr lang="en-US" dirty="0"/>
              <a:t>The </a:t>
            </a:r>
            <a:r>
              <a:rPr lang="en-US" b="1" i="1" dirty="0"/>
              <a:t>int</a:t>
            </a:r>
            <a:r>
              <a:rPr lang="en-US" dirty="0"/>
              <a:t> and </a:t>
            </a:r>
            <a:r>
              <a:rPr lang="en-US" b="1" i="1" dirty="0"/>
              <a:t>float</a:t>
            </a:r>
            <a:r>
              <a:rPr lang="en-US" dirty="0"/>
              <a:t> data types hold numerical literals.</a:t>
            </a:r>
          </a:p>
          <a:p>
            <a:pPr marL="0" indent="0" algn="l">
              <a:buNone/>
            </a:pPr>
            <a:endParaRPr lang="en-US" dirty="0"/>
          </a:p>
          <a:p>
            <a:pPr marL="0" indent="0">
              <a:buNone/>
            </a:pPr>
            <a:endParaRPr lang="en-US" dirty="0"/>
          </a:p>
          <a:p>
            <a:endParaRPr lang="en-US" dirty="0"/>
          </a:p>
          <a:p>
            <a:endParaRPr lang="en-US" dirty="0"/>
          </a:p>
          <a:p>
            <a:pPr marL="0" indent="0">
              <a:buNone/>
            </a:pPr>
            <a:endParaRPr lang="en-US" dirty="0"/>
          </a:p>
          <a:p>
            <a:endParaRPr lang="en-CA" dirty="0">
              <a:ea typeface="Calibri" panose="020F0502020204030204" pitchFamily="34" charset="0"/>
            </a:endParaRPr>
          </a:p>
          <a:p>
            <a:endParaRPr lang="en-US" dirty="0"/>
          </a:p>
        </p:txBody>
      </p:sp>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p:txBody>
          <a:bodyPr/>
          <a:lstStyle/>
          <a:p>
            <a:r>
              <a:rPr lang="en-US" sz="3200" dirty="0">
                <a:solidFill>
                  <a:schemeClr val="bg1"/>
                </a:solidFill>
              </a:rPr>
              <a:t>Python Fundamentals</a:t>
            </a:r>
            <a:endParaRPr lang="en-CA" dirty="0"/>
          </a:p>
        </p:txBody>
      </p:sp>
      <p:pic>
        <p:nvPicPr>
          <p:cNvPr id="7" name="Picture 6">
            <a:extLst>
              <a:ext uri="{FF2B5EF4-FFF2-40B4-BE49-F238E27FC236}">
                <a16:creationId xmlns:a16="http://schemas.microsoft.com/office/drawing/2014/main" id="{4602E4BB-C1C1-BEEE-2A50-EE6E1A348649}"/>
              </a:ext>
            </a:extLst>
          </p:cNvPr>
          <p:cNvPicPr>
            <a:picLocks noChangeAspect="1"/>
          </p:cNvPicPr>
          <p:nvPr/>
        </p:nvPicPr>
        <p:blipFill>
          <a:blip r:embed="rId2"/>
          <a:stretch>
            <a:fillRect/>
          </a:stretch>
        </p:blipFill>
        <p:spPr>
          <a:xfrm>
            <a:off x="3477032" y="4002482"/>
            <a:ext cx="6156632" cy="1448973"/>
          </a:xfrm>
          <a:prstGeom prst="rect">
            <a:avLst/>
          </a:prstGeom>
        </p:spPr>
      </p:pic>
    </p:spTree>
    <p:extLst>
      <p:ext uri="{BB962C8B-B14F-4D97-AF65-F5344CB8AC3E}">
        <p14:creationId xmlns:p14="http://schemas.microsoft.com/office/powerpoint/2010/main" val="3832970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p:txBody>
          <a:bodyPr/>
          <a:lstStyle/>
          <a:p>
            <a:fld id="{C263D6C4-4840-40CC-AC84-17E24B3B7BDE}" type="slidenum">
              <a:rPr lang="en-US" noProof="0" smtClean="0"/>
              <a:pPr/>
              <a:t>19</a:t>
            </a:fld>
            <a:endParaRPr lang="en-US" noProof="0" dirty="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idx="1"/>
          </p:nvPr>
        </p:nvSpPr>
        <p:spPr>
          <a:xfrm>
            <a:off x="235527" y="881944"/>
            <a:ext cx="11720946" cy="5433131"/>
          </a:xfrm>
        </p:spPr>
        <p:txBody>
          <a:bodyPr>
            <a:normAutofit/>
          </a:bodyPr>
          <a:lstStyle/>
          <a:p>
            <a:pPr marL="0" indent="0">
              <a:buNone/>
            </a:pPr>
            <a:r>
              <a:rPr lang="en-US" b="1" dirty="0">
                <a:solidFill>
                  <a:srgbClr val="FFFF00"/>
                </a:solidFill>
              </a:rPr>
              <a:t>Working with datatypes and variables in Python:</a:t>
            </a:r>
          </a:p>
          <a:p>
            <a:pPr marL="467360" marR="558800" lvl="1" indent="0">
              <a:lnSpc>
                <a:spcPct val="84000"/>
              </a:lnSpc>
              <a:buNone/>
            </a:pPr>
            <a:endParaRPr lang="en-US" dirty="0"/>
          </a:p>
          <a:p>
            <a:pPr algn="l"/>
            <a:r>
              <a:rPr lang="en-US" dirty="0"/>
              <a:t>When you develop a python program, you work with variables that store data (values). Variables </a:t>
            </a:r>
            <a:r>
              <a:rPr lang="en-US" u="sng" dirty="0"/>
              <a:t>vary</a:t>
            </a:r>
            <a:r>
              <a:rPr lang="en-US" dirty="0"/>
              <a:t> as code executes.</a:t>
            </a:r>
          </a:p>
          <a:p>
            <a:pPr algn="l"/>
            <a:r>
              <a:rPr lang="en-US" dirty="0"/>
              <a:t> To work with variables, you assign data to them using the assignment operator (</a:t>
            </a:r>
            <a:r>
              <a:rPr lang="en-US" dirty="0">
                <a:solidFill>
                  <a:srgbClr val="FFFF00"/>
                </a:solidFill>
              </a:rPr>
              <a:t>=</a:t>
            </a:r>
            <a:r>
              <a:rPr lang="en-US" dirty="0"/>
              <a:t>). This is called (</a:t>
            </a:r>
            <a:r>
              <a:rPr lang="en-US" dirty="0">
                <a:solidFill>
                  <a:srgbClr val="FFFF00"/>
                </a:solidFill>
              </a:rPr>
              <a:t>assignment statement</a:t>
            </a:r>
            <a:r>
              <a:rPr lang="en-US" dirty="0"/>
              <a:t>).</a:t>
            </a:r>
          </a:p>
          <a:p>
            <a:pPr algn="l"/>
            <a:r>
              <a:rPr lang="en-US" dirty="0">
                <a:solidFill>
                  <a:srgbClr val="FFFF00"/>
                </a:solidFill>
              </a:rPr>
              <a:t>Initialization</a:t>
            </a:r>
            <a:r>
              <a:rPr lang="en-US" dirty="0"/>
              <a:t> is when assign an initial value to a variable. Then different values are assigned later in the program.</a:t>
            </a:r>
          </a:p>
          <a:p>
            <a:pPr algn="l"/>
            <a:r>
              <a:rPr lang="en-US" dirty="0"/>
              <a:t>You can assign literal values or literal strings to a variables.</a:t>
            </a:r>
          </a:p>
          <a:p>
            <a:pPr marL="0" indent="0">
              <a:buNone/>
            </a:pPr>
            <a:endParaRPr lang="en-US" dirty="0"/>
          </a:p>
          <a:p>
            <a:endParaRPr lang="en-US" dirty="0"/>
          </a:p>
          <a:p>
            <a:endParaRPr lang="en-US" dirty="0"/>
          </a:p>
          <a:p>
            <a:pPr marL="0" indent="0">
              <a:buNone/>
            </a:pPr>
            <a:endParaRPr lang="en-US" dirty="0"/>
          </a:p>
          <a:p>
            <a:endParaRPr lang="en-CA" dirty="0">
              <a:ea typeface="Calibri" panose="020F0502020204030204" pitchFamily="34" charset="0"/>
            </a:endParaRPr>
          </a:p>
          <a:p>
            <a:endParaRPr lang="en-US" dirty="0"/>
          </a:p>
        </p:txBody>
      </p:sp>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p:txBody>
          <a:bodyPr/>
          <a:lstStyle/>
          <a:p>
            <a:r>
              <a:rPr lang="en-US" sz="3200" dirty="0">
                <a:solidFill>
                  <a:schemeClr val="bg1"/>
                </a:solidFill>
              </a:rPr>
              <a:t>Python Fundamentals</a:t>
            </a:r>
            <a:endParaRPr lang="en-CA" dirty="0"/>
          </a:p>
        </p:txBody>
      </p:sp>
    </p:spTree>
    <p:extLst>
      <p:ext uri="{BB962C8B-B14F-4D97-AF65-F5344CB8AC3E}">
        <p14:creationId xmlns:p14="http://schemas.microsoft.com/office/powerpoint/2010/main" val="3324665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p:txBody>
          <a:bodyPr/>
          <a:lstStyle/>
          <a:p>
            <a:fld id="{C263D6C4-4840-40CC-AC84-17E24B3B7BDE}" type="slidenum">
              <a:rPr lang="en-US" noProof="0" smtClean="0"/>
              <a:pPr/>
              <a:t>2</a:t>
            </a:fld>
            <a:endParaRPr lang="en-US" noProof="0" dirty="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idx="1"/>
          </p:nvPr>
        </p:nvSpPr>
        <p:spPr>
          <a:xfrm>
            <a:off x="235527" y="881944"/>
            <a:ext cx="11720946" cy="5433131"/>
          </a:xfrm>
        </p:spPr>
        <p:txBody>
          <a:bodyPr>
            <a:normAutofit/>
          </a:bodyPr>
          <a:lstStyle/>
          <a:p>
            <a:pPr marL="0" indent="0">
              <a:buNone/>
            </a:pPr>
            <a:r>
              <a:rPr lang="en-US" sz="4000" b="1" dirty="0">
                <a:solidFill>
                  <a:schemeClr val="accent6"/>
                </a:solidFill>
              </a:rPr>
              <a:t>Objectives</a:t>
            </a:r>
            <a:endParaRPr lang="en-US" b="1" dirty="0">
              <a:solidFill>
                <a:schemeClr val="accent6"/>
              </a:solidFill>
            </a:endParaRPr>
          </a:p>
          <a:p>
            <a:pPr marL="0" indent="0">
              <a:buNone/>
            </a:pPr>
            <a:endParaRPr lang="en-US" dirty="0"/>
          </a:p>
          <a:p>
            <a:pPr marL="0" indent="0">
              <a:buNone/>
            </a:pPr>
            <a:r>
              <a:rPr lang="en-US" dirty="0"/>
              <a:t>At the end of this module, students will be able to:</a:t>
            </a:r>
          </a:p>
          <a:p>
            <a:r>
              <a:rPr lang="en-US" dirty="0"/>
              <a:t>Define the fundamentals of computer programming with Python language.</a:t>
            </a:r>
          </a:p>
          <a:p>
            <a:r>
              <a:rPr lang="en-US" dirty="0"/>
              <a:t>Analyze code syntax.</a:t>
            </a:r>
          </a:p>
          <a:p>
            <a:r>
              <a:rPr lang="en-US" dirty="0"/>
              <a:t>Apply the programming fundamentals by writing python programs using the IDE (Visual Studio Code).</a:t>
            </a:r>
          </a:p>
          <a:p>
            <a:r>
              <a:rPr lang="en-US" dirty="0"/>
              <a:t>Identify different types of errors in a program and fix them.</a:t>
            </a:r>
          </a:p>
          <a:p>
            <a:r>
              <a:rPr lang="en-US" dirty="0"/>
              <a:t>Define and analyze numbers and arithmetic expressions through code.</a:t>
            </a:r>
          </a:p>
          <a:p>
            <a:endParaRPr lang="en-US" dirty="0"/>
          </a:p>
          <a:p>
            <a:endParaRPr lang="en-US" dirty="0"/>
          </a:p>
        </p:txBody>
      </p:sp>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p:txBody>
          <a:bodyPr/>
          <a:lstStyle/>
          <a:p>
            <a:r>
              <a:rPr lang="en-US" sz="3200" dirty="0">
                <a:solidFill>
                  <a:schemeClr val="bg1"/>
                </a:solidFill>
              </a:rPr>
              <a:t>Python Fundamentals</a:t>
            </a:r>
            <a:endParaRPr lang="en-CA" dirty="0"/>
          </a:p>
        </p:txBody>
      </p:sp>
      <p:sp>
        <p:nvSpPr>
          <p:cNvPr id="5" name="Rectangle 4">
            <a:extLst>
              <a:ext uri="{FF2B5EF4-FFF2-40B4-BE49-F238E27FC236}">
                <a16:creationId xmlns:a16="http://schemas.microsoft.com/office/drawing/2014/main" id="{8E46B4D0-91A9-7DB5-CCE0-BD66C7079E89}"/>
              </a:ext>
            </a:extLst>
          </p:cNvPr>
          <p:cNvSpPr/>
          <p:nvPr/>
        </p:nvSpPr>
        <p:spPr>
          <a:xfrm>
            <a:off x="235527" y="2547708"/>
            <a:ext cx="11720946" cy="3304452"/>
          </a:xfrm>
          <a:prstGeom prst="rect">
            <a:avLst/>
          </a:prstGeom>
          <a:solidFill>
            <a:schemeClr val="accent2">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576280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p:txBody>
          <a:bodyPr/>
          <a:lstStyle/>
          <a:p>
            <a:fld id="{C263D6C4-4840-40CC-AC84-17E24B3B7BDE}" type="slidenum">
              <a:rPr lang="en-US" noProof="0" smtClean="0"/>
              <a:pPr/>
              <a:t>20</a:t>
            </a:fld>
            <a:endParaRPr lang="en-US" noProof="0" dirty="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idx="1"/>
          </p:nvPr>
        </p:nvSpPr>
        <p:spPr>
          <a:xfrm>
            <a:off x="140399" y="881944"/>
            <a:ext cx="5955601" cy="5433131"/>
          </a:xfrm>
        </p:spPr>
        <p:txBody>
          <a:bodyPr>
            <a:normAutofit/>
          </a:bodyPr>
          <a:lstStyle/>
          <a:p>
            <a:pPr marL="0" indent="0">
              <a:buNone/>
            </a:pPr>
            <a:r>
              <a:rPr lang="en-US" b="1" dirty="0">
                <a:solidFill>
                  <a:srgbClr val="FFFF00"/>
                </a:solidFill>
              </a:rPr>
              <a:t>Working with datatypes and variables in Python:</a:t>
            </a:r>
          </a:p>
          <a:p>
            <a:pPr marL="467360" marR="558800" lvl="1" indent="0">
              <a:lnSpc>
                <a:spcPct val="84000"/>
              </a:lnSpc>
              <a:buNone/>
            </a:pPr>
            <a:endParaRPr lang="en-US" dirty="0"/>
          </a:p>
          <a:p>
            <a:pPr algn="l"/>
            <a:r>
              <a:rPr lang="en-US" dirty="0"/>
              <a:t>To code a literal value for a string, enclose the characters of the string in single or double quotation marks. This is called a </a:t>
            </a:r>
            <a:r>
              <a:rPr lang="en-US" dirty="0">
                <a:solidFill>
                  <a:srgbClr val="FFFF00"/>
                </a:solidFill>
              </a:rPr>
              <a:t>string literal</a:t>
            </a:r>
            <a:r>
              <a:rPr lang="en-US" dirty="0"/>
              <a:t>.</a:t>
            </a:r>
          </a:p>
          <a:p>
            <a:pPr algn="l"/>
            <a:r>
              <a:rPr lang="en-US" dirty="0"/>
              <a:t>To code a literal value for a number, code the number without quotation marks. This is called a </a:t>
            </a:r>
            <a:r>
              <a:rPr lang="en-US" dirty="0">
                <a:solidFill>
                  <a:srgbClr val="FFFF00"/>
                </a:solidFill>
              </a:rPr>
              <a:t>numeric literal</a:t>
            </a:r>
            <a:r>
              <a:rPr lang="en-US" dirty="0"/>
              <a:t>.</a:t>
            </a:r>
          </a:p>
          <a:p>
            <a:endParaRPr lang="en-US" dirty="0"/>
          </a:p>
          <a:p>
            <a:endParaRPr lang="en-US" dirty="0"/>
          </a:p>
          <a:p>
            <a:pPr marL="0" indent="0">
              <a:buNone/>
            </a:pPr>
            <a:endParaRPr lang="en-US" dirty="0"/>
          </a:p>
          <a:p>
            <a:endParaRPr lang="en-CA" dirty="0">
              <a:ea typeface="Calibri" panose="020F0502020204030204" pitchFamily="34" charset="0"/>
            </a:endParaRPr>
          </a:p>
          <a:p>
            <a:endParaRPr lang="en-US" dirty="0"/>
          </a:p>
        </p:txBody>
      </p:sp>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p:txBody>
          <a:bodyPr/>
          <a:lstStyle/>
          <a:p>
            <a:r>
              <a:rPr lang="en-US" sz="3200" dirty="0">
                <a:solidFill>
                  <a:schemeClr val="bg1"/>
                </a:solidFill>
              </a:rPr>
              <a:t>Python Fundamentals</a:t>
            </a:r>
            <a:endParaRPr lang="en-CA" dirty="0"/>
          </a:p>
        </p:txBody>
      </p:sp>
      <p:pic>
        <p:nvPicPr>
          <p:cNvPr id="6" name="Picture 5">
            <a:extLst>
              <a:ext uri="{FF2B5EF4-FFF2-40B4-BE49-F238E27FC236}">
                <a16:creationId xmlns:a16="http://schemas.microsoft.com/office/drawing/2014/main" id="{26449B45-3AAE-1D8D-19B4-7EB51E619613}"/>
              </a:ext>
            </a:extLst>
          </p:cNvPr>
          <p:cNvPicPr>
            <a:picLocks noChangeAspect="1"/>
          </p:cNvPicPr>
          <p:nvPr/>
        </p:nvPicPr>
        <p:blipFill>
          <a:blip r:embed="rId2"/>
          <a:stretch>
            <a:fillRect/>
          </a:stretch>
        </p:blipFill>
        <p:spPr>
          <a:xfrm>
            <a:off x="6096000" y="1533950"/>
            <a:ext cx="6013364" cy="4129118"/>
          </a:xfrm>
          <a:prstGeom prst="rect">
            <a:avLst/>
          </a:prstGeom>
        </p:spPr>
      </p:pic>
    </p:spTree>
    <p:extLst>
      <p:ext uri="{BB962C8B-B14F-4D97-AF65-F5344CB8AC3E}">
        <p14:creationId xmlns:p14="http://schemas.microsoft.com/office/powerpoint/2010/main" val="2986611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p:txBody>
          <a:bodyPr/>
          <a:lstStyle/>
          <a:p>
            <a:fld id="{C263D6C4-4840-40CC-AC84-17E24B3B7BDE}" type="slidenum">
              <a:rPr lang="en-US" noProof="0" smtClean="0"/>
              <a:pPr/>
              <a:t>21</a:t>
            </a:fld>
            <a:endParaRPr lang="en-US" noProof="0" dirty="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idx="1"/>
          </p:nvPr>
        </p:nvSpPr>
        <p:spPr>
          <a:xfrm>
            <a:off x="235527" y="881944"/>
            <a:ext cx="5807457" cy="5433131"/>
          </a:xfrm>
        </p:spPr>
        <p:txBody>
          <a:bodyPr>
            <a:normAutofit/>
          </a:bodyPr>
          <a:lstStyle/>
          <a:p>
            <a:pPr marL="0" indent="0">
              <a:buNone/>
            </a:pPr>
            <a:r>
              <a:rPr lang="en-US" b="1" dirty="0">
                <a:solidFill>
                  <a:srgbClr val="FFFF00"/>
                </a:solidFill>
              </a:rPr>
              <a:t>Working with datatypes and variables in Python:</a:t>
            </a:r>
          </a:p>
          <a:p>
            <a:pPr marL="467360" marR="558800" lvl="1" indent="0">
              <a:lnSpc>
                <a:spcPct val="84000"/>
              </a:lnSpc>
              <a:buNone/>
            </a:pPr>
            <a:endParaRPr lang="en-US" dirty="0"/>
          </a:p>
          <a:p>
            <a:pPr algn="l"/>
            <a:r>
              <a:rPr lang="en-US" dirty="0"/>
              <a:t>You can also assign multiple values to multiple variables in one statement.</a:t>
            </a:r>
          </a:p>
          <a:p>
            <a:pPr marL="0" indent="0" algn="l">
              <a:buNone/>
            </a:pPr>
            <a:endParaRPr lang="en-US" dirty="0"/>
          </a:p>
          <a:p>
            <a:pPr algn="l"/>
            <a:r>
              <a:rPr lang="en-US" dirty="0"/>
              <a:t>Because variable names are </a:t>
            </a:r>
            <a:r>
              <a:rPr lang="en-US" dirty="0">
                <a:solidFill>
                  <a:srgbClr val="FFFF00"/>
                </a:solidFill>
              </a:rPr>
              <a:t>case-sensitive</a:t>
            </a:r>
            <a:r>
              <a:rPr lang="en-US" dirty="0"/>
              <a:t>, you must be sure to use the correct case when coding the names of variables.</a:t>
            </a:r>
          </a:p>
          <a:p>
            <a:pPr algn="l"/>
            <a:endParaRPr lang="en-US" dirty="0"/>
          </a:p>
          <a:p>
            <a:pPr marL="0" indent="0">
              <a:buNone/>
            </a:pPr>
            <a:endParaRPr lang="en-US" dirty="0"/>
          </a:p>
          <a:p>
            <a:endParaRPr lang="en-US" dirty="0"/>
          </a:p>
          <a:p>
            <a:endParaRPr lang="en-US" dirty="0"/>
          </a:p>
          <a:p>
            <a:pPr marL="0" indent="0">
              <a:buNone/>
            </a:pPr>
            <a:endParaRPr lang="en-US" dirty="0"/>
          </a:p>
          <a:p>
            <a:endParaRPr lang="en-CA" dirty="0">
              <a:ea typeface="Calibri" panose="020F0502020204030204" pitchFamily="34" charset="0"/>
            </a:endParaRPr>
          </a:p>
          <a:p>
            <a:endParaRPr lang="en-US" dirty="0"/>
          </a:p>
        </p:txBody>
      </p:sp>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p:txBody>
          <a:bodyPr/>
          <a:lstStyle/>
          <a:p>
            <a:r>
              <a:rPr lang="en-US" sz="3200" dirty="0">
                <a:solidFill>
                  <a:schemeClr val="bg1"/>
                </a:solidFill>
              </a:rPr>
              <a:t>Python Fundamentals</a:t>
            </a:r>
            <a:endParaRPr lang="en-CA" dirty="0"/>
          </a:p>
        </p:txBody>
      </p:sp>
      <p:pic>
        <p:nvPicPr>
          <p:cNvPr id="6" name="Picture 5">
            <a:extLst>
              <a:ext uri="{FF2B5EF4-FFF2-40B4-BE49-F238E27FC236}">
                <a16:creationId xmlns:a16="http://schemas.microsoft.com/office/drawing/2014/main" id="{E452301F-3163-BD11-1D87-B93DE90CFED2}"/>
              </a:ext>
            </a:extLst>
          </p:cNvPr>
          <p:cNvPicPr>
            <a:picLocks noChangeAspect="1"/>
          </p:cNvPicPr>
          <p:nvPr/>
        </p:nvPicPr>
        <p:blipFill>
          <a:blip r:embed="rId2"/>
          <a:stretch>
            <a:fillRect/>
          </a:stretch>
        </p:blipFill>
        <p:spPr>
          <a:xfrm>
            <a:off x="6149018" y="4315383"/>
            <a:ext cx="5700754" cy="228602"/>
          </a:xfrm>
          <a:prstGeom prst="rect">
            <a:avLst/>
          </a:prstGeom>
        </p:spPr>
      </p:pic>
      <p:pic>
        <p:nvPicPr>
          <p:cNvPr id="8" name="Picture 7">
            <a:extLst>
              <a:ext uri="{FF2B5EF4-FFF2-40B4-BE49-F238E27FC236}">
                <a16:creationId xmlns:a16="http://schemas.microsoft.com/office/drawing/2014/main" id="{221205DA-A46F-BFDE-DE8C-55F769DBEE14}"/>
              </a:ext>
            </a:extLst>
          </p:cNvPr>
          <p:cNvPicPr>
            <a:picLocks noChangeAspect="1"/>
          </p:cNvPicPr>
          <p:nvPr/>
        </p:nvPicPr>
        <p:blipFill>
          <a:blip r:embed="rId3"/>
          <a:stretch>
            <a:fillRect/>
          </a:stretch>
        </p:blipFill>
        <p:spPr>
          <a:xfrm>
            <a:off x="6136655" y="4543985"/>
            <a:ext cx="5819818" cy="1714513"/>
          </a:xfrm>
          <a:prstGeom prst="rect">
            <a:avLst/>
          </a:prstGeom>
        </p:spPr>
      </p:pic>
      <p:pic>
        <p:nvPicPr>
          <p:cNvPr id="10" name="Picture 9">
            <a:extLst>
              <a:ext uri="{FF2B5EF4-FFF2-40B4-BE49-F238E27FC236}">
                <a16:creationId xmlns:a16="http://schemas.microsoft.com/office/drawing/2014/main" id="{5D64D492-520E-4F92-2959-01B8511086A4}"/>
              </a:ext>
            </a:extLst>
          </p:cNvPr>
          <p:cNvPicPr>
            <a:picLocks noChangeAspect="1"/>
          </p:cNvPicPr>
          <p:nvPr/>
        </p:nvPicPr>
        <p:blipFill>
          <a:blip r:embed="rId4"/>
          <a:stretch>
            <a:fillRect/>
          </a:stretch>
        </p:blipFill>
        <p:spPr>
          <a:xfrm>
            <a:off x="7545314" y="962841"/>
            <a:ext cx="4081811" cy="3252796"/>
          </a:xfrm>
          <a:prstGeom prst="rect">
            <a:avLst/>
          </a:prstGeom>
        </p:spPr>
      </p:pic>
    </p:spTree>
    <p:extLst>
      <p:ext uri="{BB962C8B-B14F-4D97-AF65-F5344CB8AC3E}">
        <p14:creationId xmlns:p14="http://schemas.microsoft.com/office/powerpoint/2010/main" val="41287570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p:txBody>
          <a:bodyPr/>
          <a:lstStyle/>
          <a:p>
            <a:fld id="{C263D6C4-4840-40CC-AC84-17E24B3B7BDE}" type="slidenum">
              <a:rPr lang="en-US" noProof="0" smtClean="0"/>
              <a:pPr/>
              <a:t>22</a:t>
            </a:fld>
            <a:endParaRPr lang="en-US" noProof="0" dirty="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idx="1"/>
          </p:nvPr>
        </p:nvSpPr>
        <p:spPr>
          <a:xfrm>
            <a:off x="235527" y="881944"/>
            <a:ext cx="11720946" cy="5433131"/>
          </a:xfrm>
        </p:spPr>
        <p:txBody>
          <a:bodyPr>
            <a:normAutofit/>
          </a:bodyPr>
          <a:lstStyle/>
          <a:p>
            <a:pPr marL="0" indent="0">
              <a:buNone/>
            </a:pPr>
            <a:r>
              <a:rPr lang="en-US" b="1" dirty="0">
                <a:solidFill>
                  <a:srgbClr val="FFFF00"/>
                </a:solidFill>
              </a:rPr>
              <a:t>Working with datatypes and variables in Python:</a:t>
            </a:r>
          </a:p>
          <a:p>
            <a:pPr marL="467360" marR="558800" lvl="1" indent="0">
              <a:lnSpc>
                <a:spcPct val="84000"/>
              </a:lnSpc>
              <a:buNone/>
            </a:pPr>
            <a:endParaRPr lang="en-US" dirty="0"/>
          </a:p>
          <a:p>
            <a:pPr marL="467360" marR="558800" lvl="1" indent="0">
              <a:lnSpc>
                <a:spcPct val="84000"/>
              </a:lnSpc>
              <a:buNone/>
            </a:pPr>
            <a:r>
              <a:rPr lang="en-US" dirty="0">
                <a:solidFill>
                  <a:srgbClr val="FFFF00"/>
                </a:solidFill>
              </a:rPr>
              <a:t>Variables naming conventions that must be respected by programmers</a:t>
            </a:r>
          </a:p>
          <a:p>
            <a:pPr algn="l"/>
            <a:r>
              <a:rPr lang="en-US" dirty="0"/>
              <a:t>A variable name must begin with a letter or underscore.</a:t>
            </a:r>
          </a:p>
          <a:p>
            <a:pPr algn="l"/>
            <a:r>
              <a:rPr lang="en-US" dirty="0"/>
              <a:t>A variable name can’t contain spaces, punctuation, or special characters other than the underscore.</a:t>
            </a:r>
          </a:p>
          <a:p>
            <a:pPr algn="l"/>
            <a:r>
              <a:rPr lang="en-US" dirty="0"/>
              <a:t>A variable name can’t begin with a number, but can use numbers later in the name.</a:t>
            </a:r>
          </a:p>
          <a:p>
            <a:pPr algn="l"/>
            <a:r>
              <a:rPr lang="en-US" dirty="0"/>
              <a:t>Use underscore notation or camel case.</a:t>
            </a:r>
          </a:p>
          <a:p>
            <a:pPr algn="l"/>
            <a:r>
              <a:rPr lang="en-US" dirty="0"/>
              <a:t>Use meaningful names that are easy to remember.</a:t>
            </a:r>
          </a:p>
          <a:p>
            <a:pPr algn="l"/>
            <a:r>
              <a:rPr lang="en-US" dirty="0"/>
              <a:t> Don’t use the names of built-in functions, such as print().</a:t>
            </a:r>
          </a:p>
          <a:p>
            <a:pPr algn="l"/>
            <a:endParaRPr lang="en-US" dirty="0"/>
          </a:p>
          <a:p>
            <a:pPr algn="l"/>
            <a:endParaRPr lang="en-US" dirty="0"/>
          </a:p>
          <a:p>
            <a:pPr marL="0" indent="0">
              <a:buNone/>
            </a:pPr>
            <a:endParaRPr lang="en-US" dirty="0"/>
          </a:p>
          <a:p>
            <a:endParaRPr lang="en-US" dirty="0"/>
          </a:p>
          <a:p>
            <a:endParaRPr lang="en-US" dirty="0"/>
          </a:p>
          <a:p>
            <a:pPr marL="0" indent="0">
              <a:buNone/>
            </a:pPr>
            <a:endParaRPr lang="en-US" dirty="0"/>
          </a:p>
          <a:p>
            <a:endParaRPr lang="en-CA" dirty="0">
              <a:ea typeface="Calibri" panose="020F0502020204030204" pitchFamily="34" charset="0"/>
            </a:endParaRPr>
          </a:p>
          <a:p>
            <a:endParaRPr lang="en-US" dirty="0"/>
          </a:p>
        </p:txBody>
      </p:sp>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p:txBody>
          <a:bodyPr/>
          <a:lstStyle/>
          <a:p>
            <a:r>
              <a:rPr lang="en-US" sz="3200" dirty="0">
                <a:solidFill>
                  <a:schemeClr val="bg1"/>
                </a:solidFill>
              </a:rPr>
              <a:t>Python Fundamentals</a:t>
            </a:r>
            <a:endParaRPr lang="en-CA" dirty="0"/>
          </a:p>
        </p:txBody>
      </p:sp>
    </p:spTree>
    <p:extLst>
      <p:ext uri="{BB962C8B-B14F-4D97-AF65-F5344CB8AC3E}">
        <p14:creationId xmlns:p14="http://schemas.microsoft.com/office/powerpoint/2010/main" val="30583636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p:txBody>
          <a:bodyPr/>
          <a:lstStyle/>
          <a:p>
            <a:fld id="{C263D6C4-4840-40CC-AC84-17E24B3B7BDE}" type="slidenum">
              <a:rPr lang="en-US" noProof="0" smtClean="0"/>
              <a:pPr/>
              <a:t>23</a:t>
            </a:fld>
            <a:endParaRPr lang="en-US" noProof="0" dirty="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idx="1"/>
          </p:nvPr>
        </p:nvSpPr>
        <p:spPr>
          <a:xfrm>
            <a:off x="235527" y="881944"/>
            <a:ext cx="11720946" cy="5433131"/>
          </a:xfrm>
        </p:spPr>
        <p:txBody>
          <a:bodyPr>
            <a:normAutofit/>
          </a:bodyPr>
          <a:lstStyle/>
          <a:p>
            <a:pPr marL="0" indent="0">
              <a:buNone/>
            </a:pPr>
            <a:r>
              <a:rPr lang="en-US" b="1" dirty="0">
                <a:solidFill>
                  <a:srgbClr val="FFFF00"/>
                </a:solidFill>
              </a:rPr>
              <a:t>Working with datatypes and variables in Python:</a:t>
            </a:r>
          </a:p>
          <a:p>
            <a:pPr marL="467360" marR="558800" lvl="1" indent="0">
              <a:lnSpc>
                <a:spcPct val="84000"/>
              </a:lnSpc>
              <a:buNone/>
            </a:pPr>
            <a:endParaRPr lang="en-US" dirty="0"/>
          </a:p>
          <a:p>
            <a:pPr marL="467360" marR="558800" lvl="1" indent="0">
              <a:lnSpc>
                <a:spcPct val="84000"/>
              </a:lnSpc>
              <a:buNone/>
            </a:pPr>
            <a:r>
              <a:rPr lang="en-US" dirty="0">
                <a:solidFill>
                  <a:srgbClr val="FFFF00"/>
                </a:solidFill>
              </a:rPr>
              <a:t>Variables naming conventions </a:t>
            </a:r>
          </a:p>
          <a:p>
            <a:pPr marL="467360" marR="558800" lvl="1" indent="0">
              <a:lnSpc>
                <a:spcPct val="84000"/>
              </a:lnSpc>
              <a:buNone/>
            </a:pPr>
            <a:endParaRPr lang="en-US" dirty="0">
              <a:solidFill>
                <a:srgbClr val="FFFF00"/>
              </a:solidFill>
            </a:endParaRPr>
          </a:p>
          <a:p>
            <a:pPr marL="467360" marR="558800" lvl="1" indent="0">
              <a:lnSpc>
                <a:spcPct val="84000"/>
              </a:lnSpc>
              <a:buNone/>
            </a:pPr>
            <a:r>
              <a:rPr lang="en-US" dirty="0"/>
              <a:t>A variable name can’t be the same as a keyword that’s reserved by Python.</a:t>
            </a:r>
          </a:p>
          <a:p>
            <a:pPr marL="467360" marR="558800" lvl="1" indent="0">
              <a:lnSpc>
                <a:spcPct val="84000"/>
              </a:lnSpc>
              <a:buNone/>
            </a:pPr>
            <a:endParaRPr lang="en-US" dirty="0">
              <a:solidFill>
                <a:srgbClr val="FFFF00"/>
              </a:solidFill>
            </a:endParaRPr>
          </a:p>
          <a:p>
            <a:pPr algn="l"/>
            <a:endParaRPr lang="en-US" dirty="0"/>
          </a:p>
          <a:p>
            <a:pPr marL="0" indent="0">
              <a:buNone/>
            </a:pPr>
            <a:endParaRPr lang="en-US" dirty="0"/>
          </a:p>
          <a:p>
            <a:pPr marL="0" indent="0">
              <a:buNone/>
            </a:pPr>
            <a:endParaRPr lang="en-US" dirty="0"/>
          </a:p>
          <a:p>
            <a:pPr marL="0" indent="0">
              <a:buNone/>
            </a:pPr>
            <a:r>
              <a:rPr lang="en-CA" dirty="0">
                <a:ea typeface="Calibri" panose="020F0502020204030204" pitchFamily="34" charset="0"/>
              </a:rPr>
              <a:t>    </a:t>
            </a:r>
            <a:r>
              <a:rPr lang="en-CA" sz="2400" dirty="0">
                <a:solidFill>
                  <a:srgbClr val="FFFF00"/>
                </a:solidFill>
                <a:ea typeface="Calibri" panose="020F0502020204030204" pitchFamily="34" charset="0"/>
              </a:rPr>
              <a:t>Two naming styles for variables</a:t>
            </a:r>
            <a:endParaRPr lang="en-CA" dirty="0">
              <a:solidFill>
                <a:srgbClr val="FFFF00"/>
              </a:solidFill>
              <a:ea typeface="Calibri" panose="020F0502020204030204" pitchFamily="34" charset="0"/>
            </a:endParaRPr>
          </a:p>
          <a:p>
            <a:pPr marL="0" indent="0">
              <a:buNone/>
            </a:pPr>
            <a:endParaRPr lang="en-CA" dirty="0">
              <a:ea typeface="Calibri" panose="020F0502020204030204" pitchFamily="34" charset="0"/>
            </a:endParaRPr>
          </a:p>
          <a:p>
            <a:endParaRPr lang="en-US" dirty="0"/>
          </a:p>
        </p:txBody>
      </p:sp>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p:txBody>
          <a:bodyPr/>
          <a:lstStyle/>
          <a:p>
            <a:r>
              <a:rPr lang="en-US" sz="3200" dirty="0">
                <a:solidFill>
                  <a:schemeClr val="bg1"/>
                </a:solidFill>
              </a:rPr>
              <a:t>Python Fundamentals</a:t>
            </a:r>
            <a:endParaRPr lang="en-CA" dirty="0"/>
          </a:p>
        </p:txBody>
      </p:sp>
      <p:pic>
        <p:nvPicPr>
          <p:cNvPr id="6" name="Picture 5">
            <a:extLst>
              <a:ext uri="{FF2B5EF4-FFF2-40B4-BE49-F238E27FC236}">
                <a16:creationId xmlns:a16="http://schemas.microsoft.com/office/drawing/2014/main" id="{D8EF0938-E609-626A-331F-FEC5648CA961}"/>
              </a:ext>
            </a:extLst>
          </p:cNvPr>
          <p:cNvPicPr>
            <a:picLocks noChangeAspect="1"/>
          </p:cNvPicPr>
          <p:nvPr/>
        </p:nvPicPr>
        <p:blipFill>
          <a:blip r:embed="rId2"/>
          <a:stretch>
            <a:fillRect/>
          </a:stretch>
        </p:blipFill>
        <p:spPr>
          <a:xfrm>
            <a:off x="6274805" y="2879960"/>
            <a:ext cx="4529093" cy="2104066"/>
          </a:xfrm>
          <a:prstGeom prst="rect">
            <a:avLst/>
          </a:prstGeom>
        </p:spPr>
      </p:pic>
      <p:pic>
        <p:nvPicPr>
          <p:cNvPr id="8" name="Picture 7">
            <a:extLst>
              <a:ext uri="{FF2B5EF4-FFF2-40B4-BE49-F238E27FC236}">
                <a16:creationId xmlns:a16="http://schemas.microsoft.com/office/drawing/2014/main" id="{15EFEC5A-80D4-54C6-7B87-8C45B4FD766A}"/>
              </a:ext>
            </a:extLst>
          </p:cNvPr>
          <p:cNvPicPr>
            <a:picLocks noChangeAspect="1"/>
          </p:cNvPicPr>
          <p:nvPr/>
        </p:nvPicPr>
        <p:blipFill>
          <a:blip r:embed="rId3"/>
          <a:stretch>
            <a:fillRect/>
          </a:stretch>
        </p:blipFill>
        <p:spPr>
          <a:xfrm>
            <a:off x="445158" y="5323047"/>
            <a:ext cx="5383699" cy="653009"/>
          </a:xfrm>
          <a:prstGeom prst="rect">
            <a:avLst/>
          </a:prstGeom>
        </p:spPr>
      </p:pic>
    </p:spTree>
    <p:extLst>
      <p:ext uri="{BB962C8B-B14F-4D97-AF65-F5344CB8AC3E}">
        <p14:creationId xmlns:p14="http://schemas.microsoft.com/office/powerpoint/2010/main" val="8460013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p:txBody>
          <a:bodyPr/>
          <a:lstStyle/>
          <a:p>
            <a:fld id="{C263D6C4-4840-40CC-AC84-17E24B3B7BDE}" type="slidenum">
              <a:rPr lang="en-US" noProof="0" smtClean="0"/>
              <a:pPr/>
              <a:t>24</a:t>
            </a:fld>
            <a:endParaRPr lang="en-US" noProof="0" dirty="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idx="1"/>
          </p:nvPr>
        </p:nvSpPr>
        <p:spPr>
          <a:xfrm>
            <a:off x="235527" y="881944"/>
            <a:ext cx="11720946" cy="5433131"/>
          </a:xfrm>
        </p:spPr>
        <p:txBody>
          <a:bodyPr>
            <a:normAutofit/>
          </a:bodyPr>
          <a:lstStyle/>
          <a:p>
            <a:pPr marL="0" indent="0">
              <a:buNone/>
            </a:pPr>
            <a:r>
              <a:rPr lang="en-US" b="1" dirty="0">
                <a:solidFill>
                  <a:srgbClr val="FFFF00"/>
                </a:solidFill>
              </a:rPr>
              <a:t>The print() function:</a:t>
            </a:r>
          </a:p>
          <a:p>
            <a:pPr marL="467360" marR="558800" lvl="1" indent="0">
              <a:lnSpc>
                <a:spcPct val="84000"/>
              </a:lnSpc>
              <a:buNone/>
            </a:pPr>
            <a:endParaRPr lang="en-US" dirty="0"/>
          </a:p>
          <a:p>
            <a:r>
              <a:rPr lang="en-US" dirty="0"/>
              <a:t>The print function is one of the most important built-in functions in python that you will be using to print out and display the results (outputs) of the code to the screen.</a:t>
            </a:r>
          </a:p>
          <a:p>
            <a:r>
              <a:rPr lang="en-US" dirty="0"/>
              <a:t>A function is a reusable unit of code that performs a specific task.</a:t>
            </a:r>
          </a:p>
          <a:p>
            <a:r>
              <a:rPr lang="en-US" dirty="0"/>
              <a:t>Python provides many built-in functions that do common tasks like getting input data from the user and printing output data to the console.</a:t>
            </a:r>
          </a:p>
          <a:p>
            <a:endParaRPr lang="en-US" dirty="0"/>
          </a:p>
          <a:p>
            <a:endParaRPr lang="en-US" dirty="0"/>
          </a:p>
        </p:txBody>
      </p:sp>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p:txBody>
          <a:bodyPr/>
          <a:lstStyle/>
          <a:p>
            <a:r>
              <a:rPr lang="en-US" sz="3200" dirty="0">
                <a:solidFill>
                  <a:schemeClr val="bg1"/>
                </a:solidFill>
              </a:rPr>
              <a:t>Python Fundamentals</a:t>
            </a:r>
            <a:endParaRPr lang="en-CA" dirty="0"/>
          </a:p>
        </p:txBody>
      </p:sp>
    </p:spTree>
    <p:extLst>
      <p:ext uri="{BB962C8B-B14F-4D97-AF65-F5344CB8AC3E}">
        <p14:creationId xmlns:p14="http://schemas.microsoft.com/office/powerpoint/2010/main" val="639903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dirty="0"/>
              <a:t>			Python Fundamentals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25</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443365" y="1517715"/>
            <a:ext cx="6890002" cy="4659248"/>
          </a:xfrm>
        </p:spPr>
        <p:txBody>
          <a:bodyPr>
            <a:normAutofit fontScale="85000" lnSpcReduction="20000"/>
          </a:bodyPr>
          <a:lstStyle/>
          <a:p>
            <a:pPr marL="0" indent="0">
              <a:buNone/>
            </a:pPr>
            <a:r>
              <a:rPr lang="en-US" sz="2800" b="1" dirty="0">
                <a:solidFill>
                  <a:srgbClr val="FFFF00"/>
                </a:solidFill>
              </a:rPr>
              <a:t>The print() function:</a:t>
            </a:r>
          </a:p>
          <a:p>
            <a:pPr marL="467360" marR="558800" lvl="1" indent="0">
              <a:buNone/>
            </a:pPr>
            <a:endParaRPr lang="en-US" sz="2000" dirty="0"/>
          </a:p>
          <a:p>
            <a:pPr>
              <a:lnSpc>
                <a:spcPct val="110000"/>
              </a:lnSpc>
            </a:pPr>
            <a:r>
              <a:rPr lang="en-US" sz="2400" dirty="0"/>
              <a:t>When you call a function, you code the name of the function followed by a pair of parentheses.</a:t>
            </a:r>
          </a:p>
          <a:p>
            <a:pPr>
              <a:lnSpc>
                <a:spcPct val="100000"/>
              </a:lnSpc>
            </a:pPr>
            <a:r>
              <a:rPr lang="en-US" sz="2400" dirty="0"/>
              <a:t>Within the parentheses, you code any arguments (could values of variables) that the function requires, and you separate multiple arguments with commas.</a:t>
            </a:r>
          </a:p>
          <a:p>
            <a:pPr>
              <a:lnSpc>
                <a:spcPct val="100000"/>
              </a:lnSpc>
            </a:pPr>
            <a:r>
              <a:rPr lang="en-US" sz="2400" dirty="0"/>
              <a:t>In a </a:t>
            </a:r>
            <a:r>
              <a:rPr lang="en-US" sz="2400" dirty="0">
                <a:solidFill>
                  <a:srgbClr val="FFFF00"/>
                </a:solidFill>
              </a:rPr>
              <a:t>syntax</a:t>
            </a:r>
            <a:r>
              <a:rPr lang="en-US" sz="2400" dirty="0"/>
              <a:t> summary like the one at the top of this page, brackets [ ] mark the portions of code that are optional.</a:t>
            </a:r>
          </a:p>
          <a:p>
            <a:pPr>
              <a:lnSpc>
                <a:spcPct val="100000"/>
              </a:lnSpc>
            </a:pPr>
            <a:r>
              <a:rPr lang="en-US" sz="2400" dirty="0"/>
              <a:t>The italicized portions of the summary are the ones that you have to supply.</a:t>
            </a:r>
          </a:p>
          <a:p>
            <a:pPr>
              <a:lnSpc>
                <a:spcPct val="100000"/>
              </a:lnSpc>
            </a:pPr>
            <a:r>
              <a:rPr lang="en-US" sz="2400" dirty="0"/>
              <a:t>But note that the arguments are optional. If no arguments are passed to this function, it prints a blank line. </a:t>
            </a:r>
          </a:p>
          <a:p>
            <a:endParaRPr lang="en-US" sz="2400" dirty="0"/>
          </a:p>
          <a:p>
            <a:endParaRPr lang="en-US" dirty="0"/>
          </a:p>
          <a:p>
            <a:endParaRPr lang="en-US" dirty="0"/>
          </a:p>
        </p:txBody>
      </p:sp>
      <p:pic>
        <p:nvPicPr>
          <p:cNvPr id="6" name="Picture 5" descr="Graphical user interface&#10;&#10;Description automatically generated with medium confidence">
            <a:extLst>
              <a:ext uri="{FF2B5EF4-FFF2-40B4-BE49-F238E27FC236}">
                <a16:creationId xmlns:a16="http://schemas.microsoft.com/office/drawing/2014/main" id="{034E74E5-6211-E289-BD3F-8FB8114DCE6D}"/>
              </a:ext>
            </a:extLst>
          </p:cNvPr>
          <p:cNvPicPr>
            <a:picLocks noChangeAspect="1"/>
          </p:cNvPicPr>
          <p:nvPr/>
        </p:nvPicPr>
        <p:blipFill>
          <a:blip r:embed="rId2"/>
          <a:stretch>
            <a:fillRect/>
          </a:stretch>
        </p:blipFill>
        <p:spPr>
          <a:xfrm>
            <a:off x="7222553" y="2239089"/>
            <a:ext cx="4718909" cy="2088118"/>
          </a:xfrm>
          <a:prstGeom prst="rect">
            <a:avLst/>
          </a:prstGeom>
          <a:noFill/>
        </p:spPr>
      </p:pic>
    </p:spTree>
    <p:extLst>
      <p:ext uri="{BB962C8B-B14F-4D97-AF65-F5344CB8AC3E}">
        <p14:creationId xmlns:p14="http://schemas.microsoft.com/office/powerpoint/2010/main" val="35166046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dirty="0"/>
              <a:t>			Python Fundamentals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26</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443365" y="1517715"/>
            <a:ext cx="6593276" cy="4659248"/>
          </a:xfrm>
        </p:spPr>
        <p:txBody>
          <a:bodyPr>
            <a:normAutofit/>
          </a:bodyPr>
          <a:lstStyle/>
          <a:p>
            <a:endParaRPr lang="en-US" dirty="0"/>
          </a:p>
          <a:p>
            <a:endParaRPr lang="en-US" dirty="0"/>
          </a:p>
        </p:txBody>
      </p:sp>
      <p:pic>
        <p:nvPicPr>
          <p:cNvPr id="7" name="Picture 6">
            <a:extLst>
              <a:ext uri="{FF2B5EF4-FFF2-40B4-BE49-F238E27FC236}">
                <a16:creationId xmlns:a16="http://schemas.microsoft.com/office/drawing/2014/main" id="{E48A7B11-37E3-D969-70F7-A7BFAD88172F}"/>
              </a:ext>
            </a:extLst>
          </p:cNvPr>
          <p:cNvPicPr>
            <a:picLocks noChangeAspect="1"/>
          </p:cNvPicPr>
          <p:nvPr/>
        </p:nvPicPr>
        <p:blipFill>
          <a:blip r:embed="rId2"/>
          <a:stretch>
            <a:fillRect/>
          </a:stretch>
        </p:blipFill>
        <p:spPr>
          <a:xfrm>
            <a:off x="2564560" y="2357154"/>
            <a:ext cx="6593954" cy="3650030"/>
          </a:xfrm>
          <a:prstGeom prst="rect">
            <a:avLst/>
          </a:prstGeom>
        </p:spPr>
      </p:pic>
      <p:sp>
        <p:nvSpPr>
          <p:cNvPr id="9" name="TextBox 8">
            <a:extLst>
              <a:ext uri="{FF2B5EF4-FFF2-40B4-BE49-F238E27FC236}">
                <a16:creationId xmlns:a16="http://schemas.microsoft.com/office/drawing/2014/main" id="{CDE02645-356C-5E7E-852E-B12558C2CAA0}"/>
              </a:ext>
            </a:extLst>
          </p:cNvPr>
          <p:cNvSpPr txBox="1"/>
          <p:nvPr/>
        </p:nvSpPr>
        <p:spPr>
          <a:xfrm>
            <a:off x="396644" y="1571662"/>
            <a:ext cx="6094990" cy="523220"/>
          </a:xfrm>
          <a:prstGeom prst="rect">
            <a:avLst/>
          </a:prstGeom>
          <a:noFill/>
        </p:spPr>
        <p:txBody>
          <a:bodyPr wrap="square">
            <a:spAutoFit/>
          </a:bodyPr>
          <a:lstStyle/>
          <a:p>
            <a:pPr marL="0" indent="0">
              <a:buNone/>
            </a:pPr>
            <a:r>
              <a:rPr lang="en-US" sz="2800" b="1" dirty="0">
                <a:solidFill>
                  <a:srgbClr val="FFFF00"/>
                </a:solidFill>
              </a:rPr>
              <a:t>The print() function:</a:t>
            </a:r>
          </a:p>
        </p:txBody>
      </p:sp>
    </p:spTree>
    <p:extLst>
      <p:ext uri="{BB962C8B-B14F-4D97-AF65-F5344CB8AC3E}">
        <p14:creationId xmlns:p14="http://schemas.microsoft.com/office/powerpoint/2010/main" val="28874910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dirty="0"/>
              <a:t>			Python Fundamentals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27</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443365" y="1517715"/>
            <a:ext cx="6393440" cy="4659248"/>
          </a:xfrm>
        </p:spPr>
        <p:txBody>
          <a:bodyPr>
            <a:normAutofit/>
          </a:bodyPr>
          <a:lstStyle/>
          <a:p>
            <a:pPr marL="0" indent="0">
              <a:buNone/>
            </a:pPr>
            <a:r>
              <a:rPr lang="en-US" sz="2800" b="1" dirty="0">
                <a:solidFill>
                  <a:srgbClr val="FFFF00"/>
                </a:solidFill>
              </a:rPr>
              <a:t>The print() function:</a:t>
            </a:r>
          </a:p>
          <a:p>
            <a:pPr marL="467360" marR="558800" lvl="1" indent="0">
              <a:buNone/>
            </a:pPr>
            <a:endParaRPr lang="en-US" sz="2000" dirty="0"/>
          </a:p>
          <a:p>
            <a:r>
              <a:rPr lang="en-US" sz="2400" dirty="0"/>
              <a:t>Print can take other arguments like (</a:t>
            </a:r>
            <a:r>
              <a:rPr lang="en-US" sz="2400" dirty="0" err="1">
                <a:solidFill>
                  <a:srgbClr val="FFFF00"/>
                </a:solidFill>
              </a:rPr>
              <a:t>sep</a:t>
            </a:r>
            <a:r>
              <a:rPr lang="en-US" sz="2400" dirty="0"/>
              <a:t>) and (</a:t>
            </a:r>
            <a:r>
              <a:rPr lang="en-US" sz="2400" dirty="0">
                <a:solidFill>
                  <a:srgbClr val="FFFF00"/>
                </a:solidFill>
              </a:rPr>
              <a:t>end</a:t>
            </a:r>
            <a:r>
              <a:rPr lang="en-US" sz="2400" dirty="0"/>
              <a:t>).</a:t>
            </a:r>
          </a:p>
          <a:p>
            <a:r>
              <a:rPr lang="en-US" sz="2400" b="1" dirty="0" err="1"/>
              <a:t>sep</a:t>
            </a:r>
            <a:r>
              <a:rPr lang="en-US" sz="2400" dirty="0"/>
              <a:t>: </a:t>
            </a:r>
            <a:r>
              <a:rPr lang="en-US" sz="2400" b="0" i="1" dirty="0">
                <a:effectLst/>
              </a:rPr>
              <a:t>string inserted between values, default a space. </a:t>
            </a:r>
          </a:p>
          <a:p>
            <a:r>
              <a:rPr lang="en-US" sz="2400" b="1" dirty="0"/>
              <a:t>end</a:t>
            </a:r>
            <a:r>
              <a:rPr lang="en-US" sz="2400" dirty="0"/>
              <a:t>:</a:t>
            </a:r>
            <a:r>
              <a:rPr lang="en-US" sz="2400" b="0" i="1" dirty="0">
                <a:effectLst/>
              </a:rPr>
              <a:t> string appended after the last value, default a newline.</a:t>
            </a:r>
          </a:p>
          <a:p>
            <a:endParaRPr lang="en-US" dirty="0"/>
          </a:p>
          <a:p>
            <a:endParaRPr lang="en-US" dirty="0"/>
          </a:p>
          <a:p>
            <a:endParaRPr lang="en-US" dirty="0"/>
          </a:p>
        </p:txBody>
      </p:sp>
      <p:pic>
        <p:nvPicPr>
          <p:cNvPr id="7" name="Picture 6" descr="Graphical user interface, text, application, email&#10;&#10;Description automatically generated">
            <a:extLst>
              <a:ext uri="{FF2B5EF4-FFF2-40B4-BE49-F238E27FC236}">
                <a16:creationId xmlns:a16="http://schemas.microsoft.com/office/drawing/2014/main" id="{4A49A874-87C9-BD91-731C-A7775C2DD335}"/>
              </a:ext>
            </a:extLst>
          </p:cNvPr>
          <p:cNvPicPr>
            <a:picLocks noChangeAspect="1"/>
          </p:cNvPicPr>
          <p:nvPr/>
        </p:nvPicPr>
        <p:blipFill>
          <a:blip r:embed="rId2"/>
          <a:stretch>
            <a:fillRect/>
          </a:stretch>
        </p:blipFill>
        <p:spPr>
          <a:xfrm>
            <a:off x="6727805" y="2334501"/>
            <a:ext cx="5173022" cy="2776449"/>
          </a:xfrm>
          <a:prstGeom prst="rect">
            <a:avLst/>
          </a:prstGeom>
          <a:noFill/>
        </p:spPr>
      </p:pic>
    </p:spTree>
    <p:extLst>
      <p:ext uri="{BB962C8B-B14F-4D97-AF65-F5344CB8AC3E}">
        <p14:creationId xmlns:p14="http://schemas.microsoft.com/office/powerpoint/2010/main" val="8395111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dirty="0"/>
              <a:t>			Python Fundamentals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28</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443365" y="1348158"/>
            <a:ext cx="6024047" cy="5040532"/>
          </a:xfrm>
        </p:spPr>
        <p:txBody>
          <a:bodyPr>
            <a:normAutofit fontScale="92500" lnSpcReduction="10000"/>
          </a:bodyPr>
          <a:lstStyle/>
          <a:p>
            <a:pPr marL="0" indent="0">
              <a:buNone/>
            </a:pPr>
            <a:r>
              <a:rPr lang="en-US" sz="2800" b="1" dirty="0">
                <a:solidFill>
                  <a:srgbClr val="FFFF00"/>
                </a:solidFill>
              </a:rPr>
              <a:t>The type() function:</a:t>
            </a:r>
          </a:p>
          <a:p>
            <a:pPr marL="467360" marR="558800" lvl="1" indent="0">
              <a:buNone/>
            </a:pPr>
            <a:endParaRPr lang="en-US" sz="2000" dirty="0"/>
          </a:p>
          <a:p>
            <a:pPr>
              <a:lnSpc>
                <a:spcPct val="110000"/>
              </a:lnSpc>
            </a:pPr>
            <a:r>
              <a:rPr lang="en-US" sz="2400" dirty="0">
                <a:solidFill>
                  <a:srgbClr val="FFFF00"/>
                </a:solidFill>
              </a:rPr>
              <a:t>type() </a:t>
            </a:r>
            <a:r>
              <a:rPr lang="en-US" sz="2400" dirty="0"/>
              <a:t>is another built-in function that can be used by programmers to debug their code( debugging is the process of identifying and fixing bugs in the software). </a:t>
            </a:r>
          </a:p>
          <a:p>
            <a:pPr>
              <a:lnSpc>
                <a:spcPct val="100000"/>
              </a:lnSpc>
            </a:pPr>
            <a:r>
              <a:rPr lang="en-US" sz="2400" dirty="0"/>
              <a:t>It returns the class type of object (data) passed to it, in between the parenthesis.</a:t>
            </a:r>
          </a:p>
          <a:p>
            <a:pPr>
              <a:lnSpc>
                <a:spcPct val="100000"/>
              </a:lnSpc>
            </a:pPr>
            <a:r>
              <a:rPr lang="en-US" sz="2400" dirty="0"/>
              <a:t>The example, on the right, shows the data type of </a:t>
            </a:r>
            <a:r>
              <a:rPr lang="en-US" sz="2400" dirty="0">
                <a:solidFill>
                  <a:srgbClr val="FFFF00"/>
                </a:solidFill>
              </a:rPr>
              <a:t>list</a:t>
            </a:r>
            <a:r>
              <a:rPr lang="en-US" sz="2400" dirty="0"/>
              <a:t> (line 1), </a:t>
            </a:r>
            <a:r>
              <a:rPr lang="en-US" sz="2400" dirty="0">
                <a:solidFill>
                  <a:srgbClr val="FFFF00"/>
                </a:solidFill>
              </a:rPr>
              <a:t>tuple</a:t>
            </a:r>
            <a:r>
              <a:rPr lang="en-US" sz="2400" dirty="0"/>
              <a:t> (line 2), </a:t>
            </a:r>
            <a:r>
              <a:rPr lang="en-US" sz="2400" dirty="0">
                <a:solidFill>
                  <a:srgbClr val="FFFF00"/>
                </a:solidFill>
              </a:rPr>
              <a:t>string</a:t>
            </a:r>
            <a:r>
              <a:rPr lang="en-US" sz="2400" dirty="0"/>
              <a:t> (line 3), </a:t>
            </a:r>
            <a:r>
              <a:rPr lang="en-US" sz="2400" dirty="0">
                <a:solidFill>
                  <a:srgbClr val="FFFF00"/>
                </a:solidFill>
              </a:rPr>
              <a:t>float</a:t>
            </a:r>
            <a:r>
              <a:rPr lang="en-US" sz="2400" dirty="0"/>
              <a:t> (line 4) and </a:t>
            </a:r>
            <a:r>
              <a:rPr lang="en-US" sz="2400" dirty="0">
                <a:solidFill>
                  <a:srgbClr val="FFFF00"/>
                </a:solidFill>
              </a:rPr>
              <a:t>integer</a:t>
            </a:r>
            <a:r>
              <a:rPr lang="en-US" sz="2400" dirty="0"/>
              <a:t> (line 5).</a:t>
            </a:r>
          </a:p>
          <a:p>
            <a:pPr>
              <a:lnSpc>
                <a:spcPct val="100000"/>
              </a:lnSpc>
            </a:pPr>
            <a:r>
              <a:rPr lang="en-US" sz="2400" dirty="0"/>
              <a:t>We will discuss more of the data types later.</a:t>
            </a:r>
          </a:p>
          <a:p>
            <a:endParaRPr lang="en-US" dirty="0"/>
          </a:p>
          <a:p>
            <a:endParaRPr lang="en-US" dirty="0"/>
          </a:p>
          <a:p>
            <a:endParaRPr lang="en-US" dirty="0"/>
          </a:p>
        </p:txBody>
      </p:sp>
      <p:pic>
        <p:nvPicPr>
          <p:cNvPr id="6" name="Picture 5" descr="Graphical user interface, text, application, email&#10;&#10;Description automatically generated">
            <a:extLst>
              <a:ext uri="{FF2B5EF4-FFF2-40B4-BE49-F238E27FC236}">
                <a16:creationId xmlns:a16="http://schemas.microsoft.com/office/drawing/2014/main" id="{7FB07727-24F8-69C7-C9A3-F25666487AB7}"/>
              </a:ext>
            </a:extLst>
          </p:cNvPr>
          <p:cNvPicPr>
            <a:picLocks noChangeAspect="1"/>
          </p:cNvPicPr>
          <p:nvPr/>
        </p:nvPicPr>
        <p:blipFill>
          <a:blip r:embed="rId2"/>
          <a:stretch>
            <a:fillRect/>
          </a:stretch>
        </p:blipFill>
        <p:spPr>
          <a:xfrm>
            <a:off x="6564198" y="1870773"/>
            <a:ext cx="5184437" cy="3953132"/>
          </a:xfrm>
          <a:prstGeom prst="rect">
            <a:avLst/>
          </a:prstGeom>
          <a:noFill/>
        </p:spPr>
      </p:pic>
      <p:sp>
        <p:nvSpPr>
          <p:cNvPr id="5" name="Rectangle 4">
            <a:extLst>
              <a:ext uri="{FF2B5EF4-FFF2-40B4-BE49-F238E27FC236}">
                <a16:creationId xmlns:a16="http://schemas.microsoft.com/office/drawing/2014/main" id="{08B4BAF7-8E4B-F9C0-61D9-C3BC8C56789B}"/>
              </a:ext>
            </a:extLst>
          </p:cNvPr>
          <p:cNvSpPr/>
          <p:nvPr/>
        </p:nvSpPr>
        <p:spPr>
          <a:xfrm>
            <a:off x="908094" y="5328745"/>
            <a:ext cx="4975597" cy="763051"/>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9666221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dirty="0"/>
              <a:t>			Python Fundamentals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29</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443365" y="1517715"/>
            <a:ext cx="6496386" cy="4659248"/>
          </a:xfrm>
        </p:spPr>
        <p:txBody>
          <a:bodyPr>
            <a:normAutofit/>
          </a:bodyPr>
          <a:lstStyle/>
          <a:p>
            <a:pPr marL="0" indent="0">
              <a:buNone/>
            </a:pPr>
            <a:r>
              <a:rPr lang="en-US" sz="2800" b="1" dirty="0">
                <a:solidFill>
                  <a:srgbClr val="FFFF00"/>
                </a:solidFill>
              </a:rPr>
              <a:t>Type casting (conversions):</a:t>
            </a:r>
          </a:p>
          <a:p>
            <a:pPr marL="467360" marR="558800" lvl="1" indent="0">
              <a:buNone/>
            </a:pPr>
            <a:endParaRPr lang="en-US" sz="2000" dirty="0"/>
          </a:p>
          <a:p>
            <a:r>
              <a:rPr lang="en-US" sz="2400" dirty="0"/>
              <a:t>There are two types of type conversion in python; </a:t>
            </a:r>
            <a:r>
              <a:rPr lang="en-US" sz="2400" dirty="0">
                <a:solidFill>
                  <a:srgbClr val="FFFF00"/>
                </a:solidFill>
              </a:rPr>
              <a:t>implicit</a:t>
            </a:r>
            <a:r>
              <a:rPr lang="en-US" sz="2400" dirty="0"/>
              <a:t> and </a:t>
            </a:r>
            <a:r>
              <a:rPr lang="en-US" sz="2400" dirty="0">
                <a:solidFill>
                  <a:srgbClr val="FFFF00"/>
                </a:solidFill>
              </a:rPr>
              <a:t>explicit</a:t>
            </a:r>
            <a:r>
              <a:rPr lang="en-US" sz="2400" dirty="0"/>
              <a:t> type conversions.</a:t>
            </a:r>
          </a:p>
          <a:p>
            <a:r>
              <a:rPr lang="en-US" sz="2400" dirty="0"/>
              <a:t>In the implicit, python automatically converts one data type to another.</a:t>
            </a:r>
          </a:p>
          <a:p>
            <a:r>
              <a:rPr lang="en-US" sz="2400" dirty="0"/>
              <a:t>Python can perform the conversion of lower datatypes to the higher without data loss like converting integer to float.</a:t>
            </a:r>
          </a:p>
          <a:p>
            <a:endParaRPr lang="en-US" dirty="0"/>
          </a:p>
          <a:p>
            <a:endParaRPr lang="en-US" dirty="0"/>
          </a:p>
          <a:p>
            <a:endParaRPr lang="en-US" dirty="0"/>
          </a:p>
        </p:txBody>
      </p:sp>
      <p:pic>
        <p:nvPicPr>
          <p:cNvPr id="7" name="Picture 6" descr="Graphical user interface, text, application, email&#10;&#10;Description automatically generated">
            <a:extLst>
              <a:ext uri="{FF2B5EF4-FFF2-40B4-BE49-F238E27FC236}">
                <a16:creationId xmlns:a16="http://schemas.microsoft.com/office/drawing/2014/main" id="{E81B9429-8921-6C05-8D4F-D73A2473558C}"/>
              </a:ext>
            </a:extLst>
          </p:cNvPr>
          <p:cNvPicPr>
            <a:picLocks noChangeAspect="1"/>
          </p:cNvPicPr>
          <p:nvPr/>
        </p:nvPicPr>
        <p:blipFill>
          <a:blip r:embed="rId2"/>
          <a:stretch>
            <a:fillRect/>
          </a:stretch>
        </p:blipFill>
        <p:spPr>
          <a:xfrm>
            <a:off x="7194087" y="2136475"/>
            <a:ext cx="4464513" cy="3421727"/>
          </a:xfrm>
          <a:prstGeom prst="rect">
            <a:avLst/>
          </a:prstGeom>
          <a:noFill/>
        </p:spPr>
      </p:pic>
    </p:spTree>
    <p:extLst>
      <p:ext uri="{BB962C8B-B14F-4D97-AF65-F5344CB8AC3E}">
        <p14:creationId xmlns:p14="http://schemas.microsoft.com/office/powerpoint/2010/main" val="2024164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EE2C8DB-D46E-4232-8FCD-8B7B6AFD2909}"/>
              </a:ext>
            </a:extLst>
          </p:cNvPr>
          <p:cNvSpPr>
            <a:spLocks noGrp="1"/>
          </p:cNvSpPr>
          <p:nvPr>
            <p:ph type="sldNum" sz="quarter" idx="12"/>
          </p:nvPr>
        </p:nvSpPr>
        <p:spPr/>
        <p:txBody>
          <a:bodyPr/>
          <a:lstStyle/>
          <a:p>
            <a:fld id="{C263D6C4-4840-40CC-AC84-17E24B3B7BDE}" type="slidenum">
              <a:rPr lang="en-US" noProof="0" smtClean="0"/>
              <a:pPr/>
              <a:t>3</a:t>
            </a:fld>
            <a:endParaRPr lang="en-US" noProof="0" dirty="0"/>
          </a:p>
        </p:txBody>
      </p:sp>
      <p:sp>
        <p:nvSpPr>
          <p:cNvPr id="4" name="Title 3">
            <a:extLst>
              <a:ext uri="{FF2B5EF4-FFF2-40B4-BE49-F238E27FC236}">
                <a16:creationId xmlns:a16="http://schemas.microsoft.com/office/drawing/2014/main" id="{2817143C-17BA-486C-BD78-38102D5A5F68}"/>
              </a:ext>
            </a:extLst>
          </p:cNvPr>
          <p:cNvSpPr>
            <a:spLocks noGrp="1"/>
          </p:cNvSpPr>
          <p:nvPr>
            <p:ph type="title"/>
          </p:nvPr>
        </p:nvSpPr>
        <p:spPr>
          <a:xfrm>
            <a:off x="831850" y="1645921"/>
            <a:ext cx="7781544" cy="1491174"/>
          </a:xfrm>
        </p:spPr>
        <p:txBody>
          <a:bodyPr anchor="t">
            <a:normAutofit/>
          </a:bodyPr>
          <a:lstStyle/>
          <a:p>
            <a:r>
              <a:rPr lang="en-CA" dirty="0">
                <a:solidFill>
                  <a:srgbClr val="FFFF00"/>
                </a:solidFill>
              </a:rPr>
              <a:t>Python Fundamentals</a:t>
            </a:r>
            <a:br>
              <a:rPr lang="en-CA" dirty="0">
                <a:solidFill>
                  <a:srgbClr val="FFFF00"/>
                </a:solidFill>
              </a:rPr>
            </a:br>
            <a:r>
              <a:rPr lang="en-CA" sz="3200" dirty="0">
                <a:solidFill>
                  <a:srgbClr val="92D050"/>
                </a:solidFill>
              </a:rPr>
              <a:t>Part - 1</a:t>
            </a:r>
            <a:endParaRPr lang="en-CA" dirty="0">
              <a:solidFill>
                <a:srgbClr val="92D050"/>
              </a:solidFill>
            </a:endParaRPr>
          </a:p>
        </p:txBody>
      </p:sp>
    </p:spTree>
    <p:extLst>
      <p:ext uri="{BB962C8B-B14F-4D97-AF65-F5344CB8AC3E}">
        <p14:creationId xmlns:p14="http://schemas.microsoft.com/office/powerpoint/2010/main" val="8859062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dirty="0"/>
              <a:t>			Python Fundamentals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30</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249585" y="1338798"/>
            <a:ext cx="11849562" cy="3680943"/>
          </a:xfrm>
        </p:spPr>
        <p:txBody>
          <a:bodyPr>
            <a:normAutofit fontScale="92500" lnSpcReduction="10000"/>
          </a:bodyPr>
          <a:lstStyle/>
          <a:p>
            <a:pPr marL="0" indent="0">
              <a:buNone/>
            </a:pPr>
            <a:r>
              <a:rPr lang="en-US" sz="2800" b="1" dirty="0">
                <a:solidFill>
                  <a:srgbClr val="FFFF00"/>
                </a:solidFill>
              </a:rPr>
              <a:t>Type casting (conversions):</a:t>
            </a:r>
          </a:p>
          <a:p>
            <a:pPr marL="467360" marR="558800" lvl="1" indent="0">
              <a:buNone/>
            </a:pPr>
            <a:endParaRPr lang="en-US" sz="2000" dirty="0"/>
          </a:p>
          <a:p>
            <a:r>
              <a:rPr lang="en-US" sz="2400" dirty="0"/>
              <a:t>In the explicit, programmers perform the conversion using some pre-defined functions (e.g., </a:t>
            </a:r>
            <a:r>
              <a:rPr lang="en-US" sz="2400" dirty="0">
                <a:solidFill>
                  <a:srgbClr val="FFFF00"/>
                </a:solidFill>
              </a:rPr>
              <a:t>int()</a:t>
            </a:r>
            <a:r>
              <a:rPr lang="en-US" sz="2400" dirty="0"/>
              <a:t>, </a:t>
            </a:r>
            <a:r>
              <a:rPr lang="en-US" sz="2400" dirty="0">
                <a:solidFill>
                  <a:srgbClr val="FFFF00"/>
                </a:solidFill>
              </a:rPr>
              <a:t>float()</a:t>
            </a:r>
            <a:r>
              <a:rPr lang="en-US" sz="2400" dirty="0"/>
              <a:t>, </a:t>
            </a:r>
            <a:r>
              <a:rPr lang="en-US" sz="2400" dirty="0">
                <a:solidFill>
                  <a:srgbClr val="FFFF00"/>
                </a:solidFill>
              </a:rPr>
              <a:t>str()</a:t>
            </a:r>
            <a:r>
              <a:rPr lang="en-US" sz="2400" dirty="0"/>
              <a:t>).</a:t>
            </a:r>
          </a:p>
          <a:p>
            <a:r>
              <a:rPr lang="en-US" sz="2400" dirty="0"/>
              <a:t>The </a:t>
            </a:r>
            <a:r>
              <a:rPr lang="en-US" sz="2400" dirty="0">
                <a:solidFill>
                  <a:srgbClr val="FFFF00"/>
                </a:solidFill>
              </a:rPr>
              <a:t>int() </a:t>
            </a:r>
            <a:r>
              <a:rPr lang="en-US" sz="2400" dirty="0"/>
              <a:t>converts numbers with decimals (e.g., 89.5) or literal values in between quotes ( ‘123’) into integer.</a:t>
            </a:r>
          </a:p>
          <a:p>
            <a:r>
              <a:rPr lang="en-US" sz="2400" dirty="0"/>
              <a:t>The </a:t>
            </a:r>
            <a:r>
              <a:rPr lang="en-US" sz="2400" dirty="0">
                <a:solidFill>
                  <a:srgbClr val="FFFF00"/>
                </a:solidFill>
              </a:rPr>
              <a:t>float() </a:t>
            </a:r>
            <a:r>
              <a:rPr lang="en-US" sz="2400" dirty="0"/>
              <a:t>converts integers to float format (adding a zero after the decimal point) or literal values in between quotes into float.</a:t>
            </a:r>
          </a:p>
          <a:p>
            <a:r>
              <a:rPr lang="en-US" sz="2400" dirty="0"/>
              <a:t>You cannot convert string literal into numbers (e.g., “</a:t>
            </a:r>
            <a:r>
              <a:rPr lang="en-US" sz="2400" dirty="0" err="1"/>
              <a:t>abc</a:t>
            </a:r>
            <a:r>
              <a:rPr lang="en-US" sz="2400" dirty="0"/>
              <a:t>” into a number).</a:t>
            </a:r>
          </a:p>
          <a:p>
            <a:r>
              <a:rPr lang="en-US" sz="2400" dirty="0"/>
              <a:t>The </a:t>
            </a:r>
            <a:r>
              <a:rPr lang="en-US" sz="2400" dirty="0">
                <a:solidFill>
                  <a:srgbClr val="FFFF00"/>
                </a:solidFill>
              </a:rPr>
              <a:t>str() </a:t>
            </a:r>
            <a:r>
              <a:rPr lang="en-US" sz="2400" dirty="0"/>
              <a:t>converts values into strings (e.g., 87 into “87”).</a:t>
            </a:r>
          </a:p>
          <a:p>
            <a:endParaRPr lang="en-US" sz="2400" dirty="0"/>
          </a:p>
          <a:p>
            <a:endParaRPr lang="en-US" sz="2400" dirty="0"/>
          </a:p>
          <a:p>
            <a:endParaRPr lang="en-US" dirty="0"/>
          </a:p>
          <a:p>
            <a:endParaRPr lang="en-US" dirty="0"/>
          </a:p>
          <a:p>
            <a:endParaRPr lang="en-US" dirty="0"/>
          </a:p>
        </p:txBody>
      </p:sp>
    </p:spTree>
    <p:extLst>
      <p:ext uri="{BB962C8B-B14F-4D97-AF65-F5344CB8AC3E}">
        <p14:creationId xmlns:p14="http://schemas.microsoft.com/office/powerpoint/2010/main" val="8639471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dirty="0"/>
              <a:t>			Python Fundamentals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31</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249585" y="1338798"/>
            <a:ext cx="11849562" cy="4765275"/>
          </a:xfrm>
        </p:spPr>
        <p:txBody>
          <a:bodyPr>
            <a:normAutofit/>
          </a:bodyPr>
          <a:lstStyle/>
          <a:p>
            <a:pPr marL="0" indent="0">
              <a:buNone/>
            </a:pPr>
            <a:r>
              <a:rPr lang="en-US" sz="2800" b="1" dirty="0">
                <a:solidFill>
                  <a:srgbClr val="FFFF00"/>
                </a:solidFill>
              </a:rPr>
              <a:t>Type casting (conversions):</a:t>
            </a:r>
          </a:p>
          <a:p>
            <a:pPr marL="467360" marR="558800" lvl="1" indent="0">
              <a:buNone/>
            </a:pPr>
            <a:endParaRPr lang="en-US" sz="2000" dirty="0"/>
          </a:p>
          <a:p>
            <a:pPr marL="0" indent="0">
              <a:buNone/>
            </a:pPr>
            <a:endParaRPr lang="en-US" dirty="0"/>
          </a:p>
          <a:p>
            <a:endParaRPr lang="en-US" dirty="0"/>
          </a:p>
        </p:txBody>
      </p:sp>
      <p:pic>
        <p:nvPicPr>
          <p:cNvPr id="7" name="Picture 6">
            <a:extLst>
              <a:ext uri="{FF2B5EF4-FFF2-40B4-BE49-F238E27FC236}">
                <a16:creationId xmlns:a16="http://schemas.microsoft.com/office/drawing/2014/main" id="{56B7CF63-1C9E-243F-08A1-6162D226FE24}"/>
              </a:ext>
            </a:extLst>
          </p:cNvPr>
          <p:cNvPicPr>
            <a:picLocks noChangeAspect="1"/>
          </p:cNvPicPr>
          <p:nvPr/>
        </p:nvPicPr>
        <p:blipFill>
          <a:blip r:embed="rId2"/>
          <a:stretch>
            <a:fillRect/>
          </a:stretch>
        </p:blipFill>
        <p:spPr>
          <a:xfrm>
            <a:off x="6763260" y="1296628"/>
            <a:ext cx="3805269" cy="2815049"/>
          </a:xfrm>
          <a:prstGeom prst="rect">
            <a:avLst/>
          </a:prstGeom>
        </p:spPr>
      </p:pic>
      <p:pic>
        <p:nvPicPr>
          <p:cNvPr id="5" name="Picture 4">
            <a:extLst>
              <a:ext uri="{FF2B5EF4-FFF2-40B4-BE49-F238E27FC236}">
                <a16:creationId xmlns:a16="http://schemas.microsoft.com/office/drawing/2014/main" id="{4C351206-BD21-A2D4-F8CB-1DF5F0A519B4}"/>
              </a:ext>
            </a:extLst>
          </p:cNvPr>
          <p:cNvPicPr>
            <a:picLocks noChangeAspect="1"/>
          </p:cNvPicPr>
          <p:nvPr/>
        </p:nvPicPr>
        <p:blipFill>
          <a:blip r:embed="rId3"/>
          <a:stretch>
            <a:fillRect/>
          </a:stretch>
        </p:blipFill>
        <p:spPr>
          <a:xfrm>
            <a:off x="6763260" y="4153847"/>
            <a:ext cx="3805270" cy="2409468"/>
          </a:xfrm>
          <a:prstGeom prst="rect">
            <a:avLst/>
          </a:prstGeom>
        </p:spPr>
      </p:pic>
      <p:pic>
        <p:nvPicPr>
          <p:cNvPr id="6" name="Picture 5">
            <a:extLst>
              <a:ext uri="{FF2B5EF4-FFF2-40B4-BE49-F238E27FC236}">
                <a16:creationId xmlns:a16="http://schemas.microsoft.com/office/drawing/2014/main" id="{64040E9D-1196-6BDD-6AE5-C259AC0DB01C}"/>
              </a:ext>
            </a:extLst>
          </p:cNvPr>
          <p:cNvPicPr>
            <a:picLocks noChangeAspect="1"/>
          </p:cNvPicPr>
          <p:nvPr/>
        </p:nvPicPr>
        <p:blipFill>
          <a:blip r:embed="rId4"/>
          <a:stretch>
            <a:fillRect/>
          </a:stretch>
        </p:blipFill>
        <p:spPr>
          <a:xfrm>
            <a:off x="497947" y="2068435"/>
            <a:ext cx="5502684" cy="3450767"/>
          </a:xfrm>
          <a:prstGeom prst="rect">
            <a:avLst/>
          </a:prstGeom>
        </p:spPr>
      </p:pic>
    </p:spTree>
    <p:extLst>
      <p:ext uri="{BB962C8B-B14F-4D97-AF65-F5344CB8AC3E}">
        <p14:creationId xmlns:p14="http://schemas.microsoft.com/office/powerpoint/2010/main" val="12572549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dirty="0"/>
              <a:t>			Python Fundamentals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32</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249585" y="1338798"/>
            <a:ext cx="11849562" cy="3680943"/>
          </a:xfrm>
        </p:spPr>
        <p:txBody>
          <a:bodyPr>
            <a:normAutofit/>
          </a:bodyPr>
          <a:lstStyle/>
          <a:p>
            <a:pPr marL="0" indent="0">
              <a:buNone/>
            </a:pPr>
            <a:r>
              <a:rPr lang="en-US" sz="2800" b="1" dirty="0">
                <a:solidFill>
                  <a:srgbClr val="FFFF00"/>
                </a:solidFill>
              </a:rPr>
              <a:t>Types of errors:</a:t>
            </a:r>
          </a:p>
          <a:p>
            <a:pPr marL="467360" marR="558800" lvl="1" indent="0">
              <a:buNone/>
            </a:pPr>
            <a:endParaRPr lang="en-US" sz="2000" dirty="0"/>
          </a:p>
          <a:p>
            <a:r>
              <a:rPr lang="en-US" sz="2400" dirty="0"/>
              <a:t>As you test your program, three types of errors can occur. </a:t>
            </a:r>
          </a:p>
          <a:p>
            <a:r>
              <a:rPr lang="en-US" sz="2400" dirty="0">
                <a:solidFill>
                  <a:srgbClr val="FFFF00"/>
                </a:solidFill>
              </a:rPr>
              <a:t>Syntax errors </a:t>
            </a:r>
            <a:r>
              <a:rPr lang="en-US" sz="2400" dirty="0"/>
              <a:t>prevent your program from compiling and running. Since syntax errors occur when Python attempts to compile a program, they’re known as compile-time errors. This type of error is the easiest to find and fix. </a:t>
            </a:r>
          </a:p>
          <a:p>
            <a:r>
              <a:rPr lang="en-US" sz="2400" dirty="0"/>
              <a:t>When you use Visual Studio Code, it highlights the location of the syntax errors that it finds each time you attempt to run the program. Then, you can correct that error and try again. </a:t>
            </a:r>
          </a:p>
          <a:p>
            <a:endParaRPr lang="en-US" sz="2400" dirty="0"/>
          </a:p>
          <a:p>
            <a:endParaRPr lang="en-US" dirty="0"/>
          </a:p>
          <a:p>
            <a:endParaRPr lang="en-US" dirty="0"/>
          </a:p>
          <a:p>
            <a:endParaRPr lang="en-US" dirty="0"/>
          </a:p>
        </p:txBody>
      </p:sp>
    </p:spTree>
    <p:extLst>
      <p:ext uri="{BB962C8B-B14F-4D97-AF65-F5344CB8AC3E}">
        <p14:creationId xmlns:p14="http://schemas.microsoft.com/office/powerpoint/2010/main" val="6008984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dirty="0"/>
              <a:t>			Python Fundamentals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33</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249585" y="1338798"/>
            <a:ext cx="11849562" cy="3680943"/>
          </a:xfrm>
        </p:spPr>
        <p:txBody>
          <a:bodyPr>
            <a:normAutofit lnSpcReduction="10000"/>
          </a:bodyPr>
          <a:lstStyle/>
          <a:p>
            <a:pPr marL="0" indent="0">
              <a:buNone/>
            </a:pPr>
            <a:r>
              <a:rPr lang="en-US" sz="2800" b="1" dirty="0">
                <a:solidFill>
                  <a:srgbClr val="FFFF00"/>
                </a:solidFill>
              </a:rPr>
              <a:t>Types of errors:</a:t>
            </a:r>
          </a:p>
          <a:p>
            <a:pPr marL="467360" marR="558800" lvl="1" indent="0">
              <a:buNone/>
            </a:pPr>
            <a:endParaRPr lang="en-US" sz="2000" dirty="0"/>
          </a:p>
          <a:p>
            <a:pPr marL="0" indent="0">
              <a:buNone/>
            </a:pPr>
            <a:r>
              <a:rPr lang="en-US" sz="2400" dirty="0">
                <a:solidFill>
                  <a:srgbClr val="FFFF00"/>
                </a:solidFill>
              </a:rPr>
              <a:t>Common syntax errors</a:t>
            </a:r>
          </a:p>
          <a:p>
            <a:r>
              <a:rPr lang="en-US" sz="2400" dirty="0"/>
              <a:t>Misspelling keywords.</a:t>
            </a:r>
          </a:p>
          <a:p>
            <a:r>
              <a:rPr lang="en-US" sz="2400" dirty="0"/>
              <a:t>Forgetting the colon at the end of the opening line of a function definition, if clause, else clause, while statement, for statement, try clause, or except clause.</a:t>
            </a:r>
          </a:p>
          <a:p>
            <a:r>
              <a:rPr lang="en-US" sz="2400" dirty="0"/>
              <a:t>Forgetting an opening or closing quotation mark or parenthesis.</a:t>
            </a:r>
          </a:p>
          <a:p>
            <a:r>
              <a:rPr lang="en-US" sz="2400" dirty="0"/>
              <a:t>Using parentheses when you should be using brackets, or vice versa.</a:t>
            </a:r>
          </a:p>
          <a:p>
            <a:r>
              <a:rPr lang="en-US" sz="2400" dirty="0"/>
              <a:t>Improper indentation.</a:t>
            </a:r>
          </a:p>
          <a:p>
            <a:endParaRPr lang="en-US" sz="2400" dirty="0"/>
          </a:p>
          <a:p>
            <a:endParaRPr lang="en-US" dirty="0"/>
          </a:p>
          <a:p>
            <a:endParaRPr lang="en-US" dirty="0"/>
          </a:p>
          <a:p>
            <a:endParaRPr lang="en-US" dirty="0"/>
          </a:p>
        </p:txBody>
      </p:sp>
    </p:spTree>
    <p:extLst>
      <p:ext uri="{BB962C8B-B14F-4D97-AF65-F5344CB8AC3E}">
        <p14:creationId xmlns:p14="http://schemas.microsoft.com/office/powerpoint/2010/main" val="32238660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dirty="0"/>
              <a:t>			Python Fundamentals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34</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249585" y="1338798"/>
            <a:ext cx="11849562" cy="4771916"/>
          </a:xfrm>
        </p:spPr>
        <p:txBody>
          <a:bodyPr>
            <a:normAutofit/>
          </a:bodyPr>
          <a:lstStyle/>
          <a:p>
            <a:pPr marL="0" indent="0">
              <a:buNone/>
            </a:pPr>
            <a:r>
              <a:rPr lang="en-US" sz="2800" b="1" dirty="0">
                <a:solidFill>
                  <a:srgbClr val="FFFF00"/>
                </a:solidFill>
              </a:rPr>
              <a:t>Types of errors:</a:t>
            </a:r>
          </a:p>
          <a:p>
            <a:pPr marL="467360" marR="558800" lvl="1" indent="0">
              <a:buNone/>
            </a:pPr>
            <a:endParaRPr lang="en-US" sz="2000" dirty="0"/>
          </a:p>
          <a:p>
            <a:r>
              <a:rPr lang="en-US" sz="2400" dirty="0"/>
              <a:t>Syntax error example (</a:t>
            </a:r>
            <a:r>
              <a:rPr lang="en-US" sz="2400" dirty="0">
                <a:solidFill>
                  <a:srgbClr val="FFFF00"/>
                </a:solidFill>
              </a:rPr>
              <a:t>can you figure what causes theses errors?!</a:t>
            </a:r>
            <a:r>
              <a:rPr lang="en-US" sz="2400" dirty="0"/>
              <a:t>)</a:t>
            </a:r>
          </a:p>
          <a:p>
            <a:endParaRPr lang="en-US" dirty="0"/>
          </a:p>
          <a:p>
            <a:endParaRPr lang="en-US" dirty="0"/>
          </a:p>
          <a:p>
            <a:endParaRPr lang="en-US" dirty="0"/>
          </a:p>
        </p:txBody>
      </p:sp>
      <p:pic>
        <p:nvPicPr>
          <p:cNvPr id="6" name="Picture 5">
            <a:extLst>
              <a:ext uri="{FF2B5EF4-FFF2-40B4-BE49-F238E27FC236}">
                <a16:creationId xmlns:a16="http://schemas.microsoft.com/office/drawing/2014/main" id="{14F656BB-CE97-FEBA-082D-859F82554412}"/>
              </a:ext>
            </a:extLst>
          </p:cNvPr>
          <p:cNvPicPr>
            <a:picLocks noChangeAspect="1"/>
          </p:cNvPicPr>
          <p:nvPr/>
        </p:nvPicPr>
        <p:blipFill>
          <a:blip r:embed="rId2"/>
          <a:stretch>
            <a:fillRect/>
          </a:stretch>
        </p:blipFill>
        <p:spPr>
          <a:xfrm>
            <a:off x="1576354" y="2975978"/>
            <a:ext cx="9039291" cy="2671782"/>
          </a:xfrm>
          <a:prstGeom prst="rect">
            <a:avLst/>
          </a:prstGeom>
        </p:spPr>
      </p:pic>
    </p:spTree>
    <p:extLst>
      <p:ext uri="{BB962C8B-B14F-4D97-AF65-F5344CB8AC3E}">
        <p14:creationId xmlns:p14="http://schemas.microsoft.com/office/powerpoint/2010/main" val="8352247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dirty="0"/>
              <a:t>			Python Fundamentals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35</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249585" y="1338798"/>
            <a:ext cx="6239502" cy="5175514"/>
          </a:xfrm>
        </p:spPr>
        <p:txBody>
          <a:bodyPr>
            <a:normAutofit fontScale="85000" lnSpcReduction="10000"/>
          </a:bodyPr>
          <a:lstStyle/>
          <a:p>
            <a:pPr marL="0" indent="0">
              <a:buNone/>
            </a:pPr>
            <a:r>
              <a:rPr lang="en-US" sz="2800" b="1" dirty="0">
                <a:solidFill>
                  <a:srgbClr val="FFFF00"/>
                </a:solidFill>
              </a:rPr>
              <a:t>Types of errors:</a:t>
            </a:r>
          </a:p>
          <a:p>
            <a:pPr marL="467360" marR="558800" lvl="1" indent="0">
              <a:buNone/>
            </a:pPr>
            <a:endParaRPr lang="en-US" sz="2000" dirty="0"/>
          </a:p>
          <a:p>
            <a:pPr>
              <a:lnSpc>
                <a:spcPct val="120000"/>
              </a:lnSpc>
            </a:pPr>
            <a:r>
              <a:rPr lang="en-US" sz="2400" dirty="0">
                <a:solidFill>
                  <a:srgbClr val="FFFF00"/>
                </a:solidFill>
              </a:rPr>
              <a:t>Runtime errors </a:t>
            </a:r>
            <a:r>
              <a:rPr lang="en-US" sz="2400" dirty="0"/>
              <a:t>don’t violate the syntax rules, but they throw </a:t>
            </a:r>
            <a:r>
              <a:rPr lang="en-US" sz="2400" dirty="0">
                <a:solidFill>
                  <a:srgbClr val="FFFF00"/>
                </a:solidFill>
              </a:rPr>
              <a:t>exceptions</a:t>
            </a:r>
            <a:r>
              <a:rPr lang="en-US" sz="2400" dirty="0"/>
              <a:t> (errors that python interpreter generates and displayed in the console or the terminal) that stop the execution of the program. Many of these exceptions are due to programming errors that need to be fixed.</a:t>
            </a:r>
          </a:p>
          <a:p>
            <a:pPr>
              <a:lnSpc>
                <a:spcPct val="120000"/>
              </a:lnSpc>
            </a:pPr>
            <a:r>
              <a:rPr lang="en-US" sz="2400" dirty="0"/>
              <a:t>This example shows  the runtime error occurs when trying to divide a value by zero. You notice that there was no syntax error meaning the program was compiled and run and then python threw an exception: </a:t>
            </a:r>
            <a:r>
              <a:rPr lang="en-US" dirty="0" err="1">
                <a:solidFill>
                  <a:srgbClr val="FFFF00"/>
                </a:solidFill>
              </a:rPr>
              <a:t>ZeroDivisionError</a:t>
            </a:r>
            <a:r>
              <a:rPr lang="en-US" dirty="0">
                <a:solidFill>
                  <a:srgbClr val="FFFF00"/>
                </a:solidFill>
              </a:rPr>
              <a:t>: division by zero</a:t>
            </a:r>
          </a:p>
          <a:p>
            <a:endParaRPr lang="en-US" dirty="0"/>
          </a:p>
        </p:txBody>
      </p:sp>
      <p:pic>
        <p:nvPicPr>
          <p:cNvPr id="6" name="Picture 5">
            <a:extLst>
              <a:ext uri="{FF2B5EF4-FFF2-40B4-BE49-F238E27FC236}">
                <a16:creationId xmlns:a16="http://schemas.microsoft.com/office/drawing/2014/main" id="{EDC06691-49BB-8EEC-9802-699F25E82C29}"/>
              </a:ext>
            </a:extLst>
          </p:cNvPr>
          <p:cNvPicPr>
            <a:picLocks noChangeAspect="1"/>
          </p:cNvPicPr>
          <p:nvPr/>
        </p:nvPicPr>
        <p:blipFill>
          <a:blip r:embed="rId2"/>
          <a:stretch>
            <a:fillRect/>
          </a:stretch>
        </p:blipFill>
        <p:spPr>
          <a:xfrm>
            <a:off x="6489087" y="2155999"/>
            <a:ext cx="5511625" cy="3755521"/>
          </a:xfrm>
          <a:prstGeom prst="rect">
            <a:avLst/>
          </a:prstGeom>
        </p:spPr>
      </p:pic>
    </p:spTree>
    <p:extLst>
      <p:ext uri="{BB962C8B-B14F-4D97-AF65-F5344CB8AC3E}">
        <p14:creationId xmlns:p14="http://schemas.microsoft.com/office/powerpoint/2010/main" val="7153711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dirty="0"/>
              <a:t>			Python Fundamentals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36</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249585" y="1338798"/>
            <a:ext cx="11849562" cy="3680943"/>
          </a:xfrm>
        </p:spPr>
        <p:txBody>
          <a:bodyPr>
            <a:normAutofit/>
          </a:bodyPr>
          <a:lstStyle/>
          <a:p>
            <a:pPr marL="0" indent="0">
              <a:buNone/>
            </a:pPr>
            <a:r>
              <a:rPr lang="en-US" sz="2800" b="1" dirty="0">
                <a:solidFill>
                  <a:srgbClr val="FFFF00"/>
                </a:solidFill>
              </a:rPr>
              <a:t>Types of errors:</a:t>
            </a:r>
          </a:p>
          <a:p>
            <a:pPr marL="467360" marR="558800" lvl="1" indent="0">
              <a:buNone/>
            </a:pPr>
            <a:endParaRPr lang="en-US" sz="2000" dirty="0"/>
          </a:p>
          <a:p>
            <a:pPr>
              <a:lnSpc>
                <a:spcPct val="100000"/>
              </a:lnSpc>
            </a:pPr>
            <a:r>
              <a:rPr lang="en-US" sz="2400" dirty="0">
                <a:solidFill>
                  <a:srgbClr val="FFFF00"/>
                </a:solidFill>
              </a:rPr>
              <a:t>Logic errors </a:t>
            </a:r>
            <a:r>
              <a:rPr lang="en-US" sz="2400" dirty="0"/>
              <a:t>are statements that don’t cause syntax or runtime errors, but produce the wrong results. In the example shown above the program produced a wrong result. The value of average should be </a:t>
            </a:r>
            <a:r>
              <a:rPr lang="en-US" sz="2400" u="sng" dirty="0"/>
              <a:t>90</a:t>
            </a:r>
            <a:r>
              <a:rPr lang="en-US" sz="2400" dirty="0"/>
              <a:t>, not 260.</a:t>
            </a:r>
          </a:p>
          <a:p>
            <a:pPr>
              <a:lnSpc>
                <a:spcPct val="100000"/>
              </a:lnSpc>
            </a:pPr>
            <a:r>
              <a:rPr lang="en-US" sz="2400" dirty="0"/>
              <a:t>It is the programmer’s responsibility to ensure that the code is written right so the result is right.</a:t>
            </a:r>
          </a:p>
          <a:p>
            <a:pPr>
              <a:lnSpc>
                <a:spcPct val="100000"/>
              </a:lnSpc>
            </a:pPr>
            <a:r>
              <a:rPr lang="en-US" sz="2400" dirty="0">
                <a:solidFill>
                  <a:srgbClr val="FFFF00"/>
                </a:solidFill>
              </a:rPr>
              <a:t>(can you try and fix the error ?!!)</a:t>
            </a:r>
            <a:endParaRPr lang="en-US" dirty="0">
              <a:solidFill>
                <a:srgbClr val="FFFF00"/>
              </a:solidFill>
            </a:endParaRPr>
          </a:p>
          <a:p>
            <a:endParaRPr lang="en-US" dirty="0"/>
          </a:p>
          <a:p>
            <a:endParaRPr lang="en-US" dirty="0"/>
          </a:p>
        </p:txBody>
      </p:sp>
      <p:pic>
        <p:nvPicPr>
          <p:cNvPr id="6" name="Picture 5">
            <a:extLst>
              <a:ext uri="{FF2B5EF4-FFF2-40B4-BE49-F238E27FC236}">
                <a16:creationId xmlns:a16="http://schemas.microsoft.com/office/drawing/2014/main" id="{DA6B4D09-D4D0-12CC-4449-A9F84442A7E0}"/>
              </a:ext>
            </a:extLst>
          </p:cNvPr>
          <p:cNvPicPr>
            <a:picLocks noChangeAspect="1"/>
          </p:cNvPicPr>
          <p:nvPr/>
        </p:nvPicPr>
        <p:blipFill>
          <a:blip r:embed="rId2"/>
          <a:stretch>
            <a:fillRect/>
          </a:stretch>
        </p:blipFill>
        <p:spPr>
          <a:xfrm>
            <a:off x="5520060" y="3962379"/>
            <a:ext cx="5370759" cy="2464469"/>
          </a:xfrm>
          <a:prstGeom prst="rect">
            <a:avLst/>
          </a:prstGeom>
        </p:spPr>
      </p:pic>
    </p:spTree>
    <p:extLst>
      <p:ext uri="{BB962C8B-B14F-4D97-AF65-F5344CB8AC3E}">
        <p14:creationId xmlns:p14="http://schemas.microsoft.com/office/powerpoint/2010/main" val="13031865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dirty="0"/>
              <a:t>			Python Fundamentals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37</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243530" y="1532579"/>
            <a:ext cx="11849562" cy="4583606"/>
          </a:xfrm>
        </p:spPr>
        <p:txBody>
          <a:bodyPr>
            <a:normAutofit/>
          </a:bodyPr>
          <a:lstStyle/>
          <a:p>
            <a:pPr marL="0" indent="0">
              <a:buNone/>
            </a:pPr>
            <a:r>
              <a:rPr lang="en-US" sz="2800" b="1" dirty="0">
                <a:solidFill>
                  <a:srgbClr val="FFFF00"/>
                </a:solidFill>
              </a:rPr>
              <a:t>Class exercises: </a:t>
            </a:r>
            <a:r>
              <a:rPr lang="en-US" sz="2800" b="1" dirty="0">
                <a:solidFill>
                  <a:schemeClr val="accent6">
                    <a:lumMod val="75000"/>
                  </a:schemeClr>
                </a:solidFill>
              </a:rPr>
              <a:t>Do it yourself !</a:t>
            </a:r>
          </a:p>
          <a:p>
            <a:pPr marL="0" indent="0">
              <a:buNone/>
            </a:pPr>
            <a:endParaRPr lang="en-US" sz="2800" b="1" dirty="0">
              <a:solidFill>
                <a:schemeClr val="accent6">
                  <a:lumMod val="75000"/>
                </a:schemeClr>
              </a:solidFill>
            </a:endParaRPr>
          </a:p>
          <a:p>
            <a:pPr marL="0" indent="0">
              <a:buNone/>
            </a:pPr>
            <a:r>
              <a:rPr lang="en-US" sz="2800" dirty="0"/>
              <a:t>Write a python program to produce the following output (define variables and assign values to them, then use print function).</a:t>
            </a:r>
          </a:p>
          <a:p>
            <a:pPr marL="0" indent="0">
              <a:buNone/>
            </a:pPr>
            <a:endParaRPr lang="en-US" sz="2800" b="1" dirty="0"/>
          </a:p>
          <a:p>
            <a:pPr marL="0" indent="0">
              <a:buNone/>
            </a:pPr>
            <a:endParaRPr lang="en-US" sz="2800" b="1" dirty="0">
              <a:solidFill>
                <a:srgbClr val="FFFF00"/>
              </a:solidFill>
            </a:endParaRPr>
          </a:p>
          <a:p>
            <a:pPr marL="467360" marR="558800" lvl="1" indent="0">
              <a:buNone/>
            </a:pPr>
            <a:endParaRPr lang="en-US" sz="2000" dirty="0"/>
          </a:p>
          <a:p>
            <a:endParaRPr lang="en-US" dirty="0"/>
          </a:p>
          <a:p>
            <a:endParaRPr lang="en-US" dirty="0"/>
          </a:p>
          <a:p>
            <a:endParaRPr lang="en-US" dirty="0"/>
          </a:p>
        </p:txBody>
      </p:sp>
      <p:pic>
        <p:nvPicPr>
          <p:cNvPr id="12" name="Picture 11">
            <a:extLst>
              <a:ext uri="{FF2B5EF4-FFF2-40B4-BE49-F238E27FC236}">
                <a16:creationId xmlns:a16="http://schemas.microsoft.com/office/drawing/2014/main" id="{A43C096A-27D5-ECAB-7E3E-0143C6DA4F43}"/>
              </a:ext>
            </a:extLst>
          </p:cNvPr>
          <p:cNvPicPr>
            <a:picLocks noChangeAspect="1"/>
          </p:cNvPicPr>
          <p:nvPr/>
        </p:nvPicPr>
        <p:blipFill>
          <a:blip r:embed="rId2"/>
          <a:stretch>
            <a:fillRect/>
          </a:stretch>
        </p:blipFill>
        <p:spPr>
          <a:xfrm>
            <a:off x="2380685" y="3831208"/>
            <a:ext cx="6197409" cy="1001184"/>
          </a:xfrm>
          <a:prstGeom prst="rect">
            <a:avLst/>
          </a:prstGeom>
        </p:spPr>
      </p:pic>
    </p:spTree>
    <p:extLst>
      <p:ext uri="{BB962C8B-B14F-4D97-AF65-F5344CB8AC3E}">
        <p14:creationId xmlns:p14="http://schemas.microsoft.com/office/powerpoint/2010/main" val="11273490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dirty="0"/>
              <a:t>			Python Fundamentals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38</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243530" y="1532579"/>
            <a:ext cx="11849562" cy="4583606"/>
          </a:xfrm>
        </p:spPr>
        <p:txBody>
          <a:bodyPr>
            <a:normAutofit/>
          </a:bodyPr>
          <a:lstStyle/>
          <a:p>
            <a:pPr marL="0" indent="0">
              <a:buNone/>
            </a:pPr>
            <a:r>
              <a:rPr lang="en-US" sz="2800" b="1" dirty="0">
                <a:solidFill>
                  <a:srgbClr val="FFFF00"/>
                </a:solidFill>
              </a:rPr>
              <a:t>Class exercises: </a:t>
            </a:r>
            <a:r>
              <a:rPr lang="en-US" sz="2800" b="1" dirty="0">
                <a:solidFill>
                  <a:schemeClr val="accent6">
                    <a:lumMod val="75000"/>
                  </a:schemeClr>
                </a:solidFill>
              </a:rPr>
              <a:t>Do it yourself !</a:t>
            </a:r>
          </a:p>
          <a:p>
            <a:pPr marL="0" indent="0">
              <a:buNone/>
            </a:pPr>
            <a:endParaRPr lang="en-US" sz="2800" b="1" dirty="0">
              <a:solidFill>
                <a:schemeClr val="accent6">
                  <a:lumMod val="75000"/>
                </a:schemeClr>
              </a:solidFill>
            </a:endParaRPr>
          </a:p>
          <a:p>
            <a:pPr marL="0" indent="0">
              <a:buNone/>
            </a:pPr>
            <a:r>
              <a:rPr lang="en-US" sz="2800" dirty="0"/>
              <a:t>Write a python program that contains 4 variables for 4 grades of a student. Assign values to the variables. Find the sum of the 4 grades. Make sure to use explicit continuation for the sum statement. Print the sum and use the </a:t>
            </a:r>
            <a:r>
              <a:rPr lang="en-US" sz="2800" i="1" dirty="0"/>
              <a:t>end</a:t>
            </a:r>
            <a:r>
              <a:rPr lang="en-US" sz="2800" dirty="0"/>
              <a:t> keyword in the print statement. Your program should start with a comment that spans two lines to describe your code.   </a:t>
            </a:r>
            <a:endParaRPr lang="en-US" sz="2800" b="1" dirty="0"/>
          </a:p>
          <a:p>
            <a:pPr marL="0" indent="0">
              <a:buNone/>
            </a:pPr>
            <a:endParaRPr lang="en-US" sz="2800" b="1" dirty="0">
              <a:solidFill>
                <a:srgbClr val="FFFF00"/>
              </a:solidFill>
            </a:endParaRPr>
          </a:p>
          <a:p>
            <a:pPr marL="467360" marR="558800" lvl="1" indent="0">
              <a:buNone/>
            </a:pPr>
            <a:endParaRPr lang="en-US" sz="2000" dirty="0"/>
          </a:p>
          <a:p>
            <a:endParaRPr lang="en-US" dirty="0"/>
          </a:p>
          <a:p>
            <a:endParaRPr lang="en-US" dirty="0"/>
          </a:p>
          <a:p>
            <a:endParaRPr lang="en-US" dirty="0"/>
          </a:p>
        </p:txBody>
      </p:sp>
    </p:spTree>
    <p:extLst>
      <p:ext uri="{BB962C8B-B14F-4D97-AF65-F5344CB8AC3E}">
        <p14:creationId xmlns:p14="http://schemas.microsoft.com/office/powerpoint/2010/main" val="6129665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a:xfrm>
            <a:off x="444500" y="542925"/>
            <a:ext cx="11214100" cy="535531"/>
          </a:xfrm>
        </p:spPr>
        <p:txBody>
          <a:bodyPr wrap="square" anchor="t">
            <a:normAutofit/>
          </a:bodyPr>
          <a:lstStyle/>
          <a:p>
            <a:r>
              <a:rPr lang="en-US" dirty="0"/>
              <a:t>			Python Fundamentals</a:t>
            </a:r>
            <a:endParaRPr lang="en-CA" dirty="0"/>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39</a:t>
            </a:fld>
            <a:endParaRPr lang="en-US" noProof="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243530" y="1532579"/>
            <a:ext cx="11849562" cy="4583606"/>
          </a:xfrm>
        </p:spPr>
        <p:txBody>
          <a:bodyPr>
            <a:normAutofit/>
          </a:bodyPr>
          <a:lstStyle/>
          <a:p>
            <a:pPr marL="0" indent="0">
              <a:buNone/>
            </a:pPr>
            <a:r>
              <a:rPr lang="en-US" sz="2800" b="1" dirty="0">
                <a:solidFill>
                  <a:srgbClr val="FFFF00"/>
                </a:solidFill>
              </a:rPr>
              <a:t>Class exercises: </a:t>
            </a:r>
            <a:r>
              <a:rPr lang="en-US" sz="2800" b="1" dirty="0">
                <a:solidFill>
                  <a:schemeClr val="accent6">
                    <a:lumMod val="75000"/>
                  </a:schemeClr>
                </a:solidFill>
              </a:rPr>
              <a:t>Do it yourself !</a:t>
            </a:r>
          </a:p>
          <a:p>
            <a:pPr marL="0" indent="0">
              <a:buNone/>
            </a:pPr>
            <a:endParaRPr lang="en-US" sz="2800" b="1" dirty="0">
              <a:solidFill>
                <a:schemeClr val="accent6">
                  <a:lumMod val="75000"/>
                </a:schemeClr>
              </a:solidFill>
            </a:endParaRPr>
          </a:p>
          <a:p>
            <a:pPr marL="0" indent="0">
              <a:buNone/>
            </a:pPr>
            <a:r>
              <a:rPr lang="en-US" sz="2800" dirty="0"/>
              <a:t>Write a python program that assign 3 tax amounts to 3 variables all in one statement. Then print all the values using one print statement with the </a:t>
            </a:r>
            <a:r>
              <a:rPr lang="en-US" sz="2800" dirty="0" err="1"/>
              <a:t>sep</a:t>
            </a:r>
            <a:r>
              <a:rPr lang="en-US" sz="2800" dirty="0"/>
              <a:t> keyword. </a:t>
            </a:r>
            <a:endParaRPr lang="en-US" sz="2800" b="1" dirty="0"/>
          </a:p>
          <a:p>
            <a:pPr marL="0" indent="0">
              <a:buNone/>
            </a:pPr>
            <a:endParaRPr lang="en-US" sz="2800" b="1" dirty="0">
              <a:solidFill>
                <a:srgbClr val="FFFF00"/>
              </a:solidFill>
            </a:endParaRPr>
          </a:p>
          <a:p>
            <a:pPr marL="467360" marR="558800" lvl="1" indent="0">
              <a:buNone/>
            </a:pPr>
            <a:endParaRPr lang="en-US" sz="2000" dirty="0"/>
          </a:p>
          <a:p>
            <a:endParaRPr lang="en-US" dirty="0"/>
          </a:p>
          <a:p>
            <a:endParaRPr lang="en-US" dirty="0"/>
          </a:p>
          <a:p>
            <a:endParaRPr lang="en-US" dirty="0"/>
          </a:p>
        </p:txBody>
      </p:sp>
    </p:spTree>
    <p:extLst>
      <p:ext uri="{BB962C8B-B14F-4D97-AF65-F5344CB8AC3E}">
        <p14:creationId xmlns:p14="http://schemas.microsoft.com/office/powerpoint/2010/main" val="895667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p:txBody>
          <a:bodyPr/>
          <a:lstStyle/>
          <a:p>
            <a:fld id="{C263D6C4-4840-40CC-AC84-17E24B3B7BDE}" type="slidenum">
              <a:rPr lang="en-US" noProof="0" smtClean="0"/>
              <a:pPr/>
              <a:t>4</a:t>
            </a:fld>
            <a:endParaRPr lang="en-US" noProof="0" dirty="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idx="1"/>
          </p:nvPr>
        </p:nvSpPr>
        <p:spPr>
          <a:xfrm>
            <a:off x="235527" y="881944"/>
            <a:ext cx="11720946" cy="5433131"/>
          </a:xfrm>
        </p:spPr>
        <p:txBody>
          <a:bodyPr>
            <a:normAutofit/>
          </a:bodyPr>
          <a:lstStyle/>
          <a:p>
            <a:pPr marL="0" indent="0">
              <a:buNone/>
            </a:pPr>
            <a:r>
              <a:rPr lang="en-US" b="1" dirty="0">
                <a:solidFill>
                  <a:srgbClr val="FFFF00"/>
                </a:solidFill>
              </a:rPr>
              <a:t>Block of statements:</a:t>
            </a:r>
          </a:p>
          <a:p>
            <a:pPr marL="0" indent="0">
              <a:buNone/>
            </a:pPr>
            <a:endParaRPr lang="en-US" dirty="0"/>
          </a:p>
          <a:p>
            <a:r>
              <a:rPr lang="en-US" dirty="0"/>
              <a:t>A </a:t>
            </a:r>
            <a:r>
              <a:rPr lang="en-US" dirty="0">
                <a:solidFill>
                  <a:srgbClr val="FFFF00"/>
                </a:solidFill>
              </a:rPr>
              <a:t>statement</a:t>
            </a:r>
            <a:r>
              <a:rPr lang="en-US" dirty="0"/>
              <a:t> in Python is the instructions you type in the editor (visual studio code) that interpreter executes, e.g., </a:t>
            </a:r>
            <a:r>
              <a:rPr lang="en-US" dirty="0">
                <a:solidFill>
                  <a:srgbClr val="FFFF00"/>
                </a:solidFill>
              </a:rPr>
              <a:t>print(“Hello World!”)</a:t>
            </a:r>
            <a:r>
              <a:rPr lang="en-US" dirty="0"/>
              <a:t>. Python interpreter executes the print statement and displays the result to the console.</a:t>
            </a:r>
          </a:p>
          <a:p>
            <a:r>
              <a:rPr lang="en-CA" dirty="0">
                <a:effectLst/>
                <a:ea typeface="Calibri" panose="020F0502020204030204" pitchFamily="34" charset="0"/>
              </a:rPr>
              <a:t>A </a:t>
            </a:r>
            <a:r>
              <a:rPr lang="en-CA" dirty="0">
                <a:solidFill>
                  <a:srgbClr val="FFFF00"/>
                </a:solidFill>
                <a:effectLst/>
                <a:ea typeface="Calibri" panose="020F0502020204030204" pitchFamily="34" charset="0"/>
              </a:rPr>
              <a:t>block</a:t>
            </a:r>
            <a:r>
              <a:rPr lang="en-CA" dirty="0">
                <a:effectLst/>
                <a:ea typeface="Calibri" panose="020F0502020204030204" pitchFamily="34" charset="0"/>
              </a:rPr>
              <a:t> is a group of statements in a program or script. Usually, it consists of at least one statement and of declarations for the block, depending on the programming or scripting language. Your code could also contain nested blocks.</a:t>
            </a:r>
            <a:endParaRPr lang="en-CA" dirty="0">
              <a:effectLst/>
              <a:ea typeface="Times New Roman" panose="02020603050405020304" pitchFamily="18" charset="0"/>
            </a:endParaRPr>
          </a:p>
          <a:p>
            <a:endParaRPr lang="en-US" dirty="0"/>
          </a:p>
        </p:txBody>
      </p:sp>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p:txBody>
          <a:bodyPr/>
          <a:lstStyle/>
          <a:p>
            <a:r>
              <a:rPr lang="en-US" sz="3200" dirty="0">
                <a:solidFill>
                  <a:schemeClr val="bg1"/>
                </a:solidFill>
              </a:rPr>
              <a:t>Python Fundamentals</a:t>
            </a:r>
            <a:endParaRPr lang="en-CA" dirty="0"/>
          </a:p>
        </p:txBody>
      </p:sp>
    </p:spTree>
    <p:extLst>
      <p:ext uri="{BB962C8B-B14F-4D97-AF65-F5344CB8AC3E}">
        <p14:creationId xmlns:p14="http://schemas.microsoft.com/office/powerpoint/2010/main" val="40053790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EE2C8DB-D46E-4232-8FCD-8B7B6AFD2909}"/>
              </a:ext>
            </a:extLst>
          </p:cNvPr>
          <p:cNvSpPr>
            <a:spLocks noGrp="1"/>
          </p:cNvSpPr>
          <p:nvPr>
            <p:ph type="sldNum" sz="quarter" idx="12"/>
          </p:nvPr>
        </p:nvSpPr>
        <p:spPr/>
        <p:txBody>
          <a:bodyPr/>
          <a:lstStyle/>
          <a:p>
            <a:fld id="{C263D6C4-4840-40CC-AC84-17E24B3B7BDE}" type="slidenum">
              <a:rPr lang="en-US" noProof="0" smtClean="0"/>
              <a:pPr/>
              <a:t>40</a:t>
            </a:fld>
            <a:endParaRPr lang="en-US" noProof="0" dirty="0"/>
          </a:p>
        </p:txBody>
      </p:sp>
      <p:sp>
        <p:nvSpPr>
          <p:cNvPr id="4" name="Title 3">
            <a:extLst>
              <a:ext uri="{FF2B5EF4-FFF2-40B4-BE49-F238E27FC236}">
                <a16:creationId xmlns:a16="http://schemas.microsoft.com/office/drawing/2014/main" id="{2817143C-17BA-486C-BD78-38102D5A5F68}"/>
              </a:ext>
            </a:extLst>
          </p:cNvPr>
          <p:cNvSpPr>
            <a:spLocks noGrp="1"/>
          </p:cNvSpPr>
          <p:nvPr>
            <p:ph type="title"/>
          </p:nvPr>
        </p:nvSpPr>
        <p:spPr>
          <a:xfrm>
            <a:off x="831850" y="1645921"/>
            <a:ext cx="8249088" cy="1491174"/>
          </a:xfrm>
        </p:spPr>
        <p:txBody>
          <a:bodyPr anchor="t">
            <a:normAutofit fontScale="90000"/>
          </a:bodyPr>
          <a:lstStyle/>
          <a:p>
            <a:r>
              <a:rPr lang="en-CA" dirty="0">
                <a:solidFill>
                  <a:srgbClr val="FFFF00"/>
                </a:solidFill>
              </a:rPr>
              <a:t>Working with numeric data</a:t>
            </a:r>
            <a:br>
              <a:rPr lang="en-CA" dirty="0">
                <a:solidFill>
                  <a:srgbClr val="FFFF00"/>
                </a:solidFill>
              </a:rPr>
            </a:br>
            <a:r>
              <a:rPr lang="en-CA" dirty="0">
                <a:solidFill>
                  <a:srgbClr val="FFFF00"/>
                </a:solidFill>
              </a:rPr>
              <a:t>and arithmetic operations</a:t>
            </a:r>
            <a:br>
              <a:rPr lang="en-CA" dirty="0">
                <a:solidFill>
                  <a:srgbClr val="FFFF00"/>
                </a:solidFill>
              </a:rPr>
            </a:br>
            <a:r>
              <a:rPr lang="en-CA" sz="3200" dirty="0">
                <a:solidFill>
                  <a:srgbClr val="92D050"/>
                </a:solidFill>
              </a:rPr>
              <a:t>Part - 2</a:t>
            </a:r>
            <a:endParaRPr lang="en-CA" dirty="0">
              <a:solidFill>
                <a:srgbClr val="92D050"/>
              </a:solidFill>
            </a:endParaRPr>
          </a:p>
        </p:txBody>
      </p:sp>
    </p:spTree>
    <p:extLst>
      <p:ext uri="{BB962C8B-B14F-4D97-AF65-F5344CB8AC3E}">
        <p14:creationId xmlns:p14="http://schemas.microsoft.com/office/powerpoint/2010/main" val="4636131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919C3E1E-2F20-0432-0C67-89B86BD6D0D5}"/>
              </a:ext>
            </a:extLst>
          </p:cNvPr>
          <p:cNvSpPr txBox="1">
            <a:spLocks/>
          </p:cNvSpPr>
          <p:nvPr/>
        </p:nvSpPr>
        <p:spPr>
          <a:xfrm>
            <a:off x="444500" y="542925"/>
            <a:ext cx="11214100" cy="535531"/>
          </a:xfrm>
          <a:prstGeom prst="rect">
            <a:avLst/>
          </a:prstGeom>
        </p:spPr>
        <p:txBody>
          <a:bodyPr vert="horz" wrap="square" lIns="91440" tIns="45720" rIns="91440" bIns="45720" rtlCol="0" anchor="t">
            <a:normAutofit/>
          </a:bodyPr>
          <a:lstStyle>
            <a:lvl1pPr algn="ctr"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pPr algn="l">
              <a:spcAft>
                <a:spcPts val="600"/>
              </a:spcAft>
            </a:pPr>
            <a:r>
              <a:rPr lang="en-US" b="1" kern="1200" spc="-70" baseline="0" dirty="0">
                <a:latin typeface="+mj-lt"/>
                <a:ea typeface="+mj-ea"/>
                <a:cs typeface="+mj-cs"/>
              </a:rPr>
              <a:t>Python Fundamentals</a:t>
            </a:r>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vert="horz" lIns="91440" tIns="45720" rIns="91440" bIns="45720" rtlCol="0" anchor="ctr">
            <a:normAutofit/>
          </a:bodyPr>
          <a:lstStyle/>
          <a:p>
            <a:pPr>
              <a:spcAft>
                <a:spcPts val="600"/>
              </a:spcAft>
            </a:pPr>
            <a:fld id="{C263D6C4-4840-40CC-AC84-17E24B3B7BDE}" type="slidenum">
              <a:rPr lang="en-US" smtClean="0"/>
              <a:pPr>
                <a:spcAft>
                  <a:spcPts val="600"/>
                </a:spcAft>
              </a:pPr>
              <a:t>41</a:t>
            </a:fld>
            <a:endParaRPr lang="en-US"/>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392915" y="1202404"/>
            <a:ext cx="6518688" cy="5318214"/>
          </a:xfrm>
        </p:spPr>
        <p:txBody>
          <a:bodyPr vert="horz" lIns="91440" tIns="45720" rIns="91440" bIns="45720" rtlCol="0">
            <a:normAutofit/>
          </a:bodyPr>
          <a:lstStyle/>
          <a:p>
            <a:pPr marL="0" indent="0"/>
            <a:endParaRPr lang="en-US" dirty="0"/>
          </a:p>
          <a:p>
            <a:pPr>
              <a:defRPr/>
            </a:pPr>
            <a:r>
              <a:rPr lang="en-US" dirty="0"/>
              <a:t>Arithmetic operators consist of two or more </a:t>
            </a:r>
            <a:r>
              <a:rPr lang="en-US" dirty="0">
                <a:solidFill>
                  <a:srgbClr val="FFFF00"/>
                </a:solidFill>
              </a:rPr>
              <a:t>operands</a:t>
            </a:r>
            <a:r>
              <a:rPr lang="en-US" dirty="0"/>
              <a:t> that are operated upon by </a:t>
            </a:r>
            <a:r>
              <a:rPr lang="en-US" dirty="0">
                <a:solidFill>
                  <a:srgbClr val="FFFF00"/>
                </a:solidFill>
              </a:rPr>
              <a:t>arithmetic operators</a:t>
            </a:r>
            <a:r>
              <a:rPr lang="en-US" dirty="0"/>
              <a:t>.</a:t>
            </a:r>
          </a:p>
          <a:p>
            <a:pPr>
              <a:defRPr/>
            </a:pPr>
            <a:r>
              <a:rPr lang="en-US" dirty="0"/>
              <a:t>The operands in an expression can be either numeric variables or numeric literals. </a:t>
            </a:r>
          </a:p>
          <a:p>
            <a:pPr>
              <a:defRPr/>
            </a:pPr>
            <a:r>
              <a:rPr lang="en-US" dirty="0"/>
              <a:t>The </a:t>
            </a:r>
            <a:r>
              <a:rPr lang="en-US" dirty="0">
                <a:solidFill>
                  <a:srgbClr val="FFFF00"/>
                </a:solidFill>
              </a:rPr>
              <a:t>+</a:t>
            </a:r>
            <a:r>
              <a:rPr lang="en-US" dirty="0"/>
              <a:t>, </a:t>
            </a:r>
            <a:r>
              <a:rPr lang="en-US" dirty="0">
                <a:solidFill>
                  <a:srgbClr val="FFFF00"/>
                </a:solidFill>
              </a:rPr>
              <a:t>-</a:t>
            </a:r>
            <a:r>
              <a:rPr lang="en-US" dirty="0"/>
              <a:t>, </a:t>
            </a:r>
            <a:r>
              <a:rPr lang="en-US" dirty="0">
                <a:solidFill>
                  <a:srgbClr val="FFFF00"/>
                </a:solidFill>
              </a:rPr>
              <a:t>*</a:t>
            </a:r>
            <a:r>
              <a:rPr lang="en-US" dirty="0"/>
              <a:t> and </a:t>
            </a:r>
            <a:r>
              <a:rPr lang="en-US" dirty="0">
                <a:solidFill>
                  <a:srgbClr val="FFFF00"/>
                </a:solidFill>
              </a:rPr>
              <a:t>/ </a:t>
            </a:r>
            <a:r>
              <a:rPr lang="en-US" dirty="0"/>
              <a:t>are the same as those used in basic arithmetic.</a:t>
            </a:r>
          </a:p>
          <a:p>
            <a:pPr>
              <a:lnSpc>
                <a:spcPct val="110000"/>
              </a:lnSpc>
              <a:defRPr/>
            </a:pPr>
            <a:r>
              <a:rPr lang="en-US" dirty="0"/>
              <a:t>Python also has an operator for integer division (</a:t>
            </a:r>
            <a:r>
              <a:rPr lang="en-US" dirty="0">
                <a:solidFill>
                  <a:srgbClr val="FFFF00"/>
                </a:solidFill>
              </a:rPr>
              <a:t>//</a:t>
            </a:r>
            <a:r>
              <a:rPr lang="en-US" dirty="0"/>
              <a:t>) that truncates the decimal portion of the division. It has a modulo operator (</a:t>
            </a:r>
            <a:r>
              <a:rPr lang="en-US" dirty="0">
                <a:solidFill>
                  <a:srgbClr val="FFFF00"/>
                </a:solidFill>
              </a:rPr>
              <a:t>%</a:t>
            </a:r>
            <a:r>
              <a:rPr lang="en-US" dirty="0"/>
              <a:t>), or remainder operator, that returns the remainder of a division. And it has an exponentiation operator (</a:t>
            </a:r>
            <a:r>
              <a:rPr lang="en-US" dirty="0">
                <a:solidFill>
                  <a:srgbClr val="FFFF00"/>
                </a:solidFill>
              </a:rPr>
              <a:t>**</a:t>
            </a:r>
            <a:r>
              <a:rPr lang="en-US" dirty="0"/>
              <a:t>) that raises a number to the specified power.  </a:t>
            </a:r>
          </a:p>
          <a:p>
            <a:pPr>
              <a:defRPr/>
            </a:pPr>
            <a:endParaRPr lang="en-US" dirty="0"/>
          </a:p>
          <a:p>
            <a:pPr>
              <a:defRPr/>
            </a:pPr>
            <a:endParaRPr lang="en-US" dirty="0"/>
          </a:p>
          <a:p>
            <a:endParaRPr lang="en-US" dirty="0"/>
          </a:p>
        </p:txBody>
      </p:sp>
      <p:pic>
        <p:nvPicPr>
          <p:cNvPr id="10" name="Picture 9">
            <a:extLst>
              <a:ext uri="{FF2B5EF4-FFF2-40B4-BE49-F238E27FC236}">
                <a16:creationId xmlns:a16="http://schemas.microsoft.com/office/drawing/2014/main" id="{F54CC1EC-7D5A-1F6E-93A3-DDA7D8BF469A}"/>
              </a:ext>
            </a:extLst>
          </p:cNvPr>
          <p:cNvPicPr>
            <a:picLocks noChangeAspect="1"/>
          </p:cNvPicPr>
          <p:nvPr/>
        </p:nvPicPr>
        <p:blipFill>
          <a:blip r:embed="rId2"/>
          <a:stretch>
            <a:fillRect/>
          </a:stretch>
        </p:blipFill>
        <p:spPr>
          <a:xfrm>
            <a:off x="6798092" y="1832573"/>
            <a:ext cx="5196266" cy="3136718"/>
          </a:xfrm>
          <a:prstGeom prst="rect">
            <a:avLst/>
          </a:prstGeom>
          <a:noFill/>
        </p:spPr>
      </p:pic>
    </p:spTree>
    <p:extLst>
      <p:ext uri="{BB962C8B-B14F-4D97-AF65-F5344CB8AC3E}">
        <p14:creationId xmlns:p14="http://schemas.microsoft.com/office/powerpoint/2010/main" val="32707353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p:txBody>
          <a:bodyPr/>
          <a:lstStyle/>
          <a:p>
            <a:fld id="{C263D6C4-4840-40CC-AC84-17E24B3B7BDE}" type="slidenum">
              <a:rPr lang="en-US" noProof="0" smtClean="0"/>
              <a:pPr/>
              <a:t>42</a:t>
            </a:fld>
            <a:endParaRPr lang="en-US" noProof="0" dirty="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idx="1"/>
          </p:nvPr>
        </p:nvSpPr>
        <p:spPr>
          <a:xfrm>
            <a:off x="235527" y="881944"/>
            <a:ext cx="11720946" cy="5433131"/>
          </a:xfrm>
        </p:spPr>
        <p:txBody>
          <a:bodyPr>
            <a:normAutofit/>
          </a:bodyPr>
          <a:lstStyle/>
          <a:p>
            <a:pPr marL="0" indent="0">
              <a:buNone/>
            </a:pPr>
            <a:endParaRPr lang="en-US" dirty="0"/>
          </a:p>
          <a:p>
            <a:endParaRPr lang="en-US" dirty="0"/>
          </a:p>
        </p:txBody>
      </p:sp>
      <p:sp>
        <p:nvSpPr>
          <p:cNvPr id="6" name="Title 3">
            <a:extLst>
              <a:ext uri="{FF2B5EF4-FFF2-40B4-BE49-F238E27FC236}">
                <a16:creationId xmlns:a16="http://schemas.microsoft.com/office/drawing/2014/main" id="{919C3E1E-2F20-0432-0C67-89B86BD6D0D5}"/>
              </a:ext>
            </a:extLst>
          </p:cNvPr>
          <p:cNvSpPr txBox="1">
            <a:spLocks/>
          </p:cNvSpPr>
          <p:nvPr/>
        </p:nvSpPr>
        <p:spPr>
          <a:xfrm>
            <a:off x="444500" y="517410"/>
            <a:ext cx="11214100" cy="535531"/>
          </a:xfrm>
          <a:prstGeom prst="rect">
            <a:avLst/>
          </a:prstGeom>
        </p:spPr>
        <p:txBody>
          <a:bodyPr vert="horz" wrap="square" lIns="91440" tIns="45720" rIns="91440" bIns="45720" rtlCol="0" anchor="t">
            <a:normAutofit/>
          </a:bodyPr>
          <a:lstStyle>
            <a:lvl1pPr algn="ctr"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a:t>Python Fundamentals</a:t>
            </a:r>
            <a:endParaRPr lang="en-CA" dirty="0"/>
          </a:p>
        </p:txBody>
      </p:sp>
      <p:pic>
        <p:nvPicPr>
          <p:cNvPr id="5" name="Picture 4">
            <a:extLst>
              <a:ext uri="{FF2B5EF4-FFF2-40B4-BE49-F238E27FC236}">
                <a16:creationId xmlns:a16="http://schemas.microsoft.com/office/drawing/2014/main" id="{9288EA20-FEC3-686C-263F-A015BBE55501}"/>
              </a:ext>
            </a:extLst>
          </p:cNvPr>
          <p:cNvPicPr>
            <a:picLocks noChangeAspect="1"/>
          </p:cNvPicPr>
          <p:nvPr/>
        </p:nvPicPr>
        <p:blipFill>
          <a:blip r:embed="rId2"/>
          <a:stretch>
            <a:fillRect/>
          </a:stretch>
        </p:blipFill>
        <p:spPr>
          <a:xfrm>
            <a:off x="2278833" y="1429174"/>
            <a:ext cx="6801059" cy="4821607"/>
          </a:xfrm>
          <a:prstGeom prst="rect">
            <a:avLst/>
          </a:prstGeom>
        </p:spPr>
      </p:pic>
    </p:spTree>
    <p:extLst>
      <p:ext uri="{BB962C8B-B14F-4D97-AF65-F5344CB8AC3E}">
        <p14:creationId xmlns:p14="http://schemas.microsoft.com/office/powerpoint/2010/main" val="18023683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919C3E1E-2F20-0432-0C67-89B86BD6D0D5}"/>
              </a:ext>
            </a:extLst>
          </p:cNvPr>
          <p:cNvSpPr txBox="1">
            <a:spLocks/>
          </p:cNvSpPr>
          <p:nvPr/>
        </p:nvSpPr>
        <p:spPr>
          <a:xfrm>
            <a:off x="444500" y="542925"/>
            <a:ext cx="11214100" cy="535531"/>
          </a:xfrm>
          <a:prstGeom prst="rect">
            <a:avLst/>
          </a:prstGeom>
        </p:spPr>
        <p:txBody>
          <a:bodyPr vert="horz" wrap="square" lIns="91440" tIns="45720" rIns="91440" bIns="45720" rtlCol="0" anchor="t">
            <a:normAutofit/>
          </a:bodyPr>
          <a:lstStyle>
            <a:lvl1pPr algn="ctr"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pPr algn="l">
              <a:spcAft>
                <a:spcPts val="600"/>
              </a:spcAft>
            </a:pPr>
            <a:r>
              <a:rPr lang="en-US" b="1" kern="1200" spc="-70" baseline="0" dirty="0">
                <a:latin typeface="+mj-lt"/>
                <a:ea typeface="+mj-ea"/>
                <a:cs typeface="+mj-cs"/>
              </a:rPr>
              <a:t>Python Fundamentals</a:t>
            </a:r>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vert="horz" lIns="91440" tIns="45720" rIns="91440" bIns="45720" rtlCol="0" anchor="ctr">
            <a:normAutofit/>
          </a:bodyPr>
          <a:lstStyle/>
          <a:p>
            <a:pPr>
              <a:spcAft>
                <a:spcPts val="600"/>
              </a:spcAft>
            </a:pPr>
            <a:fld id="{C263D6C4-4840-40CC-AC84-17E24B3B7BDE}" type="slidenum">
              <a:rPr lang="en-US" smtClean="0"/>
              <a:pPr>
                <a:spcAft>
                  <a:spcPts val="600"/>
                </a:spcAft>
              </a:pPr>
              <a:t>43</a:t>
            </a:fld>
            <a:endParaRPr lang="en-US"/>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392915" y="1202404"/>
            <a:ext cx="6518688" cy="5318214"/>
          </a:xfrm>
        </p:spPr>
        <p:txBody>
          <a:bodyPr vert="horz" lIns="91440" tIns="45720" rIns="91440" bIns="45720" rtlCol="0">
            <a:normAutofit/>
          </a:bodyPr>
          <a:lstStyle/>
          <a:p>
            <a:pPr marL="0" indent="0"/>
            <a:endParaRPr lang="en-US" dirty="0"/>
          </a:p>
          <a:p>
            <a:pPr>
              <a:defRPr/>
            </a:pPr>
            <a:r>
              <a:rPr lang="en-US" dirty="0">
                <a:solidFill>
                  <a:srgbClr val="FFFF00"/>
                </a:solidFill>
              </a:rPr>
              <a:t>The order of precedence</a:t>
            </a:r>
            <a:r>
              <a:rPr lang="en-US" dirty="0"/>
              <a:t>: when an expression includes two or more operators, </a:t>
            </a:r>
            <a:r>
              <a:rPr lang="en-US" dirty="0">
                <a:solidFill>
                  <a:srgbClr val="FFFF00"/>
                </a:solidFill>
              </a:rPr>
              <a:t>the order of precedence</a:t>
            </a:r>
            <a:r>
              <a:rPr lang="en-US" dirty="0"/>
              <a:t> determines which operators are applied first. This order is summarized in the table in this figure. For instance, Python performs all multiplication and division operations from left to right before it performs any addition and subtraction operations.</a:t>
            </a:r>
          </a:p>
          <a:p>
            <a:pPr>
              <a:defRPr/>
            </a:pPr>
            <a:r>
              <a:rPr lang="en-US" dirty="0"/>
              <a:t>If you need to </a:t>
            </a:r>
            <a:r>
              <a:rPr lang="en-US" dirty="0">
                <a:solidFill>
                  <a:srgbClr val="FFFF00"/>
                </a:solidFill>
              </a:rPr>
              <a:t>override</a:t>
            </a:r>
            <a:r>
              <a:rPr lang="en-US" dirty="0"/>
              <a:t> the default order of precedence, you can use </a:t>
            </a:r>
            <a:r>
              <a:rPr lang="en-US" dirty="0">
                <a:solidFill>
                  <a:srgbClr val="FFFF00"/>
                </a:solidFill>
              </a:rPr>
              <a:t>parentheses</a:t>
            </a:r>
            <a:r>
              <a:rPr lang="en-US" dirty="0"/>
              <a:t>. Then, Python performs the expressions in the innermost sets of parentheses first, followed by the expressions in the next sets of parentheses, and so on.</a:t>
            </a:r>
          </a:p>
          <a:p>
            <a:pPr>
              <a:defRPr/>
            </a:pPr>
            <a:endParaRPr lang="en-US" dirty="0"/>
          </a:p>
          <a:p>
            <a:endParaRPr lang="en-US" dirty="0"/>
          </a:p>
        </p:txBody>
      </p:sp>
      <p:pic>
        <p:nvPicPr>
          <p:cNvPr id="5" name="Picture 4">
            <a:extLst>
              <a:ext uri="{FF2B5EF4-FFF2-40B4-BE49-F238E27FC236}">
                <a16:creationId xmlns:a16="http://schemas.microsoft.com/office/drawing/2014/main" id="{86550A22-D9AC-4390-9BEB-6D4AEFC3E0CD}"/>
              </a:ext>
            </a:extLst>
          </p:cNvPr>
          <p:cNvPicPr>
            <a:picLocks noChangeAspect="1"/>
          </p:cNvPicPr>
          <p:nvPr/>
        </p:nvPicPr>
        <p:blipFill>
          <a:blip r:embed="rId2"/>
          <a:stretch>
            <a:fillRect/>
          </a:stretch>
        </p:blipFill>
        <p:spPr>
          <a:xfrm>
            <a:off x="7028529" y="1610722"/>
            <a:ext cx="4567271" cy="1290647"/>
          </a:xfrm>
          <a:prstGeom prst="rect">
            <a:avLst/>
          </a:prstGeom>
        </p:spPr>
      </p:pic>
      <p:pic>
        <p:nvPicPr>
          <p:cNvPr id="8" name="Picture 7">
            <a:extLst>
              <a:ext uri="{FF2B5EF4-FFF2-40B4-BE49-F238E27FC236}">
                <a16:creationId xmlns:a16="http://schemas.microsoft.com/office/drawing/2014/main" id="{F6FF6F39-25A1-CB7D-9778-E8C6B6E79D36}"/>
              </a:ext>
            </a:extLst>
          </p:cNvPr>
          <p:cNvPicPr>
            <a:picLocks noChangeAspect="1"/>
          </p:cNvPicPr>
          <p:nvPr/>
        </p:nvPicPr>
        <p:blipFill>
          <a:blip r:embed="rId3"/>
          <a:stretch>
            <a:fillRect/>
          </a:stretch>
        </p:blipFill>
        <p:spPr>
          <a:xfrm>
            <a:off x="6911603" y="3200391"/>
            <a:ext cx="4986374" cy="2286017"/>
          </a:xfrm>
          <a:prstGeom prst="rect">
            <a:avLst/>
          </a:prstGeom>
        </p:spPr>
      </p:pic>
    </p:spTree>
    <p:extLst>
      <p:ext uri="{BB962C8B-B14F-4D97-AF65-F5344CB8AC3E}">
        <p14:creationId xmlns:p14="http://schemas.microsoft.com/office/powerpoint/2010/main" val="42176928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919C3E1E-2F20-0432-0C67-89B86BD6D0D5}"/>
              </a:ext>
            </a:extLst>
          </p:cNvPr>
          <p:cNvSpPr txBox="1">
            <a:spLocks/>
          </p:cNvSpPr>
          <p:nvPr/>
        </p:nvSpPr>
        <p:spPr>
          <a:xfrm>
            <a:off x="444500" y="542925"/>
            <a:ext cx="11214100" cy="535531"/>
          </a:xfrm>
          <a:prstGeom prst="rect">
            <a:avLst/>
          </a:prstGeom>
        </p:spPr>
        <p:txBody>
          <a:bodyPr vert="horz" wrap="square" lIns="91440" tIns="45720" rIns="91440" bIns="45720" rtlCol="0" anchor="t">
            <a:normAutofit/>
          </a:bodyPr>
          <a:lstStyle>
            <a:lvl1pPr algn="ctr"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pPr algn="l">
              <a:spcAft>
                <a:spcPts val="600"/>
              </a:spcAft>
            </a:pPr>
            <a:r>
              <a:rPr lang="en-US" b="1" kern="1200" spc="-70" baseline="0" dirty="0">
                <a:latin typeface="+mj-lt"/>
                <a:ea typeface="+mj-ea"/>
                <a:cs typeface="+mj-cs"/>
              </a:rPr>
              <a:t>Python Fundamentals</a:t>
            </a:r>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vert="horz" lIns="91440" tIns="45720" rIns="91440" bIns="45720" rtlCol="0" anchor="ctr">
            <a:normAutofit/>
          </a:bodyPr>
          <a:lstStyle/>
          <a:p>
            <a:pPr>
              <a:spcAft>
                <a:spcPts val="600"/>
              </a:spcAft>
            </a:pPr>
            <a:fld id="{C263D6C4-4840-40CC-AC84-17E24B3B7BDE}" type="slidenum">
              <a:rPr lang="en-US" smtClean="0"/>
              <a:pPr>
                <a:spcAft>
                  <a:spcPts val="600"/>
                </a:spcAft>
              </a:pPr>
              <a:t>44</a:t>
            </a:fld>
            <a:endParaRPr lang="en-US"/>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443365" y="1517715"/>
            <a:ext cx="5881761" cy="4659248"/>
          </a:xfrm>
        </p:spPr>
        <p:txBody>
          <a:bodyPr vert="horz" lIns="91440" tIns="45720" rIns="91440" bIns="45720" rtlCol="0">
            <a:normAutofit/>
          </a:bodyPr>
          <a:lstStyle/>
          <a:p>
            <a:pPr marL="0" indent="0"/>
            <a:r>
              <a:rPr lang="en-US" dirty="0"/>
              <a:t> On the right side:</a:t>
            </a:r>
          </a:p>
          <a:p>
            <a:pPr marL="0" indent="0">
              <a:buNone/>
            </a:pPr>
            <a:endParaRPr lang="en-US" dirty="0"/>
          </a:p>
          <a:p>
            <a:pPr marL="0" indent="0">
              <a:buNone/>
            </a:pPr>
            <a:r>
              <a:rPr lang="en-US" dirty="0"/>
              <a:t>Code that calculates sales tax</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Code that calculates the perimeter</a:t>
            </a:r>
          </a:p>
          <a:p>
            <a:pPr marL="0" indent="0">
              <a:buNone/>
            </a:pPr>
            <a:r>
              <a:rPr lang="en-US" dirty="0"/>
              <a:t>of a rectangle</a:t>
            </a:r>
          </a:p>
          <a:p>
            <a:pPr marL="0" indent="0">
              <a:buNone/>
            </a:pPr>
            <a:endParaRPr lang="en-US" dirty="0"/>
          </a:p>
          <a:p>
            <a:pPr marL="0" indent="0">
              <a:buNone/>
            </a:pPr>
            <a:endParaRPr lang="en-US" dirty="0"/>
          </a:p>
          <a:p>
            <a:endParaRPr lang="en-US" dirty="0"/>
          </a:p>
        </p:txBody>
      </p:sp>
      <p:pic>
        <p:nvPicPr>
          <p:cNvPr id="9" name="Picture 8">
            <a:extLst>
              <a:ext uri="{FF2B5EF4-FFF2-40B4-BE49-F238E27FC236}">
                <a16:creationId xmlns:a16="http://schemas.microsoft.com/office/drawing/2014/main" id="{4791CD63-D8B4-A003-C2F4-84B45FD7F36A}"/>
              </a:ext>
            </a:extLst>
          </p:cNvPr>
          <p:cNvPicPr>
            <a:picLocks noChangeAspect="1"/>
          </p:cNvPicPr>
          <p:nvPr/>
        </p:nvPicPr>
        <p:blipFill>
          <a:blip r:embed="rId2"/>
          <a:stretch>
            <a:fillRect/>
          </a:stretch>
        </p:blipFill>
        <p:spPr>
          <a:xfrm>
            <a:off x="6940540" y="1431990"/>
            <a:ext cx="4252944" cy="2581294"/>
          </a:xfrm>
          <a:prstGeom prst="rect">
            <a:avLst/>
          </a:prstGeom>
        </p:spPr>
      </p:pic>
      <p:pic>
        <p:nvPicPr>
          <p:cNvPr id="11" name="Picture 10">
            <a:extLst>
              <a:ext uri="{FF2B5EF4-FFF2-40B4-BE49-F238E27FC236}">
                <a16:creationId xmlns:a16="http://schemas.microsoft.com/office/drawing/2014/main" id="{C3EF3996-9EFC-7806-653F-1E2E7090D5FC}"/>
              </a:ext>
            </a:extLst>
          </p:cNvPr>
          <p:cNvPicPr>
            <a:picLocks noChangeAspect="1"/>
          </p:cNvPicPr>
          <p:nvPr/>
        </p:nvPicPr>
        <p:blipFill>
          <a:blip r:embed="rId3"/>
          <a:stretch>
            <a:fillRect/>
          </a:stretch>
        </p:blipFill>
        <p:spPr>
          <a:xfrm>
            <a:off x="6430926" y="4200511"/>
            <a:ext cx="5024474" cy="1976452"/>
          </a:xfrm>
          <a:prstGeom prst="rect">
            <a:avLst/>
          </a:prstGeom>
        </p:spPr>
      </p:pic>
      <p:cxnSp>
        <p:nvCxnSpPr>
          <p:cNvPr id="13" name="Straight Arrow Connector 12">
            <a:extLst>
              <a:ext uri="{FF2B5EF4-FFF2-40B4-BE49-F238E27FC236}">
                <a16:creationId xmlns:a16="http://schemas.microsoft.com/office/drawing/2014/main" id="{556DD7FA-295C-5C3A-47D7-6CEFFFC404FD}"/>
              </a:ext>
            </a:extLst>
          </p:cNvPr>
          <p:cNvCxnSpPr/>
          <p:nvPr/>
        </p:nvCxnSpPr>
        <p:spPr>
          <a:xfrm>
            <a:off x="4281914" y="2528789"/>
            <a:ext cx="1910781" cy="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95D1FA6-1878-2684-546F-575AD098B60B}"/>
              </a:ext>
            </a:extLst>
          </p:cNvPr>
          <p:cNvCxnSpPr>
            <a:cxnSpLocks/>
          </p:cNvCxnSpPr>
          <p:nvPr/>
        </p:nvCxnSpPr>
        <p:spPr>
          <a:xfrm>
            <a:off x="4704430" y="4926195"/>
            <a:ext cx="1142474" cy="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5705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919C3E1E-2F20-0432-0C67-89B86BD6D0D5}"/>
              </a:ext>
            </a:extLst>
          </p:cNvPr>
          <p:cNvSpPr txBox="1">
            <a:spLocks/>
          </p:cNvSpPr>
          <p:nvPr/>
        </p:nvSpPr>
        <p:spPr>
          <a:xfrm>
            <a:off x="444500" y="542925"/>
            <a:ext cx="11214100" cy="535531"/>
          </a:xfrm>
          <a:prstGeom prst="rect">
            <a:avLst/>
          </a:prstGeom>
        </p:spPr>
        <p:txBody>
          <a:bodyPr vert="horz" wrap="square" lIns="91440" tIns="45720" rIns="91440" bIns="45720" rtlCol="0" anchor="t">
            <a:normAutofit/>
          </a:bodyPr>
          <a:lstStyle>
            <a:lvl1pPr algn="ctr"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pPr algn="l">
              <a:spcAft>
                <a:spcPts val="600"/>
              </a:spcAft>
            </a:pPr>
            <a:r>
              <a:rPr lang="en-US" b="1" kern="1200" spc="-70" baseline="0" dirty="0">
                <a:latin typeface="+mj-lt"/>
                <a:ea typeface="+mj-ea"/>
                <a:cs typeface="+mj-cs"/>
              </a:rPr>
              <a:t>Python Fundamentals</a:t>
            </a:r>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vert="horz" lIns="91440" tIns="45720" rIns="91440" bIns="45720" rtlCol="0" anchor="ctr">
            <a:normAutofit/>
          </a:bodyPr>
          <a:lstStyle/>
          <a:p>
            <a:pPr>
              <a:spcAft>
                <a:spcPts val="600"/>
              </a:spcAft>
            </a:pPr>
            <a:fld id="{C263D6C4-4840-40CC-AC84-17E24B3B7BDE}" type="slidenum">
              <a:rPr lang="en-US" smtClean="0"/>
              <a:pPr>
                <a:spcAft>
                  <a:spcPts val="600"/>
                </a:spcAft>
              </a:pPr>
              <a:t>45</a:t>
            </a:fld>
            <a:endParaRPr lang="en-US"/>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392915" y="1519796"/>
            <a:ext cx="10378086" cy="4490019"/>
          </a:xfrm>
        </p:spPr>
        <p:txBody>
          <a:bodyPr vert="horz" lIns="91440" tIns="45720" rIns="91440" bIns="45720" rtlCol="0">
            <a:normAutofit/>
          </a:bodyPr>
          <a:lstStyle/>
          <a:p>
            <a:pPr marL="0" indent="0"/>
            <a:endParaRPr lang="en-US" dirty="0"/>
          </a:p>
          <a:p>
            <a:pPr>
              <a:defRPr/>
            </a:pPr>
            <a:r>
              <a:rPr lang="en-US" dirty="0"/>
              <a:t>The </a:t>
            </a:r>
            <a:r>
              <a:rPr lang="en-US" dirty="0">
                <a:solidFill>
                  <a:srgbClr val="FFFF00"/>
                </a:solidFill>
              </a:rPr>
              <a:t>compound assignment </a:t>
            </a:r>
            <a:r>
              <a:rPr lang="en-US" dirty="0"/>
              <a:t>operators provide a shorthand way to code common assignment statements.</a:t>
            </a:r>
          </a:p>
          <a:p>
            <a:pPr>
              <a:defRPr/>
            </a:pPr>
            <a:r>
              <a:rPr lang="en-US" dirty="0"/>
              <a:t>For instance, the </a:t>
            </a:r>
            <a:r>
              <a:rPr lang="en-US" dirty="0">
                <a:solidFill>
                  <a:srgbClr val="FFFF00"/>
                </a:solidFill>
              </a:rPr>
              <a:t>+=</a:t>
            </a:r>
            <a:r>
              <a:rPr lang="en-US" dirty="0"/>
              <a:t> operator modifies the value of the variable on the left of the operator by adding the value of the expression on the right to the value of the variable on the left. When you use this operator, the variable on the left must already have been initialized. </a:t>
            </a:r>
          </a:p>
          <a:p>
            <a:pPr>
              <a:defRPr/>
            </a:pPr>
            <a:r>
              <a:rPr lang="en-US" dirty="0"/>
              <a:t>The other operators, </a:t>
            </a:r>
            <a:r>
              <a:rPr lang="en-US" dirty="0">
                <a:solidFill>
                  <a:srgbClr val="FFFF00"/>
                </a:solidFill>
              </a:rPr>
              <a:t>-=</a:t>
            </a:r>
            <a:r>
              <a:rPr lang="en-US" dirty="0"/>
              <a:t> and </a:t>
            </a:r>
            <a:r>
              <a:rPr lang="en-US" dirty="0">
                <a:solidFill>
                  <a:srgbClr val="FFFF00"/>
                </a:solidFill>
              </a:rPr>
              <a:t>*=</a:t>
            </a:r>
            <a:r>
              <a:rPr lang="en-US" dirty="0"/>
              <a:t> work similarly. </a:t>
            </a:r>
          </a:p>
          <a:p>
            <a:pPr>
              <a:defRPr/>
            </a:pPr>
            <a:endParaRPr lang="en-US" dirty="0"/>
          </a:p>
          <a:p>
            <a:endParaRPr lang="en-US" dirty="0"/>
          </a:p>
        </p:txBody>
      </p:sp>
      <p:pic>
        <p:nvPicPr>
          <p:cNvPr id="5" name="Picture 4">
            <a:extLst>
              <a:ext uri="{FF2B5EF4-FFF2-40B4-BE49-F238E27FC236}">
                <a16:creationId xmlns:a16="http://schemas.microsoft.com/office/drawing/2014/main" id="{1A89AA69-0714-E7B0-6595-6140F7AF0B2F}"/>
              </a:ext>
            </a:extLst>
          </p:cNvPr>
          <p:cNvPicPr>
            <a:picLocks noChangeAspect="1"/>
          </p:cNvPicPr>
          <p:nvPr/>
        </p:nvPicPr>
        <p:blipFill>
          <a:blip r:embed="rId2"/>
          <a:stretch>
            <a:fillRect/>
          </a:stretch>
        </p:blipFill>
        <p:spPr>
          <a:xfrm>
            <a:off x="2660528" y="4386914"/>
            <a:ext cx="6130324" cy="1548776"/>
          </a:xfrm>
          <a:prstGeom prst="rect">
            <a:avLst/>
          </a:prstGeom>
        </p:spPr>
      </p:pic>
    </p:spTree>
    <p:extLst>
      <p:ext uri="{BB962C8B-B14F-4D97-AF65-F5344CB8AC3E}">
        <p14:creationId xmlns:p14="http://schemas.microsoft.com/office/powerpoint/2010/main" val="11664944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919C3E1E-2F20-0432-0C67-89B86BD6D0D5}"/>
              </a:ext>
            </a:extLst>
          </p:cNvPr>
          <p:cNvSpPr txBox="1">
            <a:spLocks/>
          </p:cNvSpPr>
          <p:nvPr/>
        </p:nvSpPr>
        <p:spPr>
          <a:xfrm>
            <a:off x="444500" y="542925"/>
            <a:ext cx="11214100" cy="535531"/>
          </a:xfrm>
          <a:prstGeom prst="rect">
            <a:avLst/>
          </a:prstGeom>
        </p:spPr>
        <p:txBody>
          <a:bodyPr vert="horz" wrap="square" lIns="91440" tIns="45720" rIns="91440" bIns="45720" rtlCol="0" anchor="t">
            <a:normAutofit/>
          </a:bodyPr>
          <a:lstStyle>
            <a:lvl1pPr algn="ctr"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pPr algn="l">
              <a:spcAft>
                <a:spcPts val="600"/>
              </a:spcAft>
            </a:pPr>
            <a:r>
              <a:rPr lang="en-US" b="1" kern="1200" spc="-70" baseline="0" dirty="0">
                <a:latin typeface="+mj-lt"/>
                <a:ea typeface="+mj-ea"/>
                <a:cs typeface="+mj-cs"/>
              </a:rPr>
              <a:t>Python Fundamentals</a:t>
            </a:r>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vert="horz" lIns="91440" tIns="45720" rIns="91440" bIns="45720" rtlCol="0" anchor="ctr">
            <a:normAutofit/>
          </a:bodyPr>
          <a:lstStyle/>
          <a:p>
            <a:pPr>
              <a:spcAft>
                <a:spcPts val="600"/>
              </a:spcAft>
            </a:pPr>
            <a:fld id="{C263D6C4-4840-40CC-AC84-17E24B3B7BDE}" type="slidenum">
              <a:rPr lang="en-US" smtClean="0"/>
              <a:pPr>
                <a:spcAft>
                  <a:spcPts val="600"/>
                </a:spcAft>
              </a:pPr>
              <a:t>46</a:t>
            </a:fld>
            <a:endParaRPr lang="en-US"/>
          </a:p>
        </p:txBody>
      </p:sp>
      <p:pic>
        <p:nvPicPr>
          <p:cNvPr id="9" name="Picture 8">
            <a:extLst>
              <a:ext uri="{FF2B5EF4-FFF2-40B4-BE49-F238E27FC236}">
                <a16:creationId xmlns:a16="http://schemas.microsoft.com/office/drawing/2014/main" id="{C98C994F-CE57-36D8-5FC2-0F05B23DCC46}"/>
              </a:ext>
            </a:extLst>
          </p:cNvPr>
          <p:cNvPicPr>
            <a:picLocks noChangeAspect="1"/>
          </p:cNvPicPr>
          <p:nvPr/>
        </p:nvPicPr>
        <p:blipFill>
          <a:blip r:embed="rId2"/>
          <a:stretch>
            <a:fillRect/>
          </a:stretch>
        </p:blipFill>
        <p:spPr>
          <a:xfrm>
            <a:off x="2607469" y="1493039"/>
            <a:ext cx="7050881" cy="4607720"/>
          </a:xfrm>
          <a:prstGeom prst="rect">
            <a:avLst/>
          </a:prstGeom>
        </p:spPr>
      </p:pic>
    </p:spTree>
    <p:extLst>
      <p:ext uri="{BB962C8B-B14F-4D97-AF65-F5344CB8AC3E}">
        <p14:creationId xmlns:p14="http://schemas.microsoft.com/office/powerpoint/2010/main" val="42332501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919C3E1E-2F20-0432-0C67-89B86BD6D0D5}"/>
              </a:ext>
            </a:extLst>
          </p:cNvPr>
          <p:cNvSpPr txBox="1">
            <a:spLocks/>
          </p:cNvSpPr>
          <p:nvPr/>
        </p:nvSpPr>
        <p:spPr>
          <a:xfrm>
            <a:off x="444500" y="542925"/>
            <a:ext cx="11214100" cy="535531"/>
          </a:xfrm>
          <a:prstGeom prst="rect">
            <a:avLst/>
          </a:prstGeom>
        </p:spPr>
        <p:txBody>
          <a:bodyPr vert="horz" wrap="square" lIns="91440" tIns="45720" rIns="91440" bIns="45720" rtlCol="0" anchor="t">
            <a:normAutofit/>
          </a:bodyPr>
          <a:lstStyle>
            <a:lvl1pPr algn="ctr"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pPr algn="l">
              <a:spcAft>
                <a:spcPts val="600"/>
              </a:spcAft>
            </a:pPr>
            <a:r>
              <a:rPr lang="en-US" b="1" kern="1200" spc="-70" baseline="0" dirty="0">
                <a:latin typeface="+mj-lt"/>
                <a:ea typeface="+mj-ea"/>
                <a:cs typeface="+mj-cs"/>
              </a:rPr>
              <a:t>Python Fundamentals</a:t>
            </a:r>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vert="horz" lIns="91440" tIns="45720" rIns="91440" bIns="45720" rtlCol="0" anchor="ctr">
            <a:normAutofit/>
          </a:bodyPr>
          <a:lstStyle/>
          <a:p>
            <a:pPr>
              <a:spcAft>
                <a:spcPts val="600"/>
              </a:spcAft>
            </a:pPr>
            <a:fld id="{C263D6C4-4840-40CC-AC84-17E24B3B7BDE}" type="slidenum">
              <a:rPr lang="en-US" smtClean="0"/>
              <a:pPr>
                <a:spcAft>
                  <a:spcPts val="600"/>
                </a:spcAft>
              </a:pPr>
              <a:t>47</a:t>
            </a:fld>
            <a:endParaRPr lang="en-US"/>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392915" y="1519796"/>
            <a:ext cx="10378086" cy="4490019"/>
          </a:xfrm>
        </p:spPr>
        <p:txBody>
          <a:bodyPr vert="horz" lIns="91440" tIns="45720" rIns="91440" bIns="45720" rtlCol="0">
            <a:normAutofit/>
          </a:bodyPr>
          <a:lstStyle/>
          <a:p>
            <a:pPr marL="0" indent="0">
              <a:buNone/>
              <a:defRPr/>
            </a:pPr>
            <a:r>
              <a:rPr lang="en-US" b="1" dirty="0">
                <a:solidFill>
                  <a:srgbClr val="FFFF00"/>
                </a:solidFill>
              </a:rPr>
              <a:t>Floating-point numbers:</a:t>
            </a:r>
          </a:p>
          <a:p>
            <a:pPr marL="0" indent="0">
              <a:buNone/>
              <a:defRPr/>
            </a:pPr>
            <a:endParaRPr lang="en-US" b="1" dirty="0">
              <a:solidFill>
                <a:srgbClr val="FFFF00"/>
              </a:solidFill>
            </a:endParaRPr>
          </a:p>
          <a:p>
            <a:pPr>
              <a:defRPr/>
            </a:pPr>
            <a:r>
              <a:rPr lang="en-US" dirty="0"/>
              <a:t>A floating-point number consists of a positive or negative sign, a decimal value for the significant digits, and an optional exponent.</a:t>
            </a:r>
          </a:p>
          <a:p>
            <a:pPr>
              <a:defRPr/>
            </a:pPr>
            <a:r>
              <a:rPr lang="en-US" dirty="0"/>
              <a:t>Floating-point numbers provide for very large and very small numbers, but with a limited number of significant digits. The float type can only use 16 significant digits to store the number. </a:t>
            </a:r>
          </a:p>
          <a:p>
            <a:pPr>
              <a:defRPr/>
            </a:pPr>
            <a:r>
              <a:rPr lang="en-US" dirty="0"/>
              <a:t>To express the value of a floating-point number, you can use </a:t>
            </a:r>
            <a:r>
              <a:rPr lang="en-US" dirty="0">
                <a:solidFill>
                  <a:srgbClr val="FFFF00"/>
                </a:solidFill>
              </a:rPr>
              <a:t>scientific notation</a:t>
            </a:r>
            <a:r>
              <a:rPr lang="en-US" dirty="0"/>
              <a:t>.</a:t>
            </a:r>
          </a:p>
          <a:p>
            <a:pPr>
              <a:defRPr/>
            </a:pPr>
            <a:r>
              <a:rPr lang="en-US" dirty="0"/>
              <a:t>This notation consists of an optional plus sign or a required minus sign, a decimal value for the significant digits, the letter e or E, and a positive or negative exponent. </a:t>
            </a:r>
            <a:r>
              <a:rPr lang="en-US" dirty="0">
                <a:solidFill>
                  <a:srgbClr val="FFFF00"/>
                </a:solidFill>
              </a:rPr>
              <a:t>For example:</a:t>
            </a:r>
          </a:p>
          <a:p>
            <a:pPr marL="0" indent="0">
              <a:buNone/>
              <a:defRPr/>
            </a:pPr>
            <a:r>
              <a:rPr lang="en-US" dirty="0">
                <a:solidFill>
                  <a:srgbClr val="FFFF00"/>
                </a:solidFill>
              </a:rPr>
              <a:t>       2.302e+5</a:t>
            </a:r>
          </a:p>
          <a:p>
            <a:pPr>
              <a:defRPr/>
            </a:pPr>
            <a:endParaRPr lang="en-US" dirty="0"/>
          </a:p>
          <a:p>
            <a:pPr>
              <a:defRPr/>
            </a:pPr>
            <a:endParaRPr lang="en-US" dirty="0"/>
          </a:p>
          <a:p>
            <a:endParaRPr lang="en-US" dirty="0"/>
          </a:p>
        </p:txBody>
      </p:sp>
    </p:spTree>
    <p:extLst>
      <p:ext uri="{BB962C8B-B14F-4D97-AF65-F5344CB8AC3E}">
        <p14:creationId xmlns:p14="http://schemas.microsoft.com/office/powerpoint/2010/main" val="3866327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919C3E1E-2F20-0432-0C67-89B86BD6D0D5}"/>
              </a:ext>
            </a:extLst>
          </p:cNvPr>
          <p:cNvSpPr txBox="1">
            <a:spLocks/>
          </p:cNvSpPr>
          <p:nvPr/>
        </p:nvSpPr>
        <p:spPr>
          <a:xfrm>
            <a:off x="444500" y="542925"/>
            <a:ext cx="11214100" cy="535531"/>
          </a:xfrm>
          <a:prstGeom prst="rect">
            <a:avLst/>
          </a:prstGeom>
        </p:spPr>
        <p:txBody>
          <a:bodyPr vert="horz" wrap="square" lIns="91440" tIns="45720" rIns="91440" bIns="45720" rtlCol="0" anchor="t">
            <a:normAutofit/>
          </a:bodyPr>
          <a:lstStyle>
            <a:lvl1pPr algn="ctr"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pPr algn="l">
              <a:spcAft>
                <a:spcPts val="600"/>
              </a:spcAft>
            </a:pPr>
            <a:r>
              <a:rPr lang="en-US" b="1" kern="1200" spc="-70" baseline="0" dirty="0">
                <a:latin typeface="+mj-lt"/>
                <a:ea typeface="+mj-ea"/>
                <a:cs typeface="+mj-cs"/>
              </a:rPr>
              <a:t>Python Fundamentals</a:t>
            </a:r>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vert="horz" lIns="91440" tIns="45720" rIns="91440" bIns="45720" rtlCol="0" anchor="ctr">
            <a:normAutofit/>
          </a:bodyPr>
          <a:lstStyle/>
          <a:p>
            <a:pPr>
              <a:spcAft>
                <a:spcPts val="600"/>
              </a:spcAft>
            </a:pPr>
            <a:fld id="{C263D6C4-4840-40CC-AC84-17E24B3B7BDE}" type="slidenum">
              <a:rPr lang="en-US" smtClean="0"/>
              <a:pPr>
                <a:spcAft>
                  <a:spcPts val="600"/>
                </a:spcAft>
              </a:pPr>
              <a:t>48</a:t>
            </a:fld>
            <a:endParaRPr lang="en-US"/>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392915" y="1519796"/>
            <a:ext cx="10378086" cy="4490019"/>
          </a:xfrm>
        </p:spPr>
        <p:txBody>
          <a:bodyPr vert="horz" lIns="91440" tIns="45720" rIns="91440" bIns="45720" rtlCol="0">
            <a:normAutofit lnSpcReduction="10000"/>
          </a:bodyPr>
          <a:lstStyle/>
          <a:p>
            <a:pPr marL="0" indent="0">
              <a:buNone/>
              <a:defRPr/>
            </a:pPr>
            <a:r>
              <a:rPr lang="en-US" b="1" dirty="0">
                <a:solidFill>
                  <a:srgbClr val="FFFF00"/>
                </a:solidFill>
              </a:rPr>
              <a:t>Floating-point numbers:</a:t>
            </a:r>
          </a:p>
          <a:p>
            <a:pPr marL="0" indent="0">
              <a:buNone/>
              <a:defRPr/>
            </a:pPr>
            <a:endParaRPr lang="en-US" b="1" dirty="0">
              <a:solidFill>
                <a:srgbClr val="FFFF00"/>
              </a:solidFill>
            </a:endParaRPr>
          </a:p>
          <a:p>
            <a:pPr>
              <a:lnSpc>
                <a:spcPct val="110000"/>
              </a:lnSpc>
              <a:defRPr/>
            </a:pPr>
            <a:r>
              <a:rPr lang="en-US" dirty="0"/>
              <a:t>In this example, the number contains </a:t>
            </a:r>
            <a:r>
              <a:rPr lang="en-US" dirty="0">
                <a:solidFill>
                  <a:srgbClr val="FFFF00"/>
                </a:solidFill>
              </a:rPr>
              <a:t>four significant digits (2.302)</a:t>
            </a:r>
            <a:r>
              <a:rPr lang="en-US" dirty="0"/>
              <a:t>, and the exponent specifies how many places the decimal point should be moved to the right or to the left. Here, the exponent is positive so the point is moved to the right and the value is:</a:t>
            </a:r>
            <a:br>
              <a:rPr lang="en-US" dirty="0"/>
            </a:br>
            <a:r>
              <a:rPr lang="en-US" dirty="0">
                <a:solidFill>
                  <a:srgbClr val="FFFF00"/>
                </a:solidFill>
              </a:rPr>
              <a:t>230,200</a:t>
            </a:r>
          </a:p>
          <a:p>
            <a:pPr>
              <a:lnSpc>
                <a:spcPct val="110000"/>
              </a:lnSpc>
              <a:defRPr/>
            </a:pPr>
            <a:r>
              <a:rPr lang="en-US" dirty="0"/>
              <a:t>But if the exponent was negative (e-5), the point would be moved to the left and the value would be: </a:t>
            </a:r>
            <a:br>
              <a:rPr lang="en-US" dirty="0"/>
            </a:br>
            <a:r>
              <a:rPr lang="en-US" dirty="0">
                <a:solidFill>
                  <a:srgbClr val="FFFF00"/>
                </a:solidFill>
              </a:rPr>
              <a:t>.00002302</a:t>
            </a:r>
            <a:endParaRPr lang="en-US" dirty="0"/>
          </a:p>
          <a:p>
            <a:pPr>
              <a:defRPr/>
            </a:pPr>
            <a:r>
              <a:rPr lang="en-US" dirty="0"/>
              <a:t>An integer is an exact value that yields expected results.</a:t>
            </a:r>
          </a:p>
          <a:p>
            <a:pPr>
              <a:lnSpc>
                <a:spcPct val="110000"/>
              </a:lnSpc>
              <a:defRPr/>
            </a:pPr>
            <a:r>
              <a:rPr lang="en-US" dirty="0"/>
              <a:t> A floating-point number is an approximate value that can yield unexpected results known as floating-point errors.</a:t>
            </a:r>
          </a:p>
          <a:p>
            <a:pPr>
              <a:defRPr/>
            </a:pPr>
            <a:endParaRPr lang="en-US" dirty="0"/>
          </a:p>
          <a:p>
            <a:endParaRPr lang="en-US" dirty="0"/>
          </a:p>
        </p:txBody>
      </p:sp>
    </p:spTree>
    <p:extLst>
      <p:ext uri="{BB962C8B-B14F-4D97-AF65-F5344CB8AC3E}">
        <p14:creationId xmlns:p14="http://schemas.microsoft.com/office/powerpoint/2010/main" val="22807470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919C3E1E-2F20-0432-0C67-89B86BD6D0D5}"/>
              </a:ext>
            </a:extLst>
          </p:cNvPr>
          <p:cNvSpPr txBox="1">
            <a:spLocks/>
          </p:cNvSpPr>
          <p:nvPr/>
        </p:nvSpPr>
        <p:spPr>
          <a:xfrm>
            <a:off x="444500" y="542925"/>
            <a:ext cx="11214100" cy="535531"/>
          </a:xfrm>
          <a:prstGeom prst="rect">
            <a:avLst/>
          </a:prstGeom>
        </p:spPr>
        <p:txBody>
          <a:bodyPr vert="horz" wrap="square" lIns="91440" tIns="45720" rIns="91440" bIns="45720" rtlCol="0" anchor="t">
            <a:normAutofit/>
          </a:bodyPr>
          <a:lstStyle>
            <a:lvl1pPr algn="ctr"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pPr algn="l">
              <a:spcAft>
                <a:spcPts val="600"/>
              </a:spcAft>
            </a:pPr>
            <a:r>
              <a:rPr lang="en-US" b="1" kern="1200" spc="-70" baseline="0" dirty="0">
                <a:latin typeface="+mj-lt"/>
                <a:ea typeface="+mj-ea"/>
                <a:cs typeface="+mj-cs"/>
              </a:rPr>
              <a:t>Python Fundamentals</a:t>
            </a:r>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vert="horz" lIns="91440" tIns="45720" rIns="91440" bIns="45720" rtlCol="0" anchor="ctr">
            <a:normAutofit/>
          </a:bodyPr>
          <a:lstStyle/>
          <a:p>
            <a:pPr>
              <a:spcAft>
                <a:spcPts val="600"/>
              </a:spcAft>
            </a:pPr>
            <a:fld id="{C263D6C4-4840-40CC-AC84-17E24B3B7BDE}" type="slidenum">
              <a:rPr lang="en-US" smtClean="0"/>
              <a:pPr>
                <a:spcAft>
                  <a:spcPts val="600"/>
                </a:spcAft>
              </a:pPr>
              <a:t>49</a:t>
            </a:fld>
            <a:endParaRPr lang="en-US"/>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392915" y="1519796"/>
            <a:ext cx="10378086" cy="4490019"/>
          </a:xfrm>
        </p:spPr>
        <p:txBody>
          <a:bodyPr vert="horz" lIns="91440" tIns="45720" rIns="91440" bIns="45720" rtlCol="0">
            <a:normAutofit/>
          </a:bodyPr>
          <a:lstStyle/>
          <a:p>
            <a:pPr marL="0" indent="0">
              <a:buNone/>
              <a:defRPr/>
            </a:pPr>
            <a:r>
              <a:rPr lang="en-US" b="1" dirty="0">
                <a:solidFill>
                  <a:srgbClr val="FFFF00"/>
                </a:solidFill>
              </a:rPr>
              <a:t>Floating-point numbers:</a:t>
            </a:r>
          </a:p>
          <a:p>
            <a:pPr>
              <a:defRPr/>
            </a:pPr>
            <a:r>
              <a:rPr lang="en-US" dirty="0"/>
              <a:t>The floating-point numbers are approximate values,</a:t>
            </a:r>
            <a:br>
              <a:rPr lang="en-US" dirty="0"/>
            </a:br>
            <a:r>
              <a:rPr lang="en-US" dirty="0"/>
              <a:t>not exact values. Look at this example:</a:t>
            </a:r>
          </a:p>
          <a:p>
            <a:pPr>
              <a:defRPr/>
            </a:pPr>
            <a:r>
              <a:rPr lang="en-US" dirty="0"/>
              <a:t>In this example, Balance should be </a:t>
            </a:r>
            <a:r>
              <a:rPr lang="en-US" dirty="0">
                <a:solidFill>
                  <a:srgbClr val="FFFF00"/>
                </a:solidFill>
              </a:rPr>
              <a:t>300.30</a:t>
            </a:r>
          </a:p>
          <a:p>
            <a:pPr>
              <a:defRPr/>
            </a:pPr>
            <a:r>
              <a:rPr lang="en-US" dirty="0"/>
              <a:t>As a result, they sometimes cause floating-point errors.</a:t>
            </a:r>
          </a:p>
          <a:p>
            <a:pPr marL="0" indent="0">
              <a:buNone/>
              <a:defRPr/>
            </a:pPr>
            <a:endParaRPr lang="en-US" dirty="0"/>
          </a:p>
          <a:p>
            <a:pPr>
              <a:defRPr/>
            </a:pPr>
            <a:r>
              <a:rPr lang="en-US" dirty="0"/>
              <a:t>To fix this error, we use </a:t>
            </a:r>
            <a:r>
              <a:rPr lang="en-US" dirty="0">
                <a:solidFill>
                  <a:srgbClr val="FFFF00"/>
                </a:solidFill>
              </a:rPr>
              <a:t>round() </a:t>
            </a:r>
            <a:r>
              <a:rPr lang="en-US" dirty="0"/>
              <a:t>function. The round()</a:t>
            </a:r>
          </a:p>
          <a:p>
            <a:pPr marL="0" indent="0">
              <a:buNone/>
              <a:defRPr/>
            </a:pPr>
            <a:r>
              <a:rPr lang="en-US" dirty="0"/>
              <a:t>       function can take additional argument which is an integer</a:t>
            </a:r>
          </a:p>
          <a:p>
            <a:pPr marL="0" indent="0">
              <a:buNone/>
              <a:defRPr/>
            </a:pPr>
            <a:r>
              <a:rPr lang="en-US" dirty="0"/>
              <a:t>       that represents the number of digits to display after the</a:t>
            </a:r>
          </a:p>
          <a:p>
            <a:pPr marL="0" indent="0">
              <a:buNone/>
              <a:defRPr/>
            </a:pPr>
            <a:r>
              <a:rPr lang="en-US" dirty="0"/>
              <a:t>       decimal point.</a:t>
            </a:r>
          </a:p>
          <a:p>
            <a:pPr>
              <a:defRPr/>
            </a:pPr>
            <a:endParaRPr lang="en-US" dirty="0"/>
          </a:p>
          <a:p>
            <a:pPr>
              <a:lnSpc>
                <a:spcPct val="110000"/>
              </a:lnSpc>
              <a:defRPr/>
            </a:pPr>
            <a:endParaRPr lang="en-US" dirty="0"/>
          </a:p>
          <a:p>
            <a:pPr>
              <a:defRPr/>
            </a:pPr>
            <a:endParaRPr lang="en-US" dirty="0"/>
          </a:p>
          <a:p>
            <a:endParaRPr lang="en-US" dirty="0"/>
          </a:p>
        </p:txBody>
      </p:sp>
      <p:pic>
        <p:nvPicPr>
          <p:cNvPr id="5" name="Picture 4">
            <a:extLst>
              <a:ext uri="{FF2B5EF4-FFF2-40B4-BE49-F238E27FC236}">
                <a16:creationId xmlns:a16="http://schemas.microsoft.com/office/drawing/2014/main" id="{8578AA62-3D70-26C8-7A5C-F313E18075B2}"/>
              </a:ext>
            </a:extLst>
          </p:cNvPr>
          <p:cNvPicPr>
            <a:picLocks noChangeAspect="1"/>
          </p:cNvPicPr>
          <p:nvPr/>
        </p:nvPicPr>
        <p:blipFill>
          <a:blip r:embed="rId2"/>
          <a:stretch>
            <a:fillRect/>
          </a:stretch>
        </p:blipFill>
        <p:spPr>
          <a:xfrm>
            <a:off x="7488550" y="1393610"/>
            <a:ext cx="3814790" cy="2276492"/>
          </a:xfrm>
          <a:prstGeom prst="rect">
            <a:avLst/>
          </a:prstGeom>
        </p:spPr>
      </p:pic>
      <p:pic>
        <p:nvPicPr>
          <p:cNvPr id="8" name="Picture 7">
            <a:extLst>
              <a:ext uri="{FF2B5EF4-FFF2-40B4-BE49-F238E27FC236}">
                <a16:creationId xmlns:a16="http://schemas.microsoft.com/office/drawing/2014/main" id="{85412CCC-F6FD-8F93-65CB-F22178D8F9EA}"/>
              </a:ext>
            </a:extLst>
          </p:cNvPr>
          <p:cNvPicPr>
            <a:picLocks noChangeAspect="1"/>
          </p:cNvPicPr>
          <p:nvPr/>
        </p:nvPicPr>
        <p:blipFill>
          <a:blip r:embed="rId3"/>
          <a:stretch>
            <a:fillRect/>
          </a:stretch>
        </p:blipFill>
        <p:spPr>
          <a:xfrm>
            <a:off x="7581885" y="3838473"/>
            <a:ext cx="3628121" cy="2339713"/>
          </a:xfrm>
          <a:prstGeom prst="rect">
            <a:avLst/>
          </a:prstGeom>
        </p:spPr>
      </p:pic>
      <p:sp>
        <p:nvSpPr>
          <p:cNvPr id="4" name="Rectangle 3">
            <a:extLst>
              <a:ext uri="{FF2B5EF4-FFF2-40B4-BE49-F238E27FC236}">
                <a16:creationId xmlns:a16="http://schemas.microsoft.com/office/drawing/2014/main" id="{E06F48C4-11CD-500A-8A7E-37B4DCA7F850}"/>
              </a:ext>
            </a:extLst>
          </p:cNvPr>
          <p:cNvSpPr/>
          <p:nvPr/>
        </p:nvSpPr>
        <p:spPr>
          <a:xfrm>
            <a:off x="7535917" y="3304452"/>
            <a:ext cx="2276541" cy="1954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33E49559-81C3-3BD7-4443-091D76E5C5D9}"/>
              </a:ext>
            </a:extLst>
          </p:cNvPr>
          <p:cNvSpPr/>
          <p:nvPr/>
        </p:nvSpPr>
        <p:spPr>
          <a:xfrm>
            <a:off x="8172450" y="4572000"/>
            <a:ext cx="2714625" cy="2214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8662AF3E-044C-3289-C149-51EB50B93030}"/>
              </a:ext>
            </a:extLst>
          </p:cNvPr>
          <p:cNvSpPr/>
          <p:nvPr/>
        </p:nvSpPr>
        <p:spPr>
          <a:xfrm>
            <a:off x="7729538" y="5650706"/>
            <a:ext cx="2082920" cy="3591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481583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idx="1"/>
          </p:nvPr>
        </p:nvSpPr>
        <p:spPr>
          <a:xfrm>
            <a:off x="235527" y="881944"/>
            <a:ext cx="11720946" cy="5433131"/>
          </a:xfrm>
        </p:spPr>
        <p:txBody>
          <a:bodyPr>
            <a:normAutofit/>
          </a:bodyPr>
          <a:lstStyle/>
          <a:p>
            <a:pPr marL="0" indent="0">
              <a:buNone/>
            </a:pPr>
            <a:r>
              <a:rPr lang="en-US" b="1" dirty="0">
                <a:solidFill>
                  <a:srgbClr val="FFFF00"/>
                </a:solidFill>
              </a:rPr>
              <a:t>Block of statements: </a:t>
            </a:r>
            <a:r>
              <a:rPr lang="en-US" dirty="0">
                <a:solidFill>
                  <a:srgbClr val="FFFF00"/>
                </a:solidFill>
              </a:rPr>
              <a:t>an example of a block of statement (lines 3 and 4)</a:t>
            </a:r>
          </a:p>
          <a:p>
            <a:pPr marL="0" indent="0">
              <a:buNone/>
            </a:pPr>
            <a:endParaRPr lang="en-US" dirty="0"/>
          </a:p>
          <a:p>
            <a:endParaRPr lang="en-US" dirty="0"/>
          </a:p>
        </p:txBody>
      </p:sp>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p:txBody>
          <a:bodyPr/>
          <a:lstStyle/>
          <a:p>
            <a:r>
              <a:rPr lang="en-US" sz="3200" dirty="0">
                <a:solidFill>
                  <a:schemeClr val="bg1"/>
                </a:solidFill>
              </a:rPr>
              <a:t>Python Fundamentals</a:t>
            </a:r>
            <a:endParaRPr lang="en-CA" dirty="0"/>
          </a:p>
        </p:txBody>
      </p:sp>
      <p:pic>
        <p:nvPicPr>
          <p:cNvPr id="6" name="Picture 5">
            <a:extLst>
              <a:ext uri="{FF2B5EF4-FFF2-40B4-BE49-F238E27FC236}">
                <a16:creationId xmlns:a16="http://schemas.microsoft.com/office/drawing/2014/main" id="{361E214E-9054-CD10-96A2-71581F5696DC}"/>
              </a:ext>
            </a:extLst>
          </p:cNvPr>
          <p:cNvPicPr>
            <a:picLocks noChangeAspect="1"/>
          </p:cNvPicPr>
          <p:nvPr/>
        </p:nvPicPr>
        <p:blipFill>
          <a:blip r:embed="rId2"/>
          <a:stretch>
            <a:fillRect/>
          </a:stretch>
        </p:blipFill>
        <p:spPr>
          <a:xfrm>
            <a:off x="1888313" y="2007378"/>
            <a:ext cx="5043524" cy="4200556"/>
          </a:xfrm>
          <a:prstGeom prst="rect">
            <a:avLst/>
          </a:prstGeom>
        </p:spPr>
      </p:pic>
      <p:sp>
        <p:nvSpPr>
          <p:cNvPr id="7" name="Rectangle 6">
            <a:extLst>
              <a:ext uri="{FF2B5EF4-FFF2-40B4-BE49-F238E27FC236}">
                <a16:creationId xmlns:a16="http://schemas.microsoft.com/office/drawing/2014/main" id="{1EDFC7CA-0C50-D416-F708-4966F487ABE1}"/>
              </a:ext>
            </a:extLst>
          </p:cNvPr>
          <p:cNvSpPr/>
          <p:nvPr/>
        </p:nvSpPr>
        <p:spPr>
          <a:xfrm>
            <a:off x="2735705" y="2405921"/>
            <a:ext cx="3552669" cy="3822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8228083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919C3E1E-2F20-0432-0C67-89B86BD6D0D5}"/>
              </a:ext>
            </a:extLst>
          </p:cNvPr>
          <p:cNvSpPr txBox="1">
            <a:spLocks/>
          </p:cNvSpPr>
          <p:nvPr/>
        </p:nvSpPr>
        <p:spPr>
          <a:xfrm>
            <a:off x="444500" y="542925"/>
            <a:ext cx="11214100" cy="535531"/>
          </a:xfrm>
          <a:prstGeom prst="rect">
            <a:avLst/>
          </a:prstGeom>
        </p:spPr>
        <p:txBody>
          <a:bodyPr vert="horz" wrap="square" lIns="91440" tIns="45720" rIns="91440" bIns="45720" rtlCol="0" anchor="t">
            <a:normAutofit/>
          </a:bodyPr>
          <a:lstStyle>
            <a:lvl1pPr algn="ctr"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pPr algn="l">
              <a:spcAft>
                <a:spcPts val="600"/>
              </a:spcAft>
            </a:pPr>
            <a:r>
              <a:rPr lang="en-US" b="1" kern="1200" spc="-70" baseline="0" dirty="0">
                <a:latin typeface="+mj-lt"/>
                <a:ea typeface="+mj-ea"/>
                <a:cs typeface="+mj-cs"/>
              </a:rPr>
              <a:t>Python Fundamentals</a:t>
            </a:r>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vert="horz" lIns="91440" tIns="45720" rIns="91440" bIns="45720" rtlCol="0" anchor="ctr">
            <a:normAutofit/>
          </a:bodyPr>
          <a:lstStyle/>
          <a:p>
            <a:pPr>
              <a:spcAft>
                <a:spcPts val="600"/>
              </a:spcAft>
            </a:pPr>
            <a:fld id="{C263D6C4-4840-40CC-AC84-17E24B3B7BDE}" type="slidenum">
              <a:rPr lang="en-US" smtClean="0"/>
              <a:pPr>
                <a:spcAft>
                  <a:spcPts val="600"/>
                </a:spcAft>
              </a:pPr>
              <a:t>50</a:t>
            </a:fld>
            <a:endParaRPr lang="en-US"/>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392915" y="1519796"/>
            <a:ext cx="10378086" cy="4490019"/>
          </a:xfrm>
        </p:spPr>
        <p:txBody>
          <a:bodyPr vert="horz" lIns="91440" tIns="45720" rIns="91440" bIns="45720" rtlCol="0">
            <a:normAutofit lnSpcReduction="10000"/>
          </a:bodyPr>
          <a:lstStyle/>
          <a:p>
            <a:pPr marL="0" indent="0">
              <a:buNone/>
              <a:defRPr/>
            </a:pPr>
            <a:r>
              <a:rPr lang="en-US" b="1" dirty="0">
                <a:solidFill>
                  <a:srgbClr val="FFFF00"/>
                </a:solidFill>
              </a:rPr>
              <a:t>The standard math module:</a:t>
            </a:r>
          </a:p>
          <a:p>
            <a:pPr>
              <a:defRPr/>
            </a:pPr>
            <a:r>
              <a:rPr lang="en-US" dirty="0"/>
              <a:t>The </a:t>
            </a:r>
            <a:r>
              <a:rPr lang="en-US" dirty="0">
                <a:solidFill>
                  <a:srgbClr val="FFFF00"/>
                </a:solidFill>
              </a:rPr>
              <a:t>math</a:t>
            </a:r>
            <a:r>
              <a:rPr lang="en-US" dirty="0"/>
              <a:t> module for Python provides many functions</a:t>
            </a:r>
            <a:br>
              <a:rPr lang="en-US" dirty="0"/>
            </a:br>
            <a:r>
              <a:rPr lang="en-US" dirty="0"/>
              <a:t>for mathematical, trigonometric, and logarithmic operations.</a:t>
            </a:r>
          </a:p>
          <a:p>
            <a:pPr>
              <a:defRPr/>
            </a:pPr>
            <a:r>
              <a:rPr lang="en-US" dirty="0"/>
              <a:t>The floating-point numbers are approximate values,</a:t>
            </a:r>
            <a:br>
              <a:rPr lang="en-US" dirty="0"/>
            </a:br>
            <a:r>
              <a:rPr lang="en-US" dirty="0"/>
              <a:t>not exact values. Look at this example:</a:t>
            </a:r>
          </a:p>
          <a:p>
            <a:pPr marL="0" indent="0">
              <a:buNone/>
              <a:defRPr/>
            </a:pPr>
            <a:r>
              <a:rPr lang="en-US" dirty="0"/>
              <a:t>                      Balance should be </a:t>
            </a:r>
            <a:r>
              <a:rPr lang="en-US" dirty="0">
                <a:solidFill>
                  <a:srgbClr val="FFFF00"/>
                </a:solidFill>
              </a:rPr>
              <a:t>300.30</a:t>
            </a:r>
          </a:p>
          <a:p>
            <a:pPr>
              <a:defRPr/>
            </a:pPr>
            <a:r>
              <a:rPr lang="en-US" dirty="0"/>
              <a:t>As a result, they sometimes cause floating-point errors.</a:t>
            </a:r>
          </a:p>
          <a:p>
            <a:pPr marL="0" indent="0">
              <a:buNone/>
              <a:defRPr/>
            </a:pPr>
            <a:endParaRPr lang="en-US" dirty="0"/>
          </a:p>
          <a:p>
            <a:pPr>
              <a:defRPr/>
            </a:pPr>
            <a:r>
              <a:rPr lang="en-US" dirty="0"/>
              <a:t>To fix this error, we use </a:t>
            </a:r>
            <a:r>
              <a:rPr lang="en-US" dirty="0">
                <a:solidFill>
                  <a:srgbClr val="FFFF00"/>
                </a:solidFill>
              </a:rPr>
              <a:t>round() </a:t>
            </a:r>
            <a:r>
              <a:rPr lang="en-US" dirty="0"/>
              <a:t>function. The round()</a:t>
            </a:r>
          </a:p>
          <a:p>
            <a:pPr marL="0" indent="0">
              <a:buNone/>
              <a:defRPr/>
            </a:pPr>
            <a:r>
              <a:rPr lang="en-US" dirty="0"/>
              <a:t>       function can take additional argument which is an integer</a:t>
            </a:r>
          </a:p>
          <a:p>
            <a:pPr marL="0" indent="0">
              <a:buNone/>
              <a:defRPr/>
            </a:pPr>
            <a:r>
              <a:rPr lang="en-US" dirty="0"/>
              <a:t>       that represents the number of digits to display after the</a:t>
            </a:r>
          </a:p>
          <a:p>
            <a:pPr marL="0" indent="0">
              <a:buNone/>
              <a:defRPr/>
            </a:pPr>
            <a:r>
              <a:rPr lang="en-US" dirty="0"/>
              <a:t>       decimal point.</a:t>
            </a:r>
          </a:p>
          <a:p>
            <a:pPr>
              <a:defRPr/>
            </a:pPr>
            <a:endParaRPr lang="en-US" dirty="0"/>
          </a:p>
          <a:p>
            <a:pPr>
              <a:lnSpc>
                <a:spcPct val="110000"/>
              </a:lnSpc>
              <a:defRPr/>
            </a:pPr>
            <a:endParaRPr lang="en-US" dirty="0"/>
          </a:p>
          <a:p>
            <a:pPr>
              <a:defRPr/>
            </a:pPr>
            <a:endParaRPr lang="en-US" dirty="0"/>
          </a:p>
          <a:p>
            <a:endParaRPr lang="en-US" dirty="0"/>
          </a:p>
        </p:txBody>
      </p:sp>
      <p:pic>
        <p:nvPicPr>
          <p:cNvPr id="5" name="Picture 4">
            <a:extLst>
              <a:ext uri="{FF2B5EF4-FFF2-40B4-BE49-F238E27FC236}">
                <a16:creationId xmlns:a16="http://schemas.microsoft.com/office/drawing/2014/main" id="{8578AA62-3D70-26C8-7A5C-F313E18075B2}"/>
              </a:ext>
            </a:extLst>
          </p:cNvPr>
          <p:cNvPicPr>
            <a:picLocks noChangeAspect="1"/>
          </p:cNvPicPr>
          <p:nvPr/>
        </p:nvPicPr>
        <p:blipFill>
          <a:blip r:embed="rId2"/>
          <a:stretch>
            <a:fillRect/>
          </a:stretch>
        </p:blipFill>
        <p:spPr>
          <a:xfrm>
            <a:off x="7714496" y="1494320"/>
            <a:ext cx="3814790" cy="2276492"/>
          </a:xfrm>
          <a:prstGeom prst="rect">
            <a:avLst/>
          </a:prstGeom>
        </p:spPr>
      </p:pic>
      <p:pic>
        <p:nvPicPr>
          <p:cNvPr id="8" name="Picture 7">
            <a:extLst>
              <a:ext uri="{FF2B5EF4-FFF2-40B4-BE49-F238E27FC236}">
                <a16:creationId xmlns:a16="http://schemas.microsoft.com/office/drawing/2014/main" id="{85412CCC-F6FD-8F93-65CB-F22178D8F9EA}"/>
              </a:ext>
            </a:extLst>
          </p:cNvPr>
          <p:cNvPicPr>
            <a:picLocks noChangeAspect="1"/>
          </p:cNvPicPr>
          <p:nvPr/>
        </p:nvPicPr>
        <p:blipFill>
          <a:blip r:embed="rId3"/>
          <a:stretch>
            <a:fillRect/>
          </a:stretch>
        </p:blipFill>
        <p:spPr>
          <a:xfrm>
            <a:off x="7827279" y="3975362"/>
            <a:ext cx="3628121" cy="2339713"/>
          </a:xfrm>
          <a:prstGeom prst="rect">
            <a:avLst/>
          </a:prstGeom>
        </p:spPr>
      </p:pic>
      <p:sp>
        <p:nvSpPr>
          <p:cNvPr id="4" name="Rectangle 3">
            <a:extLst>
              <a:ext uri="{FF2B5EF4-FFF2-40B4-BE49-F238E27FC236}">
                <a16:creationId xmlns:a16="http://schemas.microsoft.com/office/drawing/2014/main" id="{E06F48C4-11CD-500A-8A7E-37B4DCA7F850}"/>
              </a:ext>
            </a:extLst>
          </p:cNvPr>
          <p:cNvSpPr/>
          <p:nvPr/>
        </p:nvSpPr>
        <p:spPr>
          <a:xfrm>
            <a:off x="7827279" y="3415360"/>
            <a:ext cx="2276541" cy="1954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33E49559-81C3-3BD7-4443-091D76E5C5D9}"/>
              </a:ext>
            </a:extLst>
          </p:cNvPr>
          <p:cNvSpPr/>
          <p:nvPr/>
        </p:nvSpPr>
        <p:spPr>
          <a:xfrm>
            <a:off x="8398575" y="4646432"/>
            <a:ext cx="2714625" cy="2643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8662AF3E-044C-3289-C149-51EB50B93030}"/>
              </a:ext>
            </a:extLst>
          </p:cNvPr>
          <p:cNvSpPr/>
          <p:nvPr/>
        </p:nvSpPr>
        <p:spPr>
          <a:xfrm>
            <a:off x="7924089" y="5730685"/>
            <a:ext cx="2082920" cy="3591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2995429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919C3E1E-2F20-0432-0C67-89B86BD6D0D5}"/>
              </a:ext>
            </a:extLst>
          </p:cNvPr>
          <p:cNvSpPr txBox="1">
            <a:spLocks/>
          </p:cNvSpPr>
          <p:nvPr/>
        </p:nvSpPr>
        <p:spPr>
          <a:xfrm>
            <a:off x="444500" y="542925"/>
            <a:ext cx="11214100" cy="535531"/>
          </a:xfrm>
          <a:prstGeom prst="rect">
            <a:avLst/>
          </a:prstGeom>
        </p:spPr>
        <p:txBody>
          <a:bodyPr vert="horz" wrap="square" lIns="91440" tIns="45720" rIns="91440" bIns="45720" rtlCol="0" anchor="t">
            <a:normAutofit/>
          </a:bodyPr>
          <a:lstStyle>
            <a:lvl1pPr algn="ctr"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pPr algn="l">
              <a:spcAft>
                <a:spcPts val="600"/>
              </a:spcAft>
            </a:pPr>
            <a:r>
              <a:rPr lang="en-US" b="1" kern="1200" spc="-70" baseline="0" dirty="0">
                <a:latin typeface="+mj-lt"/>
                <a:ea typeface="+mj-ea"/>
                <a:cs typeface="+mj-cs"/>
              </a:rPr>
              <a:t>Python Fundamentals</a:t>
            </a:r>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vert="horz" lIns="91440" tIns="45720" rIns="91440" bIns="45720" rtlCol="0" anchor="ctr">
            <a:normAutofit/>
          </a:bodyPr>
          <a:lstStyle/>
          <a:p>
            <a:pPr>
              <a:spcAft>
                <a:spcPts val="600"/>
              </a:spcAft>
            </a:pPr>
            <a:fld id="{C263D6C4-4840-40CC-AC84-17E24B3B7BDE}" type="slidenum">
              <a:rPr lang="en-US" smtClean="0"/>
              <a:pPr>
                <a:spcAft>
                  <a:spcPts val="600"/>
                </a:spcAft>
              </a:pPr>
              <a:t>51</a:t>
            </a:fld>
            <a:endParaRPr lang="en-US"/>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392915" y="1519796"/>
            <a:ext cx="10378086" cy="4490019"/>
          </a:xfrm>
        </p:spPr>
        <p:txBody>
          <a:bodyPr vert="horz" lIns="91440" tIns="45720" rIns="91440" bIns="45720" rtlCol="0">
            <a:normAutofit/>
          </a:bodyPr>
          <a:lstStyle/>
          <a:p>
            <a:pPr marL="0" indent="0">
              <a:buNone/>
              <a:defRPr/>
            </a:pPr>
            <a:r>
              <a:rPr lang="en-US" b="1" dirty="0">
                <a:solidFill>
                  <a:srgbClr val="FFFF00"/>
                </a:solidFill>
              </a:rPr>
              <a:t>The standard math module:</a:t>
            </a:r>
          </a:p>
          <a:p>
            <a:pPr>
              <a:lnSpc>
                <a:spcPct val="100000"/>
              </a:lnSpc>
              <a:defRPr/>
            </a:pPr>
            <a:r>
              <a:rPr lang="en-US" dirty="0"/>
              <a:t>We list four common functions and the </a:t>
            </a:r>
            <a:r>
              <a:rPr lang="en-US" i="1" dirty="0"/>
              <a:t>pi</a:t>
            </a:r>
            <a:r>
              <a:rPr lang="en-US" dirty="0"/>
              <a:t> constant that required importing the math module.</a:t>
            </a:r>
          </a:p>
          <a:p>
            <a:pPr>
              <a:lnSpc>
                <a:spcPct val="100000"/>
              </a:lnSpc>
              <a:defRPr/>
            </a:pPr>
            <a:r>
              <a:rPr lang="en-US" dirty="0"/>
              <a:t>You can use the </a:t>
            </a:r>
            <a:r>
              <a:rPr lang="en-US" dirty="0">
                <a:solidFill>
                  <a:srgbClr val="FFFF00"/>
                </a:solidFill>
              </a:rPr>
              <a:t>ceil() </a:t>
            </a:r>
            <a:r>
              <a:rPr lang="en-US" dirty="0"/>
              <a:t>function if you always want to round up (</a:t>
            </a:r>
            <a:r>
              <a:rPr lang="en-US" dirty="0">
                <a:solidFill>
                  <a:srgbClr val="FFFF00"/>
                </a:solidFill>
              </a:rPr>
              <a:t>towards the ceiling</a:t>
            </a:r>
            <a:r>
              <a:rPr lang="en-US" dirty="0"/>
              <a:t>). And you can use the </a:t>
            </a:r>
            <a:r>
              <a:rPr lang="en-US" dirty="0">
                <a:solidFill>
                  <a:srgbClr val="FFFF00"/>
                </a:solidFill>
              </a:rPr>
              <a:t>floor() </a:t>
            </a:r>
            <a:r>
              <a:rPr lang="en-US" dirty="0"/>
              <a:t>function if you always want to round down (</a:t>
            </a:r>
            <a:r>
              <a:rPr lang="en-US" dirty="0">
                <a:solidFill>
                  <a:srgbClr val="FFFF00"/>
                </a:solidFill>
              </a:rPr>
              <a:t>towards the floor</a:t>
            </a:r>
            <a:r>
              <a:rPr lang="en-US" dirty="0"/>
              <a:t>). 		</a:t>
            </a:r>
            <a:r>
              <a:rPr lang="en-US" b="1" dirty="0"/>
              <a:t>See examples in next slide</a:t>
            </a:r>
          </a:p>
          <a:p>
            <a:pPr marL="0" indent="0">
              <a:buNone/>
              <a:defRPr/>
            </a:pPr>
            <a:r>
              <a:rPr lang="en-US" dirty="0"/>
              <a:t>               </a:t>
            </a:r>
            <a:r>
              <a:rPr lang="en-US" b="1" dirty="0">
                <a:solidFill>
                  <a:srgbClr val="FFFF00"/>
                </a:solidFill>
              </a:rPr>
              <a:t>*</a:t>
            </a:r>
            <a:r>
              <a:rPr lang="en-US" dirty="0"/>
              <a:t> you can also use the exponential operator (</a:t>
            </a:r>
            <a:r>
              <a:rPr lang="en-US" dirty="0">
                <a:solidFill>
                  <a:srgbClr val="FFFF00"/>
                </a:solidFill>
              </a:rPr>
              <a:t>**</a:t>
            </a:r>
            <a:r>
              <a:rPr lang="en-US" dirty="0"/>
              <a:t>) to raise a number to the power.</a:t>
            </a:r>
          </a:p>
          <a:p>
            <a:pPr>
              <a:defRPr/>
            </a:pPr>
            <a:endParaRPr lang="en-US" dirty="0"/>
          </a:p>
          <a:p>
            <a:pPr>
              <a:lnSpc>
                <a:spcPct val="110000"/>
              </a:lnSpc>
              <a:defRPr/>
            </a:pPr>
            <a:endParaRPr lang="en-US" dirty="0"/>
          </a:p>
          <a:p>
            <a:pPr>
              <a:defRPr/>
            </a:pPr>
            <a:endParaRPr lang="en-US" dirty="0"/>
          </a:p>
          <a:p>
            <a:endParaRPr lang="en-US" dirty="0"/>
          </a:p>
        </p:txBody>
      </p:sp>
      <p:pic>
        <p:nvPicPr>
          <p:cNvPr id="11" name="Picture 10">
            <a:extLst>
              <a:ext uri="{FF2B5EF4-FFF2-40B4-BE49-F238E27FC236}">
                <a16:creationId xmlns:a16="http://schemas.microsoft.com/office/drawing/2014/main" id="{54F2073D-B01D-90F5-E1DD-29656403404E}"/>
              </a:ext>
            </a:extLst>
          </p:cNvPr>
          <p:cNvPicPr>
            <a:picLocks noChangeAspect="1"/>
          </p:cNvPicPr>
          <p:nvPr/>
        </p:nvPicPr>
        <p:blipFill>
          <a:blip r:embed="rId2"/>
          <a:stretch>
            <a:fillRect/>
          </a:stretch>
        </p:blipFill>
        <p:spPr>
          <a:xfrm>
            <a:off x="2203431" y="4212523"/>
            <a:ext cx="6757053" cy="1874049"/>
          </a:xfrm>
          <a:prstGeom prst="rect">
            <a:avLst/>
          </a:prstGeom>
        </p:spPr>
      </p:pic>
      <p:sp>
        <p:nvSpPr>
          <p:cNvPr id="12" name="Rectangle 11">
            <a:extLst>
              <a:ext uri="{FF2B5EF4-FFF2-40B4-BE49-F238E27FC236}">
                <a16:creationId xmlns:a16="http://schemas.microsoft.com/office/drawing/2014/main" id="{8B755EA9-D126-DB6E-9702-5BDC7AAFDB3B}"/>
              </a:ext>
            </a:extLst>
          </p:cNvPr>
          <p:cNvSpPr/>
          <p:nvPr/>
        </p:nvSpPr>
        <p:spPr>
          <a:xfrm>
            <a:off x="3178328" y="3291840"/>
            <a:ext cx="3348596" cy="3468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6509177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919C3E1E-2F20-0432-0C67-89B86BD6D0D5}"/>
              </a:ext>
            </a:extLst>
          </p:cNvPr>
          <p:cNvSpPr txBox="1">
            <a:spLocks/>
          </p:cNvSpPr>
          <p:nvPr/>
        </p:nvSpPr>
        <p:spPr>
          <a:xfrm>
            <a:off x="444500" y="542925"/>
            <a:ext cx="11214100" cy="535531"/>
          </a:xfrm>
          <a:prstGeom prst="rect">
            <a:avLst/>
          </a:prstGeom>
        </p:spPr>
        <p:txBody>
          <a:bodyPr vert="horz" wrap="square" lIns="91440" tIns="45720" rIns="91440" bIns="45720" rtlCol="0" anchor="t">
            <a:normAutofit/>
          </a:bodyPr>
          <a:lstStyle>
            <a:lvl1pPr algn="ctr"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pPr algn="l">
              <a:spcAft>
                <a:spcPts val="600"/>
              </a:spcAft>
            </a:pPr>
            <a:r>
              <a:rPr lang="en-US" b="1" kern="1200" spc="-70" baseline="0" dirty="0">
                <a:latin typeface="+mj-lt"/>
                <a:ea typeface="+mj-ea"/>
                <a:cs typeface="+mj-cs"/>
              </a:rPr>
              <a:t>Python Fundamentals</a:t>
            </a:r>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vert="horz" lIns="91440" tIns="45720" rIns="91440" bIns="45720" rtlCol="0" anchor="ctr">
            <a:normAutofit/>
          </a:bodyPr>
          <a:lstStyle/>
          <a:p>
            <a:pPr>
              <a:spcAft>
                <a:spcPts val="600"/>
              </a:spcAft>
            </a:pPr>
            <a:fld id="{C263D6C4-4840-40CC-AC84-17E24B3B7BDE}" type="slidenum">
              <a:rPr lang="en-US" smtClean="0"/>
              <a:pPr>
                <a:spcAft>
                  <a:spcPts val="600"/>
                </a:spcAft>
              </a:pPr>
              <a:t>52</a:t>
            </a:fld>
            <a:endParaRPr lang="en-US"/>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392915" y="1519796"/>
            <a:ext cx="10378086" cy="4490019"/>
          </a:xfrm>
        </p:spPr>
        <p:txBody>
          <a:bodyPr vert="horz" lIns="91440" tIns="45720" rIns="91440" bIns="45720" rtlCol="0">
            <a:normAutofit/>
          </a:bodyPr>
          <a:lstStyle/>
          <a:p>
            <a:pPr marL="0" indent="0">
              <a:buNone/>
              <a:defRPr/>
            </a:pPr>
            <a:r>
              <a:rPr lang="en-US" b="1" dirty="0">
                <a:solidFill>
                  <a:srgbClr val="FFFF00"/>
                </a:solidFill>
              </a:rPr>
              <a:t>The standard math module:</a:t>
            </a:r>
          </a:p>
          <a:p>
            <a:pPr>
              <a:defRPr/>
            </a:pPr>
            <a:r>
              <a:rPr lang="en-US" b="1" dirty="0"/>
              <a:t>The </a:t>
            </a:r>
            <a:r>
              <a:rPr lang="en-US" b="1" i="1" dirty="0">
                <a:solidFill>
                  <a:srgbClr val="FFFF00"/>
                </a:solidFill>
              </a:rPr>
              <a:t>m</a:t>
            </a:r>
            <a:r>
              <a:rPr lang="en-US" b="1" dirty="0"/>
              <a:t> in the import statement is called </a:t>
            </a:r>
            <a:r>
              <a:rPr lang="en-US" b="1" dirty="0">
                <a:solidFill>
                  <a:srgbClr val="FFFF00"/>
                </a:solidFill>
              </a:rPr>
              <a:t>alias</a:t>
            </a:r>
            <a:r>
              <a:rPr lang="en-US" b="1" dirty="0"/>
              <a:t> that is defined so we use through the program instead of using the module name – math.</a:t>
            </a:r>
          </a:p>
          <a:p>
            <a:pPr>
              <a:defRPr/>
            </a:pPr>
            <a:endParaRPr lang="en-US" dirty="0"/>
          </a:p>
          <a:p>
            <a:pPr>
              <a:lnSpc>
                <a:spcPct val="110000"/>
              </a:lnSpc>
              <a:defRPr/>
            </a:pPr>
            <a:endParaRPr lang="en-US" dirty="0"/>
          </a:p>
          <a:p>
            <a:pPr>
              <a:defRPr/>
            </a:pPr>
            <a:endParaRPr lang="en-US" dirty="0"/>
          </a:p>
          <a:p>
            <a:endParaRPr lang="en-US" dirty="0"/>
          </a:p>
        </p:txBody>
      </p:sp>
      <p:pic>
        <p:nvPicPr>
          <p:cNvPr id="11" name="Picture 10">
            <a:extLst>
              <a:ext uri="{FF2B5EF4-FFF2-40B4-BE49-F238E27FC236}">
                <a16:creationId xmlns:a16="http://schemas.microsoft.com/office/drawing/2014/main" id="{B5BFCE5A-F2F6-DC6D-85E3-2E07625DC1C5}"/>
              </a:ext>
            </a:extLst>
          </p:cNvPr>
          <p:cNvPicPr>
            <a:picLocks noChangeAspect="1"/>
          </p:cNvPicPr>
          <p:nvPr/>
        </p:nvPicPr>
        <p:blipFill>
          <a:blip r:embed="rId2"/>
          <a:stretch>
            <a:fillRect/>
          </a:stretch>
        </p:blipFill>
        <p:spPr>
          <a:xfrm>
            <a:off x="444500" y="2811804"/>
            <a:ext cx="4018773" cy="3263531"/>
          </a:xfrm>
          <a:prstGeom prst="rect">
            <a:avLst/>
          </a:prstGeom>
        </p:spPr>
      </p:pic>
      <p:pic>
        <p:nvPicPr>
          <p:cNvPr id="13" name="Picture 12">
            <a:extLst>
              <a:ext uri="{FF2B5EF4-FFF2-40B4-BE49-F238E27FC236}">
                <a16:creationId xmlns:a16="http://schemas.microsoft.com/office/drawing/2014/main" id="{DCEC5546-61F2-A0D7-489B-B3B83E73A0C7}"/>
              </a:ext>
            </a:extLst>
          </p:cNvPr>
          <p:cNvPicPr>
            <a:picLocks noChangeAspect="1"/>
          </p:cNvPicPr>
          <p:nvPr/>
        </p:nvPicPr>
        <p:blipFill>
          <a:blip r:embed="rId3"/>
          <a:stretch>
            <a:fillRect/>
          </a:stretch>
        </p:blipFill>
        <p:spPr>
          <a:xfrm>
            <a:off x="5259432" y="2805257"/>
            <a:ext cx="5776955" cy="3276624"/>
          </a:xfrm>
          <a:prstGeom prst="rect">
            <a:avLst/>
          </a:prstGeom>
        </p:spPr>
      </p:pic>
    </p:spTree>
    <p:extLst>
      <p:ext uri="{BB962C8B-B14F-4D97-AF65-F5344CB8AC3E}">
        <p14:creationId xmlns:p14="http://schemas.microsoft.com/office/powerpoint/2010/main" val="4575496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919C3E1E-2F20-0432-0C67-89B86BD6D0D5}"/>
              </a:ext>
            </a:extLst>
          </p:cNvPr>
          <p:cNvSpPr txBox="1">
            <a:spLocks/>
          </p:cNvSpPr>
          <p:nvPr/>
        </p:nvSpPr>
        <p:spPr>
          <a:xfrm>
            <a:off x="444500" y="542925"/>
            <a:ext cx="11214100" cy="535531"/>
          </a:xfrm>
          <a:prstGeom prst="rect">
            <a:avLst/>
          </a:prstGeom>
        </p:spPr>
        <p:txBody>
          <a:bodyPr vert="horz" wrap="square" lIns="91440" tIns="45720" rIns="91440" bIns="45720" rtlCol="0" anchor="t">
            <a:normAutofit/>
          </a:bodyPr>
          <a:lstStyle>
            <a:lvl1pPr algn="ctr"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pPr algn="l">
              <a:spcAft>
                <a:spcPts val="600"/>
              </a:spcAft>
            </a:pPr>
            <a:r>
              <a:rPr lang="en-US" b="1" kern="1200" spc="-70" baseline="0" dirty="0">
                <a:latin typeface="+mj-lt"/>
                <a:ea typeface="+mj-ea"/>
                <a:cs typeface="+mj-cs"/>
              </a:rPr>
              <a:t>Python Fundamentals</a:t>
            </a:r>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vert="horz" lIns="91440" tIns="45720" rIns="91440" bIns="45720" rtlCol="0" anchor="ctr">
            <a:normAutofit/>
          </a:bodyPr>
          <a:lstStyle/>
          <a:p>
            <a:pPr>
              <a:spcAft>
                <a:spcPts val="600"/>
              </a:spcAft>
            </a:pPr>
            <a:fld id="{C263D6C4-4840-40CC-AC84-17E24B3B7BDE}" type="slidenum">
              <a:rPr lang="en-US" smtClean="0"/>
              <a:pPr>
                <a:spcAft>
                  <a:spcPts val="600"/>
                </a:spcAft>
              </a:pPr>
              <a:t>53</a:t>
            </a:fld>
            <a:endParaRPr lang="en-US"/>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392915" y="1519796"/>
            <a:ext cx="10378086" cy="4490019"/>
          </a:xfrm>
        </p:spPr>
        <p:txBody>
          <a:bodyPr vert="horz" lIns="91440" tIns="45720" rIns="91440" bIns="45720" rtlCol="0">
            <a:normAutofit/>
          </a:bodyPr>
          <a:lstStyle/>
          <a:p>
            <a:pPr marL="0" indent="0">
              <a:buNone/>
              <a:defRPr/>
            </a:pPr>
            <a:r>
              <a:rPr lang="en-US" b="1" dirty="0">
                <a:solidFill>
                  <a:srgbClr val="FFFF00"/>
                </a:solidFill>
              </a:rPr>
              <a:t>The standard math module:</a:t>
            </a:r>
          </a:p>
          <a:p>
            <a:pPr>
              <a:defRPr/>
            </a:pPr>
            <a:r>
              <a:rPr lang="en-US" b="1" dirty="0"/>
              <a:t>The </a:t>
            </a:r>
            <a:r>
              <a:rPr lang="en-US" b="1" i="1" dirty="0">
                <a:solidFill>
                  <a:srgbClr val="FFFF00"/>
                </a:solidFill>
              </a:rPr>
              <a:t>m</a:t>
            </a:r>
            <a:r>
              <a:rPr lang="en-US" b="1" dirty="0"/>
              <a:t> in the import statement is called </a:t>
            </a:r>
            <a:r>
              <a:rPr lang="en-US" b="1" dirty="0">
                <a:solidFill>
                  <a:srgbClr val="FFFF00"/>
                </a:solidFill>
              </a:rPr>
              <a:t>alias</a:t>
            </a:r>
            <a:r>
              <a:rPr lang="en-US" b="1" dirty="0"/>
              <a:t> that is</a:t>
            </a:r>
            <a:br>
              <a:rPr lang="en-US" b="1" dirty="0"/>
            </a:br>
            <a:r>
              <a:rPr lang="en-US" b="1" dirty="0"/>
              <a:t>defined so we use through the program instead of</a:t>
            </a:r>
            <a:br>
              <a:rPr lang="en-US" b="1" dirty="0"/>
            </a:br>
            <a:r>
              <a:rPr lang="en-US" b="1" dirty="0"/>
              <a:t>using the module name – math.</a:t>
            </a:r>
          </a:p>
          <a:p>
            <a:pPr>
              <a:defRPr/>
            </a:pPr>
            <a:endParaRPr lang="en-US" dirty="0"/>
          </a:p>
          <a:p>
            <a:pPr>
              <a:lnSpc>
                <a:spcPct val="110000"/>
              </a:lnSpc>
              <a:defRPr/>
            </a:pPr>
            <a:endParaRPr lang="en-US" dirty="0"/>
          </a:p>
          <a:p>
            <a:pPr>
              <a:defRPr/>
            </a:pPr>
            <a:endParaRPr lang="en-US" dirty="0"/>
          </a:p>
          <a:p>
            <a:endParaRPr lang="en-US" dirty="0"/>
          </a:p>
        </p:txBody>
      </p:sp>
      <p:pic>
        <p:nvPicPr>
          <p:cNvPr id="11" name="Picture 10">
            <a:extLst>
              <a:ext uri="{FF2B5EF4-FFF2-40B4-BE49-F238E27FC236}">
                <a16:creationId xmlns:a16="http://schemas.microsoft.com/office/drawing/2014/main" id="{B5BFCE5A-F2F6-DC6D-85E3-2E07625DC1C5}"/>
              </a:ext>
            </a:extLst>
          </p:cNvPr>
          <p:cNvPicPr>
            <a:picLocks noChangeAspect="1"/>
          </p:cNvPicPr>
          <p:nvPr/>
        </p:nvPicPr>
        <p:blipFill>
          <a:blip r:embed="rId2"/>
          <a:stretch>
            <a:fillRect/>
          </a:stretch>
        </p:blipFill>
        <p:spPr>
          <a:xfrm>
            <a:off x="699989" y="3150393"/>
            <a:ext cx="3763284" cy="3056056"/>
          </a:xfrm>
          <a:prstGeom prst="rect">
            <a:avLst/>
          </a:prstGeom>
        </p:spPr>
      </p:pic>
      <p:pic>
        <p:nvPicPr>
          <p:cNvPr id="13" name="Picture 12">
            <a:extLst>
              <a:ext uri="{FF2B5EF4-FFF2-40B4-BE49-F238E27FC236}">
                <a16:creationId xmlns:a16="http://schemas.microsoft.com/office/drawing/2014/main" id="{DCEC5546-61F2-A0D7-489B-B3B83E73A0C7}"/>
              </a:ext>
            </a:extLst>
          </p:cNvPr>
          <p:cNvPicPr>
            <a:picLocks noChangeAspect="1"/>
          </p:cNvPicPr>
          <p:nvPr/>
        </p:nvPicPr>
        <p:blipFill>
          <a:blip r:embed="rId3"/>
          <a:stretch>
            <a:fillRect/>
          </a:stretch>
        </p:blipFill>
        <p:spPr>
          <a:xfrm>
            <a:off x="5178785" y="3260728"/>
            <a:ext cx="5190533" cy="2944012"/>
          </a:xfrm>
          <a:prstGeom prst="rect">
            <a:avLst/>
          </a:prstGeom>
        </p:spPr>
      </p:pic>
      <p:pic>
        <p:nvPicPr>
          <p:cNvPr id="5" name="Picture 4">
            <a:extLst>
              <a:ext uri="{FF2B5EF4-FFF2-40B4-BE49-F238E27FC236}">
                <a16:creationId xmlns:a16="http://schemas.microsoft.com/office/drawing/2014/main" id="{D8AF0A7A-ED9A-81D5-4893-BF435744E210}"/>
              </a:ext>
            </a:extLst>
          </p:cNvPr>
          <p:cNvPicPr>
            <a:picLocks noChangeAspect="1"/>
          </p:cNvPicPr>
          <p:nvPr/>
        </p:nvPicPr>
        <p:blipFill>
          <a:blip r:embed="rId4"/>
          <a:stretch>
            <a:fillRect/>
          </a:stretch>
        </p:blipFill>
        <p:spPr>
          <a:xfrm>
            <a:off x="7354858" y="301824"/>
            <a:ext cx="4100542" cy="2762270"/>
          </a:xfrm>
          <a:prstGeom prst="rect">
            <a:avLst/>
          </a:prstGeom>
        </p:spPr>
      </p:pic>
    </p:spTree>
    <p:extLst>
      <p:ext uri="{BB962C8B-B14F-4D97-AF65-F5344CB8AC3E}">
        <p14:creationId xmlns:p14="http://schemas.microsoft.com/office/powerpoint/2010/main" val="40120893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919C3E1E-2F20-0432-0C67-89B86BD6D0D5}"/>
              </a:ext>
            </a:extLst>
          </p:cNvPr>
          <p:cNvSpPr txBox="1">
            <a:spLocks/>
          </p:cNvSpPr>
          <p:nvPr/>
        </p:nvSpPr>
        <p:spPr>
          <a:xfrm>
            <a:off x="444500" y="542925"/>
            <a:ext cx="11214100" cy="535531"/>
          </a:xfrm>
          <a:prstGeom prst="rect">
            <a:avLst/>
          </a:prstGeom>
        </p:spPr>
        <p:txBody>
          <a:bodyPr vert="horz" wrap="square" lIns="91440" tIns="45720" rIns="91440" bIns="45720" rtlCol="0" anchor="t">
            <a:normAutofit/>
          </a:bodyPr>
          <a:lstStyle>
            <a:lvl1pPr algn="ctr"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pPr algn="l">
              <a:spcAft>
                <a:spcPts val="600"/>
              </a:spcAft>
            </a:pPr>
            <a:r>
              <a:rPr lang="en-US" b="1" kern="1200" spc="-70" baseline="0" dirty="0">
                <a:latin typeface="+mj-lt"/>
                <a:ea typeface="+mj-ea"/>
                <a:cs typeface="+mj-cs"/>
              </a:rPr>
              <a:t>Python Fundamentals</a:t>
            </a:r>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vert="horz" lIns="91440" tIns="45720" rIns="91440" bIns="45720" rtlCol="0" anchor="ctr">
            <a:normAutofit/>
          </a:bodyPr>
          <a:lstStyle/>
          <a:p>
            <a:pPr>
              <a:spcAft>
                <a:spcPts val="600"/>
              </a:spcAft>
            </a:pPr>
            <a:fld id="{C263D6C4-4840-40CC-AC84-17E24B3B7BDE}" type="slidenum">
              <a:rPr lang="en-US" smtClean="0"/>
              <a:pPr>
                <a:spcAft>
                  <a:spcPts val="600"/>
                </a:spcAft>
              </a:pPr>
              <a:t>54</a:t>
            </a:fld>
            <a:endParaRPr lang="en-US"/>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392915" y="1519796"/>
            <a:ext cx="10378086" cy="4660287"/>
          </a:xfrm>
        </p:spPr>
        <p:txBody>
          <a:bodyPr vert="horz" lIns="91440" tIns="45720" rIns="91440" bIns="45720" rtlCol="0">
            <a:normAutofit/>
          </a:bodyPr>
          <a:lstStyle/>
          <a:p>
            <a:pPr marL="0" indent="0">
              <a:buNone/>
            </a:pPr>
            <a:r>
              <a:rPr lang="en-US" sz="2000" b="1" dirty="0">
                <a:solidFill>
                  <a:srgbClr val="FFFF00"/>
                </a:solidFill>
              </a:rPr>
              <a:t>Class exercises: </a:t>
            </a:r>
            <a:r>
              <a:rPr lang="en-US" sz="2000" b="1" dirty="0">
                <a:solidFill>
                  <a:schemeClr val="accent6">
                    <a:lumMod val="75000"/>
                  </a:schemeClr>
                </a:solidFill>
              </a:rPr>
              <a:t>Do it yourself !</a:t>
            </a:r>
          </a:p>
          <a:p>
            <a:r>
              <a:rPr lang="en-US" sz="1800" i="0" u="none" strike="noStrike" baseline="0" dirty="0"/>
              <a:t>Create a program that calculates a user’s weekly gross and take-home pay.</a:t>
            </a:r>
          </a:p>
          <a:p>
            <a:r>
              <a:rPr lang="en-CA" sz="1800" i="0" u="none" strike="noStrike" baseline="0" dirty="0"/>
              <a:t>Follow the Console (on the right) and assign values to the hours Worked and hourly </a:t>
            </a:r>
            <a:r>
              <a:rPr lang="en-CA" sz="1800" dirty="0"/>
              <a:t>p</a:t>
            </a:r>
            <a:r>
              <a:rPr lang="en-CA" sz="1800" i="0" u="none" strike="noStrike" baseline="0" dirty="0"/>
              <a:t>ay </a:t>
            </a:r>
            <a:r>
              <a:rPr lang="en-CA" sz="1800" dirty="0"/>
              <a:t>r</a:t>
            </a:r>
            <a:r>
              <a:rPr lang="en-CA" sz="1800" i="0" u="none" strike="noStrike" baseline="0" dirty="0"/>
              <a:t>ate.</a:t>
            </a:r>
          </a:p>
          <a:p>
            <a:pPr marL="0" indent="0" algn="l">
              <a:buNone/>
            </a:pPr>
            <a:r>
              <a:rPr lang="en-CA" sz="1800" b="1" i="0" u="none" strike="noStrike" baseline="0" dirty="0">
                <a:latin typeface="Arial-BoldMT"/>
              </a:rPr>
              <a:t>Specifications</a:t>
            </a:r>
          </a:p>
          <a:p>
            <a:pPr marL="0" indent="0" algn="l">
              <a:buNone/>
            </a:pPr>
            <a:r>
              <a:rPr lang="en-US" sz="1800" b="0" i="0" u="none" strike="noStrike" baseline="0" dirty="0">
                <a:latin typeface="TimesNewRomanPSMT"/>
              </a:rPr>
              <a:t>The formula for calculating gross pay is:</a:t>
            </a:r>
          </a:p>
          <a:p>
            <a:pPr algn="l">
              <a:buFont typeface="Wingdings" panose="05000000000000000000" pitchFamily="2" charset="2"/>
              <a:buChar char="ü"/>
            </a:pPr>
            <a:r>
              <a:rPr lang="en-US" sz="1800" b="1" i="0" u="none" strike="noStrike" baseline="0" dirty="0">
                <a:latin typeface="CourierNewPS-BoldMT"/>
              </a:rPr>
              <a:t>gross pay = hours worked * hourly rate</a:t>
            </a:r>
          </a:p>
          <a:p>
            <a:pPr marL="0" indent="0" algn="l">
              <a:buNone/>
            </a:pPr>
            <a:r>
              <a:rPr lang="en-US" sz="1800" b="0" i="0" u="none" strike="noStrike" baseline="0" dirty="0">
                <a:latin typeface="TimesNewRomanPSMT"/>
              </a:rPr>
              <a:t>The formula for calculating tax amount is:</a:t>
            </a:r>
          </a:p>
          <a:p>
            <a:pPr algn="l">
              <a:buFont typeface="Wingdings" panose="05000000000000000000" pitchFamily="2" charset="2"/>
              <a:buChar char="ü"/>
            </a:pPr>
            <a:r>
              <a:rPr lang="en-US" sz="1800" b="1" i="0" u="none" strike="noStrike" baseline="0" dirty="0">
                <a:latin typeface="CourierNewPS-BoldMT"/>
              </a:rPr>
              <a:t>tax amount = gross pay * (tax rate / 100)</a:t>
            </a:r>
          </a:p>
          <a:p>
            <a:pPr marL="0" indent="0" algn="l">
              <a:buNone/>
            </a:pPr>
            <a:r>
              <a:rPr lang="en-US" sz="1800" b="0" i="0" u="none" strike="noStrike" baseline="0" dirty="0">
                <a:latin typeface="TimesNewRomanPSMT"/>
              </a:rPr>
              <a:t>The formula for calculating take home pay is:</a:t>
            </a:r>
          </a:p>
          <a:p>
            <a:pPr algn="l">
              <a:buFont typeface="Wingdings" panose="05000000000000000000" pitchFamily="2" charset="2"/>
              <a:buChar char="ü"/>
            </a:pPr>
            <a:r>
              <a:rPr lang="en-US" sz="1800" b="1" i="0" u="none" strike="noStrike" baseline="0" dirty="0">
                <a:latin typeface="CourierNewPS-BoldMT"/>
              </a:rPr>
              <a:t>take home pay = gross pay – tax amount</a:t>
            </a:r>
          </a:p>
          <a:p>
            <a:r>
              <a:rPr lang="en-US" sz="1800" b="0" i="0" u="none" strike="noStrike" baseline="0" dirty="0"/>
              <a:t>The tax rate should be 18%, but the program should store the tax rate in a variable so</a:t>
            </a:r>
          </a:p>
          <a:p>
            <a:pPr marL="0" indent="0">
              <a:buNone/>
            </a:pPr>
            <a:r>
              <a:rPr lang="en-US" sz="1800" b="0" i="0" u="none" strike="noStrike" baseline="0" dirty="0"/>
              <a:t>       you can easily change the tax rate later just by changing the value that’s stored in the </a:t>
            </a:r>
            <a:r>
              <a:rPr lang="en-CA" sz="1800" b="0" i="0" u="none" strike="noStrike" baseline="0" dirty="0"/>
              <a:t>variable.</a:t>
            </a:r>
            <a:endParaRPr lang="en-US" dirty="0"/>
          </a:p>
        </p:txBody>
      </p:sp>
      <p:sp>
        <p:nvSpPr>
          <p:cNvPr id="10" name="Rectangle 9">
            <a:extLst>
              <a:ext uri="{FF2B5EF4-FFF2-40B4-BE49-F238E27FC236}">
                <a16:creationId xmlns:a16="http://schemas.microsoft.com/office/drawing/2014/main" id="{9D6D2045-F8FD-E906-21A2-DB9B934FFADB}"/>
              </a:ext>
            </a:extLst>
          </p:cNvPr>
          <p:cNvSpPr/>
          <p:nvPr/>
        </p:nvSpPr>
        <p:spPr>
          <a:xfrm>
            <a:off x="7420829" y="2688019"/>
            <a:ext cx="4237771" cy="2323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l">
              <a:buNone/>
            </a:pPr>
            <a:r>
              <a:rPr lang="en-CA" sz="1800" b="1" i="0" u="none" strike="noStrike" baseline="0" dirty="0">
                <a:latin typeface="Arial-BoldMT"/>
              </a:rPr>
              <a:t>Console</a:t>
            </a:r>
          </a:p>
          <a:p>
            <a:pPr marL="0" indent="0" algn="l">
              <a:buNone/>
            </a:pPr>
            <a:r>
              <a:rPr lang="en-CA" sz="1800" b="1" i="0" u="none" strike="noStrike" baseline="0" dirty="0">
                <a:latin typeface="CourierNewPS-BoldMT"/>
              </a:rPr>
              <a:t>Pay Check Calculator</a:t>
            </a:r>
          </a:p>
          <a:p>
            <a:pPr marL="0" indent="0" algn="l">
              <a:buNone/>
            </a:pPr>
            <a:r>
              <a:rPr lang="en-CA" sz="1800" b="1" i="0" u="none" strike="noStrike" baseline="0" dirty="0">
                <a:latin typeface="CourierNewPS-BoldMT"/>
              </a:rPr>
              <a:t>Hours Worked: </a:t>
            </a:r>
            <a:r>
              <a:rPr lang="en-CA" sz="1800" b="0" i="0" u="none" strike="noStrike" baseline="0" dirty="0">
                <a:latin typeface="CourierNewPSMT"/>
              </a:rPr>
              <a:t>35</a:t>
            </a:r>
          </a:p>
          <a:p>
            <a:pPr marL="0" indent="0" algn="l">
              <a:buNone/>
            </a:pPr>
            <a:r>
              <a:rPr lang="en-CA" sz="1800" b="1" i="0" u="none" strike="noStrike" baseline="0" dirty="0">
                <a:latin typeface="CourierNewPS-BoldMT"/>
              </a:rPr>
              <a:t>Hourly Pay Rate: </a:t>
            </a:r>
            <a:r>
              <a:rPr lang="en-CA" sz="1800" b="0" i="0" u="none" strike="noStrike" baseline="0" dirty="0">
                <a:latin typeface="CourierNewPSMT"/>
              </a:rPr>
              <a:t>14.50</a:t>
            </a:r>
          </a:p>
          <a:p>
            <a:pPr marL="0" indent="0" algn="l">
              <a:buNone/>
            </a:pPr>
            <a:r>
              <a:rPr lang="en-CA" sz="1800" b="1" i="0" u="none" strike="noStrike" baseline="0" dirty="0">
                <a:latin typeface="CourierNewPS-BoldMT"/>
              </a:rPr>
              <a:t>Gross Pay: 507.5</a:t>
            </a:r>
          </a:p>
          <a:p>
            <a:pPr marL="0" indent="0" algn="l">
              <a:buNone/>
            </a:pPr>
            <a:r>
              <a:rPr lang="en-CA" sz="1800" b="1" i="0" u="none" strike="noStrike" baseline="0" dirty="0">
                <a:latin typeface="CourierNewPS-BoldMT"/>
              </a:rPr>
              <a:t>Tax Rate: 18%</a:t>
            </a:r>
          </a:p>
          <a:p>
            <a:pPr marL="0" indent="0" algn="l">
              <a:buNone/>
            </a:pPr>
            <a:r>
              <a:rPr lang="en-CA" sz="1800" b="1" i="0" u="none" strike="noStrike" baseline="0" dirty="0">
                <a:latin typeface="CourierNewPS-BoldMT"/>
              </a:rPr>
              <a:t>Tax Amount: 91.35</a:t>
            </a:r>
          </a:p>
          <a:p>
            <a:pPr marL="0" indent="0" algn="l">
              <a:buNone/>
            </a:pPr>
            <a:r>
              <a:rPr lang="en-CA" sz="1800" b="1" i="0" u="none" strike="noStrike" baseline="0" dirty="0">
                <a:latin typeface="CourierNewPS-BoldMT"/>
              </a:rPr>
              <a:t>Take Home Pay: 416.15</a:t>
            </a:r>
          </a:p>
          <a:p>
            <a:pPr algn="ctr"/>
            <a:endParaRPr lang="en-CA" dirty="0"/>
          </a:p>
        </p:txBody>
      </p:sp>
    </p:spTree>
    <p:extLst>
      <p:ext uri="{BB962C8B-B14F-4D97-AF65-F5344CB8AC3E}">
        <p14:creationId xmlns:p14="http://schemas.microsoft.com/office/powerpoint/2010/main" val="19420648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919C3E1E-2F20-0432-0C67-89B86BD6D0D5}"/>
              </a:ext>
            </a:extLst>
          </p:cNvPr>
          <p:cNvSpPr txBox="1">
            <a:spLocks/>
          </p:cNvSpPr>
          <p:nvPr/>
        </p:nvSpPr>
        <p:spPr>
          <a:xfrm>
            <a:off x="444500" y="542925"/>
            <a:ext cx="11214100" cy="535531"/>
          </a:xfrm>
          <a:prstGeom prst="rect">
            <a:avLst/>
          </a:prstGeom>
        </p:spPr>
        <p:txBody>
          <a:bodyPr vert="horz" wrap="square" lIns="91440" tIns="45720" rIns="91440" bIns="45720" rtlCol="0" anchor="t">
            <a:normAutofit/>
          </a:bodyPr>
          <a:lstStyle>
            <a:lvl1pPr algn="ctr"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pPr algn="l">
              <a:spcAft>
                <a:spcPts val="600"/>
              </a:spcAft>
            </a:pPr>
            <a:r>
              <a:rPr lang="en-US" b="1" kern="1200" spc="-70" baseline="0" dirty="0">
                <a:latin typeface="+mj-lt"/>
                <a:ea typeface="+mj-ea"/>
                <a:cs typeface="+mj-cs"/>
              </a:rPr>
              <a:t>Python Fundamentals</a:t>
            </a:r>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vert="horz" lIns="91440" tIns="45720" rIns="91440" bIns="45720" rtlCol="0" anchor="ctr">
            <a:normAutofit/>
          </a:bodyPr>
          <a:lstStyle/>
          <a:p>
            <a:pPr>
              <a:spcAft>
                <a:spcPts val="600"/>
              </a:spcAft>
            </a:pPr>
            <a:fld id="{C263D6C4-4840-40CC-AC84-17E24B3B7BDE}" type="slidenum">
              <a:rPr lang="en-US" smtClean="0"/>
              <a:pPr>
                <a:spcAft>
                  <a:spcPts val="600"/>
                </a:spcAft>
              </a:pPr>
              <a:t>55</a:t>
            </a:fld>
            <a:endParaRPr lang="en-US"/>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392915" y="1519796"/>
            <a:ext cx="10378086" cy="4660287"/>
          </a:xfrm>
        </p:spPr>
        <p:txBody>
          <a:bodyPr vert="horz" lIns="91440" tIns="45720" rIns="91440" bIns="45720" rtlCol="0">
            <a:normAutofit/>
          </a:bodyPr>
          <a:lstStyle/>
          <a:p>
            <a:pPr marL="0" indent="0">
              <a:buNone/>
            </a:pPr>
            <a:r>
              <a:rPr lang="en-US" sz="2000" b="1" dirty="0">
                <a:solidFill>
                  <a:srgbClr val="FFFF00"/>
                </a:solidFill>
              </a:rPr>
              <a:t>Class exercises: </a:t>
            </a:r>
            <a:r>
              <a:rPr lang="en-US" sz="2000" b="1" dirty="0">
                <a:solidFill>
                  <a:schemeClr val="accent6">
                    <a:lumMod val="75000"/>
                  </a:schemeClr>
                </a:solidFill>
              </a:rPr>
              <a:t>Do it yourself !</a:t>
            </a:r>
          </a:p>
          <a:p>
            <a:pPr algn="l"/>
            <a:r>
              <a:rPr lang="en-US" sz="1800" b="0" i="0" u="none" strike="noStrike" baseline="0" dirty="0"/>
              <a:t>Create a program that calculates total sales and </a:t>
            </a:r>
            <a:r>
              <a:rPr lang="en-US" sz="1800" b="0" i="0" u="none" strike="noStrike" baseline="0" dirty="0" err="1"/>
              <a:t>dsplays</a:t>
            </a:r>
            <a:r>
              <a:rPr lang="en-US" sz="1800" b="0" i="0" u="none" strike="noStrike" baseline="0" dirty="0"/>
              <a:t> the following information to the console.</a:t>
            </a:r>
          </a:p>
          <a:p>
            <a:r>
              <a:rPr lang="en-CA" sz="1800" i="0" u="none" strike="noStrike" baseline="0" dirty="0"/>
              <a:t>Follow the Console (on the right) and assign values to the cost of the meal and the tip percent.</a:t>
            </a:r>
          </a:p>
          <a:p>
            <a:pPr marL="0" indent="0" algn="l">
              <a:buNone/>
            </a:pPr>
            <a:endParaRPr lang="en-US" sz="1800" b="0" i="0" u="none" strike="noStrike" baseline="0" dirty="0">
              <a:latin typeface="TimesNewRomanPSMT"/>
            </a:endParaRPr>
          </a:p>
          <a:p>
            <a:pPr marL="0" indent="0" algn="l">
              <a:buNone/>
            </a:pPr>
            <a:endParaRPr lang="en-US" sz="1800" dirty="0">
              <a:latin typeface="TimesNewRomanPSMT"/>
            </a:endParaRPr>
          </a:p>
          <a:p>
            <a:pPr marL="0" indent="0" algn="l">
              <a:buNone/>
            </a:pPr>
            <a:endParaRPr lang="en-US" sz="1800" b="0" i="0" u="none" strike="noStrike" baseline="0" dirty="0">
              <a:latin typeface="TimesNewRomanPSMT"/>
            </a:endParaRPr>
          </a:p>
          <a:p>
            <a:pPr marL="0" indent="0" algn="l">
              <a:buNone/>
            </a:pPr>
            <a:endParaRPr lang="en-US" sz="1800" b="0" i="0" u="none" strike="noStrike" baseline="0" dirty="0">
              <a:latin typeface="TimesNewRomanPSMT"/>
            </a:endParaRPr>
          </a:p>
          <a:p>
            <a:pPr marL="0" indent="0" algn="l">
              <a:buNone/>
            </a:pPr>
            <a:r>
              <a:rPr lang="en-CA" sz="1800" b="1" i="0" u="none" strike="noStrike" baseline="0" dirty="0">
                <a:latin typeface="Arial-BoldMT"/>
              </a:rPr>
              <a:t>Specifications</a:t>
            </a:r>
          </a:p>
          <a:p>
            <a:pPr marL="0" indent="0" algn="l">
              <a:buNone/>
            </a:pPr>
            <a:r>
              <a:rPr lang="en-US" sz="1800" b="0" i="0" u="none" strike="noStrike" baseline="0" dirty="0">
                <a:latin typeface="TimesNewRomanPSMT"/>
              </a:rPr>
              <a:t>The formula for calculating the tip amount is:</a:t>
            </a:r>
          </a:p>
          <a:p>
            <a:pPr algn="l">
              <a:buFont typeface="Wingdings" panose="05000000000000000000" pitchFamily="2" charset="2"/>
              <a:buChar char="ü"/>
            </a:pPr>
            <a:r>
              <a:rPr lang="en-US" sz="1800" b="1" i="0" u="none" strike="noStrike" baseline="0" dirty="0">
                <a:latin typeface="CourierNewPS-BoldMT"/>
              </a:rPr>
              <a:t>tip = cost of meal * (tip percent / 100)</a:t>
            </a:r>
            <a:endParaRPr lang="en-US" dirty="0"/>
          </a:p>
        </p:txBody>
      </p:sp>
      <p:sp>
        <p:nvSpPr>
          <p:cNvPr id="10" name="Rectangle 9">
            <a:extLst>
              <a:ext uri="{FF2B5EF4-FFF2-40B4-BE49-F238E27FC236}">
                <a16:creationId xmlns:a16="http://schemas.microsoft.com/office/drawing/2014/main" id="{9D6D2045-F8FD-E906-21A2-DB9B934FFADB}"/>
              </a:ext>
            </a:extLst>
          </p:cNvPr>
          <p:cNvSpPr/>
          <p:nvPr/>
        </p:nvSpPr>
        <p:spPr>
          <a:xfrm>
            <a:off x="7014429" y="3020673"/>
            <a:ext cx="4237771" cy="2074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CA" sz="1800" b="1" i="0" u="none" strike="noStrike" baseline="0" dirty="0">
                <a:latin typeface="Arial-BoldMT"/>
              </a:rPr>
              <a:t>Console</a:t>
            </a:r>
          </a:p>
          <a:p>
            <a:pPr algn="l"/>
            <a:r>
              <a:rPr lang="en-CA" sz="1800" b="1" i="0" u="none" strike="noStrike" baseline="0" dirty="0">
                <a:latin typeface="CourierNewPS-BoldMT"/>
              </a:rPr>
              <a:t>Tip Calculator</a:t>
            </a:r>
          </a:p>
          <a:p>
            <a:pPr algn="l"/>
            <a:r>
              <a:rPr lang="en-CA" sz="1800" b="1" i="0" u="none" strike="noStrike" baseline="0" dirty="0">
                <a:latin typeface="CourierNewPS-BoldMT"/>
              </a:rPr>
              <a:t>Cost of meal: </a:t>
            </a:r>
            <a:r>
              <a:rPr lang="en-CA" sz="1800" b="0" i="0" u="none" strike="noStrike" baseline="0" dirty="0">
                <a:latin typeface="CourierNewPSMT"/>
              </a:rPr>
              <a:t>52.31</a:t>
            </a:r>
          </a:p>
          <a:p>
            <a:pPr algn="l"/>
            <a:r>
              <a:rPr lang="en-CA" sz="1800" b="1" i="0" u="none" strike="noStrike" baseline="0" dirty="0">
                <a:latin typeface="CourierNewPS-BoldMT"/>
              </a:rPr>
              <a:t>Tip percent: </a:t>
            </a:r>
            <a:r>
              <a:rPr lang="en-CA" sz="1800" b="0" i="0" u="none" strike="noStrike" baseline="0" dirty="0">
                <a:latin typeface="CourierNewPSMT"/>
              </a:rPr>
              <a:t>20</a:t>
            </a:r>
          </a:p>
          <a:p>
            <a:pPr algn="l"/>
            <a:endParaRPr lang="en-CA" sz="1800" b="0" i="0" u="none" strike="noStrike" baseline="0" dirty="0">
              <a:latin typeface="CourierNewPSMT"/>
            </a:endParaRPr>
          </a:p>
          <a:p>
            <a:pPr algn="l"/>
            <a:r>
              <a:rPr lang="en-CA" sz="1800" b="1" i="0" u="none" strike="noStrike" baseline="0" dirty="0">
                <a:latin typeface="CourierNewPS-BoldMT"/>
              </a:rPr>
              <a:t>Tip amount: 10.46</a:t>
            </a:r>
          </a:p>
          <a:p>
            <a:pPr algn="l"/>
            <a:r>
              <a:rPr lang="en-CA" sz="1800" b="1" i="0" u="none" strike="noStrike" baseline="0" dirty="0">
                <a:latin typeface="CourierNewPS-BoldMT"/>
              </a:rPr>
              <a:t>Total amount: 62.77</a:t>
            </a:r>
          </a:p>
          <a:p>
            <a:pPr algn="ctr"/>
            <a:endParaRPr lang="en-CA" dirty="0"/>
          </a:p>
        </p:txBody>
      </p:sp>
    </p:spTree>
    <p:extLst>
      <p:ext uri="{BB962C8B-B14F-4D97-AF65-F5344CB8AC3E}">
        <p14:creationId xmlns:p14="http://schemas.microsoft.com/office/powerpoint/2010/main" val="7587897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919C3E1E-2F20-0432-0C67-89B86BD6D0D5}"/>
              </a:ext>
            </a:extLst>
          </p:cNvPr>
          <p:cNvSpPr txBox="1">
            <a:spLocks/>
          </p:cNvSpPr>
          <p:nvPr/>
        </p:nvSpPr>
        <p:spPr>
          <a:xfrm>
            <a:off x="444500" y="542925"/>
            <a:ext cx="11214100" cy="535531"/>
          </a:xfrm>
          <a:prstGeom prst="rect">
            <a:avLst/>
          </a:prstGeom>
        </p:spPr>
        <p:txBody>
          <a:bodyPr vert="horz" wrap="square" lIns="91440" tIns="45720" rIns="91440" bIns="45720" rtlCol="0" anchor="t">
            <a:normAutofit/>
          </a:bodyPr>
          <a:lstStyle>
            <a:lvl1pPr algn="ctr"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pPr algn="l">
              <a:spcAft>
                <a:spcPts val="600"/>
              </a:spcAft>
            </a:pPr>
            <a:r>
              <a:rPr lang="en-US" b="1" kern="1200" spc="-70" baseline="0" dirty="0">
                <a:latin typeface="+mj-lt"/>
                <a:ea typeface="+mj-ea"/>
                <a:cs typeface="+mj-cs"/>
              </a:rPr>
              <a:t>Python Fundamentals</a:t>
            </a:r>
          </a:p>
        </p:txBody>
      </p:sp>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a:xfrm>
            <a:off x="11252200" y="6315075"/>
            <a:ext cx="406400" cy="365125"/>
          </a:xfrm>
        </p:spPr>
        <p:txBody>
          <a:bodyPr vert="horz" lIns="91440" tIns="45720" rIns="91440" bIns="45720" rtlCol="0" anchor="ctr">
            <a:normAutofit/>
          </a:bodyPr>
          <a:lstStyle/>
          <a:p>
            <a:pPr>
              <a:spcAft>
                <a:spcPts val="600"/>
              </a:spcAft>
            </a:pPr>
            <a:fld id="{C263D6C4-4840-40CC-AC84-17E24B3B7BDE}" type="slidenum">
              <a:rPr lang="en-US" smtClean="0"/>
              <a:pPr>
                <a:spcAft>
                  <a:spcPts val="600"/>
                </a:spcAft>
              </a:pPr>
              <a:t>56</a:t>
            </a:fld>
            <a:endParaRPr lang="en-US"/>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sz="half" idx="1"/>
          </p:nvPr>
        </p:nvSpPr>
        <p:spPr>
          <a:xfrm>
            <a:off x="392915" y="1519796"/>
            <a:ext cx="10378086" cy="4660287"/>
          </a:xfrm>
        </p:spPr>
        <p:txBody>
          <a:bodyPr vert="horz" lIns="91440" tIns="45720" rIns="91440" bIns="45720" rtlCol="0">
            <a:normAutofit/>
          </a:bodyPr>
          <a:lstStyle/>
          <a:p>
            <a:pPr marL="0" indent="0">
              <a:buNone/>
            </a:pPr>
            <a:r>
              <a:rPr lang="en-US" sz="2000" b="1" dirty="0">
                <a:solidFill>
                  <a:srgbClr val="FFFF00"/>
                </a:solidFill>
              </a:rPr>
              <a:t>Class exercises: </a:t>
            </a:r>
            <a:r>
              <a:rPr lang="en-US" sz="2000" b="1" dirty="0">
                <a:solidFill>
                  <a:schemeClr val="accent6">
                    <a:lumMod val="75000"/>
                  </a:schemeClr>
                </a:solidFill>
              </a:rPr>
              <a:t>Do it yourself !</a:t>
            </a:r>
          </a:p>
          <a:p>
            <a:pPr algn="l"/>
            <a:r>
              <a:rPr lang="en-US" sz="1800" b="0" i="0" u="none" strike="noStrike" baseline="0" dirty="0"/>
              <a:t>Create a program that converts the temperature in Celsius into Fahrenheit and vice versa.</a:t>
            </a:r>
          </a:p>
          <a:p>
            <a:r>
              <a:rPr lang="en-CA" sz="1800" i="0" u="none" strike="noStrike" baseline="0" dirty="0"/>
              <a:t>Follow the Console (on the right) and assign values to the cost of the meal and the tip percent.</a:t>
            </a:r>
          </a:p>
          <a:p>
            <a:pPr marL="0" indent="0" algn="l">
              <a:buNone/>
            </a:pPr>
            <a:endParaRPr lang="en-US" sz="1800" b="0" i="0" u="none" strike="noStrike" baseline="0" dirty="0">
              <a:latin typeface="TimesNewRomanPSMT"/>
            </a:endParaRPr>
          </a:p>
          <a:p>
            <a:pPr marL="0" indent="0" algn="l">
              <a:buNone/>
            </a:pPr>
            <a:endParaRPr lang="en-US" sz="1800" dirty="0">
              <a:latin typeface="TimesNewRomanPSMT"/>
            </a:endParaRPr>
          </a:p>
          <a:p>
            <a:pPr marL="0" indent="0" algn="l">
              <a:buNone/>
            </a:pPr>
            <a:endParaRPr lang="en-US" sz="1800" b="0" i="0" u="none" strike="noStrike" baseline="0" dirty="0">
              <a:latin typeface="TimesNewRomanPSMT"/>
            </a:endParaRPr>
          </a:p>
          <a:p>
            <a:pPr marL="0" indent="0" algn="l">
              <a:buNone/>
            </a:pPr>
            <a:endParaRPr lang="en-US" sz="1800" dirty="0">
              <a:latin typeface="TimesNewRomanPSMT"/>
            </a:endParaRPr>
          </a:p>
          <a:p>
            <a:pPr marL="0" indent="0" algn="l">
              <a:buNone/>
            </a:pPr>
            <a:endParaRPr lang="en-US" sz="1800" b="0" i="0" u="none" strike="noStrike" baseline="0" dirty="0">
              <a:latin typeface="TimesNewRomanPSMT"/>
            </a:endParaRPr>
          </a:p>
          <a:p>
            <a:pPr marL="0" indent="0" algn="l">
              <a:buNone/>
            </a:pPr>
            <a:r>
              <a:rPr lang="en-CA" sz="1800" b="1" i="0" u="none" strike="noStrike" baseline="0" dirty="0">
                <a:latin typeface="Arial-BoldMT"/>
              </a:rPr>
              <a:t>Specifications</a:t>
            </a:r>
          </a:p>
          <a:p>
            <a:pPr marL="0" indent="0" algn="l">
              <a:buNone/>
            </a:pPr>
            <a:r>
              <a:rPr lang="en-US" sz="1800" b="0" i="0" u="none" strike="noStrike" baseline="0" dirty="0">
                <a:latin typeface="TimesNewRomanPSMT"/>
              </a:rPr>
              <a:t>The formula for calculating the tip amount is:</a:t>
            </a:r>
          </a:p>
          <a:p>
            <a:pPr algn="l">
              <a:buFont typeface="Wingdings" panose="05000000000000000000" pitchFamily="2" charset="2"/>
              <a:buChar char="ü"/>
            </a:pPr>
            <a:r>
              <a:rPr lang="en-US" sz="1800" b="1" i="0" u="none" strike="noStrike" baseline="0" dirty="0">
                <a:latin typeface="CourierNewPS-BoldMT"/>
              </a:rPr>
              <a:t>Fahrenheit = (Celsius * 9/5) + 32</a:t>
            </a:r>
          </a:p>
          <a:p>
            <a:pPr algn="l">
              <a:buFont typeface="Wingdings" panose="05000000000000000000" pitchFamily="2" charset="2"/>
              <a:buChar char="ü"/>
            </a:pPr>
            <a:r>
              <a:rPr lang="en-US" sz="1800" b="1" dirty="0">
                <a:latin typeface="CourierNewPS-BoldMT"/>
              </a:rPr>
              <a:t>Celsius = (Fahrenheit – 32) * 5/9</a:t>
            </a:r>
            <a:endParaRPr lang="en-US" dirty="0"/>
          </a:p>
        </p:txBody>
      </p:sp>
      <p:sp>
        <p:nvSpPr>
          <p:cNvPr id="10" name="Rectangle 9">
            <a:extLst>
              <a:ext uri="{FF2B5EF4-FFF2-40B4-BE49-F238E27FC236}">
                <a16:creationId xmlns:a16="http://schemas.microsoft.com/office/drawing/2014/main" id="{9D6D2045-F8FD-E906-21A2-DB9B934FFADB}"/>
              </a:ext>
            </a:extLst>
          </p:cNvPr>
          <p:cNvSpPr/>
          <p:nvPr/>
        </p:nvSpPr>
        <p:spPr>
          <a:xfrm>
            <a:off x="5694505" y="2812568"/>
            <a:ext cx="4813563" cy="2074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CA" sz="1800" b="1" i="0" u="none" strike="noStrike" baseline="0" dirty="0">
                <a:latin typeface="Arial-BoldMT"/>
              </a:rPr>
              <a:t>Console</a:t>
            </a:r>
          </a:p>
          <a:p>
            <a:pPr algn="l"/>
            <a:r>
              <a:rPr lang="en-CA" sz="1800" b="1" i="0" u="none" strike="noStrike" baseline="0" dirty="0">
                <a:latin typeface="CourierNewPS-BoldMT"/>
              </a:rPr>
              <a:t>Temperature conversion Calculator</a:t>
            </a:r>
          </a:p>
          <a:p>
            <a:pPr algn="l"/>
            <a:r>
              <a:rPr lang="en-CA" sz="1800" i="0" u="none" strike="noStrike" baseline="0" dirty="0">
                <a:latin typeface="CourierNewPS-BoldMT"/>
              </a:rPr>
              <a:t>In Celsius: </a:t>
            </a:r>
            <a:r>
              <a:rPr lang="en-CA" sz="1800" b="0" i="0" u="none" strike="noStrike" baseline="0" dirty="0">
                <a:latin typeface="CourierNewPSMT"/>
              </a:rPr>
              <a:t>20.0</a:t>
            </a:r>
          </a:p>
          <a:p>
            <a:pPr algn="l"/>
            <a:r>
              <a:rPr lang="en-CA" sz="1800" b="1" i="0" u="none" strike="noStrike" baseline="0" dirty="0">
                <a:latin typeface="CourierNewPS-BoldMT"/>
              </a:rPr>
              <a:t>In Fahrenheit: 68.0</a:t>
            </a:r>
            <a:endParaRPr lang="en-CA" sz="1800" b="0" i="0" u="none" strike="noStrike" baseline="0" dirty="0">
              <a:latin typeface="CourierNewPSMT"/>
            </a:endParaRPr>
          </a:p>
          <a:p>
            <a:pPr algn="l"/>
            <a:endParaRPr lang="en-CA" sz="1800" b="0" i="0" u="none" strike="noStrike" baseline="0" dirty="0">
              <a:latin typeface="CourierNewPSMT"/>
            </a:endParaRPr>
          </a:p>
          <a:p>
            <a:r>
              <a:rPr lang="en-CA" sz="1800" i="0" u="none" strike="noStrike" baseline="0" dirty="0">
                <a:latin typeface="CourierNewPS-BoldMT"/>
              </a:rPr>
              <a:t>In Fahrenheit: 68.0</a:t>
            </a:r>
            <a:endParaRPr lang="en-CA" sz="1800" i="0" u="none" strike="noStrike" baseline="0" dirty="0">
              <a:latin typeface="CourierNewPSMT"/>
            </a:endParaRPr>
          </a:p>
          <a:p>
            <a:pPr algn="l"/>
            <a:r>
              <a:rPr lang="en-CA" sz="1800" b="1" i="0" u="none" strike="noStrike" baseline="0" dirty="0">
                <a:latin typeface="CourierNewPS-BoldMT"/>
              </a:rPr>
              <a:t>In Celsius: </a:t>
            </a:r>
            <a:r>
              <a:rPr lang="en-CA" sz="1800" b="1" i="0" u="none" strike="noStrike" baseline="0" dirty="0">
                <a:latin typeface="CourierNewPSMT"/>
              </a:rPr>
              <a:t>20.0</a:t>
            </a:r>
          </a:p>
          <a:p>
            <a:pPr algn="ctr"/>
            <a:endParaRPr lang="en-CA" dirty="0"/>
          </a:p>
        </p:txBody>
      </p:sp>
    </p:spTree>
    <p:extLst>
      <p:ext uri="{BB962C8B-B14F-4D97-AF65-F5344CB8AC3E}">
        <p14:creationId xmlns:p14="http://schemas.microsoft.com/office/powerpoint/2010/main" val="21600253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p:txBody>
          <a:bodyPr/>
          <a:lstStyle/>
          <a:p>
            <a:fld id="{C263D6C4-4840-40CC-AC84-17E24B3B7BDE}" type="slidenum">
              <a:rPr lang="en-US" noProof="0" smtClean="0"/>
              <a:pPr/>
              <a:t>57</a:t>
            </a:fld>
            <a:endParaRPr lang="en-US" noProof="0" dirty="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idx="1"/>
          </p:nvPr>
        </p:nvSpPr>
        <p:spPr>
          <a:xfrm>
            <a:off x="235527" y="881944"/>
            <a:ext cx="11766730" cy="5433131"/>
          </a:xfrm>
        </p:spPr>
        <p:txBody>
          <a:bodyPr>
            <a:normAutofit fontScale="92500" lnSpcReduction="10000"/>
          </a:bodyPr>
          <a:lstStyle/>
          <a:p>
            <a:pPr marL="0" indent="0">
              <a:buNone/>
            </a:pPr>
            <a:r>
              <a:rPr lang="en-US" b="1" dirty="0"/>
              <a:t>Material has been taken from </a:t>
            </a:r>
            <a:r>
              <a:rPr lang="en-US" sz="2200" b="1" dirty="0"/>
              <a:t>(can be accessed </a:t>
            </a:r>
            <a:r>
              <a:rPr lang="en-CA" sz="2200" b="1" dirty="0">
                <a:effectLst/>
                <a:ea typeface="Calibri" panose="020F0502020204030204" pitchFamily="34" charset="0"/>
              </a:rPr>
              <a:t>through Sheridan's Library Services) </a:t>
            </a:r>
            <a:r>
              <a:rPr lang="en-US" b="1" dirty="0"/>
              <a:t>:</a:t>
            </a:r>
          </a:p>
          <a:p>
            <a:endParaRPr lang="en-US" dirty="0"/>
          </a:p>
          <a:p>
            <a:r>
              <a:rPr lang="en-CA" b="0" i="0" dirty="0">
                <a:effectLst/>
              </a:rPr>
              <a:t>Starting Out with Python (</a:t>
            </a:r>
            <a:r>
              <a:rPr lang="en-CA" i="0" dirty="0">
                <a:effectLst/>
              </a:rPr>
              <a:t>ISBN-13: 9780136912330 )</a:t>
            </a:r>
            <a:r>
              <a:rPr lang="en-US" dirty="0"/>
              <a:t>:</a:t>
            </a:r>
          </a:p>
          <a:p>
            <a:r>
              <a:rPr lang="en-US" dirty="0">
                <a:solidFill>
                  <a:schemeClr val="accent1">
                    <a:lumMod val="20000"/>
                    <a:lumOff val="80000"/>
                  </a:schemeClr>
                </a:solidFill>
              </a:rPr>
              <a:t>https://www.pearson.com/en-ca/subject-catalog/p/starting-out-with-python/P200000003356/9780136912330</a:t>
            </a:r>
          </a:p>
          <a:p>
            <a:endParaRPr lang="en-US" dirty="0"/>
          </a:p>
          <a:p>
            <a:r>
              <a:rPr lang="en-US" dirty="0" err="1"/>
              <a:t>Murach’s</a:t>
            </a:r>
            <a:r>
              <a:rPr lang="en-US" dirty="0"/>
              <a:t> Python 2nd Edition programming, 2nd Edition :</a:t>
            </a:r>
          </a:p>
          <a:p>
            <a:r>
              <a:rPr lang="en-US" dirty="0">
                <a:hlinkClick r:id="rId2"/>
              </a:rPr>
              <a:t>https://bookshelf.vitalsource.com/reader/books/9781943872756/pages/recent</a:t>
            </a:r>
            <a:endParaRPr lang="en-US" dirty="0"/>
          </a:p>
          <a:p>
            <a:endParaRPr lang="en-US" dirty="0">
              <a:solidFill>
                <a:schemeClr val="accent1">
                  <a:lumMod val="20000"/>
                  <a:lumOff val="80000"/>
                </a:schemeClr>
              </a:solidFill>
            </a:endParaRPr>
          </a:p>
          <a:p>
            <a:r>
              <a:rPr lang="en-CA" dirty="0">
                <a:effectLst/>
                <a:latin typeface="Arial" panose="020B0604020202020204" pitchFamily="34" charset="0"/>
                <a:ea typeface="Calibri" panose="020F0502020204030204" pitchFamily="34" charset="0"/>
              </a:rPr>
              <a:t>Introducing Python, </a:t>
            </a:r>
            <a:r>
              <a:rPr lang="en-CA" dirty="0" err="1">
                <a:effectLst/>
                <a:latin typeface="Arial" panose="020B0604020202020204" pitchFamily="34" charset="0"/>
                <a:ea typeface="Calibri" panose="020F0502020204030204" pitchFamily="34" charset="0"/>
              </a:rPr>
              <a:t>Lubanovic</a:t>
            </a:r>
            <a:r>
              <a:rPr lang="en-CA" dirty="0">
                <a:effectLst/>
                <a:latin typeface="Arial" panose="020B0604020202020204" pitchFamily="34" charset="0"/>
                <a:ea typeface="Calibri" panose="020F0502020204030204" pitchFamily="34" charset="0"/>
              </a:rPr>
              <a:t>, B., </a:t>
            </a:r>
            <a:r>
              <a:rPr lang="en-CA" dirty="0" err="1">
                <a:effectLst/>
                <a:latin typeface="Arial" panose="020B0604020202020204" pitchFamily="34" charset="0"/>
                <a:ea typeface="Calibri" panose="020F0502020204030204" pitchFamily="34" charset="0"/>
              </a:rPr>
              <a:t>O'Reily</a:t>
            </a:r>
            <a:r>
              <a:rPr lang="en-CA" dirty="0">
                <a:effectLst/>
                <a:latin typeface="Arial" panose="020B0604020202020204" pitchFamily="34" charset="0"/>
                <a:ea typeface="Calibri" panose="020F0502020204030204" pitchFamily="34" charset="0"/>
              </a:rPr>
              <a:t> Media, 2nd Edition, 2019</a:t>
            </a:r>
          </a:p>
          <a:p>
            <a:r>
              <a:rPr lang="en-US" sz="3000" dirty="0">
                <a:solidFill>
                  <a:schemeClr val="accent1">
                    <a:lumMod val="20000"/>
                    <a:lumOff val="80000"/>
                  </a:schemeClr>
                </a:solidFill>
              </a:rPr>
              <a:t>https://www.oreilly.com/library/view/introducing-python-2nd/9781492051374/</a:t>
            </a:r>
          </a:p>
        </p:txBody>
      </p:sp>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p:txBody>
          <a:bodyPr/>
          <a:lstStyle/>
          <a:p>
            <a:r>
              <a:rPr lang="en-CA" dirty="0">
                <a:solidFill>
                  <a:srgbClr val="FFFF00"/>
                </a:solidFill>
              </a:rPr>
              <a:t>References</a:t>
            </a:r>
          </a:p>
        </p:txBody>
      </p:sp>
    </p:spTree>
    <p:extLst>
      <p:ext uri="{BB962C8B-B14F-4D97-AF65-F5344CB8AC3E}">
        <p14:creationId xmlns:p14="http://schemas.microsoft.com/office/powerpoint/2010/main" val="1425436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idx="1"/>
          </p:nvPr>
        </p:nvSpPr>
        <p:spPr>
          <a:xfrm>
            <a:off x="235527" y="881944"/>
            <a:ext cx="11720946" cy="5433131"/>
          </a:xfrm>
        </p:spPr>
        <p:txBody>
          <a:bodyPr>
            <a:normAutofit/>
          </a:bodyPr>
          <a:lstStyle/>
          <a:p>
            <a:pPr marL="0" indent="0">
              <a:buNone/>
            </a:pPr>
            <a:r>
              <a:rPr lang="en-US" b="1" dirty="0">
                <a:solidFill>
                  <a:srgbClr val="FFFF00"/>
                </a:solidFill>
              </a:rPr>
              <a:t>Rules for coding Python</a:t>
            </a:r>
          </a:p>
          <a:p>
            <a:pPr marL="0" indent="0">
              <a:buNone/>
            </a:pPr>
            <a:endParaRPr lang="en-US" dirty="0"/>
          </a:p>
          <a:p>
            <a:r>
              <a:rPr lang="en-US" dirty="0"/>
              <a:t>Python relies on proper indentation. </a:t>
            </a:r>
          </a:p>
          <a:p>
            <a:r>
              <a:rPr lang="en-US" dirty="0"/>
              <a:t>Unlike many programming languages, the indentation of each line matters in a Python program. With Python, the indentation is typically four spaces (or </a:t>
            </a:r>
            <a:r>
              <a:rPr lang="en-US" dirty="0">
                <a:solidFill>
                  <a:srgbClr val="FFFF00"/>
                </a:solidFill>
              </a:rPr>
              <a:t>one tab</a:t>
            </a:r>
            <a:r>
              <a:rPr lang="en-US" dirty="0"/>
              <a:t>).</a:t>
            </a:r>
          </a:p>
          <a:p>
            <a:r>
              <a:rPr lang="en-CA" dirty="0">
                <a:effectLst/>
                <a:ea typeface="Calibri" panose="020F0502020204030204" pitchFamily="34" charset="0"/>
              </a:rPr>
              <a:t>Python doesn't use braces { } to indicate blocks of code for class and function definitions or flow control.</a:t>
            </a:r>
          </a:p>
          <a:p>
            <a:r>
              <a:rPr lang="en-CA" dirty="0">
                <a:effectLst/>
                <a:ea typeface="Calibri" panose="020F0502020204030204" pitchFamily="34" charset="0"/>
              </a:rPr>
              <a:t>Blocks of code are denoted by line indentation, which is rigidly enforced. All statements within the block must be indented the same amount.</a:t>
            </a:r>
            <a:endParaRPr lang="en-CA" dirty="0">
              <a:effectLst/>
              <a:ea typeface="Times New Roman" panose="02020603050405020304" pitchFamily="18" charset="0"/>
            </a:endParaRPr>
          </a:p>
          <a:p>
            <a:endParaRPr lang="en-US" dirty="0"/>
          </a:p>
        </p:txBody>
      </p:sp>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p:txBody>
          <a:bodyPr/>
          <a:lstStyle/>
          <a:p>
            <a:r>
              <a:rPr lang="en-US" sz="3200" dirty="0">
                <a:solidFill>
                  <a:schemeClr val="bg1"/>
                </a:solidFill>
              </a:rPr>
              <a:t>Python Fundamentals</a:t>
            </a:r>
            <a:endParaRPr lang="en-CA" dirty="0"/>
          </a:p>
        </p:txBody>
      </p:sp>
    </p:spTree>
    <p:extLst>
      <p:ext uri="{BB962C8B-B14F-4D97-AF65-F5344CB8AC3E}">
        <p14:creationId xmlns:p14="http://schemas.microsoft.com/office/powerpoint/2010/main" val="4024119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idx="1"/>
          </p:nvPr>
        </p:nvSpPr>
        <p:spPr>
          <a:xfrm>
            <a:off x="235527" y="881944"/>
            <a:ext cx="11720946" cy="5433131"/>
          </a:xfrm>
        </p:spPr>
        <p:txBody>
          <a:bodyPr>
            <a:normAutofit/>
          </a:bodyPr>
          <a:lstStyle/>
          <a:p>
            <a:pPr marL="0" indent="0">
              <a:buNone/>
            </a:pPr>
            <a:r>
              <a:rPr lang="en-US" b="1" dirty="0">
                <a:solidFill>
                  <a:srgbClr val="FFFF00"/>
                </a:solidFill>
              </a:rPr>
              <a:t>Indentation Examples:</a:t>
            </a:r>
          </a:p>
          <a:p>
            <a:pPr marL="0" indent="0">
              <a:buNone/>
            </a:pPr>
            <a:endParaRPr lang="en-US" dirty="0"/>
          </a:p>
          <a:p>
            <a:r>
              <a:rPr lang="en-US" dirty="0"/>
              <a:t>A good indentation in Python: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p:txBody>
          <a:bodyPr/>
          <a:lstStyle/>
          <a:p>
            <a:r>
              <a:rPr lang="en-US" sz="3200" dirty="0">
                <a:solidFill>
                  <a:schemeClr val="bg1"/>
                </a:solidFill>
              </a:rPr>
              <a:t>Python Fundamentals</a:t>
            </a:r>
            <a:endParaRPr lang="en-CA" dirty="0"/>
          </a:p>
        </p:txBody>
      </p:sp>
      <p:sp>
        <p:nvSpPr>
          <p:cNvPr id="13" name="Left Brace 12">
            <a:extLst>
              <a:ext uri="{FF2B5EF4-FFF2-40B4-BE49-F238E27FC236}">
                <a16:creationId xmlns:a16="http://schemas.microsoft.com/office/drawing/2014/main" id="{2C6E11A4-FE54-F6B6-9827-3DB26D9DC04B}"/>
              </a:ext>
            </a:extLst>
          </p:cNvPr>
          <p:cNvSpPr/>
          <p:nvPr/>
        </p:nvSpPr>
        <p:spPr>
          <a:xfrm>
            <a:off x="2498216" y="3996755"/>
            <a:ext cx="152116" cy="796701"/>
          </a:xfrm>
          <a:prstGeom prst="leftBrace">
            <a:avLst/>
          </a:prstGeom>
          <a:ln w="19050"/>
        </p:spPr>
        <p:style>
          <a:lnRef idx="1">
            <a:schemeClr val="accent6"/>
          </a:lnRef>
          <a:fillRef idx="0">
            <a:schemeClr val="accent6"/>
          </a:fillRef>
          <a:effectRef idx="0">
            <a:schemeClr val="accent6"/>
          </a:effectRef>
          <a:fontRef idx="minor">
            <a:schemeClr val="tx1"/>
          </a:fontRef>
        </p:style>
        <p:txBody>
          <a:bodyPr rtlCol="0" anchor="ctr"/>
          <a:lstStyle/>
          <a:p>
            <a:pPr algn="ctr"/>
            <a:endParaRPr lang="en-CA"/>
          </a:p>
        </p:txBody>
      </p:sp>
      <p:pic>
        <p:nvPicPr>
          <p:cNvPr id="14" name="Picture 13">
            <a:extLst>
              <a:ext uri="{FF2B5EF4-FFF2-40B4-BE49-F238E27FC236}">
                <a16:creationId xmlns:a16="http://schemas.microsoft.com/office/drawing/2014/main" id="{59EA177C-BBF2-76ED-1ECD-DC2951D832EC}"/>
              </a:ext>
            </a:extLst>
          </p:cNvPr>
          <p:cNvPicPr>
            <a:picLocks noChangeAspect="1"/>
          </p:cNvPicPr>
          <p:nvPr/>
        </p:nvPicPr>
        <p:blipFill>
          <a:blip r:embed="rId2"/>
          <a:stretch>
            <a:fillRect/>
          </a:stretch>
        </p:blipFill>
        <p:spPr>
          <a:xfrm>
            <a:off x="2774138" y="2738635"/>
            <a:ext cx="6496902" cy="3171765"/>
          </a:xfrm>
          <a:prstGeom prst="rect">
            <a:avLst/>
          </a:prstGeom>
        </p:spPr>
      </p:pic>
    </p:spTree>
    <p:extLst>
      <p:ext uri="{BB962C8B-B14F-4D97-AF65-F5344CB8AC3E}">
        <p14:creationId xmlns:p14="http://schemas.microsoft.com/office/powerpoint/2010/main" val="4013388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idx="1"/>
          </p:nvPr>
        </p:nvSpPr>
        <p:spPr>
          <a:xfrm>
            <a:off x="235527" y="881944"/>
            <a:ext cx="11720946" cy="5433131"/>
          </a:xfrm>
        </p:spPr>
        <p:txBody>
          <a:bodyPr>
            <a:normAutofit/>
          </a:bodyPr>
          <a:lstStyle/>
          <a:p>
            <a:pPr marL="0" indent="0">
              <a:buNone/>
            </a:pPr>
            <a:r>
              <a:rPr lang="en-US" b="1" dirty="0">
                <a:solidFill>
                  <a:srgbClr val="FFFF00"/>
                </a:solidFill>
              </a:rPr>
              <a:t>Indentation Examples:</a:t>
            </a:r>
          </a:p>
          <a:p>
            <a:r>
              <a:rPr lang="en-CA" dirty="0">
                <a:effectLst/>
                <a:ea typeface="Calibri" panose="020F0502020204030204" pitchFamily="34" charset="0"/>
              </a:rPr>
              <a:t>An indentation that causes an error: </a:t>
            </a:r>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CA" dirty="0">
              <a:ea typeface="Calibri" panose="020F0502020204030204" pitchFamily="34" charset="0"/>
            </a:endParaRPr>
          </a:p>
          <a:p>
            <a:endParaRPr lang="en-US" dirty="0"/>
          </a:p>
        </p:txBody>
      </p:sp>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p:txBody>
          <a:bodyPr/>
          <a:lstStyle/>
          <a:p>
            <a:r>
              <a:rPr lang="en-US" sz="3200" dirty="0">
                <a:solidFill>
                  <a:schemeClr val="bg1"/>
                </a:solidFill>
              </a:rPr>
              <a:t>Python Fundamentals</a:t>
            </a:r>
            <a:endParaRPr lang="en-CA" dirty="0"/>
          </a:p>
        </p:txBody>
      </p:sp>
      <p:pic>
        <p:nvPicPr>
          <p:cNvPr id="7" name="Picture 6">
            <a:extLst>
              <a:ext uri="{FF2B5EF4-FFF2-40B4-BE49-F238E27FC236}">
                <a16:creationId xmlns:a16="http://schemas.microsoft.com/office/drawing/2014/main" id="{AD073E1E-D205-A791-3D5B-E3F2B98FC546}"/>
              </a:ext>
            </a:extLst>
          </p:cNvPr>
          <p:cNvPicPr>
            <a:picLocks noChangeAspect="1"/>
          </p:cNvPicPr>
          <p:nvPr/>
        </p:nvPicPr>
        <p:blipFill>
          <a:blip r:embed="rId2"/>
          <a:stretch>
            <a:fillRect/>
          </a:stretch>
        </p:blipFill>
        <p:spPr>
          <a:xfrm>
            <a:off x="3560164" y="1977992"/>
            <a:ext cx="5988570" cy="4272906"/>
          </a:xfrm>
          <a:prstGeom prst="rect">
            <a:avLst/>
          </a:prstGeom>
        </p:spPr>
      </p:pic>
    </p:spTree>
    <p:extLst>
      <p:ext uri="{BB962C8B-B14F-4D97-AF65-F5344CB8AC3E}">
        <p14:creationId xmlns:p14="http://schemas.microsoft.com/office/powerpoint/2010/main" val="1889659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0179F6-164F-468F-AE2D-34CF3F4CDF3B}"/>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3" name="Content Placeholder 2">
            <a:extLst>
              <a:ext uri="{FF2B5EF4-FFF2-40B4-BE49-F238E27FC236}">
                <a16:creationId xmlns:a16="http://schemas.microsoft.com/office/drawing/2014/main" id="{CAAB1EA8-057D-429C-8CD6-4DB5B9D42A3E}"/>
              </a:ext>
            </a:extLst>
          </p:cNvPr>
          <p:cNvSpPr>
            <a:spLocks noGrp="1"/>
          </p:cNvSpPr>
          <p:nvPr>
            <p:ph idx="1"/>
          </p:nvPr>
        </p:nvSpPr>
        <p:spPr>
          <a:xfrm>
            <a:off x="235527" y="881944"/>
            <a:ext cx="11720946" cy="5433131"/>
          </a:xfrm>
        </p:spPr>
        <p:txBody>
          <a:bodyPr>
            <a:normAutofit/>
          </a:bodyPr>
          <a:lstStyle/>
          <a:p>
            <a:pPr marL="0" indent="0">
              <a:buNone/>
            </a:pPr>
            <a:r>
              <a:rPr lang="en-US" b="1" dirty="0">
                <a:solidFill>
                  <a:srgbClr val="FFFF00"/>
                </a:solidFill>
              </a:rPr>
              <a:t>Statement continuation:</a:t>
            </a:r>
          </a:p>
          <a:p>
            <a:pPr marL="0" indent="0">
              <a:buNone/>
            </a:pPr>
            <a:endParaRPr lang="en-US" dirty="0"/>
          </a:p>
          <a:p>
            <a:r>
              <a:rPr lang="en-US" dirty="0">
                <a:effectLst/>
                <a:ea typeface="Calibri" panose="020F0502020204030204" pitchFamily="34" charset="0"/>
              </a:rPr>
              <a:t>You can use implicit continuation.</a:t>
            </a:r>
          </a:p>
          <a:p>
            <a:r>
              <a:rPr lang="en-US" dirty="0">
                <a:effectLst/>
                <a:ea typeface="Calibri" panose="020F0502020204030204" pitchFamily="34" charset="0"/>
              </a:rPr>
              <a:t>To do that, you divide a statement before or after an operator like a plus or minus sign.</a:t>
            </a:r>
          </a:p>
          <a:p>
            <a:r>
              <a:rPr lang="en-US" dirty="0">
                <a:effectLst/>
                <a:ea typeface="Calibri" panose="020F0502020204030204" pitchFamily="34" charset="0"/>
              </a:rPr>
              <a:t>You can also divide a statement after an opening parenthesis. </a:t>
            </a:r>
            <a:endParaRPr lang="en-CA" dirty="0">
              <a:effectLst/>
              <a:ea typeface="Calibri" panose="020F0502020204030204" pitchFamily="34" charset="0"/>
            </a:endParaRPr>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CA" dirty="0">
              <a:ea typeface="Calibri" panose="020F0502020204030204" pitchFamily="34" charset="0"/>
            </a:endParaRPr>
          </a:p>
          <a:p>
            <a:endParaRPr lang="en-US" dirty="0"/>
          </a:p>
        </p:txBody>
      </p:sp>
      <p:sp>
        <p:nvSpPr>
          <p:cNvPr id="4" name="Title 3">
            <a:extLst>
              <a:ext uri="{FF2B5EF4-FFF2-40B4-BE49-F238E27FC236}">
                <a16:creationId xmlns:a16="http://schemas.microsoft.com/office/drawing/2014/main" id="{0A5F1D2C-1122-4932-AE08-88AE59779980}"/>
              </a:ext>
            </a:extLst>
          </p:cNvPr>
          <p:cNvSpPr>
            <a:spLocks noGrp="1"/>
          </p:cNvSpPr>
          <p:nvPr>
            <p:ph type="title"/>
          </p:nvPr>
        </p:nvSpPr>
        <p:spPr/>
        <p:txBody>
          <a:bodyPr/>
          <a:lstStyle/>
          <a:p>
            <a:r>
              <a:rPr lang="en-US" sz="3200" dirty="0">
                <a:solidFill>
                  <a:schemeClr val="bg1"/>
                </a:solidFill>
              </a:rPr>
              <a:t>Python Fundamentals</a:t>
            </a:r>
            <a:endParaRPr lang="en-CA" dirty="0"/>
          </a:p>
        </p:txBody>
      </p:sp>
      <p:pic>
        <p:nvPicPr>
          <p:cNvPr id="9" name="Picture 8">
            <a:extLst>
              <a:ext uri="{FF2B5EF4-FFF2-40B4-BE49-F238E27FC236}">
                <a16:creationId xmlns:a16="http://schemas.microsoft.com/office/drawing/2014/main" id="{C74FBF05-4117-091C-C9EC-7B8C0AD05626}"/>
              </a:ext>
            </a:extLst>
          </p:cNvPr>
          <p:cNvPicPr>
            <a:picLocks noChangeAspect="1"/>
          </p:cNvPicPr>
          <p:nvPr/>
        </p:nvPicPr>
        <p:blipFill>
          <a:blip r:embed="rId2"/>
          <a:stretch>
            <a:fillRect/>
          </a:stretch>
        </p:blipFill>
        <p:spPr>
          <a:xfrm>
            <a:off x="1014387" y="3886194"/>
            <a:ext cx="9929451" cy="2193138"/>
          </a:xfrm>
          <a:prstGeom prst="rect">
            <a:avLst/>
          </a:prstGeom>
        </p:spPr>
      </p:pic>
    </p:spTree>
    <p:extLst>
      <p:ext uri="{BB962C8B-B14F-4D97-AF65-F5344CB8AC3E}">
        <p14:creationId xmlns:p14="http://schemas.microsoft.com/office/powerpoint/2010/main" val="477426619"/>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0</TotalTime>
  <Words>3623</Words>
  <Application>Microsoft Office PowerPoint</Application>
  <PresentationFormat>Widescreen</PresentationFormat>
  <Paragraphs>547</Paragraphs>
  <Slides>57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57</vt:i4>
      </vt:variant>
    </vt:vector>
  </HeadingPairs>
  <TitlesOfParts>
    <vt:vector size="67" baseType="lpstr">
      <vt:lpstr>Arial</vt:lpstr>
      <vt:lpstr>Arial-BoldMT</vt:lpstr>
      <vt:lpstr>Calibri</vt:lpstr>
      <vt:lpstr>CourierNewPS-BoldMT</vt:lpstr>
      <vt:lpstr>CourierNewPSMT</vt:lpstr>
      <vt:lpstr>TimesNewRomanPSMT</vt:lpstr>
      <vt:lpstr>Trade Gothic LT Pro</vt:lpstr>
      <vt:lpstr>Trebuchet MS</vt:lpstr>
      <vt:lpstr>Wingdings</vt:lpstr>
      <vt:lpstr>Office Theme</vt:lpstr>
      <vt:lpstr>2 Python Fundamentals</vt:lpstr>
      <vt:lpstr>Python Fundamentals</vt:lpstr>
      <vt:lpstr>Python Fundamentals Part - 1</vt:lpstr>
      <vt:lpstr>Python Fundamentals</vt:lpstr>
      <vt:lpstr>Python Fundamentals</vt:lpstr>
      <vt:lpstr>Python Fundamentals</vt:lpstr>
      <vt:lpstr>Python Fundamentals</vt:lpstr>
      <vt:lpstr>Python Fundamentals</vt:lpstr>
      <vt:lpstr>Python Fundamentals</vt:lpstr>
      <vt:lpstr>Python Fundamentals</vt:lpstr>
      <vt:lpstr>Python Fundamentals</vt:lpstr>
      <vt:lpstr>Python Fundamentals</vt:lpstr>
      <vt:lpstr>Python Fundamentals</vt:lpstr>
      <vt:lpstr>Python Fundamentals</vt:lpstr>
      <vt:lpstr>Python Fundamentals</vt:lpstr>
      <vt:lpstr>Python Fundamentals</vt:lpstr>
      <vt:lpstr>Python Fundamentals</vt:lpstr>
      <vt:lpstr>Python Fundamentals</vt:lpstr>
      <vt:lpstr>Python Fundamentals</vt:lpstr>
      <vt:lpstr>Python Fundamentals</vt:lpstr>
      <vt:lpstr>Python Fundamentals</vt:lpstr>
      <vt:lpstr>Python Fundamentals</vt:lpstr>
      <vt:lpstr>Python Fundamentals</vt:lpstr>
      <vt:lpstr>Python Fundamentals</vt:lpstr>
      <vt:lpstr>   Python Fundamentals</vt:lpstr>
      <vt:lpstr>   Python Fundamentals</vt:lpstr>
      <vt:lpstr>   Python Fundamentals</vt:lpstr>
      <vt:lpstr>   Python Fundamentals</vt:lpstr>
      <vt:lpstr>   Python Fundamentals</vt:lpstr>
      <vt:lpstr>   Python Fundamentals</vt:lpstr>
      <vt:lpstr>   Python Fundamentals</vt:lpstr>
      <vt:lpstr>   Python Fundamentals</vt:lpstr>
      <vt:lpstr>   Python Fundamentals</vt:lpstr>
      <vt:lpstr>   Python Fundamentals</vt:lpstr>
      <vt:lpstr>   Python Fundamentals</vt:lpstr>
      <vt:lpstr>   Python Fundamentals</vt:lpstr>
      <vt:lpstr>   Python Fundamentals</vt:lpstr>
      <vt:lpstr>   Python Fundamentals</vt:lpstr>
      <vt:lpstr>   Python Fundamentals</vt:lpstr>
      <vt:lpstr>Working with numeric data and arithmetic operations Part - 2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2020-01-08T00:36:00Z</dcterms:created>
  <dcterms:modified xsi:type="dcterms:W3CDTF">2023-04-04T15:56:59Z</dcterms:modified>
</cp:coreProperties>
</file>