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2"/>
  </p:notesMasterIdLst>
  <p:handoutMasterIdLst>
    <p:handoutMasterId r:id="rId43"/>
  </p:handoutMasterIdLst>
  <p:sldIdLst>
    <p:sldId id="256" r:id="rId5"/>
    <p:sldId id="288" r:id="rId6"/>
    <p:sldId id="612" r:id="rId7"/>
    <p:sldId id="613" r:id="rId8"/>
    <p:sldId id="667" r:id="rId9"/>
    <p:sldId id="669" r:id="rId10"/>
    <p:sldId id="668" r:id="rId11"/>
    <p:sldId id="670" r:id="rId12"/>
    <p:sldId id="671" r:id="rId13"/>
    <p:sldId id="672" r:id="rId14"/>
    <p:sldId id="673" r:id="rId15"/>
    <p:sldId id="674" r:id="rId16"/>
    <p:sldId id="675" r:id="rId17"/>
    <p:sldId id="676" r:id="rId18"/>
    <p:sldId id="677" r:id="rId19"/>
    <p:sldId id="678" r:id="rId20"/>
    <p:sldId id="679" r:id="rId21"/>
    <p:sldId id="680" r:id="rId22"/>
    <p:sldId id="681" r:id="rId23"/>
    <p:sldId id="683" r:id="rId24"/>
    <p:sldId id="684" r:id="rId25"/>
    <p:sldId id="682" r:id="rId26"/>
    <p:sldId id="685" r:id="rId27"/>
    <p:sldId id="688" r:id="rId28"/>
    <p:sldId id="694" r:id="rId29"/>
    <p:sldId id="689" r:id="rId30"/>
    <p:sldId id="690" r:id="rId31"/>
    <p:sldId id="686" r:id="rId32"/>
    <p:sldId id="687" r:id="rId33"/>
    <p:sldId id="691" r:id="rId34"/>
    <p:sldId id="692" r:id="rId35"/>
    <p:sldId id="693" r:id="rId36"/>
    <p:sldId id="501" r:id="rId37"/>
    <p:sldId id="695" r:id="rId38"/>
    <p:sldId id="696" r:id="rId39"/>
    <p:sldId id="697" r:id="rId40"/>
    <p:sldId id="4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8" autoAdjust="0"/>
    <p:restoredTop sz="94632" autoAdjust="0"/>
  </p:normalViewPr>
  <p:slideViewPr>
    <p:cSldViewPr snapToGrid="0">
      <p:cViewPr>
        <p:scale>
          <a:sx n="72" d="100"/>
          <a:sy n="72" d="100"/>
        </p:scale>
        <p:origin x="537" y="-183"/>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1518225" y="1262159"/>
            <a:ext cx="9155551" cy="2295421"/>
          </a:xfrm>
          <a:prstGeom prst="rect">
            <a:avLst/>
          </a:prstGeom>
        </p:spPr>
        <p:txBody>
          <a:bodyPr vert="horz" lIns="91440" tIns="45720" rIns="91440" bIns="45720" rtlCol="0" anchor="ctr" anchorCtr="0">
            <a:noAutofit/>
          </a:bodyPr>
          <a:lstStyle>
            <a:lvl1pPr algn="ctr">
              <a:defRPr lang="en-GB" sz="80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1518225" y="4081556"/>
            <a:ext cx="9155551" cy="1514285"/>
          </a:xfrm>
          <a:prstGeom prst="rect">
            <a:avLst/>
          </a:prstGeom>
        </p:spPr>
        <p:txBody>
          <a:bodyPr vert="horz" lIns="91440" tIns="45720" rIns="91440" bIns="45720" rtlCol="0">
            <a:normAutofit/>
          </a:bodyPr>
          <a:lstStyle>
            <a:lvl1pPr marL="0" indent="0" algn="ctr">
              <a:buNone/>
              <a:defRPr lang="en-GB" sz="2400" spc="300" dirty="0">
                <a:solidFill>
                  <a:schemeClr val="bg1"/>
                </a:solidFill>
                <a:latin typeface="+mn-lt"/>
                <a:cs typeface="Arial" panose="020B0604020202020204" pitchFamily="34" charset="0"/>
              </a:defRPr>
            </a:lvl1pPr>
          </a:lstStyle>
          <a:p>
            <a:pPr marL="228600" lvl="0" indent="-228600"/>
            <a:r>
              <a:rPr lang="en-US" noProof="0" dirty="0"/>
              <a:t>Click to edit </a:t>
            </a:r>
          </a:p>
          <a:p>
            <a:pPr marL="228600" lvl="0" indent="-228600"/>
            <a:r>
              <a:rPr lang="en-US" noProof="0" dirty="0"/>
              <a:t>Master subtitle </a:t>
            </a:r>
          </a:p>
          <a:p>
            <a:pPr marL="228600" lvl="0" indent="-228600"/>
            <a:r>
              <a:rPr lang="en-US" noProof="0" dirty="0"/>
              <a:t>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a:prstGeom prst="rect">
            <a:avLst/>
          </a:prstGeo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a:prstGeom prst="rect">
            <a:avLst/>
          </a:prstGeo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a:prstGeom prst="rect">
            <a:avLst/>
          </a:prstGeo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a:prstGeom prst="rect">
            <a:avLst/>
          </a:prstGeo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a:prstGeom prst="rect">
            <a:avLst/>
          </a:prstGeo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a:prstGeom prst="rect">
            <a:avLst/>
          </a:prstGeo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a:prstGeom prst="rect">
            <a:avLst/>
          </a:prstGeo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a:prstGeom prst="rect">
            <a:avLst/>
          </a:prstGeo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a:prstGeom prst="rect">
            <a:avLst/>
          </a:prstGeo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a:prstGeom prst="rect">
            <a:avLst/>
          </a:prstGeo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94685C60-4F41-4EEF-9908-D74E7A3AE83A}"/>
              </a:ext>
            </a:extLst>
          </p:cNvPr>
          <p:cNvGrpSpPr/>
          <p:nvPr userDrawn="1"/>
        </p:nvGrpSpPr>
        <p:grpSpPr>
          <a:xfrm>
            <a:off x="-1" y="886690"/>
            <a:ext cx="12192001" cy="5423639"/>
            <a:chOff x="-1" y="1357409"/>
            <a:chExt cx="12192001" cy="4917518"/>
          </a:xfrm>
        </p:grpSpPr>
        <p:sp>
          <p:nvSpPr>
            <p:cNvPr id="13" name="Rectangle: Single Corner Snipped 12">
              <a:extLst>
                <a:ext uri="{FF2B5EF4-FFF2-40B4-BE49-F238E27FC236}">
                  <a16:creationId xmlns:a16="http://schemas.microsoft.com/office/drawing/2014/main" id="{8608DB13-7B58-4179-9E0A-834C805FE05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4" name="Rectangle: Single Corner Snipped 13">
              <a:extLst>
                <a:ext uri="{FF2B5EF4-FFF2-40B4-BE49-F238E27FC236}">
                  <a16:creationId xmlns:a16="http://schemas.microsoft.com/office/drawing/2014/main" id="{53E67E9B-01F4-48E1-821D-BD4FF9BE906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235527" y="207970"/>
            <a:ext cx="11720946" cy="535531"/>
          </a:xfrm>
          <a:prstGeom prst="rect">
            <a:avLst/>
          </a:prstGeo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8" name="Freeform: Shape 17">
            <a:extLst>
              <a:ext uri="{FF2B5EF4-FFF2-40B4-BE49-F238E27FC236}">
                <a16:creationId xmlns:a16="http://schemas.microsoft.com/office/drawing/2014/main" id="{5EE337D7-CB87-4EBD-B982-89588A62884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235527" y="979179"/>
            <a:ext cx="11720946" cy="5158096"/>
          </a:xfrm>
          <a:prstGeom prst="rect">
            <a:avLst/>
          </a:prstGeom>
        </p:spPr>
        <p:txBody>
          <a:bodyPr>
            <a:noAutofit/>
          </a:bodyPr>
          <a:lstStyle>
            <a:lvl1pPr>
              <a:lnSpc>
                <a:spcPct val="100000"/>
              </a:lnSpc>
              <a:spcBef>
                <a:spcPts val="600"/>
              </a:spcBef>
              <a:spcAft>
                <a:spcPts val="400"/>
              </a:spcAft>
              <a:defRPr sz="2800">
                <a:solidFill>
                  <a:schemeClr val="bg1"/>
                </a:solidFill>
                <a:latin typeface="+mn-lt"/>
                <a:cs typeface="Arial" panose="020B0604020202020204" pitchFamily="34" charset="0"/>
              </a:defRPr>
            </a:lvl1pPr>
            <a:lvl2pPr>
              <a:lnSpc>
                <a:spcPct val="100000"/>
              </a:lnSpc>
              <a:spcBef>
                <a:spcPts val="600"/>
              </a:spcBef>
              <a:spcAft>
                <a:spcPts val="400"/>
              </a:spcAft>
              <a:defRPr sz="2400">
                <a:solidFill>
                  <a:schemeClr val="bg1"/>
                </a:solidFill>
                <a:latin typeface="+mn-lt"/>
                <a:cs typeface="Arial" panose="020B0604020202020204" pitchFamily="34" charset="0"/>
              </a:defRPr>
            </a:lvl2pPr>
            <a:lvl3pPr>
              <a:lnSpc>
                <a:spcPct val="100000"/>
              </a:lnSpc>
              <a:spcBef>
                <a:spcPts val="600"/>
              </a:spcBef>
              <a:spcAft>
                <a:spcPts val="400"/>
              </a:spcAft>
              <a:defRPr sz="20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FB560F9E-FF63-452E-A439-34981AE60772}"/>
              </a:ext>
            </a:extLst>
          </p:cNvPr>
          <p:cNvGrpSpPr/>
          <p:nvPr userDrawn="1"/>
        </p:nvGrpSpPr>
        <p:grpSpPr>
          <a:xfrm>
            <a:off x="-1" y="886690"/>
            <a:ext cx="12192001" cy="5423639"/>
            <a:chOff x="-1" y="1357409"/>
            <a:chExt cx="12192001" cy="4917518"/>
          </a:xfrm>
        </p:grpSpPr>
        <p:sp>
          <p:nvSpPr>
            <p:cNvPr id="23" name="Rectangle: Single Corner Snipped 22">
              <a:extLst>
                <a:ext uri="{FF2B5EF4-FFF2-40B4-BE49-F238E27FC236}">
                  <a16:creationId xmlns:a16="http://schemas.microsoft.com/office/drawing/2014/main" id="{5DA42D11-2765-4F1A-AF0E-0897B4E3F6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5" name="Rectangle: Single Corner Snipped 24">
              <a:extLst>
                <a:ext uri="{FF2B5EF4-FFF2-40B4-BE49-F238E27FC236}">
                  <a16:creationId xmlns:a16="http://schemas.microsoft.com/office/drawing/2014/main" id="{8892F937-37BB-493D-B104-782353E5DCB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235527" y="881944"/>
            <a:ext cx="11720946" cy="541168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1" name="Title 1">
            <a:extLst>
              <a:ext uri="{FF2B5EF4-FFF2-40B4-BE49-F238E27FC236}">
                <a16:creationId xmlns:a16="http://schemas.microsoft.com/office/drawing/2014/main" id="{8771B84E-27B8-4E24-9779-E9F222471D7F}"/>
              </a:ext>
            </a:extLst>
          </p:cNvPr>
          <p:cNvSpPr>
            <a:spLocks noGrp="1"/>
          </p:cNvSpPr>
          <p:nvPr>
            <p:ph type="title"/>
          </p:nvPr>
        </p:nvSpPr>
        <p:spPr>
          <a:xfrm>
            <a:off x="235527" y="207970"/>
            <a:ext cx="11720946" cy="535531"/>
          </a:xfrm>
          <a:prstGeom prst="rect">
            <a:avLst/>
          </a:prstGeo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9" name="Date Placeholder 3">
            <a:extLst>
              <a:ext uri="{FF2B5EF4-FFF2-40B4-BE49-F238E27FC236}">
                <a16:creationId xmlns:a16="http://schemas.microsoft.com/office/drawing/2014/main" id="{3D714277-18D7-4A13-B544-81B4104264BA}"/>
              </a:ext>
            </a:extLst>
          </p:cNvPr>
          <p:cNvSpPr>
            <a:spLocks noGrp="1"/>
          </p:cNvSpPr>
          <p:nvPr>
            <p:ph type="dt" sz="half" idx="2"/>
          </p:nvPr>
        </p:nvSpPr>
        <p:spPr>
          <a:xfrm>
            <a:off x="235527" y="6453518"/>
            <a:ext cx="3276600" cy="288509"/>
          </a:xfrm>
          <a:prstGeom prst="rect">
            <a:avLst/>
          </a:prstGeom>
        </p:spPr>
        <p:txBody>
          <a:bodyPr/>
          <a:lstStyle>
            <a:lvl1pPr>
              <a:defRPr sz="1200">
                <a:solidFill>
                  <a:schemeClr val="accent4">
                    <a:lumMod val="60000"/>
                    <a:lumOff val="40000"/>
                  </a:schemeClr>
                </a:solidFill>
              </a:defRPr>
            </a:lvl1pPr>
          </a:lstStyle>
          <a:p>
            <a:r>
              <a:rPr lang="en-US"/>
              <a:t>21-Jan-2020</a:t>
            </a:r>
            <a:endParaRPr lang="en-US" dirty="0"/>
          </a:p>
        </p:txBody>
      </p:sp>
      <p:pic>
        <p:nvPicPr>
          <p:cNvPr id="26" name="Picture 25" descr="Logo&#10;&#10;Description automatically generated">
            <a:extLst>
              <a:ext uri="{FF2B5EF4-FFF2-40B4-BE49-F238E27FC236}">
                <a16:creationId xmlns:a16="http://schemas.microsoft.com/office/drawing/2014/main" id="{A3497BBD-7D06-4E73-9054-8EA20643EDA5}"/>
              </a:ext>
            </a:extLst>
          </p:cNvPr>
          <p:cNvPicPr>
            <a:picLocks noChangeAspect="1"/>
          </p:cNvPicPr>
          <p:nvPr userDrawn="1"/>
        </p:nvPicPr>
        <p:blipFill>
          <a:blip r:embed="rId2"/>
          <a:stretch>
            <a:fillRect/>
          </a:stretch>
        </p:blipFill>
        <p:spPr>
          <a:xfrm>
            <a:off x="10876760" y="6597772"/>
            <a:ext cx="1220779" cy="206939"/>
          </a:xfrm>
          <a:prstGeom prst="rect">
            <a:avLst/>
          </a:prstGeom>
        </p:spPr>
      </p:pic>
    </p:spTree>
    <p:extLst>
      <p:ext uri="{BB962C8B-B14F-4D97-AF65-F5344CB8AC3E}">
        <p14:creationId xmlns:p14="http://schemas.microsoft.com/office/powerpoint/2010/main" val="263670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a:prstGeom prst="rect">
            <a:avLst/>
          </a:prstGeo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a:prstGeom prst="rect">
            <a:avLst/>
          </a:prstGeo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a:prstGeom prst="rect">
            <a:avLst/>
          </a:prstGeo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a:prstGeom prst="rect">
            <a:avLst/>
          </a:prstGeo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a:prstGeom prst="rect">
            <a:avLst/>
          </a:prstGeo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74" r:id="rId6"/>
    <p:sldLayoutId id="2147483661" r:id="rId7"/>
    <p:sldLayoutId id="2147483677"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hyperlink" Target="https://bookshelf.vitalsource.com/reader/books/9781943872756/pages/recen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000" dirty="0">
                <a:solidFill>
                  <a:schemeClr val="bg1"/>
                </a:solidFill>
              </a:rPr>
              <a:t>5 </a:t>
            </a:r>
            <a:r>
              <a:rPr lang="en-US" sz="4000" dirty="0">
                <a:solidFill>
                  <a:srgbClr val="FFFF00"/>
                </a:solidFill>
              </a:rPr>
              <a:t>Data Types-Lists</a:t>
            </a:r>
            <a:br>
              <a:rPr lang="en-US" sz="4000" dirty="0">
                <a:solidFill>
                  <a:srgbClr val="FFFF00"/>
                </a:solidFill>
              </a:rPr>
            </a:br>
            <a:r>
              <a:rPr lang="en-US" sz="4000" dirty="0">
                <a:solidFill>
                  <a:srgbClr val="FFFF00"/>
                </a:solidFill>
              </a:rPr>
              <a:t>(Midterm Test) </a:t>
            </a:r>
            <a:endParaRPr lang="en-US" dirty="0">
              <a:solidFill>
                <a:srgbClr val="FFFF00"/>
              </a:solidFill>
            </a:endParaRPr>
          </a:p>
        </p:txBody>
      </p:sp>
      <p:sp>
        <p:nvSpPr>
          <p:cNvPr id="4" name="Subtitle 2">
            <a:extLst>
              <a:ext uri="{FF2B5EF4-FFF2-40B4-BE49-F238E27FC236}">
                <a16:creationId xmlns:a16="http://schemas.microsoft.com/office/drawing/2014/main" id="{102CF120-E84B-4885-AD2B-FDEF2E0C7BED}"/>
              </a:ext>
            </a:extLst>
          </p:cNvPr>
          <p:cNvSpPr txBox="1">
            <a:spLocks/>
          </p:cNvSpPr>
          <p:nvPr/>
        </p:nvSpPr>
        <p:spPr>
          <a:xfrm>
            <a:off x="1399560" y="4377267"/>
            <a:ext cx="9155551" cy="21477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lang="en-GB" sz="24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solidFill>
                  <a:srgbClr val="63B7C6"/>
                </a:solidFill>
              </a:rPr>
              <a:t>    Instructor:</a:t>
            </a:r>
            <a:r>
              <a:rPr lang="en-US" dirty="0"/>
              <a:t> Raed Karim</a:t>
            </a:r>
          </a:p>
          <a:p>
            <a:pPr algn="l"/>
            <a:r>
              <a:rPr lang="en-US" b="1" dirty="0">
                <a:solidFill>
                  <a:srgbClr val="63B7C6"/>
                </a:solidFill>
              </a:rPr>
              <a:t>	   Email:</a:t>
            </a:r>
            <a:r>
              <a:rPr lang="en-US" dirty="0"/>
              <a:t> raed.karim@sheridancollege.ca </a:t>
            </a:r>
          </a:p>
          <a:p>
            <a:pPr algn="l"/>
            <a:r>
              <a:rPr lang="en-US" b="1" dirty="0">
                <a:solidFill>
                  <a:srgbClr val="63B7C6"/>
                </a:solidFill>
              </a:rPr>
              <a:t>        Course:</a:t>
            </a:r>
            <a:r>
              <a:rPr lang="en-US" dirty="0"/>
              <a:t> PROG12583</a:t>
            </a:r>
          </a:p>
          <a:p>
            <a:pPr algn="l"/>
            <a:r>
              <a:rPr lang="en-US" dirty="0"/>
              <a:t>		</a:t>
            </a:r>
            <a:endParaRPr lang="en-US" sz="1800" dirty="0"/>
          </a:p>
          <a:p>
            <a:pPr algn="l"/>
            <a:endParaRPr lang="en-US" dirty="0"/>
          </a:p>
          <a:p>
            <a:pPr algn="l"/>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Examples for slicing and concatenating lists</a:t>
            </a:r>
            <a:br>
              <a:rPr lang="en-US" b="1" dirty="0">
                <a:solidFill>
                  <a:srgbClr val="FFFF00"/>
                </a:solidFill>
              </a:rPr>
            </a:br>
            <a:endParaRPr lang="en-US" dirty="0"/>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pic>
        <p:nvPicPr>
          <p:cNvPr id="6" name="Picture 5">
            <a:extLst>
              <a:ext uri="{FF2B5EF4-FFF2-40B4-BE49-F238E27FC236}">
                <a16:creationId xmlns:a16="http://schemas.microsoft.com/office/drawing/2014/main" id="{875DD5CC-01ED-B232-880F-D31814B8D0D1}"/>
              </a:ext>
            </a:extLst>
          </p:cNvPr>
          <p:cNvPicPr>
            <a:picLocks noChangeAspect="1"/>
          </p:cNvPicPr>
          <p:nvPr/>
        </p:nvPicPr>
        <p:blipFill>
          <a:blip r:embed="rId2"/>
          <a:stretch>
            <a:fillRect/>
          </a:stretch>
        </p:blipFill>
        <p:spPr>
          <a:xfrm>
            <a:off x="308298" y="1789042"/>
            <a:ext cx="5552255" cy="2909381"/>
          </a:xfrm>
          <a:prstGeom prst="rect">
            <a:avLst/>
          </a:prstGeom>
        </p:spPr>
      </p:pic>
      <p:pic>
        <p:nvPicPr>
          <p:cNvPr id="8" name="Picture 7">
            <a:extLst>
              <a:ext uri="{FF2B5EF4-FFF2-40B4-BE49-F238E27FC236}">
                <a16:creationId xmlns:a16="http://schemas.microsoft.com/office/drawing/2014/main" id="{CA7B750D-4343-FF48-4524-D72BAEC4B755}"/>
              </a:ext>
            </a:extLst>
          </p:cNvPr>
          <p:cNvPicPr>
            <a:picLocks noChangeAspect="1"/>
          </p:cNvPicPr>
          <p:nvPr/>
        </p:nvPicPr>
        <p:blipFill>
          <a:blip r:embed="rId3"/>
          <a:stretch>
            <a:fillRect/>
          </a:stretch>
        </p:blipFill>
        <p:spPr>
          <a:xfrm>
            <a:off x="5946154" y="1789043"/>
            <a:ext cx="6010319" cy="2909380"/>
          </a:xfrm>
          <a:prstGeom prst="rect">
            <a:avLst/>
          </a:prstGeom>
        </p:spPr>
      </p:pic>
    </p:spTree>
    <p:extLst>
      <p:ext uri="{BB962C8B-B14F-4D97-AF65-F5344CB8AC3E}">
        <p14:creationId xmlns:p14="http://schemas.microsoft.com/office/powerpoint/2010/main" val="203442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copying lists</a:t>
            </a:r>
            <a:br>
              <a:rPr lang="en-US" b="1" dirty="0">
                <a:solidFill>
                  <a:srgbClr val="FFFF00"/>
                </a:solidFill>
              </a:rPr>
            </a:br>
            <a:endParaRPr lang="en-US" dirty="0"/>
          </a:p>
          <a:p>
            <a:pPr lvl="0" fontAlgn="base">
              <a:spcAft>
                <a:spcPct val="0"/>
              </a:spcAft>
              <a:tabLst/>
            </a:pPr>
            <a:r>
              <a:rPr lang="en-US" altLang="en-US" sz="2400" dirty="0">
                <a:latin typeface="Arial (Body)"/>
                <a:ea typeface="+mn-ea"/>
              </a:rPr>
              <a:t>The assignment operator makes a shallow </a:t>
            </a:r>
            <a:r>
              <a:rPr lang="en-US" altLang="en-US" sz="2400" dirty="0">
                <a:solidFill>
                  <a:srgbClr val="FFFF00"/>
                </a:solidFill>
                <a:latin typeface="Arial (Body)"/>
                <a:ea typeface="+mn-ea"/>
              </a:rPr>
              <a:t>copy</a:t>
            </a:r>
            <a:r>
              <a:rPr lang="en-US" altLang="en-US" sz="2400" dirty="0">
                <a:latin typeface="Arial (Body)"/>
                <a:ea typeface="+mn-ea"/>
              </a:rPr>
              <a:t> of a list, so both list variables refer to the same list. Since a list is a mutable type, this causes both variables to refer to the same list. As a result, if you use one variable to change the list, those changes are also available to the other variable. </a:t>
            </a:r>
          </a:p>
          <a:p>
            <a:pPr lvl="0" fontAlgn="base">
              <a:spcAft>
                <a:spcPct val="0"/>
              </a:spcAft>
              <a:tabLst/>
            </a:pPr>
            <a:r>
              <a:rPr lang="en-US" altLang="en-US" sz="2400" dirty="0">
                <a:latin typeface="Arial (Body)"/>
                <a:ea typeface="+mn-ea"/>
              </a:rPr>
              <a:t> By contrast, the </a:t>
            </a:r>
            <a:r>
              <a:rPr lang="en-US" altLang="en-US" sz="2400" dirty="0" err="1">
                <a:solidFill>
                  <a:srgbClr val="FFFF00"/>
                </a:solidFill>
                <a:latin typeface="Arial (Body)"/>
                <a:ea typeface="+mn-ea"/>
              </a:rPr>
              <a:t>deepcopy</a:t>
            </a:r>
            <a:r>
              <a:rPr lang="en-US" altLang="en-US" sz="2400" dirty="0">
                <a:solidFill>
                  <a:srgbClr val="FFFF00"/>
                </a:solidFill>
                <a:latin typeface="Arial (Body)"/>
                <a:ea typeface="+mn-ea"/>
              </a:rPr>
              <a:t>() </a:t>
            </a:r>
            <a:r>
              <a:rPr lang="en-US" altLang="en-US" sz="2400" dirty="0">
                <a:latin typeface="Arial (Body)"/>
                <a:ea typeface="+mn-ea"/>
              </a:rPr>
              <a:t>function of the copy module makes a deep copy of the list, so the list variables refer to two different lists.</a:t>
            </a:r>
          </a:p>
          <a:p>
            <a:pPr lvl="0" fontAlgn="base">
              <a:spcAft>
                <a:spcPct val="0"/>
              </a:spcAft>
              <a:tabLst/>
            </a:pPr>
            <a:r>
              <a:rPr lang="en-US" altLang="en-US" sz="2400" dirty="0">
                <a:latin typeface="Arial (Body)"/>
              </a:rPr>
              <a:t>Y</a:t>
            </a:r>
            <a:r>
              <a:rPr lang="en-US" altLang="en-US" sz="2400" dirty="0">
                <a:latin typeface="Arial (Body)"/>
                <a:ea typeface="+mn-ea"/>
              </a:rPr>
              <a:t>ou have to import the </a:t>
            </a:r>
            <a:r>
              <a:rPr lang="en-US" altLang="en-US" sz="2400" dirty="0">
                <a:solidFill>
                  <a:srgbClr val="FFFF00"/>
                </a:solidFill>
                <a:latin typeface="Arial (Body)"/>
                <a:ea typeface="+mn-ea"/>
              </a:rPr>
              <a:t>copy module </a:t>
            </a:r>
            <a:r>
              <a:rPr lang="en-US" altLang="en-US" sz="2400" dirty="0">
                <a:latin typeface="Arial (Body)"/>
                <a:ea typeface="+mn-ea"/>
              </a:rPr>
              <a:t>in order to use the </a:t>
            </a:r>
            <a:r>
              <a:rPr lang="en-US" altLang="en-US" sz="2400" dirty="0" err="1">
                <a:solidFill>
                  <a:srgbClr val="FFFF00"/>
                </a:solidFill>
                <a:latin typeface="Arial (Body)"/>
                <a:ea typeface="+mn-ea"/>
              </a:rPr>
              <a:t>deepcopy</a:t>
            </a:r>
            <a:r>
              <a:rPr lang="en-US" altLang="en-US" sz="2400" dirty="0">
                <a:solidFill>
                  <a:srgbClr val="FFFF00"/>
                </a:solidFill>
                <a:latin typeface="Arial (Body)"/>
                <a:ea typeface="+mn-ea"/>
              </a:rPr>
              <a:t>() </a:t>
            </a:r>
            <a:r>
              <a:rPr lang="en-US" altLang="en-US" sz="2400" dirty="0">
                <a:latin typeface="Arial (Body)"/>
                <a:ea typeface="+mn-ea"/>
              </a:rPr>
              <a:t>function. As a result, you can use one variable to change items in one list, and you can use the other variable to change the items in the other list. </a:t>
            </a:r>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spTree>
    <p:extLst>
      <p:ext uri="{BB962C8B-B14F-4D97-AF65-F5344CB8AC3E}">
        <p14:creationId xmlns:p14="http://schemas.microsoft.com/office/powerpoint/2010/main" val="379842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Examples for copying lists</a:t>
            </a:r>
            <a:br>
              <a:rPr lang="en-US" b="1" dirty="0">
                <a:solidFill>
                  <a:srgbClr val="FFFF00"/>
                </a:solidFill>
              </a:rPr>
            </a:br>
            <a:endParaRPr lang="en-US" dirty="0"/>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pic>
        <p:nvPicPr>
          <p:cNvPr id="8" name="Picture 7">
            <a:extLst>
              <a:ext uri="{FF2B5EF4-FFF2-40B4-BE49-F238E27FC236}">
                <a16:creationId xmlns:a16="http://schemas.microsoft.com/office/drawing/2014/main" id="{E37277A8-08CB-59A2-A3BA-4EA349AAB4F8}"/>
              </a:ext>
            </a:extLst>
          </p:cNvPr>
          <p:cNvPicPr>
            <a:picLocks noChangeAspect="1"/>
          </p:cNvPicPr>
          <p:nvPr/>
        </p:nvPicPr>
        <p:blipFill>
          <a:blip r:embed="rId2"/>
          <a:stretch>
            <a:fillRect/>
          </a:stretch>
        </p:blipFill>
        <p:spPr>
          <a:xfrm>
            <a:off x="6307606" y="1819264"/>
            <a:ext cx="3790978" cy="2609869"/>
          </a:xfrm>
          <a:prstGeom prst="rect">
            <a:avLst/>
          </a:prstGeom>
        </p:spPr>
      </p:pic>
      <p:pic>
        <p:nvPicPr>
          <p:cNvPr id="10" name="Picture 9">
            <a:extLst>
              <a:ext uri="{FF2B5EF4-FFF2-40B4-BE49-F238E27FC236}">
                <a16:creationId xmlns:a16="http://schemas.microsoft.com/office/drawing/2014/main" id="{7A168108-9591-0EB2-C9A6-216B7329F66C}"/>
              </a:ext>
            </a:extLst>
          </p:cNvPr>
          <p:cNvPicPr>
            <a:picLocks noChangeAspect="1"/>
          </p:cNvPicPr>
          <p:nvPr/>
        </p:nvPicPr>
        <p:blipFill>
          <a:blip r:embed="rId3"/>
          <a:stretch>
            <a:fillRect/>
          </a:stretch>
        </p:blipFill>
        <p:spPr>
          <a:xfrm>
            <a:off x="1502139" y="1866173"/>
            <a:ext cx="4253986" cy="2562960"/>
          </a:xfrm>
          <a:prstGeom prst="rect">
            <a:avLst/>
          </a:prstGeom>
        </p:spPr>
      </p:pic>
    </p:spTree>
    <p:extLst>
      <p:ext uri="{BB962C8B-B14F-4D97-AF65-F5344CB8AC3E}">
        <p14:creationId xmlns:p14="http://schemas.microsoft.com/office/powerpoint/2010/main" val="40116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creating a list of lists</a:t>
            </a:r>
            <a:br>
              <a:rPr lang="en-US" b="1" dirty="0">
                <a:solidFill>
                  <a:srgbClr val="FFFF00"/>
                </a:solidFill>
              </a:rPr>
            </a:br>
            <a:endParaRPr lang="en-US" dirty="0"/>
          </a:p>
          <a:p>
            <a:pPr lvl="0" fontAlgn="base">
              <a:spcAft>
                <a:spcPct val="0"/>
              </a:spcAft>
              <a:tabLst/>
            </a:pPr>
            <a:r>
              <a:rPr lang="en-US" altLang="en-US" sz="2400" dirty="0">
                <a:latin typeface="Arial (Body)"/>
                <a:ea typeface="+mn-ea"/>
              </a:rPr>
              <a:t>To create a list of lists, you code another list within each item of a first list. This takes what you learned about lists and applies it to a list of lists.</a:t>
            </a:r>
            <a:endParaRPr lang="en-US" altLang="en-US" sz="2400" dirty="0">
              <a:latin typeface="Arial (Body)"/>
            </a:endParaRPr>
          </a:p>
          <a:p>
            <a:pPr lvl="0" fontAlgn="base">
              <a:spcAft>
                <a:spcPct val="0"/>
              </a:spcAft>
              <a:tabLst/>
            </a:pPr>
            <a:r>
              <a:rPr lang="en-US" altLang="en-US" sz="2400" dirty="0">
                <a:latin typeface="Arial (Body)"/>
                <a:ea typeface="+mn-ea"/>
              </a:rPr>
              <a:t>To refer to the items in a list of lists, you use </a:t>
            </a:r>
            <a:r>
              <a:rPr lang="en-US" altLang="en-US" sz="2400" dirty="0">
                <a:solidFill>
                  <a:srgbClr val="FFFF00"/>
                </a:solidFill>
                <a:latin typeface="Arial (Body)"/>
                <a:ea typeface="+mn-ea"/>
              </a:rPr>
              <a:t>two indexes</a:t>
            </a:r>
            <a:r>
              <a:rPr lang="en-US" altLang="en-US" sz="2400" dirty="0">
                <a:latin typeface="Arial (Body)"/>
                <a:ea typeface="+mn-ea"/>
              </a:rPr>
              <a:t>. If necessary, you can also use negative indexes to work from the end of each list.</a:t>
            </a:r>
          </a:p>
          <a:p>
            <a:pPr lvl="0" fontAlgn="base">
              <a:spcAft>
                <a:spcPct val="0"/>
              </a:spcAft>
              <a:tabLst/>
            </a:pPr>
            <a:r>
              <a:rPr lang="en-US" sz="2400" dirty="0">
                <a:latin typeface="Arial (Body)"/>
              </a:rPr>
              <a:t>This can also be referred to as a </a:t>
            </a:r>
            <a:r>
              <a:rPr lang="en-US" sz="2400" dirty="0">
                <a:solidFill>
                  <a:srgbClr val="FFFF00"/>
                </a:solidFill>
                <a:latin typeface="Arial (Body)"/>
              </a:rPr>
              <a:t>two-dimensional list</a:t>
            </a:r>
            <a:r>
              <a:rPr lang="en-US" sz="2400" dirty="0">
                <a:latin typeface="Arial (Body)"/>
              </a:rPr>
              <a:t>, and you can think of the data as </a:t>
            </a:r>
            <a:r>
              <a:rPr lang="en-US" sz="2400" dirty="0">
                <a:solidFill>
                  <a:srgbClr val="FFFF00"/>
                </a:solidFill>
                <a:latin typeface="Arial (Body)"/>
              </a:rPr>
              <a:t>columns</a:t>
            </a:r>
            <a:r>
              <a:rPr lang="en-US" sz="2400" dirty="0">
                <a:latin typeface="Arial (Body)"/>
              </a:rPr>
              <a:t> within </a:t>
            </a:r>
            <a:r>
              <a:rPr lang="en-US" sz="2400" dirty="0">
                <a:solidFill>
                  <a:srgbClr val="FFFF00"/>
                </a:solidFill>
                <a:latin typeface="Arial (Body)"/>
              </a:rPr>
              <a:t>rows</a:t>
            </a:r>
            <a:r>
              <a:rPr lang="en-US" sz="2400" dirty="0">
                <a:latin typeface="Arial (Body)"/>
              </a:rPr>
              <a:t>.</a:t>
            </a:r>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spTree>
    <p:extLst>
      <p:ext uri="{BB962C8B-B14F-4D97-AF65-F5344CB8AC3E}">
        <p14:creationId xmlns:p14="http://schemas.microsoft.com/office/powerpoint/2010/main" val="34034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Examples of creating a list of lists</a:t>
            </a:r>
            <a:br>
              <a:rPr lang="en-US" b="1" dirty="0">
                <a:solidFill>
                  <a:srgbClr val="FFFF00"/>
                </a:solidFill>
              </a:rPr>
            </a:br>
            <a:endParaRPr lang="en-US" dirty="0"/>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pic>
        <p:nvPicPr>
          <p:cNvPr id="6" name="Picture 5">
            <a:extLst>
              <a:ext uri="{FF2B5EF4-FFF2-40B4-BE49-F238E27FC236}">
                <a16:creationId xmlns:a16="http://schemas.microsoft.com/office/drawing/2014/main" id="{F3E1FE99-A731-704B-0C47-7706F1FB0055}"/>
              </a:ext>
            </a:extLst>
          </p:cNvPr>
          <p:cNvPicPr>
            <a:picLocks noChangeAspect="1"/>
          </p:cNvPicPr>
          <p:nvPr/>
        </p:nvPicPr>
        <p:blipFill>
          <a:blip r:embed="rId2"/>
          <a:stretch>
            <a:fillRect/>
          </a:stretch>
        </p:blipFill>
        <p:spPr>
          <a:xfrm>
            <a:off x="2806645" y="1755408"/>
            <a:ext cx="5624554" cy="1843101"/>
          </a:xfrm>
          <a:prstGeom prst="rect">
            <a:avLst/>
          </a:prstGeom>
        </p:spPr>
      </p:pic>
      <p:pic>
        <p:nvPicPr>
          <p:cNvPr id="8" name="Picture 7">
            <a:extLst>
              <a:ext uri="{FF2B5EF4-FFF2-40B4-BE49-F238E27FC236}">
                <a16:creationId xmlns:a16="http://schemas.microsoft.com/office/drawing/2014/main" id="{EBB0F6E9-2A16-B4EB-7A65-C5821584E1B9}"/>
              </a:ext>
            </a:extLst>
          </p:cNvPr>
          <p:cNvPicPr>
            <a:picLocks noChangeAspect="1"/>
          </p:cNvPicPr>
          <p:nvPr/>
        </p:nvPicPr>
        <p:blipFill>
          <a:blip r:embed="rId3"/>
          <a:stretch>
            <a:fillRect/>
          </a:stretch>
        </p:blipFill>
        <p:spPr>
          <a:xfrm>
            <a:off x="2142580" y="3965437"/>
            <a:ext cx="7310491" cy="2143141"/>
          </a:xfrm>
          <a:prstGeom prst="rect">
            <a:avLst/>
          </a:prstGeom>
        </p:spPr>
      </p:pic>
    </p:spTree>
    <p:extLst>
      <p:ext uri="{BB962C8B-B14F-4D97-AF65-F5344CB8AC3E}">
        <p14:creationId xmlns:p14="http://schemas.microsoft.com/office/powerpoint/2010/main" val="421006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Examples of creating a list of lists</a:t>
            </a:r>
            <a:br>
              <a:rPr lang="en-US" b="1" dirty="0">
                <a:solidFill>
                  <a:srgbClr val="FFFF00"/>
                </a:solidFill>
              </a:rPr>
            </a:br>
            <a:endParaRPr lang="en-US" dirty="0"/>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pic>
        <p:nvPicPr>
          <p:cNvPr id="12" name="Picture 11">
            <a:extLst>
              <a:ext uri="{FF2B5EF4-FFF2-40B4-BE49-F238E27FC236}">
                <a16:creationId xmlns:a16="http://schemas.microsoft.com/office/drawing/2014/main" id="{1E7DFAC2-F861-BC73-9951-E9480ABA89B0}"/>
              </a:ext>
            </a:extLst>
          </p:cNvPr>
          <p:cNvPicPr>
            <a:picLocks noChangeAspect="1"/>
          </p:cNvPicPr>
          <p:nvPr/>
        </p:nvPicPr>
        <p:blipFill>
          <a:blip r:embed="rId2"/>
          <a:stretch>
            <a:fillRect/>
          </a:stretch>
        </p:blipFill>
        <p:spPr>
          <a:xfrm>
            <a:off x="6488273" y="1642317"/>
            <a:ext cx="5468200" cy="3573365"/>
          </a:xfrm>
          <a:prstGeom prst="rect">
            <a:avLst/>
          </a:prstGeom>
        </p:spPr>
      </p:pic>
      <p:pic>
        <p:nvPicPr>
          <p:cNvPr id="14" name="Picture 13">
            <a:extLst>
              <a:ext uri="{FF2B5EF4-FFF2-40B4-BE49-F238E27FC236}">
                <a16:creationId xmlns:a16="http://schemas.microsoft.com/office/drawing/2014/main" id="{93566123-AE65-EFB3-30B6-05BF918B16BF}"/>
              </a:ext>
            </a:extLst>
          </p:cNvPr>
          <p:cNvPicPr>
            <a:picLocks noChangeAspect="1"/>
          </p:cNvPicPr>
          <p:nvPr/>
        </p:nvPicPr>
        <p:blipFill>
          <a:blip r:embed="rId3"/>
          <a:stretch>
            <a:fillRect/>
          </a:stretch>
        </p:blipFill>
        <p:spPr>
          <a:xfrm>
            <a:off x="385316" y="1642317"/>
            <a:ext cx="5953169" cy="3586189"/>
          </a:xfrm>
          <a:prstGeom prst="rect">
            <a:avLst/>
          </a:prstGeom>
        </p:spPr>
      </p:pic>
    </p:spTree>
    <p:extLst>
      <p:ext uri="{BB962C8B-B14F-4D97-AF65-F5344CB8AC3E}">
        <p14:creationId xmlns:p14="http://schemas.microsoft.com/office/powerpoint/2010/main" val="195530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79406" y="1464706"/>
            <a:ext cx="6871835"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Methods</a:t>
            </a:r>
            <a:r>
              <a:rPr lang="en-US" sz="2400" dirty="0">
                <a:solidFill>
                  <a:srgbClr val="FFFF00"/>
                </a:solidFill>
              </a:rPr>
              <a:t> for modifying a list</a:t>
            </a:r>
            <a:br>
              <a:rPr lang="en-US" sz="2400" b="1" dirty="0"/>
            </a:br>
            <a:endParaRPr lang="en-US" sz="2400" dirty="0"/>
          </a:p>
          <a:p>
            <a:pPr lvl="0" fontAlgn="base">
              <a:spcAft>
                <a:spcPct val="0"/>
              </a:spcAft>
              <a:tabLst/>
            </a:pPr>
            <a:r>
              <a:rPr lang="en-US" altLang="en-US" sz="2200" dirty="0"/>
              <a:t>You can use the </a:t>
            </a:r>
            <a:r>
              <a:rPr lang="en-US" altLang="en-US" sz="2200" dirty="0">
                <a:solidFill>
                  <a:srgbClr val="FFFF00"/>
                </a:solidFill>
              </a:rPr>
              <a:t>list methods </a:t>
            </a:r>
            <a:r>
              <a:rPr lang="en-US" altLang="en-US" sz="2200" dirty="0"/>
              <a:t>to add and remove the items in a list.</a:t>
            </a:r>
          </a:p>
          <a:p>
            <a:pPr lvl="0" fontAlgn="base">
              <a:spcAft>
                <a:spcPct val="0"/>
              </a:spcAft>
              <a:tabLst/>
            </a:pPr>
            <a:r>
              <a:rPr lang="en-US" altLang="en-US" sz="2200" dirty="0"/>
              <a:t>You can add items to a list and remove items from a list. To do that, you can use some of the methods that are available for a list. These are summarized in the table shown to the right. </a:t>
            </a:r>
          </a:p>
          <a:p>
            <a:pPr lvl="0" fontAlgn="base">
              <a:spcAft>
                <a:spcPct val="0"/>
              </a:spcAft>
              <a:tabLst/>
            </a:pPr>
            <a:endParaRPr lang="en-US" dirty="0"/>
          </a:p>
        </p:txBody>
      </p:sp>
      <p:pic>
        <p:nvPicPr>
          <p:cNvPr id="6" name="Picture 5" descr="Text&#10;&#10;Description automatically generated">
            <a:extLst>
              <a:ext uri="{FF2B5EF4-FFF2-40B4-BE49-F238E27FC236}">
                <a16:creationId xmlns:a16="http://schemas.microsoft.com/office/drawing/2014/main" id="{5C4EBE6C-C087-B16F-2AB4-E3D611E8E55D}"/>
              </a:ext>
            </a:extLst>
          </p:cNvPr>
          <p:cNvPicPr>
            <a:picLocks noChangeAspect="1"/>
          </p:cNvPicPr>
          <p:nvPr/>
        </p:nvPicPr>
        <p:blipFill>
          <a:blip r:embed="rId2"/>
          <a:stretch>
            <a:fillRect/>
          </a:stretch>
        </p:blipFill>
        <p:spPr>
          <a:xfrm>
            <a:off x="6951241" y="2061604"/>
            <a:ext cx="5184437" cy="3331689"/>
          </a:xfrm>
          <a:prstGeom prst="rect">
            <a:avLst/>
          </a:prstGeom>
          <a:noFill/>
        </p:spPr>
      </p:pic>
    </p:spTree>
    <p:extLst>
      <p:ext uri="{BB962C8B-B14F-4D97-AF65-F5344CB8AC3E}">
        <p14:creationId xmlns:p14="http://schemas.microsoft.com/office/powerpoint/2010/main" val="48099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79406" y="1464706"/>
            <a:ext cx="12019829" cy="4659248"/>
          </a:xfrm>
        </p:spPr>
        <p:txBody>
          <a:bodyPr>
            <a:normAutofit/>
          </a:bodyPr>
          <a:lstStyle/>
          <a:p>
            <a:pPr marL="0" indent="0">
              <a:buNone/>
            </a:pPr>
            <a:r>
              <a:rPr lang="en-US" sz="2400" b="1" dirty="0">
                <a:solidFill>
                  <a:srgbClr val="FFFF00"/>
                </a:solidFill>
              </a:rPr>
              <a:t>Working with Lists: </a:t>
            </a:r>
            <a:r>
              <a:rPr lang="en-US" sz="2400" dirty="0">
                <a:solidFill>
                  <a:srgbClr val="FFFF00"/>
                </a:solidFill>
              </a:rPr>
              <a:t>Examples for list methods </a:t>
            </a:r>
            <a:br>
              <a:rPr lang="en-US" sz="2400" b="1" dirty="0"/>
            </a:br>
            <a:endParaRPr lang="en-US" sz="2400" dirty="0"/>
          </a:p>
          <a:p>
            <a:pPr lvl="0" fontAlgn="base">
              <a:spcAft>
                <a:spcPct val="0"/>
              </a:spcAft>
              <a:tabLst/>
            </a:pPr>
            <a:endParaRPr lang="en-US" dirty="0"/>
          </a:p>
        </p:txBody>
      </p:sp>
      <p:pic>
        <p:nvPicPr>
          <p:cNvPr id="7" name="Picture 6">
            <a:extLst>
              <a:ext uri="{FF2B5EF4-FFF2-40B4-BE49-F238E27FC236}">
                <a16:creationId xmlns:a16="http://schemas.microsoft.com/office/drawing/2014/main" id="{96DBB669-5D06-1426-9383-E8AA57890E7A}"/>
              </a:ext>
            </a:extLst>
          </p:cNvPr>
          <p:cNvPicPr>
            <a:picLocks noChangeAspect="1"/>
          </p:cNvPicPr>
          <p:nvPr/>
        </p:nvPicPr>
        <p:blipFill>
          <a:blip r:embed="rId2"/>
          <a:stretch>
            <a:fillRect/>
          </a:stretch>
        </p:blipFill>
        <p:spPr>
          <a:xfrm>
            <a:off x="72887" y="3115702"/>
            <a:ext cx="5603835" cy="2191794"/>
          </a:xfrm>
          <a:prstGeom prst="rect">
            <a:avLst/>
          </a:prstGeom>
        </p:spPr>
      </p:pic>
      <p:pic>
        <p:nvPicPr>
          <p:cNvPr id="9" name="Picture 8">
            <a:extLst>
              <a:ext uri="{FF2B5EF4-FFF2-40B4-BE49-F238E27FC236}">
                <a16:creationId xmlns:a16="http://schemas.microsoft.com/office/drawing/2014/main" id="{B3BCB0A7-19A4-C497-6FD3-ADAD6A61EAA2}"/>
              </a:ext>
            </a:extLst>
          </p:cNvPr>
          <p:cNvPicPr>
            <a:picLocks noChangeAspect="1"/>
          </p:cNvPicPr>
          <p:nvPr/>
        </p:nvPicPr>
        <p:blipFill>
          <a:blip r:embed="rId3"/>
          <a:stretch>
            <a:fillRect/>
          </a:stretch>
        </p:blipFill>
        <p:spPr>
          <a:xfrm>
            <a:off x="5709959" y="2410537"/>
            <a:ext cx="6402635" cy="3329012"/>
          </a:xfrm>
          <a:prstGeom prst="rect">
            <a:avLst/>
          </a:prstGeom>
        </p:spPr>
      </p:pic>
    </p:spTree>
    <p:extLst>
      <p:ext uri="{BB962C8B-B14F-4D97-AF65-F5344CB8AC3E}">
        <p14:creationId xmlns:p14="http://schemas.microsoft.com/office/powerpoint/2010/main" val="203862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79406" y="1464706"/>
            <a:ext cx="12019829" cy="4659248"/>
          </a:xfrm>
        </p:spPr>
        <p:txBody>
          <a:bodyPr>
            <a:normAutofit/>
          </a:bodyPr>
          <a:lstStyle/>
          <a:p>
            <a:pPr marL="0" indent="0">
              <a:buNone/>
            </a:pPr>
            <a:r>
              <a:rPr lang="en-US" sz="2400" b="1" dirty="0">
                <a:solidFill>
                  <a:srgbClr val="FFFF00"/>
                </a:solidFill>
              </a:rPr>
              <a:t>Working with Lists: </a:t>
            </a:r>
            <a:r>
              <a:rPr lang="en-US" sz="2400" dirty="0">
                <a:solidFill>
                  <a:srgbClr val="FFFF00"/>
                </a:solidFill>
              </a:rPr>
              <a:t>Examples for list methods </a:t>
            </a:r>
            <a:br>
              <a:rPr lang="en-US" sz="2400" b="1" dirty="0"/>
            </a:br>
            <a:endParaRPr lang="en-US" sz="2400" dirty="0"/>
          </a:p>
          <a:p>
            <a:pPr lvl="0" fontAlgn="base">
              <a:spcAft>
                <a:spcPct val="0"/>
              </a:spcAft>
              <a:tabLst/>
            </a:pPr>
            <a:endParaRPr lang="en-US" dirty="0"/>
          </a:p>
        </p:txBody>
      </p:sp>
      <p:pic>
        <p:nvPicPr>
          <p:cNvPr id="6" name="Picture 5">
            <a:extLst>
              <a:ext uri="{FF2B5EF4-FFF2-40B4-BE49-F238E27FC236}">
                <a16:creationId xmlns:a16="http://schemas.microsoft.com/office/drawing/2014/main" id="{36DE8988-13E0-07AA-6398-D9FFE74414B6}"/>
              </a:ext>
            </a:extLst>
          </p:cNvPr>
          <p:cNvPicPr>
            <a:picLocks noChangeAspect="1"/>
          </p:cNvPicPr>
          <p:nvPr/>
        </p:nvPicPr>
        <p:blipFill>
          <a:blip r:embed="rId2"/>
          <a:stretch>
            <a:fillRect/>
          </a:stretch>
        </p:blipFill>
        <p:spPr>
          <a:xfrm>
            <a:off x="194615" y="2480599"/>
            <a:ext cx="6010218" cy="2627462"/>
          </a:xfrm>
          <a:prstGeom prst="rect">
            <a:avLst/>
          </a:prstGeom>
        </p:spPr>
      </p:pic>
      <p:pic>
        <p:nvPicPr>
          <p:cNvPr id="10" name="Picture 9">
            <a:extLst>
              <a:ext uri="{FF2B5EF4-FFF2-40B4-BE49-F238E27FC236}">
                <a16:creationId xmlns:a16="http://schemas.microsoft.com/office/drawing/2014/main" id="{D9578747-7991-6DF7-72F3-8B50AEEA4749}"/>
              </a:ext>
            </a:extLst>
          </p:cNvPr>
          <p:cNvPicPr>
            <a:picLocks noChangeAspect="1"/>
          </p:cNvPicPr>
          <p:nvPr/>
        </p:nvPicPr>
        <p:blipFill>
          <a:blip r:embed="rId3"/>
          <a:stretch>
            <a:fillRect/>
          </a:stretch>
        </p:blipFill>
        <p:spPr>
          <a:xfrm>
            <a:off x="6320042" y="2796579"/>
            <a:ext cx="5630959" cy="1995502"/>
          </a:xfrm>
          <a:prstGeom prst="rect">
            <a:avLst/>
          </a:prstGeom>
        </p:spPr>
      </p:pic>
    </p:spTree>
    <p:extLst>
      <p:ext uri="{BB962C8B-B14F-4D97-AF65-F5344CB8AC3E}">
        <p14:creationId xmlns:p14="http://schemas.microsoft.com/office/powerpoint/2010/main" val="379563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79407" y="1464706"/>
            <a:ext cx="6818350"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Methods</a:t>
            </a:r>
            <a:r>
              <a:rPr lang="en-US" sz="2400" dirty="0">
                <a:solidFill>
                  <a:srgbClr val="FFFF00"/>
                </a:solidFill>
              </a:rPr>
              <a:t> for modifying a list</a:t>
            </a:r>
            <a:br>
              <a:rPr lang="en-US" sz="2400" b="1" dirty="0"/>
            </a:br>
            <a:endParaRPr lang="en-US" sz="2400" dirty="0"/>
          </a:p>
          <a:p>
            <a:pPr lvl="0" fontAlgn="base">
              <a:spcAft>
                <a:spcPct val="0"/>
              </a:spcAft>
              <a:tabLst/>
            </a:pPr>
            <a:r>
              <a:rPr lang="en-US" altLang="en-US" sz="2200" dirty="0"/>
              <a:t>What is the difference between remove() and pop()?</a:t>
            </a:r>
          </a:p>
          <a:p>
            <a:pPr lvl="0" fontAlgn="base">
              <a:spcAft>
                <a:spcPct val="0"/>
              </a:spcAft>
              <a:buFont typeface="Wingdings" panose="05000000000000000000" pitchFamily="2" charset="2"/>
              <a:buChar char="ü"/>
              <a:tabLst/>
            </a:pPr>
            <a:r>
              <a:rPr lang="en-US" altLang="en-US" sz="2200" dirty="0"/>
              <a:t>Remove() takes the item itself as an argument to remove; however, pop() takes an index of an item as an argument to remove.</a:t>
            </a:r>
          </a:p>
          <a:p>
            <a:pPr lvl="0" fontAlgn="base">
              <a:spcAft>
                <a:spcPct val="0"/>
              </a:spcAft>
              <a:buFont typeface="Wingdings" panose="05000000000000000000" pitchFamily="2" charset="2"/>
              <a:buChar char="ü"/>
              <a:tabLst/>
            </a:pPr>
            <a:r>
              <a:rPr lang="en-US" altLang="en-US" sz="2200" dirty="0"/>
              <a:t> pop() returns the item removed so you can assign to a variable; however, remove() doesn’t return.</a:t>
            </a:r>
            <a:endParaRPr lang="en-US" dirty="0"/>
          </a:p>
        </p:txBody>
      </p:sp>
      <p:pic>
        <p:nvPicPr>
          <p:cNvPr id="7" name="Picture 6">
            <a:extLst>
              <a:ext uri="{FF2B5EF4-FFF2-40B4-BE49-F238E27FC236}">
                <a16:creationId xmlns:a16="http://schemas.microsoft.com/office/drawing/2014/main" id="{D1BABBDB-CAF0-9772-E221-614B845779A6}"/>
              </a:ext>
            </a:extLst>
          </p:cNvPr>
          <p:cNvPicPr>
            <a:picLocks noChangeAspect="1"/>
          </p:cNvPicPr>
          <p:nvPr/>
        </p:nvPicPr>
        <p:blipFill>
          <a:blip r:embed="rId2"/>
          <a:stretch>
            <a:fillRect/>
          </a:stretch>
        </p:blipFill>
        <p:spPr>
          <a:xfrm>
            <a:off x="6897756" y="2183597"/>
            <a:ext cx="4992879" cy="2726333"/>
          </a:xfrm>
          <a:prstGeom prst="rect">
            <a:avLst/>
          </a:prstGeom>
        </p:spPr>
      </p:pic>
    </p:spTree>
    <p:extLst>
      <p:ext uri="{BB962C8B-B14F-4D97-AF65-F5344CB8AC3E}">
        <p14:creationId xmlns:p14="http://schemas.microsoft.com/office/powerpoint/2010/main" val="62806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sz="4000" b="1" dirty="0">
                <a:solidFill>
                  <a:schemeClr val="accent6"/>
                </a:solidFill>
              </a:rPr>
              <a:t>Objectives</a:t>
            </a:r>
            <a:endParaRPr lang="en-US" b="1" dirty="0">
              <a:solidFill>
                <a:schemeClr val="accent6"/>
              </a:solidFill>
            </a:endParaRPr>
          </a:p>
          <a:p>
            <a:pPr marL="0" indent="0">
              <a:buNone/>
            </a:pPr>
            <a:endParaRPr lang="en-US" dirty="0"/>
          </a:p>
          <a:p>
            <a:pPr marL="0" indent="0">
              <a:buNone/>
            </a:pPr>
            <a:r>
              <a:rPr lang="en-US" dirty="0"/>
              <a:t>At the end of this module, students will be able to:</a:t>
            </a:r>
          </a:p>
          <a:p>
            <a:r>
              <a:rPr lang="en-US" dirty="0"/>
              <a:t>Define and create List to store data.</a:t>
            </a:r>
          </a:p>
          <a:p>
            <a:r>
              <a:rPr lang="en-US" dirty="0"/>
              <a:t>Process and access data stored in Lists.</a:t>
            </a:r>
          </a:p>
          <a:p>
            <a:r>
              <a:rPr lang="en-US" dirty="0"/>
              <a:t>Write and implement List methods and functions.</a:t>
            </a:r>
          </a:p>
          <a:p>
            <a:r>
              <a:rPr lang="en-US" dirty="0"/>
              <a:t>Solve problems that requires data stored in Lists.</a:t>
            </a: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t>Data Types-Lists</a:t>
            </a:r>
            <a:endParaRPr lang="en-CA" dirty="0"/>
          </a:p>
        </p:txBody>
      </p:sp>
      <p:sp>
        <p:nvSpPr>
          <p:cNvPr id="5" name="Rectangle 4">
            <a:extLst>
              <a:ext uri="{FF2B5EF4-FFF2-40B4-BE49-F238E27FC236}">
                <a16:creationId xmlns:a16="http://schemas.microsoft.com/office/drawing/2014/main" id="{8E46B4D0-91A9-7DB5-CCE0-BD66C7079E89}"/>
              </a:ext>
            </a:extLst>
          </p:cNvPr>
          <p:cNvSpPr/>
          <p:nvPr/>
        </p:nvSpPr>
        <p:spPr>
          <a:xfrm>
            <a:off x="235527" y="2155047"/>
            <a:ext cx="11720946" cy="2547905"/>
          </a:xfrm>
          <a:prstGeom prst="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57628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79407" y="1464706"/>
            <a:ext cx="6500297"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Methods</a:t>
            </a:r>
            <a:r>
              <a:rPr lang="en-US" sz="2400" dirty="0">
                <a:solidFill>
                  <a:srgbClr val="FFFF00"/>
                </a:solidFill>
              </a:rPr>
              <a:t> for modifying a list</a:t>
            </a:r>
            <a:br>
              <a:rPr lang="en-US" sz="2400" b="1" dirty="0"/>
            </a:br>
            <a:endParaRPr lang="en-US" sz="2400" dirty="0"/>
          </a:p>
          <a:p>
            <a:pPr lvl="0" fontAlgn="base">
              <a:spcAft>
                <a:spcPct val="0"/>
              </a:spcAft>
              <a:tabLst/>
            </a:pPr>
            <a:r>
              <a:rPr lang="en-US" altLang="en-US" sz="2200" dirty="0"/>
              <a:t>There are three other methods: </a:t>
            </a:r>
            <a:r>
              <a:rPr lang="en-US" altLang="en-US" sz="2200" dirty="0">
                <a:solidFill>
                  <a:srgbClr val="FFFF00"/>
                </a:solidFill>
              </a:rPr>
              <a:t>count()</a:t>
            </a:r>
            <a:r>
              <a:rPr lang="en-US" altLang="en-US" sz="2200" dirty="0"/>
              <a:t>, </a:t>
            </a:r>
            <a:r>
              <a:rPr lang="en-US" altLang="en-US" sz="2200" dirty="0">
                <a:solidFill>
                  <a:srgbClr val="FFFF00"/>
                </a:solidFill>
              </a:rPr>
              <a:t>reverse() </a:t>
            </a:r>
            <a:r>
              <a:rPr lang="en-US" altLang="en-US" sz="2200" dirty="0"/>
              <a:t>and </a:t>
            </a:r>
            <a:r>
              <a:rPr lang="en-US" altLang="en-US" sz="2200" dirty="0">
                <a:solidFill>
                  <a:srgbClr val="FFFF00"/>
                </a:solidFill>
              </a:rPr>
              <a:t>sort()</a:t>
            </a:r>
            <a:r>
              <a:rPr lang="en-US" altLang="en-US" sz="2200" dirty="0"/>
              <a:t>. </a:t>
            </a:r>
          </a:p>
          <a:p>
            <a:pPr lvl="0" fontAlgn="base">
              <a:spcAft>
                <a:spcPct val="0"/>
              </a:spcAft>
              <a:tabLst/>
            </a:pPr>
            <a:r>
              <a:rPr lang="en-US" altLang="en-US" sz="2200" dirty="0"/>
              <a:t>The sort() method requires a second argument if the list contains strings with mixed cases. That’s because uppercase letters come before lowercase letters when strings are compared.</a:t>
            </a:r>
          </a:p>
        </p:txBody>
      </p:sp>
      <p:pic>
        <p:nvPicPr>
          <p:cNvPr id="6" name="Picture 5">
            <a:extLst>
              <a:ext uri="{FF2B5EF4-FFF2-40B4-BE49-F238E27FC236}">
                <a16:creationId xmlns:a16="http://schemas.microsoft.com/office/drawing/2014/main" id="{F2CDE31F-F6C2-B300-8573-60B6D442EA6C}"/>
              </a:ext>
            </a:extLst>
          </p:cNvPr>
          <p:cNvPicPr>
            <a:picLocks noChangeAspect="1"/>
          </p:cNvPicPr>
          <p:nvPr/>
        </p:nvPicPr>
        <p:blipFill>
          <a:blip r:embed="rId2"/>
          <a:stretch>
            <a:fillRect/>
          </a:stretch>
        </p:blipFill>
        <p:spPr>
          <a:xfrm>
            <a:off x="6688099" y="2326064"/>
            <a:ext cx="5424494" cy="2047153"/>
          </a:xfrm>
          <a:prstGeom prst="rect">
            <a:avLst/>
          </a:prstGeom>
        </p:spPr>
      </p:pic>
    </p:spTree>
    <p:extLst>
      <p:ext uri="{BB962C8B-B14F-4D97-AF65-F5344CB8AC3E}">
        <p14:creationId xmlns:p14="http://schemas.microsoft.com/office/powerpoint/2010/main" val="2908753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79407" y="1464706"/>
            <a:ext cx="11172793"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Methods</a:t>
            </a:r>
            <a:r>
              <a:rPr lang="en-US" sz="2400" dirty="0">
                <a:solidFill>
                  <a:srgbClr val="FFFF00"/>
                </a:solidFill>
              </a:rPr>
              <a:t> for modifying a list</a:t>
            </a:r>
            <a:br>
              <a:rPr lang="en-US" sz="2400" b="1" dirty="0"/>
            </a:br>
            <a:endParaRPr lang="en-US" sz="2400" dirty="0"/>
          </a:p>
          <a:p>
            <a:pPr marL="0" lvl="0" indent="0" fontAlgn="base">
              <a:spcAft>
                <a:spcPct val="0"/>
              </a:spcAft>
              <a:buNone/>
              <a:tabLst/>
            </a:pPr>
            <a:endParaRPr lang="en-US" altLang="en-US" sz="2200" dirty="0"/>
          </a:p>
        </p:txBody>
      </p:sp>
      <p:pic>
        <p:nvPicPr>
          <p:cNvPr id="7" name="Picture 6">
            <a:extLst>
              <a:ext uri="{FF2B5EF4-FFF2-40B4-BE49-F238E27FC236}">
                <a16:creationId xmlns:a16="http://schemas.microsoft.com/office/drawing/2014/main" id="{83D745A3-B90E-F5B5-2F8F-3086DD45427C}"/>
              </a:ext>
            </a:extLst>
          </p:cNvPr>
          <p:cNvPicPr>
            <a:picLocks noChangeAspect="1"/>
          </p:cNvPicPr>
          <p:nvPr/>
        </p:nvPicPr>
        <p:blipFill>
          <a:blip r:embed="rId2"/>
          <a:stretch>
            <a:fillRect/>
          </a:stretch>
        </p:blipFill>
        <p:spPr>
          <a:xfrm>
            <a:off x="2422125" y="2283279"/>
            <a:ext cx="6982317" cy="3057347"/>
          </a:xfrm>
          <a:prstGeom prst="rect">
            <a:avLst/>
          </a:prstGeom>
        </p:spPr>
      </p:pic>
    </p:spTree>
    <p:extLst>
      <p:ext uri="{BB962C8B-B14F-4D97-AF65-F5344CB8AC3E}">
        <p14:creationId xmlns:p14="http://schemas.microsoft.com/office/powerpoint/2010/main" val="2171489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7050739"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Methods</a:t>
            </a:r>
            <a:r>
              <a:rPr lang="en-US" sz="2400" dirty="0">
                <a:solidFill>
                  <a:srgbClr val="FFFF00"/>
                </a:solidFill>
              </a:rPr>
              <a:t> for modifying a list</a:t>
            </a:r>
            <a:br>
              <a:rPr lang="en-US" sz="1900" b="1" dirty="0"/>
            </a:br>
            <a:endParaRPr lang="en-US" sz="1900" dirty="0"/>
          </a:p>
          <a:p>
            <a:pPr lvl="0" fontAlgn="base">
              <a:spcAft>
                <a:spcPct val="0"/>
              </a:spcAft>
              <a:tabLst/>
            </a:pPr>
            <a:r>
              <a:rPr lang="en-US" altLang="en-US" sz="2400" dirty="0"/>
              <a:t>There is another useful method: </a:t>
            </a:r>
            <a:r>
              <a:rPr lang="en-US" altLang="en-US" sz="2400" dirty="0">
                <a:solidFill>
                  <a:srgbClr val="FFFF00"/>
                </a:solidFill>
              </a:rPr>
              <a:t>extend()</a:t>
            </a:r>
            <a:r>
              <a:rPr lang="en-US" altLang="en-US" sz="2400" dirty="0"/>
              <a:t>.</a:t>
            </a:r>
          </a:p>
          <a:p>
            <a:pPr lvl="0" fontAlgn="base">
              <a:spcAft>
                <a:spcPct val="0"/>
              </a:spcAft>
              <a:tabLst/>
            </a:pPr>
            <a:r>
              <a:rPr lang="en-US" altLang="en-US" sz="2400" dirty="0"/>
              <a:t>You can use this method to extend a list to include items of another list. </a:t>
            </a:r>
            <a:endParaRPr lang="en-US" sz="2400" dirty="0"/>
          </a:p>
        </p:txBody>
      </p:sp>
      <p:pic>
        <p:nvPicPr>
          <p:cNvPr id="6" name="Picture 5" descr="Graphical user interface, text, application, email&#10;&#10;Description automatically generated">
            <a:extLst>
              <a:ext uri="{FF2B5EF4-FFF2-40B4-BE49-F238E27FC236}">
                <a16:creationId xmlns:a16="http://schemas.microsoft.com/office/drawing/2014/main" id="{EBD88189-E35A-DD42-488D-C70E4AB531D8}"/>
              </a:ext>
            </a:extLst>
          </p:cNvPr>
          <p:cNvPicPr>
            <a:picLocks noChangeAspect="1"/>
          </p:cNvPicPr>
          <p:nvPr/>
        </p:nvPicPr>
        <p:blipFill>
          <a:blip r:embed="rId2"/>
          <a:stretch>
            <a:fillRect/>
          </a:stretch>
        </p:blipFill>
        <p:spPr>
          <a:xfrm>
            <a:off x="5489277" y="3624470"/>
            <a:ext cx="6259358" cy="2065589"/>
          </a:xfrm>
          <a:prstGeom prst="rect">
            <a:avLst/>
          </a:prstGeom>
          <a:noFill/>
        </p:spPr>
      </p:pic>
    </p:spTree>
    <p:extLst>
      <p:ext uri="{BB962C8B-B14F-4D97-AF65-F5344CB8AC3E}">
        <p14:creationId xmlns:p14="http://schemas.microsoft.com/office/powerpoint/2010/main" val="95189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6785624"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sz="1900" b="1" dirty="0"/>
            </a:br>
            <a:endParaRPr lang="en-US" sz="1900" dirty="0"/>
          </a:p>
          <a:p>
            <a:pPr lvl="0" fontAlgn="base">
              <a:spcAft>
                <a:spcPct val="0"/>
              </a:spcAft>
              <a:tabLst/>
            </a:pPr>
            <a:r>
              <a:rPr lang="en-US" altLang="en-US" sz="2400" dirty="0"/>
              <a:t>You can use the built-in </a:t>
            </a:r>
            <a:r>
              <a:rPr lang="en-US" altLang="en-US" sz="2400" dirty="0" err="1">
                <a:solidFill>
                  <a:srgbClr val="FFFF00"/>
                </a:solidFill>
              </a:rPr>
              <a:t>len</a:t>
            </a:r>
            <a:r>
              <a:rPr lang="en-US" altLang="en-US" sz="2400" dirty="0">
                <a:solidFill>
                  <a:srgbClr val="FFFF00"/>
                </a:solidFill>
              </a:rPr>
              <a:t>() </a:t>
            </a:r>
            <a:r>
              <a:rPr lang="en-US" altLang="en-US" sz="2400" dirty="0"/>
              <a:t>function to get the length of the list, which is the number of items in the list.</a:t>
            </a:r>
          </a:p>
          <a:p>
            <a:pPr lvl="0" fontAlgn="base">
              <a:spcAft>
                <a:spcPct val="0"/>
              </a:spcAft>
              <a:tabLst/>
            </a:pPr>
            <a:r>
              <a:rPr lang="en-US" altLang="en-US" sz="2400" dirty="0"/>
              <a:t>If, for example, there are 10 items in a list, the indexes range from 0 through 9, but the </a:t>
            </a:r>
            <a:r>
              <a:rPr lang="en-US" altLang="en-US" sz="2400" dirty="0" err="1"/>
              <a:t>len</a:t>
            </a:r>
            <a:r>
              <a:rPr lang="en-US" altLang="en-US" sz="2400" dirty="0"/>
              <a:t>() function returns 10. </a:t>
            </a:r>
            <a:endParaRPr lang="en-US" sz="2400" dirty="0"/>
          </a:p>
        </p:txBody>
      </p:sp>
      <p:pic>
        <p:nvPicPr>
          <p:cNvPr id="7" name="Picture 6">
            <a:extLst>
              <a:ext uri="{FF2B5EF4-FFF2-40B4-BE49-F238E27FC236}">
                <a16:creationId xmlns:a16="http://schemas.microsoft.com/office/drawing/2014/main" id="{B480CF46-71B1-1B0D-4EBD-6E316ADB97BD}"/>
              </a:ext>
            </a:extLst>
          </p:cNvPr>
          <p:cNvPicPr>
            <a:picLocks noChangeAspect="1"/>
          </p:cNvPicPr>
          <p:nvPr/>
        </p:nvPicPr>
        <p:blipFill>
          <a:blip r:embed="rId2"/>
          <a:stretch>
            <a:fillRect/>
          </a:stretch>
        </p:blipFill>
        <p:spPr>
          <a:xfrm>
            <a:off x="778114" y="5132420"/>
            <a:ext cx="6116125" cy="897319"/>
          </a:xfrm>
          <a:prstGeom prst="rect">
            <a:avLst/>
          </a:prstGeom>
        </p:spPr>
      </p:pic>
      <p:pic>
        <p:nvPicPr>
          <p:cNvPr id="9" name="Picture 8">
            <a:extLst>
              <a:ext uri="{FF2B5EF4-FFF2-40B4-BE49-F238E27FC236}">
                <a16:creationId xmlns:a16="http://schemas.microsoft.com/office/drawing/2014/main" id="{8EED462E-6C93-1674-CE60-FA02D9D0ED7F}"/>
              </a:ext>
            </a:extLst>
          </p:cNvPr>
          <p:cNvPicPr>
            <a:picLocks noChangeAspect="1"/>
          </p:cNvPicPr>
          <p:nvPr/>
        </p:nvPicPr>
        <p:blipFill>
          <a:blip r:embed="rId3"/>
          <a:stretch>
            <a:fillRect/>
          </a:stretch>
        </p:blipFill>
        <p:spPr>
          <a:xfrm>
            <a:off x="6964016" y="2279071"/>
            <a:ext cx="4996653" cy="2220042"/>
          </a:xfrm>
          <a:prstGeom prst="rect">
            <a:avLst/>
          </a:prstGeom>
        </p:spPr>
      </p:pic>
    </p:spTree>
    <p:extLst>
      <p:ext uri="{BB962C8B-B14F-4D97-AF65-F5344CB8AC3E}">
        <p14:creationId xmlns:p14="http://schemas.microsoft.com/office/powerpoint/2010/main" val="1003740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38565" y="1477958"/>
            <a:ext cx="6070855"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sz="1900" b="1" dirty="0"/>
            </a:br>
            <a:endParaRPr lang="en-US" sz="1900" dirty="0"/>
          </a:p>
          <a:p>
            <a:pPr lvl="0" fontAlgn="base">
              <a:spcAft>
                <a:spcPct val="0"/>
              </a:spcAft>
              <a:tabLst/>
            </a:pPr>
            <a:r>
              <a:rPr lang="en-US" altLang="en-US" sz="2400" dirty="0"/>
              <a:t>You can use the </a:t>
            </a:r>
            <a:r>
              <a:rPr lang="en-US" altLang="en-US" sz="2400" dirty="0">
                <a:solidFill>
                  <a:srgbClr val="FFFF00"/>
                </a:solidFill>
              </a:rPr>
              <a:t>min() </a:t>
            </a:r>
            <a:r>
              <a:rPr lang="en-US" altLang="en-US" sz="2400" dirty="0"/>
              <a:t>function to get the lowest value in the list and the </a:t>
            </a:r>
            <a:r>
              <a:rPr lang="en-US" altLang="en-US" sz="2400" dirty="0">
                <a:solidFill>
                  <a:srgbClr val="FFFF00"/>
                </a:solidFill>
              </a:rPr>
              <a:t>max() </a:t>
            </a:r>
            <a:r>
              <a:rPr lang="en-US" altLang="en-US" sz="2400" dirty="0"/>
              <a:t>function to get the highest value.</a:t>
            </a:r>
          </a:p>
          <a:p>
            <a:pPr lvl="0" fontAlgn="base">
              <a:spcAft>
                <a:spcPct val="0"/>
              </a:spcAft>
              <a:tabLst/>
            </a:pPr>
            <a:r>
              <a:rPr lang="en-US" sz="2400" dirty="0"/>
              <a:t>You use the </a:t>
            </a:r>
            <a:r>
              <a:rPr lang="en-US" sz="2400" dirty="0">
                <a:solidFill>
                  <a:srgbClr val="FFFF00"/>
                </a:solidFill>
              </a:rPr>
              <a:t>sum() </a:t>
            </a:r>
            <a:r>
              <a:rPr lang="en-US" sz="2400" dirty="0"/>
              <a:t>function to get the sum of all the values in the list. You can include a value for the optional start argument. This adds the start value to the total that’s returned by sum(). </a:t>
            </a:r>
          </a:p>
        </p:txBody>
      </p:sp>
      <p:pic>
        <p:nvPicPr>
          <p:cNvPr id="6" name="Picture 5">
            <a:extLst>
              <a:ext uri="{FF2B5EF4-FFF2-40B4-BE49-F238E27FC236}">
                <a16:creationId xmlns:a16="http://schemas.microsoft.com/office/drawing/2014/main" id="{FC8F8F41-4A0A-4245-91B7-9861D368D979}"/>
              </a:ext>
            </a:extLst>
          </p:cNvPr>
          <p:cNvPicPr>
            <a:picLocks noChangeAspect="1"/>
          </p:cNvPicPr>
          <p:nvPr/>
        </p:nvPicPr>
        <p:blipFill>
          <a:blip r:embed="rId2"/>
          <a:stretch>
            <a:fillRect/>
          </a:stretch>
        </p:blipFill>
        <p:spPr>
          <a:xfrm>
            <a:off x="6209420" y="1707343"/>
            <a:ext cx="5153927" cy="2831527"/>
          </a:xfrm>
          <a:prstGeom prst="rect">
            <a:avLst/>
          </a:prstGeom>
        </p:spPr>
      </p:pic>
    </p:spTree>
    <p:extLst>
      <p:ext uri="{BB962C8B-B14F-4D97-AF65-F5344CB8AC3E}">
        <p14:creationId xmlns:p14="http://schemas.microsoft.com/office/powerpoint/2010/main" val="204403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38565" y="1477958"/>
            <a:ext cx="6070855"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sz="1900" b="1" dirty="0"/>
            </a:br>
            <a:endParaRPr lang="en-US" sz="1900" dirty="0"/>
          </a:p>
          <a:p>
            <a:pPr lvl="0" fontAlgn="base">
              <a:spcAft>
                <a:spcPct val="0"/>
              </a:spcAft>
              <a:tabLst/>
            </a:pPr>
            <a:r>
              <a:rPr lang="en-US" sz="2400" b="0" i="0" dirty="0">
                <a:effectLst/>
              </a:rPr>
              <a:t>You can use the </a:t>
            </a:r>
            <a:r>
              <a:rPr lang="en-US" sz="2400" b="0" i="0" dirty="0">
                <a:solidFill>
                  <a:srgbClr val="FFFF00"/>
                </a:solidFill>
                <a:effectLst/>
              </a:rPr>
              <a:t>enumerate() </a:t>
            </a:r>
            <a:r>
              <a:rPr lang="en-US" sz="2400" b="0" i="0" dirty="0">
                <a:effectLst/>
              </a:rPr>
              <a:t>function to returns all the items with their corresponding indexes.</a:t>
            </a:r>
            <a:endParaRPr lang="en-US" sz="2800" dirty="0"/>
          </a:p>
        </p:txBody>
      </p:sp>
      <p:pic>
        <p:nvPicPr>
          <p:cNvPr id="9" name="Picture 8">
            <a:extLst>
              <a:ext uri="{FF2B5EF4-FFF2-40B4-BE49-F238E27FC236}">
                <a16:creationId xmlns:a16="http://schemas.microsoft.com/office/drawing/2014/main" id="{E4F98A66-219A-BB59-56FC-CBB41A529CC0}"/>
              </a:ext>
            </a:extLst>
          </p:cNvPr>
          <p:cNvPicPr>
            <a:picLocks noChangeAspect="1"/>
          </p:cNvPicPr>
          <p:nvPr/>
        </p:nvPicPr>
        <p:blipFill>
          <a:blip r:embed="rId2"/>
          <a:stretch>
            <a:fillRect/>
          </a:stretch>
        </p:blipFill>
        <p:spPr>
          <a:xfrm>
            <a:off x="6327913" y="1976532"/>
            <a:ext cx="5615838" cy="2540922"/>
          </a:xfrm>
          <a:prstGeom prst="rect">
            <a:avLst/>
          </a:prstGeom>
        </p:spPr>
      </p:pic>
    </p:spTree>
    <p:extLst>
      <p:ext uri="{BB962C8B-B14F-4D97-AF65-F5344CB8AC3E}">
        <p14:creationId xmlns:p14="http://schemas.microsoft.com/office/powerpoint/2010/main" val="2803457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138564" y="1477958"/>
            <a:ext cx="6845331" cy="4659248"/>
          </a:xfrm>
        </p:spPr>
        <p:txBody>
          <a:bodyPr>
            <a:normAutofit fontScale="92500" lnSpcReduction="10000"/>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sz="1900" b="1" dirty="0"/>
            </a:br>
            <a:endParaRPr lang="en-US" sz="1900" dirty="0"/>
          </a:p>
          <a:p>
            <a:pPr lvl="0" fontAlgn="base">
              <a:spcAft>
                <a:spcPct val="0"/>
              </a:spcAft>
              <a:tabLst/>
            </a:pPr>
            <a:r>
              <a:rPr lang="en-US" altLang="en-US" sz="2400" dirty="0"/>
              <a:t>Later, we will learn about </a:t>
            </a:r>
            <a:r>
              <a:rPr lang="en-US" altLang="en-US" sz="2400" dirty="0">
                <a:solidFill>
                  <a:srgbClr val="FFFF00"/>
                </a:solidFill>
              </a:rPr>
              <a:t>functions</a:t>
            </a:r>
            <a:r>
              <a:rPr lang="en-US" altLang="en-US" sz="2400" dirty="0"/>
              <a:t>. At this point, we want to know how to use some useful functions of Module </a:t>
            </a:r>
            <a:r>
              <a:rPr lang="en-US" altLang="en-US" sz="2400" dirty="0">
                <a:solidFill>
                  <a:srgbClr val="FFFF00"/>
                </a:solidFill>
              </a:rPr>
              <a:t>random</a:t>
            </a:r>
            <a:r>
              <a:rPr lang="en-US" altLang="en-US" sz="2400" dirty="0"/>
              <a:t> to process list items.</a:t>
            </a:r>
          </a:p>
          <a:p>
            <a:pPr lvl="0" fontAlgn="base">
              <a:spcAft>
                <a:spcPct val="0"/>
              </a:spcAft>
              <a:tabLst/>
            </a:pPr>
            <a:r>
              <a:rPr lang="en-US" altLang="en-US" sz="2400" dirty="0"/>
              <a:t>The </a:t>
            </a:r>
            <a:r>
              <a:rPr lang="en-US" altLang="en-US" sz="2400" dirty="0">
                <a:solidFill>
                  <a:srgbClr val="FFFF00"/>
                </a:solidFill>
              </a:rPr>
              <a:t>random</a:t>
            </a:r>
            <a:r>
              <a:rPr lang="en-US" altLang="en-US" sz="2400" dirty="0"/>
              <a:t> module provides functions for generating random numbers. One of its uses is for game development.</a:t>
            </a:r>
          </a:p>
          <a:p>
            <a:pPr lvl="0" fontAlgn="base">
              <a:spcAft>
                <a:spcPct val="0"/>
              </a:spcAft>
              <a:tabLst/>
            </a:pPr>
            <a:r>
              <a:rPr lang="en-US" altLang="en-US" sz="2400" dirty="0"/>
              <a:t>You can use the </a:t>
            </a:r>
            <a:r>
              <a:rPr lang="en-US" altLang="en-US" sz="2400" dirty="0">
                <a:solidFill>
                  <a:srgbClr val="FFFF00"/>
                </a:solidFill>
              </a:rPr>
              <a:t>choice() </a:t>
            </a:r>
            <a:r>
              <a:rPr lang="en-US" altLang="en-US" sz="2400" dirty="0"/>
              <a:t>function to get a randomly selected item from a list. Here, choice is used as the variable name to hold the returned randomly selected item.</a:t>
            </a:r>
          </a:p>
          <a:p>
            <a:pPr lvl="0" fontAlgn="base">
              <a:spcAft>
                <a:spcPct val="0"/>
              </a:spcAft>
              <a:tabLst/>
            </a:pPr>
            <a:r>
              <a:rPr lang="en-US" altLang="en-US" sz="2400" dirty="0"/>
              <a:t>You can use the </a:t>
            </a:r>
            <a:r>
              <a:rPr lang="en-US" altLang="en-US" sz="2400" dirty="0">
                <a:solidFill>
                  <a:srgbClr val="FFFF00"/>
                </a:solidFill>
              </a:rPr>
              <a:t>shuffle() </a:t>
            </a:r>
            <a:r>
              <a:rPr lang="en-US" altLang="en-US" sz="2400" dirty="0"/>
              <a:t>function to shuffle the numbers in a list.</a:t>
            </a:r>
          </a:p>
          <a:p>
            <a:pPr lvl="0" fontAlgn="base">
              <a:spcAft>
                <a:spcPct val="0"/>
              </a:spcAft>
              <a:tabLst/>
            </a:pPr>
            <a:endParaRPr lang="en-US" altLang="en-US" sz="2400" dirty="0"/>
          </a:p>
        </p:txBody>
      </p:sp>
      <p:pic>
        <p:nvPicPr>
          <p:cNvPr id="7" name="Picture 6">
            <a:extLst>
              <a:ext uri="{FF2B5EF4-FFF2-40B4-BE49-F238E27FC236}">
                <a16:creationId xmlns:a16="http://schemas.microsoft.com/office/drawing/2014/main" id="{63134CA6-D542-97EB-E491-5B72B85A1718}"/>
              </a:ext>
            </a:extLst>
          </p:cNvPr>
          <p:cNvPicPr>
            <a:picLocks noChangeAspect="1"/>
          </p:cNvPicPr>
          <p:nvPr/>
        </p:nvPicPr>
        <p:blipFill>
          <a:blip r:embed="rId2"/>
          <a:stretch>
            <a:fillRect/>
          </a:stretch>
        </p:blipFill>
        <p:spPr>
          <a:xfrm>
            <a:off x="6958939" y="3019362"/>
            <a:ext cx="4973554" cy="1287595"/>
          </a:xfrm>
          <a:prstGeom prst="rect">
            <a:avLst/>
          </a:prstGeom>
        </p:spPr>
      </p:pic>
    </p:spTree>
    <p:extLst>
      <p:ext uri="{BB962C8B-B14F-4D97-AF65-F5344CB8AC3E}">
        <p14:creationId xmlns:p14="http://schemas.microsoft.com/office/powerpoint/2010/main" val="3639419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59052" y="1477958"/>
            <a:ext cx="10463174"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sz="1900" b="1" dirty="0"/>
            </a:br>
            <a:endParaRPr lang="en-US" sz="1900" dirty="0"/>
          </a:p>
          <a:p>
            <a:pPr lvl="0" fontAlgn="base">
              <a:spcAft>
                <a:spcPct val="0"/>
              </a:spcAft>
              <a:tabLst/>
            </a:pPr>
            <a:endParaRPr lang="en-US" altLang="en-US" sz="2400" dirty="0"/>
          </a:p>
        </p:txBody>
      </p:sp>
      <p:pic>
        <p:nvPicPr>
          <p:cNvPr id="6" name="Picture 5">
            <a:extLst>
              <a:ext uri="{FF2B5EF4-FFF2-40B4-BE49-F238E27FC236}">
                <a16:creationId xmlns:a16="http://schemas.microsoft.com/office/drawing/2014/main" id="{6E319581-26E3-5B3B-EF18-7ACDFD15C7F0}"/>
              </a:ext>
            </a:extLst>
          </p:cNvPr>
          <p:cNvPicPr>
            <a:picLocks noChangeAspect="1"/>
          </p:cNvPicPr>
          <p:nvPr/>
        </p:nvPicPr>
        <p:blipFill>
          <a:blip r:embed="rId2"/>
          <a:stretch>
            <a:fillRect/>
          </a:stretch>
        </p:blipFill>
        <p:spPr>
          <a:xfrm>
            <a:off x="2806826" y="2411542"/>
            <a:ext cx="5304087" cy="2792079"/>
          </a:xfrm>
          <a:prstGeom prst="rect">
            <a:avLst/>
          </a:prstGeom>
        </p:spPr>
      </p:pic>
    </p:spTree>
    <p:extLst>
      <p:ext uri="{BB962C8B-B14F-4D97-AF65-F5344CB8AC3E}">
        <p14:creationId xmlns:p14="http://schemas.microsoft.com/office/powerpoint/2010/main" val="3465565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6242357"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b="1" dirty="0"/>
            </a:br>
            <a:endParaRPr lang="en-US" dirty="0"/>
          </a:p>
          <a:p>
            <a:pPr lvl="0" fontAlgn="base">
              <a:spcAft>
                <a:spcPct val="0"/>
              </a:spcAft>
              <a:tabLst/>
            </a:pPr>
            <a:r>
              <a:rPr lang="en-US" altLang="en-US" sz="2400" dirty="0"/>
              <a:t>You can use the </a:t>
            </a:r>
            <a:r>
              <a:rPr lang="en-US" altLang="en-US" sz="2400" dirty="0">
                <a:solidFill>
                  <a:srgbClr val="FFFF00"/>
                </a:solidFill>
              </a:rPr>
              <a:t>in</a:t>
            </a:r>
            <a:r>
              <a:rPr lang="en-US" altLang="en-US" sz="2400" dirty="0"/>
              <a:t> keyword to search for an item in a list. This is one way to make sure that an item is in a list before you process it. In this example, the item is removed after the code makes sure it’s in the list. </a:t>
            </a:r>
            <a:endParaRPr lang="en-US" sz="2400" dirty="0"/>
          </a:p>
        </p:txBody>
      </p:sp>
      <p:pic>
        <p:nvPicPr>
          <p:cNvPr id="6" name="Picture 5">
            <a:extLst>
              <a:ext uri="{FF2B5EF4-FFF2-40B4-BE49-F238E27FC236}">
                <a16:creationId xmlns:a16="http://schemas.microsoft.com/office/drawing/2014/main" id="{90BC939B-80E5-01EF-AF14-134BC145176F}"/>
              </a:ext>
            </a:extLst>
          </p:cNvPr>
          <p:cNvPicPr>
            <a:picLocks noChangeAspect="1"/>
          </p:cNvPicPr>
          <p:nvPr/>
        </p:nvPicPr>
        <p:blipFill>
          <a:blip r:embed="rId2"/>
          <a:stretch>
            <a:fillRect/>
          </a:stretch>
        </p:blipFill>
        <p:spPr>
          <a:xfrm>
            <a:off x="6772337" y="1886293"/>
            <a:ext cx="5184437" cy="2384839"/>
          </a:xfrm>
          <a:prstGeom prst="rect">
            <a:avLst/>
          </a:prstGeom>
          <a:noFill/>
        </p:spPr>
      </p:pic>
    </p:spTree>
    <p:extLst>
      <p:ext uri="{BB962C8B-B14F-4D97-AF65-F5344CB8AC3E}">
        <p14:creationId xmlns:p14="http://schemas.microsoft.com/office/powerpoint/2010/main" val="2789399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6" y="1517715"/>
            <a:ext cx="6017050" cy="465924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b="1" dirty="0"/>
            </a:br>
            <a:endParaRPr lang="en-US" dirty="0"/>
          </a:p>
          <a:p>
            <a:pPr lvl="0" fontAlgn="base">
              <a:spcAft>
                <a:spcPct val="0"/>
              </a:spcAft>
              <a:tabLst/>
            </a:pPr>
            <a:r>
              <a:rPr lang="en-US" altLang="en-US" sz="2400" dirty="0"/>
              <a:t>In the same way, you can use the </a:t>
            </a:r>
            <a:r>
              <a:rPr lang="en-US" altLang="en-US" sz="2400" dirty="0">
                <a:solidFill>
                  <a:srgbClr val="FFFF00"/>
                </a:solidFill>
              </a:rPr>
              <a:t>not</a:t>
            </a:r>
            <a:r>
              <a:rPr lang="en-US" altLang="en-US" sz="2400" dirty="0"/>
              <a:t> </a:t>
            </a:r>
            <a:r>
              <a:rPr lang="en-US" altLang="en-US" sz="2400" dirty="0">
                <a:solidFill>
                  <a:srgbClr val="FFFF00"/>
                </a:solidFill>
              </a:rPr>
              <a:t>in</a:t>
            </a:r>
            <a:r>
              <a:rPr lang="en-US" altLang="en-US" sz="2400" dirty="0"/>
              <a:t> keyword to check if an item does not exist in a list. In this example, the item is appended to the list after the code makes sure it’s not in the list. </a:t>
            </a:r>
            <a:endParaRPr lang="en-US" sz="2400" dirty="0"/>
          </a:p>
        </p:txBody>
      </p:sp>
      <p:pic>
        <p:nvPicPr>
          <p:cNvPr id="7" name="Picture 6">
            <a:extLst>
              <a:ext uri="{FF2B5EF4-FFF2-40B4-BE49-F238E27FC236}">
                <a16:creationId xmlns:a16="http://schemas.microsoft.com/office/drawing/2014/main" id="{C538D132-F2CB-7EFA-81D5-8C75F3607E59}"/>
              </a:ext>
            </a:extLst>
          </p:cNvPr>
          <p:cNvPicPr>
            <a:picLocks noChangeAspect="1"/>
          </p:cNvPicPr>
          <p:nvPr/>
        </p:nvPicPr>
        <p:blipFill>
          <a:blip r:embed="rId2"/>
          <a:stretch>
            <a:fillRect/>
          </a:stretch>
        </p:blipFill>
        <p:spPr>
          <a:xfrm>
            <a:off x="6460415" y="1747206"/>
            <a:ext cx="5570511" cy="2592881"/>
          </a:xfrm>
          <a:prstGeom prst="rect">
            <a:avLst/>
          </a:prstGeom>
        </p:spPr>
      </p:pic>
    </p:spTree>
    <p:extLst>
      <p:ext uri="{BB962C8B-B14F-4D97-AF65-F5344CB8AC3E}">
        <p14:creationId xmlns:p14="http://schemas.microsoft.com/office/powerpoint/2010/main" val="6330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2C8DB-D46E-4232-8FCD-8B7B6AFD2909}"/>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2817143C-17BA-486C-BD78-38102D5A5F68}"/>
              </a:ext>
            </a:extLst>
          </p:cNvPr>
          <p:cNvSpPr>
            <a:spLocks noGrp="1"/>
          </p:cNvSpPr>
          <p:nvPr>
            <p:ph type="title"/>
          </p:nvPr>
        </p:nvSpPr>
        <p:spPr>
          <a:xfrm>
            <a:off x="831849" y="1645921"/>
            <a:ext cx="9686903" cy="1491174"/>
          </a:xfrm>
        </p:spPr>
        <p:txBody>
          <a:bodyPr anchor="t">
            <a:normAutofit fontScale="90000"/>
          </a:bodyPr>
          <a:lstStyle/>
          <a:p>
            <a:r>
              <a:rPr lang="en-US" sz="5400" dirty="0">
                <a:solidFill>
                  <a:srgbClr val="FFFF00"/>
                </a:solidFill>
              </a:rPr>
              <a:t>Working with Lists</a:t>
            </a:r>
            <a:br>
              <a:rPr lang="en-US" sz="5400" dirty="0">
                <a:solidFill>
                  <a:srgbClr val="FFFF00"/>
                </a:solidFill>
              </a:rPr>
            </a:br>
            <a:r>
              <a:rPr lang="en-US" sz="5400" dirty="0">
                <a:solidFill>
                  <a:srgbClr val="FFFF00"/>
                </a:solidFill>
              </a:rPr>
              <a:t> </a:t>
            </a:r>
            <a:r>
              <a:rPr lang="en-CA" sz="3200" dirty="0">
                <a:solidFill>
                  <a:srgbClr val="92D050"/>
                </a:solidFill>
              </a:rPr>
              <a:t>Part - 1</a:t>
            </a:r>
            <a:endParaRPr lang="en-CA" dirty="0">
              <a:solidFill>
                <a:srgbClr val="92D050"/>
              </a:solidFill>
            </a:endParaRPr>
          </a:p>
        </p:txBody>
      </p:sp>
    </p:spTree>
    <p:extLst>
      <p:ext uri="{BB962C8B-B14F-4D97-AF65-F5344CB8AC3E}">
        <p14:creationId xmlns:p14="http://schemas.microsoft.com/office/powerpoint/2010/main" val="3538037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6" y="1517715"/>
            <a:ext cx="6116460" cy="447226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b="1" dirty="0"/>
            </a:br>
            <a:endParaRPr lang="en-US" b="1" dirty="0"/>
          </a:p>
          <a:p>
            <a:pPr algn="l"/>
            <a:r>
              <a:rPr lang="en-US" sz="2000" b="0" i="0" dirty="0">
                <a:effectLst/>
              </a:rPr>
              <a:t>There is a built-in function </a:t>
            </a:r>
            <a:r>
              <a:rPr lang="en-US" sz="2000" i="0" dirty="0">
                <a:solidFill>
                  <a:srgbClr val="FFFF00"/>
                </a:solidFill>
                <a:effectLst/>
              </a:rPr>
              <a:t>range()</a:t>
            </a:r>
            <a:r>
              <a:rPr lang="en-US" sz="2000" i="0" dirty="0">
                <a:effectLst/>
              </a:rPr>
              <a:t>,</a:t>
            </a:r>
            <a:r>
              <a:rPr lang="en-US" sz="2000" i="0" dirty="0">
                <a:solidFill>
                  <a:srgbClr val="FFFF00"/>
                </a:solidFill>
                <a:effectLst/>
              </a:rPr>
              <a:t> </a:t>
            </a:r>
            <a:r>
              <a:rPr lang="en-US" sz="2000" b="0" i="0" dirty="0">
                <a:effectLst/>
              </a:rPr>
              <a:t>that can be used to automatically generate regular arithmetic sequences.</a:t>
            </a:r>
          </a:p>
          <a:p>
            <a:pPr algn="l"/>
            <a:r>
              <a:rPr lang="en-US" sz="2000" b="0" i="0" dirty="0">
                <a:effectLst/>
              </a:rPr>
              <a:t>The range() is useful when you need to generate a list sequence.</a:t>
            </a:r>
          </a:p>
          <a:p>
            <a:r>
              <a:rPr lang="en-US" sz="2000" b="0" i="0" dirty="0">
                <a:effectLst/>
              </a:rPr>
              <a:t>The range() syntax is shown to the right:</a:t>
            </a:r>
            <a:endParaRPr lang="en-US" sz="2400" dirty="0"/>
          </a:p>
        </p:txBody>
      </p:sp>
      <p:graphicFrame>
        <p:nvGraphicFramePr>
          <p:cNvPr id="5" name="Table 4">
            <a:extLst>
              <a:ext uri="{FF2B5EF4-FFF2-40B4-BE49-F238E27FC236}">
                <a16:creationId xmlns:a16="http://schemas.microsoft.com/office/drawing/2014/main" id="{224C1351-3246-5AC7-4092-4A935CDB1FCC}"/>
              </a:ext>
            </a:extLst>
          </p:cNvPr>
          <p:cNvGraphicFramePr>
            <a:graphicFrameLocks noGrp="1"/>
          </p:cNvGraphicFramePr>
          <p:nvPr>
            <p:extLst>
              <p:ext uri="{D42A27DB-BD31-4B8C-83A1-F6EECF244321}">
                <p14:modId xmlns:p14="http://schemas.microsoft.com/office/powerpoint/2010/main" val="683502980"/>
              </p:ext>
            </p:extLst>
          </p:nvPr>
        </p:nvGraphicFramePr>
        <p:xfrm>
          <a:off x="6693650" y="2176592"/>
          <a:ext cx="5054984" cy="2337438"/>
        </p:xfrm>
        <a:graphic>
          <a:graphicData uri="http://schemas.openxmlformats.org/drawingml/2006/table">
            <a:tbl>
              <a:tblPr/>
              <a:tblGrid>
                <a:gridCol w="2527492">
                  <a:extLst>
                    <a:ext uri="{9D8B030D-6E8A-4147-A177-3AD203B41FA5}">
                      <a16:colId xmlns:a16="http://schemas.microsoft.com/office/drawing/2014/main" val="1938720952"/>
                    </a:ext>
                  </a:extLst>
                </a:gridCol>
                <a:gridCol w="2527492">
                  <a:extLst>
                    <a:ext uri="{9D8B030D-6E8A-4147-A177-3AD203B41FA5}">
                      <a16:colId xmlns:a16="http://schemas.microsoft.com/office/drawing/2014/main" val="3992958031"/>
                    </a:ext>
                  </a:extLst>
                </a:gridCol>
              </a:tblGrid>
              <a:tr h="393868">
                <a:tc>
                  <a:txBody>
                    <a:bodyPr/>
                    <a:lstStyle/>
                    <a:p>
                      <a:pPr fontAlgn="ctr"/>
                      <a:r>
                        <a:rPr lang="en-CA">
                          <a:effectLst/>
                        </a:rPr>
                        <a:t>range(</a:t>
                      </a:r>
                      <a:r>
                        <a:rPr lang="en-CA">
                          <a:solidFill>
                            <a:srgbClr val="800000"/>
                          </a:solidFill>
                          <a:effectLst/>
                        </a:rPr>
                        <a:t>n</a:t>
                      </a:r>
                      <a:r>
                        <a:rPr lang="en-CA">
                          <a:effectLst/>
                        </a:rPr>
                        <a:t>)</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tc>
                  <a:txBody>
                    <a:bodyPr/>
                    <a:lstStyle/>
                    <a:p>
                      <a:pPr fontAlgn="ctr"/>
                      <a:r>
                        <a:rPr lang="en-US" dirty="0">
                          <a:effectLst/>
                        </a:rPr>
                        <a:t>Where </a:t>
                      </a:r>
                      <a:r>
                        <a:rPr lang="en-US" dirty="0">
                          <a:solidFill>
                            <a:srgbClr val="800000"/>
                          </a:solidFill>
                          <a:effectLst/>
                        </a:rPr>
                        <a:t>n</a:t>
                      </a:r>
                      <a:r>
                        <a:rPr lang="en-US" dirty="0">
                          <a:effectLst/>
                        </a:rPr>
                        <a:t> is the number of elements; the first element is index 0, and last </a:t>
                      </a:r>
                      <a:r>
                        <a:rPr lang="en-US" dirty="0">
                          <a:solidFill>
                            <a:srgbClr val="800000"/>
                          </a:solidFill>
                          <a:effectLst/>
                        </a:rPr>
                        <a:t>n</a:t>
                      </a:r>
                      <a:r>
                        <a:rPr lang="en-US" dirty="0">
                          <a:effectLst/>
                        </a:rPr>
                        <a:t>-1</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extLst>
                  <a:ext uri="{0D108BD9-81ED-4DB2-BD59-A6C34878D82A}">
                    <a16:rowId xmlns:a16="http://schemas.microsoft.com/office/drawing/2014/main" val="1045684995"/>
                  </a:ext>
                </a:extLst>
              </a:tr>
              <a:tr h="316506">
                <a:tc>
                  <a:txBody>
                    <a:bodyPr/>
                    <a:lstStyle/>
                    <a:p>
                      <a:pPr fontAlgn="ctr"/>
                      <a:r>
                        <a:rPr lang="en-CA" dirty="0">
                          <a:effectLst/>
                        </a:rPr>
                        <a:t>range(</a:t>
                      </a:r>
                      <a:r>
                        <a:rPr lang="en-CA" dirty="0">
                          <a:solidFill>
                            <a:srgbClr val="800000"/>
                          </a:solidFill>
                          <a:effectLst/>
                        </a:rPr>
                        <a:t>n</a:t>
                      </a:r>
                      <a:r>
                        <a:rPr lang="en-CA" dirty="0">
                          <a:effectLst/>
                        </a:rPr>
                        <a:t>, </a:t>
                      </a:r>
                      <a:r>
                        <a:rPr lang="en-CA" dirty="0">
                          <a:solidFill>
                            <a:srgbClr val="004C97"/>
                          </a:solidFill>
                          <a:effectLst/>
                        </a:rPr>
                        <a:t>m</a:t>
                      </a:r>
                      <a:r>
                        <a:rPr lang="en-CA" dirty="0">
                          <a:effectLst/>
                        </a:rPr>
                        <a:t>)</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tc>
                  <a:txBody>
                    <a:bodyPr/>
                    <a:lstStyle/>
                    <a:p>
                      <a:pPr fontAlgn="ctr"/>
                      <a:r>
                        <a:rPr lang="en-US">
                          <a:effectLst/>
                        </a:rPr>
                        <a:t>start at </a:t>
                      </a:r>
                      <a:r>
                        <a:rPr lang="en-US">
                          <a:solidFill>
                            <a:srgbClr val="800000"/>
                          </a:solidFill>
                          <a:effectLst/>
                        </a:rPr>
                        <a:t>n</a:t>
                      </a:r>
                      <a:r>
                        <a:rPr lang="en-US">
                          <a:effectLst/>
                        </a:rPr>
                        <a:t> and stop at </a:t>
                      </a:r>
                      <a:r>
                        <a:rPr lang="en-US">
                          <a:solidFill>
                            <a:srgbClr val="004C97"/>
                          </a:solidFill>
                          <a:effectLst/>
                        </a:rPr>
                        <a:t>m-1</a:t>
                      </a:r>
                      <a:endParaRPr lang="en-US">
                        <a:effectLst/>
                      </a:endParaRP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extLst>
                  <a:ext uri="{0D108BD9-81ED-4DB2-BD59-A6C34878D82A}">
                    <a16:rowId xmlns:a16="http://schemas.microsoft.com/office/drawing/2014/main" val="1043578003"/>
                  </a:ext>
                </a:extLst>
              </a:tr>
              <a:tr h="316506">
                <a:tc>
                  <a:txBody>
                    <a:bodyPr/>
                    <a:lstStyle/>
                    <a:p>
                      <a:pPr fontAlgn="ctr"/>
                      <a:r>
                        <a:rPr lang="en-CA">
                          <a:effectLst/>
                        </a:rPr>
                        <a:t>range(</a:t>
                      </a:r>
                      <a:r>
                        <a:rPr lang="en-CA">
                          <a:solidFill>
                            <a:srgbClr val="38761D"/>
                          </a:solidFill>
                          <a:effectLst/>
                        </a:rPr>
                        <a:t>begin</a:t>
                      </a:r>
                      <a:r>
                        <a:rPr lang="en-CA">
                          <a:effectLst/>
                        </a:rPr>
                        <a:t>, </a:t>
                      </a:r>
                      <a:r>
                        <a:rPr lang="en-CA">
                          <a:solidFill>
                            <a:srgbClr val="800000"/>
                          </a:solidFill>
                          <a:effectLst/>
                        </a:rPr>
                        <a:t>end</a:t>
                      </a:r>
                      <a:r>
                        <a:rPr lang="en-CA">
                          <a:effectLst/>
                        </a:rPr>
                        <a:t>, </a:t>
                      </a:r>
                      <a:r>
                        <a:rPr lang="en-CA">
                          <a:solidFill>
                            <a:srgbClr val="004C97"/>
                          </a:solidFill>
                          <a:effectLst/>
                        </a:rPr>
                        <a:t>step</a:t>
                      </a:r>
                      <a:r>
                        <a:rPr lang="en-CA">
                          <a:effectLst/>
                        </a:rPr>
                        <a:t>)</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tc>
                  <a:txBody>
                    <a:bodyPr/>
                    <a:lstStyle/>
                    <a:p>
                      <a:pPr fontAlgn="ctr"/>
                      <a:r>
                        <a:rPr lang="en-US" dirty="0">
                          <a:solidFill>
                            <a:srgbClr val="38761D"/>
                          </a:solidFill>
                          <a:effectLst/>
                        </a:rPr>
                        <a:t>Begin</a:t>
                      </a:r>
                      <a:r>
                        <a:rPr lang="en-US" dirty="0">
                          <a:effectLst/>
                        </a:rPr>
                        <a:t>, increment by </a:t>
                      </a:r>
                      <a:r>
                        <a:rPr lang="en-US" dirty="0">
                          <a:solidFill>
                            <a:srgbClr val="004C97"/>
                          </a:solidFill>
                          <a:effectLst/>
                        </a:rPr>
                        <a:t>step</a:t>
                      </a:r>
                      <a:r>
                        <a:rPr lang="en-US" dirty="0">
                          <a:effectLst/>
                        </a:rPr>
                        <a:t>, stop at </a:t>
                      </a:r>
                      <a:r>
                        <a:rPr lang="en-US" dirty="0">
                          <a:solidFill>
                            <a:srgbClr val="800000"/>
                          </a:solidFill>
                          <a:effectLst/>
                        </a:rPr>
                        <a:t>end-1</a:t>
                      </a:r>
                      <a:endParaRPr lang="en-US" dirty="0">
                        <a:effectLst/>
                      </a:endParaRP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extLst>
                  <a:ext uri="{0D108BD9-81ED-4DB2-BD59-A6C34878D82A}">
                    <a16:rowId xmlns:a16="http://schemas.microsoft.com/office/drawing/2014/main" val="1864524565"/>
                  </a:ext>
                </a:extLst>
              </a:tr>
            </a:tbl>
          </a:graphicData>
        </a:graphic>
      </p:graphicFrame>
    </p:spTree>
    <p:extLst>
      <p:ext uri="{BB962C8B-B14F-4D97-AF65-F5344CB8AC3E}">
        <p14:creationId xmlns:p14="http://schemas.microsoft.com/office/powerpoint/2010/main" val="1317121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6" y="1517715"/>
            <a:ext cx="6116460" cy="447226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b="1" dirty="0"/>
            </a:br>
            <a:endParaRPr lang="en-US" b="1" dirty="0"/>
          </a:p>
          <a:p>
            <a:pPr algn="l"/>
            <a:r>
              <a:rPr lang="en-US" sz="2000" b="0" i="0" dirty="0">
                <a:effectLst/>
              </a:rPr>
              <a:t>There is a built-in function </a:t>
            </a:r>
            <a:r>
              <a:rPr lang="en-US" sz="2000" i="0" dirty="0">
                <a:solidFill>
                  <a:srgbClr val="FFFF00"/>
                </a:solidFill>
                <a:effectLst/>
              </a:rPr>
              <a:t>range()</a:t>
            </a:r>
            <a:r>
              <a:rPr lang="en-US" sz="2000" i="0" dirty="0">
                <a:effectLst/>
              </a:rPr>
              <a:t>,</a:t>
            </a:r>
            <a:r>
              <a:rPr lang="en-US" sz="2000" i="0" dirty="0">
                <a:solidFill>
                  <a:srgbClr val="FFFF00"/>
                </a:solidFill>
                <a:effectLst/>
              </a:rPr>
              <a:t> </a:t>
            </a:r>
            <a:r>
              <a:rPr lang="en-US" sz="2000" b="0" i="0" dirty="0">
                <a:effectLst/>
              </a:rPr>
              <a:t>that can be used to automatically generate regular arithmetic sequences.</a:t>
            </a:r>
          </a:p>
          <a:p>
            <a:pPr algn="l"/>
            <a:r>
              <a:rPr lang="en-US" sz="2000" b="0" i="0" dirty="0">
                <a:effectLst/>
              </a:rPr>
              <a:t>The range() is useful when you need to generate a list sequence.</a:t>
            </a:r>
          </a:p>
          <a:p>
            <a:r>
              <a:rPr lang="en-US" sz="2000" b="0" i="0" dirty="0">
                <a:effectLst/>
              </a:rPr>
              <a:t>The range() syntax is shown to the right:</a:t>
            </a:r>
            <a:endParaRPr lang="en-US" sz="2400" dirty="0"/>
          </a:p>
        </p:txBody>
      </p:sp>
      <p:graphicFrame>
        <p:nvGraphicFramePr>
          <p:cNvPr id="5" name="Table 4">
            <a:extLst>
              <a:ext uri="{FF2B5EF4-FFF2-40B4-BE49-F238E27FC236}">
                <a16:creationId xmlns:a16="http://schemas.microsoft.com/office/drawing/2014/main" id="{224C1351-3246-5AC7-4092-4A935CDB1FCC}"/>
              </a:ext>
            </a:extLst>
          </p:cNvPr>
          <p:cNvGraphicFramePr>
            <a:graphicFrameLocks noGrp="1"/>
          </p:cNvGraphicFramePr>
          <p:nvPr/>
        </p:nvGraphicFramePr>
        <p:xfrm>
          <a:off x="6693650" y="2176592"/>
          <a:ext cx="5054984" cy="2337438"/>
        </p:xfrm>
        <a:graphic>
          <a:graphicData uri="http://schemas.openxmlformats.org/drawingml/2006/table">
            <a:tbl>
              <a:tblPr/>
              <a:tblGrid>
                <a:gridCol w="2527492">
                  <a:extLst>
                    <a:ext uri="{9D8B030D-6E8A-4147-A177-3AD203B41FA5}">
                      <a16:colId xmlns:a16="http://schemas.microsoft.com/office/drawing/2014/main" val="1938720952"/>
                    </a:ext>
                  </a:extLst>
                </a:gridCol>
                <a:gridCol w="2527492">
                  <a:extLst>
                    <a:ext uri="{9D8B030D-6E8A-4147-A177-3AD203B41FA5}">
                      <a16:colId xmlns:a16="http://schemas.microsoft.com/office/drawing/2014/main" val="3992958031"/>
                    </a:ext>
                  </a:extLst>
                </a:gridCol>
              </a:tblGrid>
              <a:tr h="393868">
                <a:tc>
                  <a:txBody>
                    <a:bodyPr/>
                    <a:lstStyle/>
                    <a:p>
                      <a:pPr fontAlgn="ctr"/>
                      <a:r>
                        <a:rPr lang="en-CA">
                          <a:effectLst/>
                        </a:rPr>
                        <a:t>range(</a:t>
                      </a:r>
                      <a:r>
                        <a:rPr lang="en-CA">
                          <a:solidFill>
                            <a:srgbClr val="800000"/>
                          </a:solidFill>
                          <a:effectLst/>
                        </a:rPr>
                        <a:t>n</a:t>
                      </a:r>
                      <a:r>
                        <a:rPr lang="en-CA">
                          <a:effectLst/>
                        </a:rPr>
                        <a:t>)</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tc>
                  <a:txBody>
                    <a:bodyPr/>
                    <a:lstStyle/>
                    <a:p>
                      <a:pPr fontAlgn="ctr"/>
                      <a:r>
                        <a:rPr lang="en-US" dirty="0">
                          <a:effectLst/>
                        </a:rPr>
                        <a:t>Where </a:t>
                      </a:r>
                      <a:r>
                        <a:rPr lang="en-US" dirty="0">
                          <a:solidFill>
                            <a:srgbClr val="800000"/>
                          </a:solidFill>
                          <a:effectLst/>
                        </a:rPr>
                        <a:t>n</a:t>
                      </a:r>
                      <a:r>
                        <a:rPr lang="en-US" dirty="0">
                          <a:effectLst/>
                        </a:rPr>
                        <a:t> is the number of elements; the first element is index 0, and last </a:t>
                      </a:r>
                      <a:r>
                        <a:rPr lang="en-US" dirty="0">
                          <a:solidFill>
                            <a:srgbClr val="800000"/>
                          </a:solidFill>
                          <a:effectLst/>
                        </a:rPr>
                        <a:t>n</a:t>
                      </a:r>
                      <a:r>
                        <a:rPr lang="en-US" dirty="0">
                          <a:effectLst/>
                        </a:rPr>
                        <a:t>-1</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extLst>
                  <a:ext uri="{0D108BD9-81ED-4DB2-BD59-A6C34878D82A}">
                    <a16:rowId xmlns:a16="http://schemas.microsoft.com/office/drawing/2014/main" val="1045684995"/>
                  </a:ext>
                </a:extLst>
              </a:tr>
              <a:tr h="316506">
                <a:tc>
                  <a:txBody>
                    <a:bodyPr/>
                    <a:lstStyle/>
                    <a:p>
                      <a:pPr fontAlgn="ctr"/>
                      <a:r>
                        <a:rPr lang="en-CA" dirty="0">
                          <a:effectLst/>
                        </a:rPr>
                        <a:t>range(</a:t>
                      </a:r>
                      <a:r>
                        <a:rPr lang="en-CA" dirty="0">
                          <a:solidFill>
                            <a:srgbClr val="800000"/>
                          </a:solidFill>
                          <a:effectLst/>
                        </a:rPr>
                        <a:t>n</a:t>
                      </a:r>
                      <a:r>
                        <a:rPr lang="en-CA" dirty="0">
                          <a:effectLst/>
                        </a:rPr>
                        <a:t>, </a:t>
                      </a:r>
                      <a:r>
                        <a:rPr lang="en-CA" dirty="0">
                          <a:solidFill>
                            <a:srgbClr val="004C97"/>
                          </a:solidFill>
                          <a:effectLst/>
                        </a:rPr>
                        <a:t>m</a:t>
                      </a:r>
                      <a:r>
                        <a:rPr lang="en-CA" dirty="0">
                          <a:effectLst/>
                        </a:rPr>
                        <a:t>)</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tc>
                  <a:txBody>
                    <a:bodyPr/>
                    <a:lstStyle/>
                    <a:p>
                      <a:pPr fontAlgn="ctr"/>
                      <a:r>
                        <a:rPr lang="en-US">
                          <a:effectLst/>
                        </a:rPr>
                        <a:t>start at </a:t>
                      </a:r>
                      <a:r>
                        <a:rPr lang="en-US">
                          <a:solidFill>
                            <a:srgbClr val="800000"/>
                          </a:solidFill>
                          <a:effectLst/>
                        </a:rPr>
                        <a:t>n</a:t>
                      </a:r>
                      <a:r>
                        <a:rPr lang="en-US">
                          <a:effectLst/>
                        </a:rPr>
                        <a:t> and stop at </a:t>
                      </a:r>
                      <a:r>
                        <a:rPr lang="en-US">
                          <a:solidFill>
                            <a:srgbClr val="004C97"/>
                          </a:solidFill>
                          <a:effectLst/>
                        </a:rPr>
                        <a:t>m-1</a:t>
                      </a:r>
                      <a:endParaRPr lang="en-US">
                        <a:effectLst/>
                      </a:endParaRP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extLst>
                  <a:ext uri="{0D108BD9-81ED-4DB2-BD59-A6C34878D82A}">
                    <a16:rowId xmlns:a16="http://schemas.microsoft.com/office/drawing/2014/main" val="1043578003"/>
                  </a:ext>
                </a:extLst>
              </a:tr>
              <a:tr h="316506">
                <a:tc>
                  <a:txBody>
                    <a:bodyPr/>
                    <a:lstStyle/>
                    <a:p>
                      <a:pPr fontAlgn="ctr"/>
                      <a:r>
                        <a:rPr lang="en-CA">
                          <a:effectLst/>
                        </a:rPr>
                        <a:t>range(</a:t>
                      </a:r>
                      <a:r>
                        <a:rPr lang="en-CA">
                          <a:solidFill>
                            <a:srgbClr val="38761D"/>
                          </a:solidFill>
                          <a:effectLst/>
                        </a:rPr>
                        <a:t>begin</a:t>
                      </a:r>
                      <a:r>
                        <a:rPr lang="en-CA">
                          <a:effectLst/>
                        </a:rPr>
                        <a:t>, </a:t>
                      </a:r>
                      <a:r>
                        <a:rPr lang="en-CA">
                          <a:solidFill>
                            <a:srgbClr val="800000"/>
                          </a:solidFill>
                          <a:effectLst/>
                        </a:rPr>
                        <a:t>end</a:t>
                      </a:r>
                      <a:r>
                        <a:rPr lang="en-CA">
                          <a:effectLst/>
                        </a:rPr>
                        <a:t>, </a:t>
                      </a:r>
                      <a:r>
                        <a:rPr lang="en-CA">
                          <a:solidFill>
                            <a:srgbClr val="004C97"/>
                          </a:solidFill>
                          <a:effectLst/>
                        </a:rPr>
                        <a:t>step</a:t>
                      </a:r>
                      <a:r>
                        <a:rPr lang="en-CA">
                          <a:effectLst/>
                        </a:rPr>
                        <a:t>)</a:t>
                      </a: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tc>
                  <a:txBody>
                    <a:bodyPr/>
                    <a:lstStyle/>
                    <a:p>
                      <a:pPr fontAlgn="ctr"/>
                      <a:r>
                        <a:rPr lang="en-US" dirty="0">
                          <a:solidFill>
                            <a:srgbClr val="38761D"/>
                          </a:solidFill>
                          <a:effectLst/>
                        </a:rPr>
                        <a:t>Begin</a:t>
                      </a:r>
                      <a:r>
                        <a:rPr lang="en-US" dirty="0">
                          <a:effectLst/>
                        </a:rPr>
                        <a:t>, increment by </a:t>
                      </a:r>
                      <a:r>
                        <a:rPr lang="en-US" dirty="0">
                          <a:solidFill>
                            <a:srgbClr val="004C97"/>
                          </a:solidFill>
                          <a:effectLst/>
                        </a:rPr>
                        <a:t>step</a:t>
                      </a:r>
                      <a:r>
                        <a:rPr lang="en-US" dirty="0">
                          <a:effectLst/>
                        </a:rPr>
                        <a:t>, stop at </a:t>
                      </a:r>
                      <a:r>
                        <a:rPr lang="en-US" dirty="0">
                          <a:solidFill>
                            <a:srgbClr val="800000"/>
                          </a:solidFill>
                          <a:effectLst/>
                        </a:rPr>
                        <a:t>end-1</a:t>
                      </a:r>
                      <a:endParaRPr lang="en-US" dirty="0">
                        <a:effectLst/>
                      </a:endParaRPr>
                    </a:p>
                  </a:txBody>
                  <a:tcPr marL="71438" marR="71438" marT="23813" marB="23813" anchor="ctr">
                    <a:lnL w="4763" cap="flat" cmpd="sng" algn="ctr">
                      <a:solidFill>
                        <a:srgbClr val="4698CB"/>
                      </a:solidFill>
                      <a:prstDash val="solid"/>
                      <a:round/>
                      <a:headEnd type="none" w="med" len="med"/>
                      <a:tailEnd type="none" w="med" len="med"/>
                    </a:lnL>
                    <a:lnR w="4763" cap="flat" cmpd="sng" algn="ctr">
                      <a:solidFill>
                        <a:srgbClr val="4698CB"/>
                      </a:solidFill>
                      <a:prstDash val="solid"/>
                      <a:round/>
                      <a:headEnd type="none" w="med" len="med"/>
                      <a:tailEnd type="none" w="med" len="med"/>
                    </a:lnR>
                    <a:lnT w="4763" cap="flat" cmpd="sng" algn="ctr">
                      <a:solidFill>
                        <a:srgbClr val="4698CB"/>
                      </a:solidFill>
                      <a:prstDash val="solid"/>
                      <a:round/>
                      <a:headEnd type="none" w="med" len="med"/>
                      <a:tailEnd type="none" w="med" len="med"/>
                    </a:lnT>
                    <a:lnB w="4763" cap="flat" cmpd="sng" algn="ctr">
                      <a:solidFill>
                        <a:srgbClr val="4698CB"/>
                      </a:solidFill>
                      <a:prstDash val="solid"/>
                      <a:round/>
                      <a:headEnd type="none" w="med" len="med"/>
                      <a:tailEnd type="none" w="med" len="med"/>
                    </a:lnB>
                    <a:solidFill>
                      <a:srgbClr val="FFFFFF"/>
                    </a:solidFill>
                  </a:tcPr>
                </a:tc>
                <a:extLst>
                  <a:ext uri="{0D108BD9-81ED-4DB2-BD59-A6C34878D82A}">
                    <a16:rowId xmlns:a16="http://schemas.microsoft.com/office/drawing/2014/main" val="1864524565"/>
                  </a:ext>
                </a:extLst>
              </a:tr>
            </a:tbl>
          </a:graphicData>
        </a:graphic>
      </p:graphicFrame>
    </p:spTree>
    <p:extLst>
      <p:ext uri="{BB962C8B-B14F-4D97-AF65-F5344CB8AC3E}">
        <p14:creationId xmlns:p14="http://schemas.microsoft.com/office/powerpoint/2010/main" val="3283586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32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6" y="1517715"/>
            <a:ext cx="6116460" cy="4472268"/>
          </a:xfrm>
        </p:spPr>
        <p:txBody>
          <a:bodyPr>
            <a:normAutofit/>
          </a:bodyPr>
          <a:lstStyle/>
          <a:p>
            <a:pPr marL="0" indent="0">
              <a:buNone/>
            </a:pPr>
            <a:r>
              <a:rPr lang="en-US" sz="2400" b="1" dirty="0">
                <a:solidFill>
                  <a:srgbClr val="FFFF00"/>
                </a:solidFill>
              </a:rPr>
              <a:t>Working with Lists: </a:t>
            </a:r>
            <a:r>
              <a:rPr lang="en-US" sz="2400" u="sng" dirty="0">
                <a:solidFill>
                  <a:srgbClr val="FFFF00"/>
                </a:solidFill>
              </a:rPr>
              <a:t>Functions</a:t>
            </a:r>
            <a:r>
              <a:rPr lang="en-US" sz="2400" dirty="0">
                <a:solidFill>
                  <a:srgbClr val="FFFF00"/>
                </a:solidFill>
              </a:rPr>
              <a:t> for processing list items</a:t>
            </a:r>
            <a:br>
              <a:rPr lang="en-US" b="1" dirty="0"/>
            </a:br>
            <a:endParaRPr lang="en-US" b="1" dirty="0"/>
          </a:p>
        </p:txBody>
      </p:sp>
      <p:pic>
        <p:nvPicPr>
          <p:cNvPr id="7" name="Picture 6">
            <a:extLst>
              <a:ext uri="{FF2B5EF4-FFF2-40B4-BE49-F238E27FC236}">
                <a16:creationId xmlns:a16="http://schemas.microsoft.com/office/drawing/2014/main" id="{40D6D135-4392-A027-2E4D-3085C72CD267}"/>
              </a:ext>
            </a:extLst>
          </p:cNvPr>
          <p:cNvPicPr>
            <a:picLocks noChangeAspect="1"/>
          </p:cNvPicPr>
          <p:nvPr/>
        </p:nvPicPr>
        <p:blipFill>
          <a:blip r:embed="rId2"/>
          <a:stretch>
            <a:fillRect/>
          </a:stretch>
        </p:blipFill>
        <p:spPr>
          <a:xfrm>
            <a:off x="2088430" y="2394145"/>
            <a:ext cx="8134409" cy="2719407"/>
          </a:xfrm>
          <a:prstGeom prst="rect">
            <a:avLst/>
          </a:prstGeom>
        </p:spPr>
      </p:pic>
    </p:spTree>
    <p:extLst>
      <p:ext uri="{BB962C8B-B14F-4D97-AF65-F5344CB8AC3E}">
        <p14:creationId xmlns:p14="http://schemas.microsoft.com/office/powerpoint/2010/main" val="4153771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sz="2800" b="1" dirty="0">
                <a:solidFill>
                  <a:srgbClr val="FFFF00"/>
                </a:solidFill>
              </a:rPr>
              <a:t>Working with </a:t>
            </a:r>
            <a:r>
              <a:rPr lang="en-US" sz="2800" b="1" dirty="0" err="1">
                <a:solidFill>
                  <a:srgbClr val="FFFF00"/>
                </a:solidFill>
              </a:rPr>
              <a:t>Lists:</a:t>
            </a:r>
            <a:r>
              <a:rPr lang="en-US" sz="2800" b="1" dirty="0" err="1">
                <a:solidFill>
                  <a:schemeClr val="accent6">
                    <a:lumMod val="75000"/>
                  </a:schemeClr>
                </a:solidFill>
              </a:rPr>
              <a:t>Do</a:t>
            </a:r>
            <a:r>
              <a:rPr lang="en-US" sz="2800" b="1" dirty="0">
                <a:solidFill>
                  <a:schemeClr val="accent6">
                    <a:lumMod val="75000"/>
                  </a:schemeClr>
                </a:solidFill>
              </a:rPr>
              <a:t> it yourself !</a:t>
            </a:r>
          </a:p>
          <a:p>
            <a:r>
              <a:rPr lang="en-US" dirty="0"/>
              <a:t>Ask the user to enter first name, last name and a student id, all in one input statement.</a:t>
            </a:r>
          </a:p>
          <a:p>
            <a:r>
              <a:rPr lang="en-US" dirty="0"/>
              <a:t>Create an empty list, then append the entered information into the list using append() one at a time.</a:t>
            </a:r>
          </a:p>
          <a:p>
            <a:r>
              <a:rPr lang="en-US" dirty="0"/>
              <a:t>Last, print the list.</a:t>
            </a:r>
          </a:p>
          <a:p>
            <a:pPr marL="0" indent="0">
              <a:buNone/>
            </a:pPr>
            <a:endParaRPr lang="en-US" sz="2800" b="1" dirty="0"/>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127349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sz="2800" b="1" dirty="0">
                <a:solidFill>
                  <a:srgbClr val="FFFF00"/>
                </a:solidFill>
              </a:rPr>
              <a:t>Working with Lists: </a:t>
            </a:r>
            <a:r>
              <a:rPr lang="en-US" sz="2800" b="1" dirty="0">
                <a:solidFill>
                  <a:schemeClr val="accent6">
                    <a:lumMod val="75000"/>
                  </a:schemeClr>
                </a:solidFill>
              </a:rPr>
              <a:t>Do it yourself !</a:t>
            </a:r>
          </a:p>
          <a:p>
            <a:r>
              <a:rPr lang="en-US" dirty="0"/>
              <a:t>Ask the user to enter 4 sales amounts as float values, all in one input statement separated with ( , ).</a:t>
            </a:r>
          </a:p>
          <a:p>
            <a:r>
              <a:rPr lang="en-US" dirty="0"/>
              <a:t>Append them into a list.</a:t>
            </a:r>
          </a:p>
          <a:p>
            <a:r>
              <a:rPr lang="en-US" dirty="0"/>
              <a:t>Find the minimum, maximum, the sum of the list of the sales.</a:t>
            </a:r>
          </a:p>
          <a:p>
            <a:r>
              <a:rPr lang="en-US" dirty="0"/>
              <a:t>Sort the list then reverse it.</a:t>
            </a:r>
          </a:p>
          <a:p>
            <a:r>
              <a:rPr lang="en-US" dirty="0"/>
              <a:t>Last, count the number of times an amount occurs in a list. </a:t>
            </a:r>
          </a:p>
          <a:p>
            <a:r>
              <a:rPr lang="en-US" dirty="0"/>
              <a:t>Print out all outputs in the above questions.</a:t>
            </a:r>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65343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457276"/>
            <a:ext cx="11849562" cy="4583606"/>
          </a:xfrm>
        </p:spPr>
        <p:txBody>
          <a:bodyPr>
            <a:normAutofit/>
          </a:bodyPr>
          <a:lstStyle/>
          <a:p>
            <a:pPr marL="0" indent="0">
              <a:buNone/>
            </a:pPr>
            <a:r>
              <a:rPr lang="en-US" sz="2800" b="1" dirty="0">
                <a:solidFill>
                  <a:srgbClr val="FFFF00"/>
                </a:solidFill>
              </a:rPr>
              <a:t>Working with Lists: </a:t>
            </a:r>
            <a:r>
              <a:rPr lang="en-US" sz="2800" b="1" dirty="0">
                <a:solidFill>
                  <a:schemeClr val="accent6">
                    <a:lumMod val="75000"/>
                  </a:schemeClr>
                </a:solidFill>
              </a:rPr>
              <a:t>Do it yourself !</a:t>
            </a:r>
          </a:p>
          <a:p>
            <a:r>
              <a:rPr lang="en-US" dirty="0"/>
              <a:t>Create a list of 3 subjects you take in your school.</a:t>
            </a:r>
          </a:p>
          <a:p>
            <a:r>
              <a:rPr lang="en-US" dirty="0"/>
              <a:t>Create another list of the 3 grades of the subjects.</a:t>
            </a:r>
          </a:p>
          <a:p>
            <a:r>
              <a:rPr lang="en-US" dirty="0"/>
              <a:t>Extend the first list to include the second one.</a:t>
            </a:r>
          </a:p>
          <a:p>
            <a:r>
              <a:rPr lang="en-US" dirty="0"/>
              <a:t>Check for a specific subject if it is in the list, if so, remove it with its grade. If the subject is not in the list, append it with its grade into the list so it still looks consistent- the subjects followed by the grades.</a:t>
            </a:r>
          </a:p>
          <a:p>
            <a:r>
              <a:rPr lang="en-US" dirty="0"/>
              <a:t>Calculate the average of the grades. In a new list, append or extend it to include the subjects and the average value.</a:t>
            </a:r>
          </a:p>
          <a:p>
            <a:r>
              <a:rPr lang="en-US" dirty="0"/>
              <a:t>Get the average value from the list and check for it to print the corresponding grading letter (e.g., A, B, C, etc.) – follow the example in the last week lesson.</a:t>
            </a:r>
          </a:p>
          <a:p>
            <a:endParaRPr lang="en-US" dirty="0"/>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46A734CB-36F9-28AA-C967-DCB1A660CD42}"/>
              </a:ext>
            </a:extLst>
          </p:cNvPr>
          <p:cNvSpPr txBox="1"/>
          <p:nvPr/>
        </p:nvSpPr>
        <p:spPr>
          <a:xfrm>
            <a:off x="6654490" y="2739590"/>
            <a:ext cx="6096000" cy="369332"/>
          </a:xfrm>
          <a:prstGeom prst="rect">
            <a:avLst/>
          </a:prstGeom>
          <a:noFill/>
        </p:spPr>
        <p:txBody>
          <a:bodyPr wrap="square">
            <a:spAutoFit/>
          </a:bodyPr>
          <a:lstStyle/>
          <a:p>
            <a:r>
              <a:rPr lang="en-CA" b="0" dirty="0">
                <a:solidFill>
                  <a:schemeClr val="bg1"/>
                </a:solidFill>
                <a:effectLst/>
                <a:latin typeface="Consolas" panose="020B0609020204030204" pitchFamily="49" charset="0"/>
              </a:rPr>
              <a:t>['math', 'python', 'network', 90, 93, 88]</a:t>
            </a:r>
          </a:p>
        </p:txBody>
      </p:sp>
      <p:sp>
        <p:nvSpPr>
          <p:cNvPr id="8" name="TextBox 7">
            <a:extLst>
              <a:ext uri="{FF2B5EF4-FFF2-40B4-BE49-F238E27FC236}">
                <a16:creationId xmlns:a16="http://schemas.microsoft.com/office/drawing/2014/main" id="{EFAEB76D-9655-770D-5288-E25FA03F64B6}"/>
              </a:ext>
            </a:extLst>
          </p:cNvPr>
          <p:cNvSpPr txBox="1"/>
          <p:nvPr/>
        </p:nvSpPr>
        <p:spPr>
          <a:xfrm>
            <a:off x="7159487" y="2327863"/>
            <a:ext cx="4661452" cy="369332"/>
          </a:xfrm>
          <a:prstGeom prst="rect">
            <a:avLst/>
          </a:prstGeom>
          <a:noFill/>
        </p:spPr>
        <p:txBody>
          <a:bodyPr wrap="square">
            <a:spAutoFit/>
          </a:bodyPr>
          <a:lstStyle/>
          <a:p>
            <a:r>
              <a:rPr lang="en-CA" dirty="0">
                <a:solidFill>
                  <a:schemeClr val="bg1"/>
                </a:solidFill>
              </a:rPr>
              <a:t>       A</a:t>
            </a:r>
            <a:r>
              <a:rPr lang="en-CA" b="0" dirty="0">
                <a:solidFill>
                  <a:schemeClr val="bg1"/>
                </a:solidFill>
                <a:effectLst/>
              </a:rPr>
              <a:t> sample of th</a:t>
            </a:r>
            <a:r>
              <a:rPr lang="en-CA" dirty="0">
                <a:solidFill>
                  <a:schemeClr val="bg1"/>
                </a:solidFill>
              </a:rPr>
              <a:t>e extended list:</a:t>
            </a:r>
            <a:endParaRPr lang="en-CA" b="0" dirty="0">
              <a:solidFill>
                <a:schemeClr val="bg1"/>
              </a:solidFill>
              <a:effectLst/>
            </a:endParaRPr>
          </a:p>
        </p:txBody>
      </p:sp>
      <p:sp>
        <p:nvSpPr>
          <p:cNvPr id="9" name="Rectangle 8">
            <a:extLst>
              <a:ext uri="{FF2B5EF4-FFF2-40B4-BE49-F238E27FC236}">
                <a16:creationId xmlns:a16="http://schemas.microsoft.com/office/drawing/2014/main" id="{49D5B19D-AA13-2750-37E7-AD58C34FD3B6}"/>
              </a:ext>
            </a:extLst>
          </p:cNvPr>
          <p:cNvSpPr/>
          <p:nvPr/>
        </p:nvSpPr>
        <p:spPr>
          <a:xfrm>
            <a:off x="6654490" y="2144894"/>
            <a:ext cx="5293980" cy="99858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7415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Data Types- Lists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sz="2800" b="1" dirty="0">
                <a:solidFill>
                  <a:srgbClr val="FFFF00"/>
                </a:solidFill>
              </a:rPr>
              <a:t>Working with Lists: </a:t>
            </a:r>
            <a:r>
              <a:rPr lang="en-US" sz="2800" b="1" dirty="0">
                <a:solidFill>
                  <a:schemeClr val="accent6">
                    <a:lumMod val="75000"/>
                  </a:schemeClr>
                </a:solidFill>
              </a:rPr>
              <a:t>Do it yourself !</a:t>
            </a:r>
          </a:p>
          <a:p>
            <a:r>
              <a:rPr lang="en-US" dirty="0"/>
              <a:t>Create a list of three lists of 2 float numbers in each.</a:t>
            </a:r>
          </a:p>
          <a:p>
            <a:r>
              <a:rPr lang="en-US" dirty="0"/>
              <a:t>Access the second list.</a:t>
            </a:r>
          </a:p>
          <a:p>
            <a:r>
              <a:rPr lang="en-US" dirty="0"/>
              <a:t>Compare the two values of that list.</a:t>
            </a:r>
          </a:p>
          <a:p>
            <a:r>
              <a:rPr lang="en-US" dirty="0"/>
              <a:t>If they are equal, append ‘neutral’ to the list, if the first value is smaller than the second, append ‘safe’; otherwise, append ‘risky’.</a:t>
            </a:r>
          </a:p>
          <a:p>
            <a:r>
              <a:rPr lang="en-US" dirty="0"/>
              <a:t>Access the appended value in the previous step and print out to the screen.</a:t>
            </a:r>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3865438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66730" cy="5433131"/>
          </a:xfrm>
        </p:spPr>
        <p:txBody>
          <a:bodyPr>
            <a:normAutofit fontScale="92500" lnSpcReduction="10000"/>
          </a:bodyPr>
          <a:lstStyle/>
          <a:p>
            <a:pPr marL="0" indent="0">
              <a:buNone/>
            </a:pPr>
            <a:r>
              <a:rPr lang="en-US" b="1" dirty="0"/>
              <a:t>Material has been taken from </a:t>
            </a:r>
            <a:r>
              <a:rPr lang="en-US" sz="2200" b="1" dirty="0"/>
              <a:t>(can be accessed </a:t>
            </a:r>
            <a:r>
              <a:rPr lang="en-CA" sz="2200" b="1" dirty="0">
                <a:effectLst/>
                <a:ea typeface="Calibri" panose="020F0502020204030204" pitchFamily="34" charset="0"/>
              </a:rPr>
              <a:t>through Sheridan's Library Services) </a:t>
            </a:r>
            <a:r>
              <a:rPr lang="en-US" b="1" dirty="0"/>
              <a:t>:</a:t>
            </a:r>
          </a:p>
          <a:p>
            <a:endParaRPr lang="en-US" dirty="0"/>
          </a:p>
          <a:p>
            <a:r>
              <a:rPr lang="en-CA" b="0" i="0" dirty="0">
                <a:effectLst/>
              </a:rPr>
              <a:t>Starting Out with Python (</a:t>
            </a:r>
            <a:r>
              <a:rPr lang="en-CA" i="0" dirty="0">
                <a:effectLst/>
              </a:rPr>
              <a:t>ISBN-13: 9780136912330 )</a:t>
            </a:r>
            <a:r>
              <a:rPr lang="en-US" dirty="0"/>
              <a:t>:</a:t>
            </a:r>
          </a:p>
          <a:p>
            <a:r>
              <a:rPr lang="en-US" dirty="0">
                <a:solidFill>
                  <a:schemeClr val="accent1">
                    <a:lumMod val="20000"/>
                    <a:lumOff val="80000"/>
                  </a:schemeClr>
                </a:solidFill>
              </a:rPr>
              <a:t>https://www.pearson.com/en-ca/subject-catalog/p/starting-out-with-python/P200000003356/9780136912330</a:t>
            </a:r>
          </a:p>
          <a:p>
            <a:endParaRPr lang="en-US" dirty="0"/>
          </a:p>
          <a:p>
            <a:r>
              <a:rPr lang="en-US" dirty="0" err="1"/>
              <a:t>Murach’s</a:t>
            </a:r>
            <a:r>
              <a:rPr lang="en-US" dirty="0"/>
              <a:t> Python 2nd Edition programming, 2nd Edition :</a:t>
            </a:r>
          </a:p>
          <a:p>
            <a:r>
              <a:rPr lang="en-US" dirty="0">
                <a:hlinkClick r:id="rId2"/>
              </a:rPr>
              <a:t>https://bookshelf.vitalsource.com/reader/books/9781943872756/pages/recent</a:t>
            </a:r>
            <a:endParaRPr lang="en-US" dirty="0"/>
          </a:p>
          <a:p>
            <a:endParaRPr lang="en-US" dirty="0">
              <a:solidFill>
                <a:schemeClr val="accent1">
                  <a:lumMod val="20000"/>
                  <a:lumOff val="80000"/>
                </a:schemeClr>
              </a:solidFill>
            </a:endParaRPr>
          </a:p>
          <a:p>
            <a:r>
              <a:rPr lang="en-CA" dirty="0">
                <a:effectLst/>
                <a:latin typeface="Arial" panose="020B0604020202020204" pitchFamily="34" charset="0"/>
                <a:ea typeface="Calibri" panose="020F0502020204030204" pitchFamily="34" charset="0"/>
              </a:rPr>
              <a:t>Introducing Python, </a:t>
            </a:r>
            <a:r>
              <a:rPr lang="en-CA" dirty="0" err="1">
                <a:effectLst/>
                <a:latin typeface="Arial" panose="020B0604020202020204" pitchFamily="34" charset="0"/>
                <a:ea typeface="Calibri" panose="020F0502020204030204" pitchFamily="34" charset="0"/>
              </a:rPr>
              <a:t>Lubanovic</a:t>
            </a:r>
            <a:r>
              <a:rPr lang="en-CA" dirty="0">
                <a:effectLst/>
                <a:latin typeface="Arial" panose="020B0604020202020204" pitchFamily="34" charset="0"/>
                <a:ea typeface="Calibri" panose="020F0502020204030204" pitchFamily="34" charset="0"/>
              </a:rPr>
              <a:t>, B., </a:t>
            </a:r>
            <a:r>
              <a:rPr lang="en-CA" dirty="0" err="1">
                <a:effectLst/>
                <a:latin typeface="Arial" panose="020B0604020202020204" pitchFamily="34" charset="0"/>
                <a:ea typeface="Calibri" panose="020F0502020204030204" pitchFamily="34" charset="0"/>
              </a:rPr>
              <a:t>O'Reily</a:t>
            </a:r>
            <a:r>
              <a:rPr lang="en-CA" dirty="0">
                <a:effectLst/>
                <a:latin typeface="Arial" panose="020B0604020202020204" pitchFamily="34" charset="0"/>
                <a:ea typeface="Calibri" panose="020F0502020204030204" pitchFamily="34" charset="0"/>
              </a:rPr>
              <a:t> Media, 2nd Edition, 2019</a:t>
            </a:r>
          </a:p>
          <a:p>
            <a:r>
              <a:rPr lang="en-US" sz="3000" dirty="0">
                <a:solidFill>
                  <a:schemeClr val="accent1">
                    <a:lumMod val="20000"/>
                    <a:lumOff val="80000"/>
                  </a:schemeClr>
                </a:solidFill>
              </a:rPr>
              <a:t>https://www.oreilly.com/library/view/introducing-python-2nd/9781492051374/</a:t>
            </a: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CA" dirty="0">
                <a:solidFill>
                  <a:srgbClr val="FFFF00"/>
                </a:solidFill>
              </a:rPr>
              <a:t>References</a:t>
            </a:r>
          </a:p>
        </p:txBody>
      </p:sp>
    </p:spTree>
    <p:extLst>
      <p:ext uri="{BB962C8B-B14F-4D97-AF65-F5344CB8AC3E}">
        <p14:creationId xmlns:p14="http://schemas.microsoft.com/office/powerpoint/2010/main" val="142543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a:t>
            </a:r>
            <a:endParaRPr lang="en-US" dirty="0"/>
          </a:p>
          <a:p>
            <a:pPr lvl="0" fontAlgn="base">
              <a:spcAft>
                <a:spcPct val="0"/>
              </a:spcAft>
              <a:tabLst/>
            </a:pPr>
            <a:r>
              <a:rPr lang="en-US" altLang="en-US" sz="2400" dirty="0">
                <a:latin typeface="Arial (Body)"/>
                <a:ea typeface="+mn-ea"/>
              </a:rPr>
              <a:t>A</a:t>
            </a:r>
            <a:r>
              <a:rPr lang="en-US" altLang="en-US" sz="2400" dirty="0">
                <a:solidFill>
                  <a:srgbClr val="FFFF00"/>
                </a:solidFill>
                <a:latin typeface="Arial (Body)"/>
                <a:ea typeface="+mn-ea"/>
              </a:rPr>
              <a:t> List </a:t>
            </a:r>
            <a:r>
              <a:rPr lang="en-US" altLang="en-US" sz="2400" dirty="0">
                <a:latin typeface="Arial (Body)"/>
                <a:ea typeface="+mn-ea"/>
              </a:rPr>
              <a:t>contains a collection of items (data).</a:t>
            </a:r>
          </a:p>
          <a:p>
            <a:pPr lvl="0" fontAlgn="base">
              <a:spcAft>
                <a:spcPct val="0"/>
              </a:spcAft>
              <a:tabLst/>
            </a:pPr>
            <a:r>
              <a:rPr lang="en-US" altLang="en-US" sz="2400" dirty="0">
                <a:solidFill>
                  <a:srgbClr val="FFFF00"/>
                </a:solidFill>
                <a:latin typeface="Arial (Body)"/>
                <a:ea typeface="+mn-ea"/>
              </a:rPr>
              <a:t>Lists</a:t>
            </a:r>
            <a:r>
              <a:rPr lang="en-US" altLang="en-US" sz="2400" dirty="0">
                <a:latin typeface="Arial (Body)"/>
                <a:ea typeface="+mn-ea"/>
              </a:rPr>
              <a:t> are ordered (indexed) sequences of arbitrary data (items) that is </a:t>
            </a:r>
            <a:r>
              <a:rPr lang="en-US" altLang="en-US" sz="2400" dirty="0">
                <a:solidFill>
                  <a:srgbClr val="FFFF00"/>
                </a:solidFill>
                <a:latin typeface="Arial (Body)"/>
                <a:ea typeface="+mn-ea"/>
              </a:rPr>
              <a:t>mutable</a:t>
            </a:r>
            <a:r>
              <a:rPr lang="en-US" altLang="en-US" sz="2400" dirty="0">
                <a:latin typeface="Arial (Body)"/>
                <a:ea typeface="+mn-ea"/>
              </a:rPr>
              <a:t>.</a:t>
            </a:r>
          </a:p>
          <a:p>
            <a:pPr lvl="0" fontAlgn="base">
              <a:spcAft>
                <a:spcPct val="0"/>
              </a:spcAft>
              <a:tabLst/>
            </a:pPr>
            <a:r>
              <a:rPr lang="en-US" altLang="en-US" sz="2400" dirty="0">
                <a:solidFill>
                  <a:srgbClr val="FFFF00"/>
                </a:solidFill>
                <a:latin typeface="Arial (Body)"/>
              </a:rPr>
              <a:t>Sequence</a:t>
            </a:r>
            <a:r>
              <a:rPr lang="en-US" altLang="en-US" sz="2400" dirty="0">
                <a:latin typeface="Arial (Body)"/>
              </a:rPr>
              <a:t> means that a list stores items in the sequence in which they are added to the list, lists are a type of data structure known as a sequence. </a:t>
            </a:r>
            <a:r>
              <a:rPr lang="en-US" altLang="en-US" sz="2400" dirty="0">
                <a:latin typeface="Arial (Body)"/>
                <a:ea typeface="+mn-ea"/>
              </a:rPr>
              <a:t> </a:t>
            </a:r>
          </a:p>
          <a:p>
            <a:pPr lvl="0" fontAlgn="base">
              <a:spcAft>
                <a:spcPct val="0"/>
              </a:spcAft>
              <a:tabLst/>
            </a:pPr>
            <a:r>
              <a:rPr lang="en-US" altLang="en-US" sz="2400" dirty="0">
                <a:solidFill>
                  <a:srgbClr val="FFFF00"/>
                </a:solidFill>
                <a:latin typeface="Arial (Body)"/>
                <a:ea typeface="+mn-ea"/>
              </a:rPr>
              <a:t>Mutable</a:t>
            </a:r>
            <a:r>
              <a:rPr lang="en-US" altLang="en-US" sz="2400" dirty="0">
                <a:latin typeface="Arial (Body)"/>
                <a:ea typeface="+mn-ea"/>
              </a:rPr>
              <a:t> means that the length of the sequence can be changed and elements can be substituted.</a:t>
            </a:r>
          </a:p>
          <a:p>
            <a:pPr lvl="0" fontAlgn="base">
              <a:spcAft>
                <a:spcPct val="0"/>
              </a:spcAft>
              <a:tabLst/>
            </a:pPr>
            <a:r>
              <a:rPr lang="en-US" altLang="en-US" sz="2400" dirty="0">
                <a:latin typeface="Arial (Body)"/>
                <a:ea typeface="+mn-ea"/>
              </a:rPr>
              <a:t>Lists can be of any data, of one type or mixed type, and can be written explicitly.</a:t>
            </a:r>
          </a:p>
          <a:p>
            <a:pPr lvl="0" fontAlgn="base">
              <a:spcAft>
                <a:spcPct val="0"/>
              </a:spcAft>
              <a:tabLst/>
            </a:pPr>
            <a:r>
              <a:rPr lang="en-US" altLang="en-US" sz="2400" dirty="0">
                <a:latin typeface="Arial (Body)"/>
                <a:ea typeface="+mn-ea"/>
              </a:rPr>
              <a:t>The basic format is a square-bracket-enclosed [ ], comma-separated list of arbitrary data. </a:t>
            </a:r>
          </a:p>
          <a:p>
            <a:pPr lvl="0" fontAlgn="base">
              <a:spcAft>
                <a:spcPct val="0"/>
              </a:spcAft>
              <a:tabLst/>
            </a:pPr>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pic>
        <p:nvPicPr>
          <p:cNvPr id="5" name="Picture 4">
            <a:extLst>
              <a:ext uri="{FF2B5EF4-FFF2-40B4-BE49-F238E27FC236}">
                <a16:creationId xmlns:a16="http://schemas.microsoft.com/office/drawing/2014/main" id="{259DE614-18F2-8B64-7E27-D29A6A9F6622}"/>
              </a:ext>
            </a:extLst>
          </p:cNvPr>
          <p:cNvPicPr>
            <a:picLocks noChangeAspect="1"/>
          </p:cNvPicPr>
          <p:nvPr/>
        </p:nvPicPr>
        <p:blipFill>
          <a:blip r:embed="rId2"/>
          <a:stretch>
            <a:fillRect/>
          </a:stretch>
        </p:blipFill>
        <p:spPr>
          <a:xfrm>
            <a:off x="3426092" y="4994928"/>
            <a:ext cx="5625143" cy="894908"/>
          </a:xfrm>
          <a:prstGeom prst="rect">
            <a:avLst/>
          </a:prstGeom>
        </p:spPr>
      </p:pic>
    </p:spTree>
    <p:extLst>
      <p:ext uri="{BB962C8B-B14F-4D97-AF65-F5344CB8AC3E}">
        <p14:creationId xmlns:p14="http://schemas.microsoft.com/office/powerpoint/2010/main" val="183912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a:t>
            </a:r>
            <a:br>
              <a:rPr lang="en-US" b="1" dirty="0">
                <a:solidFill>
                  <a:srgbClr val="FFFF00"/>
                </a:solidFill>
              </a:rPr>
            </a:br>
            <a:endParaRPr lang="en-US" dirty="0"/>
          </a:p>
          <a:p>
            <a:pPr lvl="0" fontAlgn="base">
              <a:spcAft>
                <a:spcPct val="0"/>
              </a:spcAft>
              <a:tabLst/>
            </a:pPr>
            <a:r>
              <a:rPr lang="en-US" altLang="en-US" sz="2400" dirty="0">
                <a:latin typeface="Arial (Body)"/>
                <a:ea typeface="+mn-ea"/>
              </a:rPr>
              <a:t>You can also create an empty list. Then, you can add items to this list later on.</a:t>
            </a:r>
          </a:p>
          <a:p>
            <a:pPr lvl="0" fontAlgn="base">
              <a:spcAft>
                <a:spcPct val="0"/>
              </a:spcAft>
              <a:tabLst/>
            </a:pPr>
            <a:r>
              <a:rPr lang="en-US" sz="2400" dirty="0"/>
              <a:t>In some languages (like Java), this structure is referred to as an </a:t>
            </a:r>
            <a:r>
              <a:rPr lang="en-US" sz="2400" i="1" dirty="0"/>
              <a:t>array</a:t>
            </a:r>
            <a:r>
              <a:rPr lang="en-US" sz="2400" dirty="0"/>
              <a:t> and the items in the array are referred to as elements.</a:t>
            </a:r>
          </a:p>
          <a:p>
            <a:pPr lvl="0" fontAlgn="base">
              <a:spcAft>
                <a:spcPct val="0"/>
              </a:spcAft>
              <a:tabLst/>
            </a:pPr>
            <a:r>
              <a:rPr lang="en-US" altLang="en-US" sz="2400" dirty="0">
                <a:latin typeface="Arial (Body)"/>
                <a:ea typeface="+mn-ea"/>
              </a:rPr>
              <a:t>Just like strings, to refer to (and to get) an item in a list, you use an </a:t>
            </a:r>
            <a:r>
              <a:rPr lang="en-US" altLang="en-US" sz="2400" dirty="0">
                <a:solidFill>
                  <a:srgbClr val="FFFF00"/>
                </a:solidFill>
                <a:latin typeface="Arial (Body)"/>
                <a:ea typeface="+mn-ea"/>
              </a:rPr>
              <a:t>index</a:t>
            </a:r>
            <a:r>
              <a:rPr lang="en-US" altLang="en-US" sz="2400" dirty="0">
                <a:latin typeface="Arial (Body)"/>
                <a:ea typeface="+mn-ea"/>
              </a:rPr>
              <a:t> starting at 0. </a:t>
            </a:r>
            <a:r>
              <a:rPr lang="en-US" altLang="en-US" sz="2400" dirty="0">
                <a:latin typeface="Arial (Body)"/>
              </a:rPr>
              <a:t>T</a:t>
            </a:r>
            <a:r>
              <a:rPr lang="en-US" altLang="en-US" sz="2400" dirty="0">
                <a:latin typeface="Arial (Body)"/>
                <a:ea typeface="+mn-ea"/>
              </a:rPr>
              <a:t>he second item has an index of 1, and so on. </a:t>
            </a:r>
          </a:p>
          <a:p>
            <a:pPr lvl="0" fontAlgn="base">
              <a:spcAft>
                <a:spcPct val="0"/>
              </a:spcAft>
              <a:tabLst/>
            </a:pPr>
            <a:r>
              <a:rPr lang="en-US" altLang="en-US" sz="2400" dirty="0">
                <a:latin typeface="Arial (Body)"/>
              </a:rPr>
              <a:t>Y</a:t>
            </a:r>
            <a:r>
              <a:rPr lang="en-US" altLang="en-US" sz="2400" dirty="0">
                <a:latin typeface="Arial (Body)"/>
                <a:ea typeface="+mn-ea"/>
              </a:rPr>
              <a:t>ou can also get items starting from the end of the list by using </a:t>
            </a:r>
            <a:r>
              <a:rPr lang="en-US" altLang="en-US" sz="2400" dirty="0">
                <a:solidFill>
                  <a:srgbClr val="FFFF00"/>
                </a:solidFill>
                <a:latin typeface="Arial (Body)"/>
                <a:ea typeface="+mn-ea"/>
              </a:rPr>
              <a:t>a negative integer </a:t>
            </a:r>
            <a:r>
              <a:rPr lang="en-US" altLang="en-US" sz="2400" dirty="0">
                <a:latin typeface="Arial (Body)"/>
                <a:ea typeface="+mn-ea"/>
              </a:rPr>
              <a:t>as the index. Then, the last item in a list has an index of -1, the second to last item has an index of -2, and so on.</a:t>
            </a:r>
          </a:p>
          <a:p>
            <a:pPr fontAlgn="base">
              <a:spcAft>
                <a:spcPct val="0"/>
              </a:spcAft>
            </a:pPr>
            <a:r>
              <a:rPr lang="en-US" altLang="en-US" sz="2400" dirty="0">
                <a:latin typeface="Arial (Body)"/>
                <a:ea typeface="+mn-ea"/>
              </a:rPr>
              <a:t>You can get an item in a list and </a:t>
            </a:r>
            <a:r>
              <a:rPr lang="en-US" altLang="en-US" sz="2400" dirty="0">
                <a:solidFill>
                  <a:srgbClr val="FFFF00"/>
                </a:solidFill>
                <a:latin typeface="Arial (Body)"/>
                <a:ea typeface="+mn-ea"/>
              </a:rPr>
              <a:t>assign</a:t>
            </a:r>
            <a:r>
              <a:rPr lang="en-US" altLang="en-US" sz="2400" dirty="0">
                <a:latin typeface="Arial (Body)"/>
                <a:ea typeface="+mn-ea"/>
              </a:rPr>
              <a:t> its value to a variable. </a:t>
            </a:r>
          </a:p>
          <a:p>
            <a:pPr lvl="0" fontAlgn="base">
              <a:spcAft>
                <a:spcPct val="0"/>
              </a:spcAft>
              <a:tabLst/>
            </a:pPr>
            <a:endParaRPr lang="en-US" altLang="en-US" sz="2400" dirty="0">
              <a:latin typeface="Arial (Body)"/>
              <a:ea typeface="+mn-ea"/>
            </a:endParaRPr>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spTree>
    <p:extLst>
      <p:ext uri="{BB962C8B-B14F-4D97-AF65-F5344CB8AC3E}">
        <p14:creationId xmlns:p14="http://schemas.microsoft.com/office/powerpoint/2010/main" val="52269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a:t>
            </a:r>
            <a:br>
              <a:rPr lang="en-US" b="1" dirty="0">
                <a:solidFill>
                  <a:srgbClr val="FFFF00"/>
                </a:solidFill>
              </a:rPr>
            </a:br>
            <a:endParaRPr lang="en-US" dirty="0"/>
          </a:p>
          <a:p>
            <a:pPr lvl="0" fontAlgn="base">
              <a:spcAft>
                <a:spcPct val="0"/>
              </a:spcAft>
              <a:tabLst/>
            </a:pPr>
            <a:r>
              <a:rPr lang="en-US" altLang="en-US" sz="2400" dirty="0">
                <a:latin typeface="Arial (Body)"/>
                <a:ea typeface="+mn-ea"/>
              </a:rPr>
              <a:t>You can use the repetition operator (</a:t>
            </a:r>
            <a:r>
              <a:rPr lang="en-US" altLang="en-US" sz="2400" b="1" dirty="0">
                <a:solidFill>
                  <a:srgbClr val="FFFF00"/>
                </a:solidFill>
                <a:latin typeface="Arial (Body)"/>
                <a:ea typeface="+mn-ea"/>
              </a:rPr>
              <a:t>*</a:t>
            </a:r>
            <a:r>
              <a:rPr lang="en-US" altLang="en-US" sz="2400" dirty="0">
                <a:latin typeface="Arial (Body)"/>
                <a:ea typeface="+mn-ea"/>
              </a:rPr>
              <a:t>) to help create a list. </a:t>
            </a:r>
            <a:r>
              <a:rPr lang="en-US" altLang="en-US" sz="2400" dirty="0">
                <a:latin typeface="Arial (Body)"/>
              </a:rPr>
              <a:t>F</a:t>
            </a:r>
            <a:r>
              <a:rPr lang="en-US" altLang="en-US" sz="2400" dirty="0">
                <a:latin typeface="Arial (Body)"/>
                <a:ea typeface="+mn-ea"/>
              </a:rPr>
              <a:t>or example, you create a list with one item, then you use the repetition operator to repeat that item as many times as you want.</a:t>
            </a:r>
          </a:p>
          <a:p>
            <a:pPr lvl="0" fontAlgn="base">
              <a:spcAft>
                <a:spcPct val="0"/>
              </a:spcAft>
              <a:tabLst/>
            </a:pPr>
            <a:r>
              <a:rPr lang="en-US" altLang="en-US" sz="2400" dirty="0">
                <a:latin typeface="Arial (Body)"/>
                <a:ea typeface="+mn-ea"/>
              </a:rPr>
              <a:t>In the same way, you can add an item to a list. Here, you code the name of the list and the index that accesses the item on the left of the assignment operator (=). Then, you code the data that you want to assign to the item on the right side of the assignment operator. </a:t>
            </a:r>
          </a:p>
          <a:p>
            <a:pPr lvl="0" fontAlgn="base">
              <a:spcAft>
                <a:spcPct val="0"/>
              </a:spcAft>
              <a:tabLst/>
            </a:pPr>
            <a:r>
              <a:rPr lang="en-US" altLang="en-US" sz="2400" dirty="0">
                <a:latin typeface="Arial (Body)"/>
                <a:ea typeface="+mn-ea"/>
              </a:rPr>
              <a:t>If you attempt to access an item that doesn’t exist in the list, you’ll get an </a:t>
            </a:r>
            <a:r>
              <a:rPr lang="en-US" altLang="en-US" sz="2400" dirty="0" err="1">
                <a:solidFill>
                  <a:srgbClr val="FFFF00"/>
                </a:solidFill>
                <a:latin typeface="Arial (Body)"/>
                <a:ea typeface="+mn-ea"/>
              </a:rPr>
              <a:t>IndexError</a:t>
            </a:r>
            <a:r>
              <a:rPr lang="en-US" altLang="en-US" sz="2400" dirty="0">
                <a:latin typeface="Arial (Body)"/>
                <a:ea typeface="+mn-ea"/>
              </a:rPr>
              <a:t> that indicates that the index is out of range.</a:t>
            </a:r>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spTree>
    <p:extLst>
      <p:ext uri="{BB962C8B-B14F-4D97-AF65-F5344CB8AC3E}">
        <p14:creationId xmlns:p14="http://schemas.microsoft.com/office/powerpoint/2010/main" val="302402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Examples</a:t>
            </a:r>
            <a:endParaRPr lang="en-US" dirty="0"/>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pic>
        <p:nvPicPr>
          <p:cNvPr id="6" name="Picture 5">
            <a:extLst>
              <a:ext uri="{FF2B5EF4-FFF2-40B4-BE49-F238E27FC236}">
                <a16:creationId xmlns:a16="http://schemas.microsoft.com/office/drawing/2014/main" id="{CCD85D64-B4F7-4B42-DAF5-89915D81BE25}"/>
              </a:ext>
            </a:extLst>
          </p:cNvPr>
          <p:cNvPicPr>
            <a:picLocks noChangeAspect="1"/>
          </p:cNvPicPr>
          <p:nvPr/>
        </p:nvPicPr>
        <p:blipFill>
          <a:blip r:embed="rId2"/>
          <a:stretch>
            <a:fillRect/>
          </a:stretch>
        </p:blipFill>
        <p:spPr>
          <a:xfrm>
            <a:off x="6944139" y="2511962"/>
            <a:ext cx="5012334" cy="2570427"/>
          </a:xfrm>
          <a:prstGeom prst="rect">
            <a:avLst/>
          </a:prstGeom>
        </p:spPr>
      </p:pic>
      <p:pic>
        <p:nvPicPr>
          <p:cNvPr id="8" name="Picture 7">
            <a:extLst>
              <a:ext uri="{FF2B5EF4-FFF2-40B4-BE49-F238E27FC236}">
                <a16:creationId xmlns:a16="http://schemas.microsoft.com/office/drawing/2014/main" id="{3CD5F206-5B5C-D446-D4EB-6A6709CE5CC2}"/>
              </a:ext>
            </a:extLst>
          </p:cNvPr>
          <p:cNvPicPr>
            <a:picLocks noChangeAspect="1"/>
          </p:cNvPicPr>
          <p:nvPr/>
        </p:nvPicPr>
        <p:blipFill>
          <a:blip r:embed="rId3"/>
          <a:stretch>
            <a:fillRect/>
          </a:stretch>
        </p:blipFill>
        <p:spPr>
          <a:xfrm>
            <a:off x="391326" y="1351307"/>
            <a:ext cx="6479926" cy="1460129"/>
          </a:xfrm>
          <a:prstGeom prst="rect">
            <a:avLst/>
          </a:prstGeom>
        </p:spPr>
      </p:pic>
      <p:pic>
        <p:nvPicPr>
          <p:cNvPr id="12" name="Picture 11">
            <a:extLst>
              <a:ext uri="{FF2B5EF4-FFF2-40B4-BE49-F238E27FC236}">
                <a16:creationId xmlns:a16="http://schemas.microsoft.com/office/drawing/2014/main" id="{4425E7B9-5754-0955-F6DC-AC2FA62D94CF}"/>
              </a:ext>
            </a:extLst>
          </p:cNvPr>
          <p:cNvPicPr>
            <a:picLocks noChangeAspect="1"/>
          </p:cNvPicPr>
          <p:nvPr/>
        </p:nvPicPr>
        <p:blipFill>
          <a:blip r:embed="rId4"/>
          <a:stretch>
            <a:fillRect/>
          </a:stretch>
        </p:blipFill>
        <p:spPr>
          <a:xfrm>
            <a:off x="603042" y="3116514"/>
            <a:ext cx="6129382" cy="3112008"/>
          </a:xfrm>
          <a:prstGeom prst="rect">
            <a:avLst/>
          </a:prstGeom>
        </p:spPr>
      </p:pic>
    </p:spTree>
    <p:extLst>
      <p:ext uri="{BB962C8B-B14F-4D97-AF65-F5344CB8AC3E}">
        <p14:creationId xmlns:p14="http://schemas.microsoft.com/office/powerpoint/2010/main" val="348545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Examples</a:t>
            </a:r>
            <a:endParaRPr lang="en-US" dirty="0"/>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pic>
        <p:nvPicPr>
          <p:cNvPr id="7" name="Picture 6">
            <a:extLst>
              <a:ext uri="{FF2B5EF4-FFF2-40B4-BE49-F238E27FC236}">
                <a16:creationId xmlns:a16="http://schemas.microsoft.com/office/drawing/2014/main" id="{4C86DEAD-83C6-8938-6C99-20713AE7EF6D}"/>
              </a:ext>
            </a:extLst>
          </p:cNvPr>
          <p:cNvPicPr>
            <a:picLocks noChangeAspect="1"/>
          </p:cNvPicPr>
          <p:nvPr/>
        </p:nvPicPr>
        <p:blipFill>
          <a:blip r:embed="rId2"/>
          <a:stretch>
            <a:fillRect/>
          </a:stretch>
        </p:blipFill>
        <p:spPr>
          <a:xfrm>
            <a:off x="2236694" y="1415415"/>
            <a:ext cx="6724699" cy="1671650"/>
          </a:xfrm>
          <a:prstGeom prst="rect">
            <a:avLst/>
          </a:prstGeom>
        </p:spPr>
      </p:pic>
      <p:pic>
        <p:nvPicPr>
          <p:cNvPr id="11" name="Picture 10">
            <a:extLst>
              <a:ext uri="{FF2B5EF4-FFF2-40B4-BE49-F238E27FC236}">
                <a16:creationId xmlns:a16="http://schemas.microsoft.com/office/drawing/2014/main" id="{4E705702-E015-F6D0-37DF-ABCC6A8464BD}"/>
              </a:ext>
            </a:extLst>
          </p:cNvPr>
          <p:cNvPicPr>
            <a:picLocks noChangeAspect="1"/>
          </p:cNvPicPr>
          <p:nvPr/>
        </p:nvPicPr>
        <p:blipFill>
          <a:blip r:embed="rId3"/>
          <a:stretch>
            <a:fillRect/>
          </a:stretch>
        </p:blipFill>
        <p:spPr>
          <a:xfrm>
            <a:off x="235527" y="3337612"/>
            <a:ext cx="6991401" cy="2638444"/>
          </a:xfrm>
          <a:prstGeom prst="rect">
            <a:avLst/>
          </a:prstGeom>
        </p:spPr>
      </p:pic>
      <p:pic>
        <p:nvPicPr>
          <p:cNvPr id="13" name="Picture 12">
            <a:extLst>
              <a:ext uri="{FF2B5EF4-FFF2-40B4-BE49-F238E27FC236}">
                <a16:creationId xmlns:a16="http://schemas.microsoft.com/office/drawing/2014/main" id="{BFD2DBC6-B13F-02FC-7AAA-96E5A6D2CA2B}"/>
              </a:ext>
            </a:extLst>
          </p:cNvPr>
          <p:cNvPicPr>
            <a:picLocks noChangeAspect="1"/>
          </p:cNvPicPr>
          <p:nvPr/>
        </p:nvPicPr>
        <p:blipFill>
          <a:blip r:embed="rId4"/>
          <a:stretch>
            <a:fillRect/>
          </a:stretch>
        </p:blipFill>
        <p:spPr>
          <a:xfrm>
            <a:off x="7434555" y="3268521"/>
            <a:ext cx="4224045" cy="2865097"/>
          </a:xfrm>
          <a:prstGeom prst="rect">
            <a:avLst/>
          </a:prstGeom>
        </p:spPr>
      </p:pic>
    </p:spTree>
    <p:extLst>
      <p:ext uri="{BB962C8B-B14F-4D97-AF65-F5344CB8AC3E}">
        <p14:creationId xmlns:p14="http://schemas.microsoft.com/office/powerpoint/2010/main" val="314030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Lists: </a:t>
            </a:r>
            <a:r>
              <a:rPr lang="en-US" dirty="0">
                <a:solidFill>
                  <a:srgbClr val="FFFF00"/>
                </a:solidFill>
              </a:rPr>
              <a:t>slicing lists</a:t>
            </a:r>
            <a:br>
              <a:rPr lang="en-US" b="1" dirty="0">
                <a:solidFill>
                  <a:srgbClr val="FFFF00"/>
                </a:solidFill>
              </a:rPr>
            </a:br>
            <a:endParaRPr lang="en-US" dirty="0"/>
          </a:p>
          <a:p>
            <a:pPr lvl="0" fontAlgn="base">
              <a:spcAft>
                <a:spcPct val="0"/>
              </a:spcAft>
              <a:tabLst/>
            </a:pPr>
            <a:r>
              <a:rPr lang="en-US" altLang="en-US" sz="2400" dirty="0">
                <a:latin typeface="Arial (Body)"/>
                <a:ea typeface="+mn-ea"/>
              </a:rPr>
              <a:t>You can </a:t>
            </a:r>
            <a:r>
              <a:rPr lang="en-US" altLang="en-US" sz="2400" dirty="0">
                <a:solidFill>
                  <a:srgbClr val="FFFF00"/>
                </a:solidFill>
                <a:latin typeface="Arial (Body)"/>
                <a:ea typeface="+mn-ea"/>
              </a:rPr>
              <a:t>slice</a:t>
            </a:r>
            <a:r>
              <a:rPr lang="en-US" altLang="en-US" sz="2400" dirty="0">
                <a:latin typeface="Arial (Body)"/>
                <a:ea typeface="+mn-ea"/>
              </a:rPr>
              <a:t> a list to get a subset of the original list. </a:t>
            </a:r>
          </a:p>
          <a:p>
            <a:pPr lvl="0" fontAlgn="base">
              <a:spcAft>
                <a:spcPct val="0"/>
              </a:spcAft>
              <a:tabLst/>
            </a:pPr>
            <a:r>
              <a:rPr lang="en-US" altLang="en-US" sz="2400" dirty="0">
                <a:latin typeface="Arial (Body)"/>
                <a:ea typeface="+mn-ea"/>
              </a:rPr>
              <a:t>If you only want to supply start and end arguments, you only need to code one colon.</a:t>
            </a:r>
          </a:p>
          <a:p>
            <a:pPr lvl="0" fontAlgn="base">
              <a:spcAft>
                <a:spcPct val="0"/>
              </a:spcAft>
              <a:tabLst/>
            </a:pPr>
            <a:r>
              <a:rPr lang="en-US" altLang="en-US" sz="2400" dirty="0">
                <a:latin typeface="Arial (Body)"/>
                <a:ea typeface="+mn-ea"/>
              </a:rPr>
              <a:t>If you want to start slicing at the beginning of the list, you can omit the start argument. Or, if you want to continue slicing to the end of the list, you can omit the end argument.</a:t>
            </a:r>
          </a:p>
          <a:p>
            <a:pPr lvl="0" fontAlgn="base">
              <a:spcAft>
                <a:spcPct val="0"/>
              </a:spcAft>
              <a:tabLst/>
            </a:pPr>
            <a:r>
              <a:rPr lang="en-US" altLang="en-US" sz="2400" dirty="0">
                <a:latin typeface="Arial (Body)"/>
                <a:ea typeface="+mn-ea"/>
              </a:rPr>
              <a:t>If you include the step argument, it specifies which items in the list should be included. If, for example, you want to get every other item in the list, you can supply a step argument of 2. Or, if you want to reverse the items, you can supply a step argument of -1. </a:t>
            </a:r>
          </a:p>
          <a:p>
            <a:pPr lvl="0" fontAlgn="base">
              <a:spcAft>
                <a:spcPct val="0"/>
              </a:spcAft>
              <a:tabLst/>
            </a:pPr>
            <a:endParaRPr lang="en-US" sz="2400" dirty="0">
              <a:latin typeface="Arial (Body)"/>
            </a:endParaRP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Data Types- Lists</a:t>
            </a:r>
            <a:endParaRPr lang="en-CA" dirty="0"/>
          </a:p>
        </p:txBody>
      </p:sp>
    </p:spTree>
    <p:extLst>
      <p:ext uri="{BB962C8B-B14F-4D97-AF65-F5344CB8AC3E}">
        <p14:creationId xmlns:p14="http://schemas.microsoft.com/office/powerpoint/2010/main" val="360502070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2533</Words>
  <Application>Microsoft Office PowerPoint</Application>
  <PresentationFormat>Widescreen</PresentationFormat>
  <Paragraphs>225</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(Body)</vt:lpstr>
      <vt:lpstr>Calibri</vt:lpstr>
      <vt:lpstr>Consolas</vt:lpstr>
      <vt:lpstr>Trade Gothic LT Pro</vt:lpstr>
      <vt:lpstr>Trebuchet MS</vt:lpstr>
      <vt:lpstr>Wingdings</vt:lpstr>
      <vt:lpstr>Office Theme</vt:lpstr>
      <vt:lpstr>5 Data Types-Lists (Midterm Test) </vt:lpstr>
      <vt:lpstr>Data Types-Lists</vt:lpstr>
      <vt:lpstr>Working with Lists  Part - 1</vt:lpstr>
      <vt:lpstr>Data Types- Lists</vt:lpstr>
      <vt:lpstr>Data Types- Lists</vt:lpstr>
      <vt:lpstr>Data Types- Lists</vt:lpstr>
      <vt:lpstr>Data Types- Lists</vt:lpstr>
      <vt:lpstr>Data Types- Lists</vt:lpstr>
      <vt:lpstr>Data Types- Lists</vt:lpstr>
      <vt:lpstr>Data Types- Lists</vt:lpstr>
      <vt:lpstr>Data Types- Lists</vt:lpstr>
      <vt:lpstr>Data Types- Lists</vt:lpstr>
      <vt:lpstr>Data Types- Lists</vt:lpstr>
      <vt:lpstr>Data Types- Lists</vt:lpstr>
      <vt:lpstr>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    Data Types- Lists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2020-01-08T00:36:00Z</dcterms:created>
  <dcterms:modified xsi:type="dcterms:W3CDTF">2023-04-17T02:52:10Z</dcterms:modified>
</cp:coreProperties>
</file>