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3"/>
  </p:notesMasterIdLst>
  <p:handoutMasterIdLst>
    <p:handoutMasterId r:id="rId34"/>
  </p:handoutMasterIdLst>
  <p:sldIdLst>
    <p:sldId id="256" r:id="rId5"/>
    <p:sldId id="288" r:id="rId6"/>
    <p:sldId id="612" r:id="rId7"/>
    <p:sldId id="699" r:id="rId8"/>
    <p:sldId id="613" r:id="rId9"/>
    <p:sldId id="700" r:id="rId10"/>
    <p:sldId id="701" r:id="rId11"/>
    <p:sldId id="702" r:id="rId12"/>
    <p:sldId id="703" r:id="rId13"/>
    <p:sldId id="705" r:id="rId14"/>
    <p:sldId id="706" r:id="rId15"/>
    <p:sldId id="707" r:id="rId16"/>
    <p:sldId id="709" r:id="rId17"/>
    <p:sldId id="722" r:id="rId18"/>
    <p:sldId id="710" r:id="rId19"/>
    <p:sldId id="712" r:id="rId20"/>
    <p:sldId id="713" r:id="rId21"/>
    <p:sldId id="715" r:id="rId22"/>
    <p:sldId id="714" r:id="rId23"/>
    <p:sldId id="737" r:id="rId24"/>
    <p:sldId id="738" r:id="rId25"/>
    <p:sldId id="716" r:id="rId26"/>
    <p:sldId id="718" r:id="rId27"/>
    <p:sldId id="731" r:id="rId28"/>
    <p:sldId id="732" r:id="rId29"/>
    <p:sldId id="736" r:id="rId30"/>
    <p:sldId id="739" r:id="rId31"/>
    <p:sldId id="4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0" autoAdjust="0"/>
    <p:restoredTop sz="94632" autoAdjust="0"/>
  </p:normalViewPr>
  <p:slideViewPr>
    <p:cSldViewPr snapToGrid="0">
      <p:cViewPr varScale="1">
        <p:scale>
          <a:sx n="67" d="100"/>
          <a:sy n="67" d="100"/>
        </p:scale>
        <p:origin x="846" y="4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1518225" y="1262159"/>
            <a:ext cx="9155551" cy="2295421"/>
          </a:xfrm>
          <a:prstGeom prst="rect">
            <a:avLst/>
          </a:prstGeom>
        </p:spPr>
        <p:txBody>
          <a:bodyPr vert="horz" lIns="91440" tIns="45720" rIns="91440" bIns="45720" rtlCol="0" anchor="ctr" anchorCtr="0">
            <a:noAutofit/>
          </a:bodyPr>
          <a:lstStyle>
            <a:lvl1pPr algn="ctr">
              <a:defRPr lang="en-GB" sz="80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1518225" y="4081556"/>
            <a:ext cx="9155551" cy="1514285"/>
          </a:xfrm>
          <a:prstGeom prst="rect">
            <a:avLst/>
          </a:prstGeom>
        </p:spPr>
        <p:txBody>
          <a:bodyPr vert="horz" lIns="91440" tIns="45720" rIns="91440" bIns="45720" rtlCol="0">
            <a:normAutofit/>
          </a:bodyPr>
          <a:lstStyle>
            <a:lvl1pPr marL="0" indent="0" algn="ctr">
              <a:buNone/>
              <a:defRPr lang="en-GB" sz="2400" spc="300" dirty="0">
                <a:solidFill>
                  <a:schemeClr val="bg1"/>
                </a:solidFill>
                <a:latin typeface="+mn-lt"/>
                <a:cs typeface="Arial" panose="020B0604020202020204" pitchFamily="34" charset="0"/>
              </a:defRPr>
            </a:lvl1pPr>
          </a:lstStyle>
          <a:p>
            <a:pPr marL="228600" lvl="0" indent="-228600"/>
            <a:r>
              <a:rPr lang="en-US" noProof="0" dirty="0"/>
              <a:t>Click to edit </a:t>
            </a:r>
          </a:p>
          <a:p>
            <a:pPr marL="228600" lvl="0" indent="-228600"/>
            <a:r>
              <a:rPr lang="en-US" noProof="0" dirty="0"/>
              <a:t>Master subtitle </a:t>
            </a:r>
          </a:p>
          <a:p>
            <a:pPr marL="228600" lvl="0" indent="-228600"/>
            <a:r>
              <a:rPr lang="en-US" noProof="0" dirty="0"/>
              <a:t>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a:prstGeom prst="rect">
            <a:avLst/>
          </a:prstGeo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a:prstGeom prst="rect">
            <a:avLst/>
          </a:prstGeo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a:prstGeom prst="rect">
            <a:avLst/>
          </a:prstGeo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a:prstGeom prst="rect">
            <a:avLst/>
          </a:prstGeo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a:prstGeom prst="rect">
            <a:avLst/>
          </a:prstGeo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a:prstGeom prst="rect">
            <a:avLst/>
          </a:prstGeo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a:prstGeom prst="rect">
            <a:avLst/>
          </a:prstGeo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a:prstGeom prst="rect">
            <a:avLst/>
          </a:prstGeo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a:prstGeom prst="rect">
            <a:avLst/>
          </a:prstGeo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a:prstGeom prst="rect">
            <a:avLst/>
          </a:prstGeo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94685C60-4F41-4EEF-9908-D74E7A3AE83A}"/>
              </a:ext>
            </a:extLst>
          </p:cNvPr>
          <p:cNvGrpSpPr/>
          <p:nvPr userDrawn="1"/>
        </p:nvGrpSpPr>
        <p:grpSpPr>
          <a:xfrm>
            <a:off x="-1" y="886690"/>
            <a:ext cx="12192001" cy="5423639"/>
            <a:chOff x="-1" y="1357409"/>
            <a:chExt cx="12192001" cy="4917518"/>
          </a:xfrm>
        </p:grpSpPr>
        <p:sp>
          <p:nvSpPr>
            <p:cNvPr id="13" name="Rectangle: Single Corner Snipped 12">
              <a:extLst>
                <a:ext uri="{FF2B5EF4-FFF2-40B4-BE49-F238E27FC236}">
                  <a16:creationId xmlns:a16="http://schemas.microsoft.com/office/drawing/2014/main" id="{8608DB13-7B58-4179-9E0A-834C805FE05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4" name="Rectangle: Single Corner Snipped 13">
              <a:extLst>
                <a:ext uri="{FF2B5EF4-FFF2-40B4-BE49-F238E27FC236}">
                  <a16:creationId xmlns:a16="http://schemas.microsoft.com/office/drawing/2014/main" id="{53E67E9B-01F4-48E1-821D-BD4FF9BE906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235527" y="207970"/>
            <a:ext cx="11720946" cy="535531"/>
          </a:xfrm>
          <a:prstGeom prst="rect">
            <a:avLst/>
          </a:prstGeom>
        </p:spPr>
        <p:txBody>
          <a:bodyPr vert="horz" wrap="square" lIns="91440" tIns="45720" rIns="91440" bIns="45720" rtlCol="0" anchor="t">
            <a:spAutoFit/>
          </a:bodyPr>
          <a:lstStyle>
            <a:lvl1pPr algn="ctr">
              <a:defRPr lang="en-GB" sz="3200" b="1" spc="-70" baseline="0" dirty="0">
                <a:solidFill>
                  <a:schemeClr val="bg1"/>
                </a:solidFill>
                <a:latin typeface="+mj-lt"/>
              </a:defRPr>
            </a:lvl1pPr>
          </a:lstStyle>
          <a:p>
            <a:pPr lvl="0"/>
            <a:r>
              <a:rPr lang="en-US" noProof="0" dirty="0"/>
              <a:t>Click to edit Master title style</a:t>
            </a:r>
          </a:p>
        </p:txBody>
      </p:sp>
      <p:sp>
        <p:nvSpPr>
          <p:cNvPr id="18" name="Freeform: Shape 17">
            <a:extLst>
              <a:ext uri="{FF2B5EF4-FFF2-40B4-BE49-F238E27FC236}">
                <a16:creationId xmlns:a16="http://schemas.microsoft.com/office/drawing/2014/main" id="{5EE337D7-CB87-4EBD-B982-89588A62884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235527" y="979179"/>
            <a:ext cx="11720946" cy="5158096"/>
          </a:xfrm>
          <a:prstGeom prst="rect">
            <a:avLst/>
          </a:prstGeom>
        </p:spPr>
        <p:txBody>
          <a:bodyPr>
            <a:noAutofit/>
          </a:bodyPr>
          <a:lstStyle>
            <a:lvl1pPr>
              <a:lnSpc>
                <a:spcPct val="100000"/>
              </a:lnSpc>
              <a:spcBef>
                <a:spcPts val="600"/>
              </a:spcBef>
              <a:spcAft>
                <a:spcPts val="400"/>
              </a:spcAft>
              <a:defRPr sz="2800">
                <a:solidFill>
                  <a:schemeClr val="bg1"/>
                </a:solidFill>
                <a:latin typeface="+mn-lt"/>
                <a:cs typeface="Arial" panose="020B0604020202020204" pitchFamily="34" charset="0"/>
              </a:defRPr>
            </a:lvl1pPr>
            <a:lvl2pPr>
              <a:lnSpc>
                <a:spcPct val="100000"/>
              </a:lnSpc>
              <a:spcBef>
                <a:spcPts val="600"/>
              </a:spcBef>
              <a:spcAft>
                <a:spcPts val="400"/>
              </a:spcAft>
              <a:defRPr sz="2400">
                <a:solidFill>
                  <a:schemeClr val="bg1"/>
                </a:solidFill>
                <a:latin typeface="+mn-lt"/>
                <a:cs typeface="Arial" panose="020B0604020202020204" pitchFamily="34" charset="0"/>
              </a:defRPr>
            </a:lvl2pPr>
            <a:lvl3pPr>
              <a:lnSpc>
                <a:spcPct val="100000"/>
              </a:lnSpc>
              <a:spcBef>
                <a:spcPts val="600"/>
              </a:spcBef>
              <a:spcAft>
                <a:spcPts val="400"/>
              </a:spcAft>
              <a:defRPr sz="20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FB560F9E-FF63-452E-A439-34981AE60772}"/>
              </a:ext>
            </a:extLst>
          </p:cNvPr>
          <p:cNvGrpSpPr/>
          <p:nvPr userDrawn="1"/>
        </p:nvGrpSpPr>
        <p:grpSpPr>
          <a:xfrm>
            <a:off x="-1" y="886690"/>
            <a:ext cx="12192001" cy="5423639"/>
            <a:chOff x="-1" y="1357409"/>
            <a:chExt cx="12192001" cy="4917518"/>
          </a:xfrm>
        </p:grpSpPr>
        <p:sp>
          <p:nvSpPr>
            <p:cNvPr id="23" name="Rectangle: Single Corner Snipped 22">
              <a:extLst>
                <a:ext uri="{FF2B5EF4-FFF2-40B4-BE49-F238E27FC236}">
                  <a16:creationId xmlns:a16="http://schemas.microsoft.com/office/drawing/2014/main" id="{5DA42D11-2765-4F1A-AF0E-0897B4E3F6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5" name="Rectangle: Single Corner Snipped 24">
              <a:extLst>
                <a:ext uri="{FF2B5EF4-FFF2-40B4-BE49-F238E27FC236}">
                  <a16:creationId xmlns:a16="http://schemas.microsoft.com/office/drawing/2014/main" id="{8892F937-37BB-493D-B104-782353E5DCB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235527" y="881944"/>
            <a:ext cx="11720946" cy="541168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1" name="Title 1">
            <a:extLst>
              <a:ext uri="{FF2B5EF4-FFF2-40B4-BE49-F238E27FC236}">
                <a16:creationId xmlns:a16="http://schemas.microsoft.com/office/drawing/2014/main" id="{8771B84E-27B8-4E24-9779-E9F222471D7F}"/>
              </a:ext>
            </a:extLst>
          </p:cNvPr>
          <p:cNvSpPr>
            <a:spLocks noGrp="1"/>
          </p:cNvSpPr>
          <p:nvPr>
            <p:ph type="title"/>
          </p:nvPr>
        </p:nvSpPr>
        <p:spPr>
          <a:xfrm>
            <a:off x="235527" y="207970"/>
            <a:ext cx="11720946" cy="535531"/>
          </a:xfrm>
          <a:prstGeom prst="rect">
            <a:avLst/>
          </a:prstGeom>
        </p:spPr>
        <p:txBody>
          <a:bodyPr vert="horz" wrap="square" lIns="91440" tIns="45720" rIns="91440" bIns="45720" rtlCol="0" anchor="t">
            <a:spAutoFit/>
          </a:bodyPr>
          <a:lstStyle>
            <a:lvl1pPr algn="ctr">
              <a:defRPr lang="en-GB" sz="3200" b="1" spc="-70" baseline="0" dirty="0">
                <a:solidFill>
                  <a:schemeClr val="bg1"/>
                </a:solidFill>
                <a:latin typeface="+mj-lt"/>
              </a:defRPr>
            </a:lvl1pPr>
          </a:lstStyle>
          <a:p>
            <a:pPr lvl="0"/>
            <a:r>
              <a:rPr lang="en-US" noProof="0" dirty="0"/>
              <a:t>Click to edit Master title style</a:t>
            </a:r>
          </a:p>
        </p:txBody>
      </p:sp>
      <p:sp>
        <p:nvSpPr>
          <p:cNvPr id="19" name="Date Placeholder 3">
            <a:extLst>
              <a:ext uri="{FF2B5EF4-FFF2-40B4-BE49-F238E27FC236}">
                <a16:creationId xmlns:a16="http://schemas.microsoft.com/office/drawing/2014/main" id="{3D714277-18D7-4A13-B544-81B4104264BA}"/>
              </a:ext>
            </a:extLst>
          </p:cNvPr>
          <p:cNvSpPr>
            <a:spLocks noGrp="1"/>
          </p:cNvSpPr>
          <p:nvPr>
            <p:ph type="dt" sz="half" idx="2"/>
          </p:nvPr>
        </p:nvSpPr>
        <p:spPr>
          <a:xfrm>
            <a:off x="235527" y="6453518"/>
            <a:ext cx="3276600" cy="288509"/>
          </a:xfrm>
          <a:prstGeom prst="rect">
            <a:avLst/>
          </a:prstGeom>
        </p:spPr>
        <p:txBody>
          <a:bodyPr/>
          <a:lstStyle>
            <a:lvl1pPr>
              <a:defRPr sz="1200">
                <a:solidFill>
                  <a:schemeClr val="accent4">
                    <a:lumMod val="60000"/>
                    <a:lumOff val="40000"/>
                  </a:schemeClr>
                </a:solidFill>
              </a:defRPr>
            </a:lvl1pPr>
          </a:lstStyle>
          <a:p>
            <a:r>
              <a:rPr lang="en-US"/>
              <a:t>21-Jan-2020</a:t>
            </a:r>
            <a:endParaRPr lang="en-US" dirty="0"/>
          </a:p>
        </p:txBody>
      </p:sp>
      <p:pic>
        <p:nvPicPr>
          <p:cNvPr id="26" name="Picture 25" descr="Logo&#10;&#10;Description automatically generated">
            <a:extLst>
              <a:ext uri="{FF2B5EF4-FFF2-40B4-BE49-F238E27FC236}">
                <a16:creationId xmlns:a16="http://schemas.microsoft.com/office/drawing/2014/main" id="{A3497BBD-7D06-4E73-9054-8EA20643EDA5}"/>
              </a:ext>
            </a:extLst>
          </p:cNvPr>
          <p:cNvPicPr>
            <a:picLocks noChangeAspect="1"/>
          </p:cNvPicPr>
          <p:nvPr userDrawn="1"/>
        </p:nvPicPr>
        <p:blipFill>
          <a:blip r:embed="rId2"/>
          <a:stretch>
            <a:fillRect/>
          </a:stretch>
        </p:blipFill>
        <p:spPr>
          <a:xfrm>
            <a:off x="10876760" y="6597772"/>
            <a:ext cx="1220779" cy="206939"/>
          </a:xfrm>
          <a:prstGeom prst="rect">
            <a:avLst/>
          </a:prstGeom>
        </p:spPr>
      </p:pic>
    </p:spTree>
    <p:extLst>
      <p:ext uri="{BB962C8B-B14F-4D97-AF65-F5344CB8AC3E}">
        <p14:creationId xmlns:p14="http://schemas.microsoft.com/office/powerpoint/2010/main" val="263670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a:prstGeom prst="rect">
            <a:avLst/>
          </a:prstGeo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a:prstGeom prst="rect">
            <a:avLst/>
          </a:prstGeo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a:prstGeom prst="rect">
            <a:avLst/>
          </a:prstGeo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a:prstGeom prst="rect">
            <a:avLst/>
          </a:prstGeo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a:prstGeom prst="rect">
            <a:avLst/>
          </a:prstGeo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74" r:id="rId6"/>
    <p:sldLayoutId id="2147483661" r:id="rId7"/>
    <p:sldLayoutId id="2147483677"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hyperlink" Target="https://bookshelf.vitalsource.com/reader/books/9781943872756/pages/rec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4000" dirty="0">
                <a:solidFill>
                  <a:schemeClr val="bg1"/>
                </a:solidFill>
              </a:rPr>
              <a:t>6 </a:t>
            </a:r>
            <a:r>
              <a:rPr lang="en-US" sz="4000" dirty="0">
                <a:solidFill>
                  <a:srgbClr val="FFFF00"/>
                </a:solidFill>
              </a:rPr>
              <a:t>Repetition Structures(1)</a:t>
            </a:r>
            <a:br>
              <a:rPr lang="en-US" sz="4000" dirty="0">
                <a:solidFill>
                  <a:srgbClr val="FFFF00"/>
                </a:solidFill>
              </a:rPr>
            </a:br>
            <a:r>
              <a:rPr lang="en-US" sz="4000" dirty="0">
                <a:solidFill>
                  <a:srgbClr val="FFFF00"/>
                </a:solidFill>
              </a:rPr>
              <a:t>(Midterm Test) </a:t>
            </a:r>
            <a:endParaRPr lang="en-US" dirty="0">
              <a:solidFill>
                <a:srgbClr val="FFFF00"/>
              </a:solidFill>
            </a:endParaRPr>
          </a:p>
        </p:txBody>
      </p:sp>
      <p:sp>
        <p:nvSpPr>
          <p:cNvPr id="4" name="Subtitle 2">
            <a:extLst>
              <a:ext uri="{FF2B5EF4-FFF2-40B4-BE49-F238E27FC236}">
                <a16:creationId xmlns:a16="http://schemas.microsoft.com/office/drawing/2014/main" id="{102CF120-E84B-4885-AD2B-FDEF2E0C7BED}"/>
              </a:ext>
            </a:extLst>
          </p:cNvPr>
          <p:cNvSpPr txBox="1">
            <a:spLocks/>
          </p:cNvSpPr>
          <p:nvPr/>
        </p:nvSpPr>
        <p:spPr>
          <a:xfrm>
            <a:off x="1399560" y="4377267"/>
            <a:ext cx="9155551" cy="21477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lang="en-GB" sz="24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solidFill>
                  <a:srgbClr val="63B7C6"/>
                </a:solidFill>
              </a:rPr>
              <a:t>    Instructor:</a:t>
            </a:r>
            <a:r>
              <a:rPr lang="en-US" dirty="0"/>
              <a:t> Raed Karim</a:t>
            </a:r>
          </a:p>
          <a:p>
            <a:pPr algn="l"/>
            <a:r>
              <a:rPr lang="en-US" b="1" dirty="0">
                <a:solidFill>
                  <a:srgbClr val="63B7C6"/>
                </a:solidFill>
              </a:rPr>
              <a:t>	   Email:</a:t>
            </a:r>
            <a:r>
              <a:rPr lang="en-US" dirty="0"/>
              <a:t> raed.karim@sheridancollege.ca </a:t>
            </a:r>
          </a:p>
          <a:p>
            <a:pPr algn="l"/>
            <a:r>
              <a:rPr lang="en-US" b="1" dirty="0">
                <a:solidFill>
                  <a:srgbClr val="63B7C6"/>
                </a:solidFill>
              </a:rPr>
              <a:t>        Course:</a:t>
            </a:r>
            <a:r>
              <a:rPr lang="en-US" dirty="0"/>
              <a:t> PROG12583</a:t>
            </a:r>
          </a:p>
          <a:p>
            <a:pPr algn="l"/>
            <a:r>
              <a:rPr lang="en-US" dirty="0"/>
              <a:t>		</a:t>
            </a:r>
            <a:endParaRPr lang="en-US" sz="1800" dirty="0"/>
          </a:p>
          <a:p>
            <a:pPr algn="l"/>
            <a:endParaRPr lang="en-US" dirty="0"/>
          </a:p>
          <a:p>
            <a:pPr algn="l"/>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10</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11593854" cy="4659248"/>
          </a:xfrm>
        </p:spPr>
        <p:txBody>
          <a:bodyPr>
            <a:normAutofit/>
          </a:bodyPr>
          <a:lstStyle/>
          <a:p>
            <a:pPr marL="0" indent="0">
              <a:buNone/>
            </a:pPr>
            <a:r>
              <a:rPr lang="en-US" altLang="en-US" sz="2800" b="1" dirty="0">
                <a:solidFill>
                  <a:srgbClr val="FFFF00"/>
                </a:solidFill>
              </a:rPr>
              <a:t>Repetition Structures: </a:t>
            </a:r>
            <a:r>
              <a:rPr lang="en-US" altLang="en-US" sz="2800" dirty="0">
                <a:solidFill>
                  <a:srgbClr val="FFFF00"/>
                </a:solidFill>
              </a:rPr>
              <a:t>pseudocode and flowchart</a:t>
            </a:r>
            <a:endParaRPr lang="en-US" sz="2800" dirty="0">
              <a:solidFill>
                <a:srgbClr val="FFFF00"/>
              </a:solidFill>
            </a:endParaRPr>
          </a:p>
          <a:p>
            <a:pPr fontAlgn="base">
              <a:spcAft>
                <a:spcPct val="0"/>
              </a:spcAft>
            </a:pPr>
            <a:endParaRPr lang="en-US" altLang="en-US" sz="2400" dirty="0"/>
          </a:p>
          <a:p>
            <a:pPr lvl="0" fontAlgn="base">
              <a:spcAft>
                <a:spcPct val="0"/>
              </a:spcAft>
              <a:tabLst/>
            </a:pPr>
            <a:endParaRPr lang="en-US" dirty="0"/>
          </a:p>
        </p:txBody>
      </p:sp>
      <p:sp>
        <p:nvSpPr>
          <p:cNvPr id="5" name="Content Placeholder 2">
            <a:extLst>
              <a:ext uri="{FF2B5EF4-FFF2-40B4-BE49-F238E27FC236}">
                <a16:creationId xmlns:a16="http://schemas.microsoft.com/office/drawing/2014/main" id="{1C64AD77-FD30-43FA-C961-39F33BCD50CC}"/>
              </a:ext>
            </a:extLst>
          </p:cNvPr>
          <p:cNvSpPr txBox="1">
            <a:spLocks/>
          </p:cNvSpPr>
          <p:nvPr/>
        </p:nvSpPr>
        <p:spPr>
          <a:xfrm>
            <a:off x="443365" y="2437999"/>
            <a:ext cx="4446396" cy="517034"/>
          </a:xfrm>
          <a:prstGeom prst="rect">
            <a:avLst/>
          </a:prstGeom>
        </p:spPr>
        <p:txBody>
          <a:bodyPr wrap="square" lIns="91425" tIns="91425" rIns="91425" bIns="91425">
            <a:spAutoFit/>
          </a:bodyPr>
          <a:lstStyle>
            <a:lvl1pPr marL="457200" indent="-4572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Font typeface="Arial" panose="020B0604020202020204" pitchFamily="34" charset="0"/>
              <a:buNone/>
            </a:pPr>
            <a:r>
              <a:rPr lang="en-US" altLang="en-US" sz="2400" dirty="0">
                <a:latin typeface="Arial (Body)"/>
              </a:rPr>
              <a:t>The </a:t>
            </a:r>
            <a:r>
              <a:rPr lang="en-US" altLang="en-US" sz="2400" dirty="0">
                <a:latin typeface="Consolas" panose="020B0609020204030204" pitchFamily="49" charset="0"/>
              </a:rPr>
              <a:t>FOR</a:t>
            </a:r>
            <a:r>
              <a:rPr lang="en-US" altLang="en-US" sz="2400" dirty="0">
                <a:latin typeface="Arial (Body)"/>
              </a:rPr>
              <a:t> Loop</a:t>
            </a:r>
            <a:endParaRPr lang="en-US" altLang="en-US" sz="2400" b="1" dirty="0">
              <a:latin typeface="Arial (Body)"/>
            </a:endParaRPr>
          </a:p>
        </p:txBody>
      </p:sp>
      <p:pic>
        <p:nvPicPr>
          <p:cNvPr id="8" name="Picture 7">
            <a:extLst>
              <a:ext uri="{FF2B5EF4-FFF2-40B4-BE49-F238E27FC236}">
                <a16:creationId xmlns:a16="http://schemas.microsoft.com/office/drawing/2014/main" id="{068DA709-2335-A4E6-8AB2-F54CF4EC7C76}"/>
              </a:ext>
            </a:extLst>
          </p:cNvPr>
          <p:cNvPicPr>
            <a:picLocks noChangeAspect="1"/>
          </p:cNvPicPr>
          <p:nvPr/>
        </p:nvPicPr>
        <p:blipFill>
          <a:blip r:embed="rId2"/>
          <a:stretch>
            <a:fillRect/>
          </a:stretch>
        </p:blipFill>
        <p:spPr>
          <a:xfrm>
            <a:off x="6643252" y="2204149"/>
            <a:ext cx="4922477" cy="4000642"/>
          </a:xfrm>
          <a:prstGeom prst="rect">
            <a:avLst/>
          </a:prstGeom>
        </p:spPr>
      </p:pic>
      <p:sp>
        <p:nvSpPr>
          <p:cNvPr id="9" name="Rectangle 8">
            <a:extLst>
              <a:ext uri="{FF2B5EF4-FFF2-40B4-BE49-F238E27FC236}">
                <a16:creationId xmlns:a16="http://schemas.microsoft.com/office/drawing/2014/main" id="{506D0925-F93B-D433-3AA8-FEEDBD1BDB70}"/>
              </a:ext>
            </a:extLst>
          </p:cNvPr>
          <p:cNvSpPr/>
          <p:nvPr/>
        </p:nvSpPr>
        <p:spPr>
          <a:xfrm>
            <a:off x="368882" y="3035350"/>
            <a:ext cx="5871410" cy="1323439"/>
          </a:xfrm>
          <a:prstGeom prst="rect">
            <a:avLst/>
          </a:prstGeom>
          <a:ln w="15875">
            <a:solidFill>
              <a:schemeClr val="accent1"/>
            </a:solidFill>
          </a:ln>
        </p:spPr>
        <p:txBody>
          <a:bodyPr wrap="square">
            <a:spAutoFit/>
          </a:bodyPr>
          <a:lstStyle/>
          <a:p>
            <a:r>
              <a:rPr lang="en-US" sz="2000" dirty="0">
                <a:solidFill>
                  <a:schemeClr val="bg1"/>
                </a:solidFill>
                <a:latin typeface="Consolas" panose="020B0609020204030204" pitchFamily="49" charset="0"/>
              </a:rPr>
              <a:t>for </a:t>
            </a:r>
            <a:r>
              <a:rPr lang="en-US" sz="2000" i="1" dirty="0">
                <a:solidFill>
                  <a:schemeClr val="bg1"/>
                </a:solidFill>
                <a:latin typeface="Consolas" panose="020B0609020204030204" pitchFamily="49" charset="0"/>
              </a:rPr>
              <a:t>variable</a:t>
            </a:r>
            <a:r>
              <a:rPr lang="en-US" sz="2000" dirty="0">
                <a:solidFill>
                  <a:schemeClr val="bg1"/>
                </a:solidFill>
                <a:latin typeface="Consolas" panose="020B0609020204030204" pitchFamily="49" charset="0"/>
              </a:rPr>
              <a:t> in [</a:t>
            </a:r>
            <a:r>
              <a:rPr lang="en-US" sz="2000" i="1" dirty="0">
                <a:solidFill>
                  <a:schemeClr val="bg1"/>
                </a:solidFill>
                <a:latin typeface="Consolas" panose="020B0609020204030204" pitchFamily="49" charset="0"/>
              </a:rPr>
              <a:t>value1</a:t>
            </a:r>
            <a:r>
              <a:rPr lang="en-US" sz="2000" dirty="0">
                <a:solidFill>
                  <a:schemeClr val="bg1"/>
                </a:solidFill>
                <a:latin typeface="Consolas" panose="020B0609020204030204" pitchFamily="49" charset="0"/>
              </a:rPr>
              <a:t>, </a:t>
            </a:r>
            <a:r>
              <a:rPr lang="en-US" sz="2000" i="1" dirty="0">
                <a:solidFill>
                  <a:schemeClr val="bg1"/>
                </a:solidFill>
                <a:latin typeface="Consolas" panose="020B0609020204030204" pitchFamily="49" charset="0"/>
              </a:rPr>
              <a:t>value2</a:t>
            </a:r>
            <a:r>
              <a:rPr lang="en-US" sz="2000" dirty="0">
                <a:solidFill>
                  <a:schemeClr val="bg1"/>
                </a:solidFill>
                <a:latin typeface="Consolas" panose="020B0609020204030204" pitchFamily="49" charset="0"/>
              </a:rPr>
              <a:t>, </a:t>
            </a:r>
            <a:r>
              <a:rPr lang="en-US" sz="2000" i="1" dirty="0">
                <a:solidFill>
                  <a:schemeClr val="bg1"/>
                </a:solidFill>
                <a:latin typeface="Consolas" panose="020B0609020204030204" pitchFamily="49" charset="0"/>
              </a:rPr>
              <a:t>etc</a:t>
            </a:r>
            <a:r>
              <a:rPr lang="en-US"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i="1" dirty="0">
                <a:solidFill>
                  <a:schemeClr val="bg1"/>
                </a:solidFill>
                <a:latin typeface="Consolas" panose="020B0609020204030204" pitchFamily="49" charset="0"/>
              </a:rPr>
              <a:t>statement</a:t>
            </a:r>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    </a:t>
            </a:r>
            <a:r>
              <a:rPr lang="en-US" sz="2000" i="1" dirty="0">
                <a:solidFill>
                  <a:schemeClr val="bg1"/>
                </a:solidFill>
                <a:latin typeface="Consolas" panose="020B0609020204030204" pitchFamily="49" charset="0"/>
              </a:rPr>
              <a:t>statement</a:t>
            </a:r>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    </a:t>
            </a:r>
            <a:r>
              <a:rPr lang="en-US" sz="2000" i="1" dirty="0">
                <a:solidFill>
                  <a:schemeClr val="bg1"/>
                </a:solidFill>
                <a:latin typeface="Consolas" panose="020B0609020204030204" pitchFamily="49" charset="0"/>
              </a:rPr>
              <a:t>etc</a:t>
            </a: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68944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11</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11593854" cy="4659248"/>
          </a:xfrm>
        </p:spPr>
        <p:txBody>
          <a:bodyPr>
            <a:normAutofit/>
          </a:bodyPr>
          <a:lstStyle/>
          <a:p>
            <a:pPr marL="0" indent="0">
              <a:buNone/>
            </a:pPr>
            <a:r>
              <a:rPr lang="en-US" altLang="en-US" sz="2800" b="1" dirty="0">
                <a:solidFill>
                  <a:srgbClr val="FFFF00"/>
                </a:solidFill>
              </a:rPr>
              <a:t>Repetition Structures: </a:t>
            </a:r>
            <a:r>
              <a:rPr lang="en-US" altLang="en-US" sz="2800" dirty="0">
                <a:solidFill>
                  <a:srgbClr val="FFFF00"/>
                </a:solidFill>
              </a:rPr>
              <a:t>pseudocode and flowchart</a:t>
            </a:r>
            <a:endParaRPr lang="en-US" sz="2800" dirty="0">
              <a:solidFill>
                <a:srgbClr val="FFFF00"/>
              </a:solidFill>
            </a:endParaRPr>
          </a:p>
          <a:p>
            <a:pPr fontAlgn="base">
              <a:spcAft>
                <a:spcPct val="0"/>
              </a:spcAft>
            </a:pPr>
            <a:endParaRPr lang="en-US" altLang="en-US" sz="2400" dirty="0"/>
          </a:p>
          <a:p>
            <a:pPr marL="0" lvl="0" indent="0" fontAlgn="base">
              <a:spcAft>
                <a:spcPct val="0"/>
              </a:spcAft>
              <a:buNone/>
              <a:tabLst/>
            </a:pPr>
            <a:endParaRPr lang="en-US" dirty="0"/>
          </a:p>
        </p:txBody>
      </p:sp>
      <p:sp>
        <p:nvSpPr>
          <p:cNvPr id="5" name="Content Placeholder 2">
            <a:extLst>
              <a:ext uri="{FF2B5EF4-FFF2-40B4-BE49-F238E27FC236}">
                <a16:creationId xmlns:a16="http://schemas.microsoft.com/office/drawing/2014/main" id="{1C64AD77-FD30-43FA-C961-39F33BCD50CC}"/>
              </a:ext>
            </a:extLst>
          </p:cNvPr>
          <p:cNvSpPr txBox="1">
            <a:spLocks/>
          </p:cNvSpPr>
          <p:nvPr/>
        </p:nvSpPr>
        <p:spPr>
          <a:xfrm>
            <a:off x="1153913" y="2495149"/>
            <a:ext cx="5873261" cy="517034"/>
          </a:xfrm>
          <a:prstGeom prst="rect">
            <a:avLst/>
          </a:prstGeom>
        </p:spPr>
        <p:txBody>
          <a:bodyPr wrap="square" lIns="91425" tIns="91425" rIns="91425" bIns="91425">
            <a:spAutoFit/>
          </a:bodyPr>
          <a:lstStyle>
            <a:lvl1pPr marL="457200" indent="-4572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Font typeface="Arial" panose="020B0604020202020204" pitchFamily="34" charset="0"/>
              <a:buNone/>
            </a:pPr>
            <a:r>
              <a:rPr lang="en-US" altLang="en-US" sz="2400" dirty="0">
                <a:latin typeface="Arial (Body)"/>
              </a:rPr>
              <a:t>The </a:t>
            </a:r>
            <a:r>
              <a:rPr lang="en-US" altLang="en-US" sz="2400" dirty="0">
                <a:latin typeface="Consolas" panose="020B0609020204030204" pitchFamily="49" charset="0"/>
              </a:rPr>
              <a:t>FOR</a:t>
            </a:r>
            <a:r>
              <a:rPr lang="en-US" altLang="en-US" sz="2400" dirty="0">
                <a:latin typeface="Arial (Body)"/>
              </a:rPr>
              <a:t> Loop: a pseudocode example</a:t>
            </a:r>
            <a:endParaRPr lang="en-US" altLang="en-US" sz="2400" b="1" dirty="0">
              <a:latin typeface="Arial (Body)"/>
            </a:endParaRPr>
          </a:p>
        </p:txBody>
      </p:sp>
      <p:sp>
        <p:nvSpPr>
          <p:cNvPr id="7" name="Rectangle 6">
            <a:extLst>
              <a:ext uri="{FF2B5EF4-FFF2-40B4-BE49-F238E27FC236}">
                <a16:creationId xmlns:a16="http://schemas.microsoft.com/office/drawing/2014/main" id="{53AE99D2-89AC-B2B8-1561-26D33F74AF59}"/>
              </a:ext>
            </a:extLst>
          </p:cNvPr>
          <p:cNvSpPr/>
          <p:nvPr/>
        </p:nvSpPr>
        <p:spPr>
          <a:xfrm>
            <a:off x="1411680" y="3160140"/>
            <a:ext cx="5563402" cy="1261884"/>
          </a:xfrm>
          <a:prstGeom prst="rect">
            <a:avLst/>
          </a:prstGeom>
        </p:spPr>
        <p:txBody>
          <a:bodyPr wrap="square">
            <a:spAutoFit/>
          </a:bodyPr>
          <a:lstStyle/>
          <a:p>
            <a:r>
              <a:rPr lang="en-US" sz="2000" b="1" dirty="0">
                <a:solidFill>
                  <a:schemeClr val="bg1"/>
                </a:solidFill>
              </a:rPr>
              <a:t>Example of the </a:t>
            </a:r>
            <a:r>
              <a:rPr lang="en-US" sz="2000" b="1" dirty="0">
                <a:solidFill>
                  <a:schemeClr val="bg1"/>
                </a:solidFill>
                <a:latin typeface="Consolas" panose="020B0609020204030204" pitchFamily="49" charset="0"/>
              </a:rPr>
              <a:t>for</a:t>
            </a:r>
            <a:r>
              <a:rPr lang="en-US" sz="2000" b="1" dirty="0">
                <a:solidFill>
                  <a:schemeClr val="bg1"/>
                </a:solidFill>
              </a:rPr>
              <a:t> Loop</a:t>
            </a:r>
            <a:br>
              <a:rPr lang="en-US" sz="2000" b="1" dirty="0">
                <a:solidFill>
                  <a:schemeClr val="bg1"/>
                </a:solidFill>
              </a:rPr>
            </a:br>
            <a:endParaRPr lang="en-US" sz="2000" b="1" dirty="0">
              <a:solidFill>
                <a:schemeClr val="bg1"/>
              </a:solidFill>
            </a:endParaRPr>
          </a:p>
          <a:p>
            <a:r>
              <a:rPr lang="pt-BR" sz="1800" dirty="0">
                <a:solidFill>
                  <a:schemeClr val="bg1"/>
                </a:solidFill>
                <a:latin typeface="Consolas" panose="020B0609020204030204" pitchFamily="49" charset="0"/>
              </a:rPr>
              <a:t>for num in [1, 2, 3, 4, 5]:</a:t>
            </a:r>
          </a:p>
          <a:p>
            <a:r>
              <a:rPr lang="pt-BR" sz="1800" dirty="0">
                <a:solidFill>
                  <a:schemeClr val="bg1"/>
                </a:solidFill>
                <a:latin typeface="Consolas" panose="020B0609020204030204" pitchFamily="49" charset="0"/>
              </a:rPr>
              <a:t>    print(num)</a:t>
            </a:r>
          </a:p>
        </p:txBody>
      </p:sp>
    </p:spTree>
    <p:extLst>
      <p:ext uri="{BB962C8B-B14F-4D97-AF65-F5344CB8AC3E}">
        <p14:creationId xmlns:p14="http://schemas.microsoft.com/office/powerpoint/2010/main" val="351619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12</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11593854" cy="4659248"/>
          </a:xfrm>
        </p:spPr>
        <p:txBody>
          <a:bodyPr>
            <a:normAutofit/>
          </a:bodyPr>
          <a:lstStyle/>
          <a:p>
            <a:pPr marL="0" indent="0">
              <a:buNone/>
            </a:pPr>
            <a:r>
              <a:rPr lang="en-US" altLang="en-US" sz="2800" b="1" dirty="0">
                <a:solidFill>
                  <a:srgbClr val="FFFF00"/>
                </a:solidFill>
              </a:rPr>
              <a:t>Repetition Structures: </a:t>
            </a:r>
            <a:r>
              <a:rPr lang="en-US" altLang="en-US" sz="2800" b="1" i="1" dirty="0">
                <a:solidFill>
                  <a:srgbClr val="FFFF00"/>
                </a:solidFill>
              </a:rPr>
              <a:t>while</a:t>
            </a:r>
            <a:r>
              <a:rPr lang="en-US" altLang="en-US" sz="2800" b="1" dirty="0">
                <a:solidFill>
                  <a:srgbClr val="FFFF00"/>
                </a:solidFill>
              </a:rPr>
              <a:t> Loop</a:t>
            </a:r>
            <a:endParaRPr lang="en-US" sz="2800" dirty="0">
              <a:solidFill>
                <a:srgbClr val="FFFF00"/>
              </a:solidFill>
            </a:endParaRPr>
          </a:p>
          <a:p>
            <a:pPr fontAlgn="base">
              <a:spcAft>
                <a:spcPct val="0"/>
              </a:spcAft>
            </a:pPr>
            <a:r>
              <a:rPr lang="en-US" altLang="en-US" sz="2400" dirty="0"/>
              <a:t>The Python’s syntax of the while statement that’s used to create while loops:</a:t>
            </a:r>
          </a:p>
          <a:p>
            <a:pPr fontAlgn="base">
              <a:spcAft>
                <a:spcPct val="0"/>
              </a:spcAft>
            </a:pPr>
            <a:endParaRPr lang="en-US" altLang="en-US" sz="2400" dirty="0"/>
          </a:p>
          <a:p>
            <a:pPr fontAlgn="base">
              <a:spcAft>
                <a:spcPct val="0"/>
              </a:spcAft>
            </a:pPr>
            <a:endParaRPr lang="en-US" altLang="en-US" sz="2400" dirty="0"/>
          </a:p>
          <a:p>
            <a:pPr fontAlgn="base">
              <a:spcAft>
                <a:spcPct val="0"/>
              </a:spcAft>
            </a:pPr>
            <a:endParaRPr lang="en-US" altLang="en-US" sz="2400" dirty="0"/>
          </a:p>
          <a:p>
            <a:pPr fontAlgn="base">
              <a:spcAft>
                <a:spcPct val="0"/>
              </a:spcAft>
            </a:pPr>
            <a:endParaRPr lang="en-US" altLang="en-US" sz="2400" dirty="0"/>
          </a:p>
          <a:p>
            <a:pPr marL="0" indent="0" fontAlgn="base">
              <a:spcAft>
                <a:spcPct val="0"/>
              </a:spcAft>
              <a:buNone/>
            </a:pPr>
            <a:r>
              <a:rPr lang="en-US" altLang="en-US" sz="2400" dirty="0"/>
              <a:t> </a:t>
            </a:r>
            <a:endParaRPr lang="en-US" dirty="0"/>
          </a:p>
        </p:txBody>
      </p:sp>
      <p:sp>
        <p:nvSpPr>
          <p:cNvPr id="6" name="Rectangle 5">
            <a:extLst>
              <a:ext uri="{FF2B5EF4-FFF2-40B4-BE49-F238E27FC236}">
                <a16:creationId xmlns:a16="http://schemas.microsoft.com/office/drawing/2014/main" id="{1D972D8A-D1F0-F8BE-227F-8E9C841B800B}"/>
              </a:ext>
            </a:extLst>
          </p:cNvPr>
          <p:cNvSpPr/>
          <p:nvPr/>
        </p:nvSpPr>
        <p:spPr>
          <a:xfrm>
            <a:off x="5434012" y="2491145"/>
            <a:ext cx="4876800" cy="3754874"/>
          </a:xfrm>
          <a:prstGeom prst="rect">
            <a:avLst/>
          </a:prstGeom>
          <a:ln w="15875">
            <a:solidFill>
              <a:schemeClr val="accent1"/>
            </a:solidFill>
          </a:ln>
        </p:spPr>
        <p:txBody>
          <a:bodyPr wrap="square">
            <a:spAutoFit/>
          </a:bodyPr>
          <a:lstStyle/>
          <a:p>
            <a:r>
              <a:rPr lang="en-US" sz="2000" b="1" dirty="0">
                <a:solidFill>
                  <a:srgbClr val="FFFF00"/>
                </a:solidFill>
              </a:rPr>
              <a:t>General Format of the </a:t>
            </a:r>
            <a:r>
              <a:rPr lang="en-US" sz="2000" b="1" dirty="0">
                <a:solidFill>
                  <a:srgbClr val="FFFF00"/>
                </a:solidFill>
                <a:latin typeface="Consolas" panose="020B0609020204030204" pitchFamily="49" charset="0"/>
              </a:rPr>
              <a:t>while</a:t>
            </a:r>
            <a:r>
              <a:rPr lang="en-US" sz="2000" b="1" dirty="0">
                <a:solidFill>
                  <a:srgbClr val="FFFF00"/>
                </a:solidFill>
              </a:rPr>
              <a:t> Loop</a:t>
            </a:r>
            <a:br>
              <a:rPr lang="en-US" sz="2000" b="1" dirty="0">
                <a:solidFill>
                  <a:schemeClr val="bg1"/>
                </a:solidFill>
              </a:rPr>
            </a:br>
            <a:endParaRPr lang="en-US" sz="2000" b="1" dirty="0">
              <a:solidFill>
                <a:schemeClr val="bg1"/>
              </a:solidFill>
            </a:endParaRPr>
          </a:p>
          <a:p>
            <a:r>
              <a:rPr lang="en-US" sz="1800" dirty="0">
                <a:solidFill>
                  <a:schemeClr val="bg1"/>
                </a:solidFill>
                <a:latin typeface="Consolas" panose="020B0609020204030204" pitchFamily="49" charset="0"/>
              </a:rPr>
              <a:t>while </a:t>
            </a:r>
            <a:r>
              <a:rPr lang="en-US" sz="1800" i="1" dirty="0">
                <a:solidFill>
                  <a:schemeClr val="bg1"/>
                </a:solidFill>
                <a:latin typeface="Consolas" panose="020B0609020204030204" pitchFamily="49" charset="0"/>
              </a:rPr>
              <a:t>condition</a:t>
            </a:r>
            <a:r>
              <a:rPr lang="en-US" sz="1800" dirty="0">
                <a:solidFill>
                  <a:schemeClr val="bg1"/>
                </a:solidFill>
                <a:latin typeface="Consolas" panose="020B0609020204030204" pitchFamily="49" charset="0"/>
              </a:rPr>
              <a:t>:</a:t>
            </a:r>
          </a:p>
          <a:p>
            <a:r>
              <a:rPr lang="en-US" sz="1800" dirty="0">
                <a:solidFill>
                  <a:schemeClr val="bg1"/>
                </a:solidFill>
                <a:latin typeface="Consolas" panose="020B0609020204030204" pitchFamily="49" charset="0"/>
              </a:rPr>
              <a:t>    </a:t>
            </a:r>
            <a:r>
              <a:rPr lang="en-US" sz="1800" i="1" dirty="0">
                <a:solidFill>
                  <a:schemeClr val="bg1"/>
                </a:solidFill>
                <a:latin typeface="Consolas" panose="020B0609020204030204" pitchFamily="49" charset="0"/>
              </a:rPr>
              <a:t>statement</a:t>
            </a:r>
          </a:p>
          <a:p>
            <a:r>
              <a:rPr lang="en-US" sz="1800" dirty="0">
                <a:solidFill>
                  <a:schemeClr val="bg1"/>
                </a:solidFill>
                <a:latin typeface="Consolas" panose="020B0609020204030204" pitchFamily="49" charset="0"/>
              </a:rPr>
              <a:t>    </a:t>
            </a:r>
            <a:r>
              <a:rPr lang="en-US" sz="1800" i="1" dirty="0">
                <a:solidFill>
                  <a:schemeClr val="bg1"/>
                </a:solidFill>
                <a:latin typeface="Consolas" panose="020B0609020204030204" pitchFamily="49" charset="0"/>
              </a:rPr>
              <a:t>statement</a:t>
            </a:r>
          </a:p>
          <a:p>
            <a:r>
              <a:rPr lang="en-US" sz="1800" dirty="0">
                <a:solidFill>
                  <a:schemeClr val="bg1"/>
                </a:solidFill>
                <a:latin typeface="Consolas" panose="020B0609020204030204" pitchFamily="49" charset="0"/>
              </a:rPr>
              <a:t>    </a:t>
            </a:r>
            <a:r>
              <a:rPr lang="en-US" sz="1800" i="1" dirty="0">
                <a:solidFill>
                  <a:schemeClr val="bg1"/>
                </a:solidFill>
                <a:latin typeface="Consolas" panose="020B0609020204030204" pitchFamily="49" charset="0"/>
              </a:rPr>
              <a:t>etc</a:t>
            </a:r>
            <a:r>
              <a:rPr lang="en-US" sz="1800" dirty="0">
                <a:solidFill>
                  <a:schemeClr val="bg1"/>
                </a:solidFill>
                <a:latin typeface="Consolas" panose="020B0609020204030204" pitchFamily="49" charset="0"/>
              </a:rPr>
              <a:t>.</a:t>
            </a:r>
            <a:endParaRPr lang="en-US" sz="2800" dirty="0">
              <a:solidFill>
                <a:schemeClr val="bg1"/>
              </a:solidFill>
              <a:latin typeface="Consolas" panose="020B0609020204030204" pitchFamily="49" charset="0"/>
            </a:endParaRPr>
          </a:p>
          <a:p>
            <a:endParaRPr lang="en-US" sz="1800" b="1" dirty="0">
              <a:solidFill>
                <a:schemeClr val="bg1"/>
              </a:solidFill>
            </a:endParaRPr>
          </a:p>
          <a:p>
            <a:r>
              <a:rPr lang="en-US" sz="1800" b="1" dirty="0">
                <a:solidFill>
                  <a:schemeClr val="bg1"/>
                </a:solidFill>
              </a:rPr>
              <a:t>Example:</a:t>
            </a:r>
          </a:p>
          <a:p>
            <a:endParaRPr lang="en-US" sz="1800" dirty="0">
              <a:solidFill>
                <a:schemeClr val="bg1"/>
              </a:solidFill>
              <a:latin typeface="Consolas" panose="020B0609020204030204" pitchFamily="49" charset="0"/>
            </a:endParaRPr>
          </a:p>
          <a:p>
            <a:r>
              <a:rPr lang="en-US" sz="1800" dirty="0">
                <a:solidFill>
                  <a:schemeClr val="bg1"/>
                </a:solidFill>
                <a:latin typeface="Consolas" panose="020B0609020204030204" pitchFamily="49" charset="0"/>
              </a:rPr>
              <a:t>count = 0</a:t>
            </a:r>
          </a:p>
          <a:p>
            <a:r>
              <a:rPr lang="en-US" sz="1800" dirty="0">
                <a:solidFill>
                  <a:schemeClr val="bg1"/>
                </a:solidFill>
                <a:latin typeface="Consolas" panose="020B0609020204030204" pitchFamily="49" charset="0"/>
              </a:rPr>
              <a:t>while count &lt; 5:</a:t>
            </a:r>
          </a:p>
          <a:p>
            <a:r>
              <a:rPr lang="en-US" sz="1800" dirty="0">
                <a:solidFill>
                  <a:schemeClr val="bg1"/>
                </a:solidFill>
                <a:latin typeface="Consolas" panose="020B0609020204030204" pitchFamily="49" charset="0"/>
              </a:rPr>
              <a:t>    print('Hello')</a:t>
            </a:r>
          </a:p>
          <a:p>
            <a:r>
              <a:rPr lang="en-US" sz="1800" dirty="0">
                <a:solidFill>
                  <a:schemeClr val="bg1"/>
                </a:solidFill>
                <a:latin typeface="Consolas" panose="020B0609020204030204" pitchFamily="49" charset="0"/>
              </a:rPr>
              <a:t>    count = count + 1</a:t>
            </a:r>
          </a:p>
        </p:txBody>
      </p:sp>
    </p:spTree>
    <p:extLst>
      <p:ext uri="{BB962C8B-B14F-4D97-AF65-F5344CB8AC3E}">
        <p14:creationId xmlns:p14="http://schemas.microsoft.com/office/powerpoint/2010/main" val="832147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13</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4"/>
            <a:ext cx="11593854" cy="4333017"/>
          </a:xfrm>
        </p:spPr>
        <p:txBody>
          <a:bodyPr>
            <a:normAutofit fontScale="62500" lnSpcReduction="20000"/>
          </a:bodyPr>
          <a:lstStyle/>
          <a:p>
            <a:pPr marL="0" indent="0">
              <a:buNone/>
            </a:pPr>
            <a:r>
              <a:rPr lang="en-US" altLang="en-US" sz="3800" b="1" dirty="0">
                <a:solidFill>
                  <a:srgbClr val="FFFF00"/>
                </a:solidFill>
              </a:rPr>
              <a:t>Repetition Structures: </a:t>
            </a:r>
            <a:r>
              <a:rPr lang="en-US" altLang="en-US" sz="3800" b="1" i="1" dirty="0">
                <a:solidFill>
                  <a:srgbClr val="FFFF00"/>
                </a:solidFill>
              </a:rPr>
              <a:t>while</a:t>
            </a:r>
            <a:r>
              <a:rPr lang="en-US" altLang="en-US" sz="3800" b="1" dirty="0">
                <a:solidFill>
                  <a:srgbClr val="FFFF00"/>
                </a:solidFill>
              </a:rPr>
              <a:t> Loop</a:t>
            </a:r>
          </a:p>
          <a:p>
            <a:pPr marL="0" indent="0">
              <a:buNone/>
            </a:pPr>
            <a:endParaRPr lang="en-US" sz="2800" dirty="0">
              <a:solidFill>
                <a:srgbClr val="FFFF00"/>
              </a:solidFill>
            </a:endParaRPr>
          </a:p>
          <a:p>
            <a:pPr fontAlgn="base">
              <a:lnSpc>
                <a:spcPct val="120000"/>
              </a:lnSpc>
              <a:spcAft>
                <a:spcPct val="0"/>
              </a:spcAft>
            </a:pPr>
            <a:r>
              <a:rPr lang="en-US" altLang="en-US" sz="3400" dirty="0"/>
              <a:t>This statement starts with the while keyword followed by a </a:t>
            </a:r>
            <a:r>
              <a:rPr lang="en-US" altLang="en-US" sz="3400" dirty="0">
                <a:solidFill>
                  <a:srgbClr val="FFFF00"/>
                </a:solidFill>
              </a:rPr>
              <a:t>Boolean expression </a:t>
            </a:r>
            <a:r>
              <a:rPr lang="en-US" altLang="en-US" sz="3400" dirty="0"/>
              <a:t>and a </a:t>
            </a:r>
            <a:r>
              <a:rPr lang="en-US" altLang="en-US" sz="3400" dirty="0">
                <a:solidFill>
                  <a:srgbClr val="FFFF00"/>
                </a:solidFill>
              </a:rPr>
              <a:t>colon</a:t>
            </a:r>
            <a:r>
              <a:rPr lang="en-US" altLang="en-US" sz="3400" dirty="0"/>
              <a:t>. Then, an indented block of one or more statements starts on the next line. These are the statements in the loop, and they end when the indentation ends.</a:t>
            </a:r>
          </a:p>
          <a:p>
            <a:pPr fontAlgn="base">
              <a:lnSpc>
                <a:spcPct val="120000"/>
              </a:lnSpc>
              <a:spcAft>
                <a:spcPct val="0"/>
              </a:spcAft>
            </a:pPr>
            <a:r>
              <a:rPr lang="en-US" altLang="en-US" sz="3400" dirty="0"/>
              <a:t>When Python executes a while statement, it executes the statements in the loop while the Boolean expression evaluates to True. Since a while loop uses a condition to determine the number of times it executes, it is known as </a:t>
            </a:r>
            <a:r>
              <a:rPr lang="en-US" altLang="en-US" sz="3400" dirty="0">
                <a:solidFill>
                  <a:srgbClr val="FFFF00"/>
                </a:solidFill>
              </a:rPr>
              <a:t>a condition-controlled loop</a:t>
            </a:r>
            <a:r>
              <a:rPr lang="en-US" altLang="en-US" sz="3400" dirty="0"/>
              <a:t>. </a:t>
            </a:r>
          </a:p>
          <a:p>
            <a:pPr fontAlgn="base">
              <a:spcAft>
                <a:spcPct val="0"/>
              </a:spcAft>
            </a:pPr>
            <a:endParaRPr lang="en-US" altLang="en-US" sz="2400" dirty="0"/>
          </a:p>
          <a:p>
            <a:pPr fontAlgn="base">
              <a:spcAft>
                <a:spcPct val="0"/>
              </a:spcAft>
            </a:pPr>
            <a:endParaRPr lang="en-US" altLang="en-US" sz="2400" dirty="0"/>
          </a:p>
          <a:p>
            <a:pPr fontAlgn="base">
              <a:spcAft>
                <a:spcPct val="0"/>
              </a:spcAft>
            </a:pPr>
            <a:endParaRPr lang="en-US" altLang="en-US" sz="2400" dirty="0"/>
          </a:p>
          <a:p>
            <a:pPr fontAlgn="base">
              <a:spcAft>
                <a:spcPct val="0"/>
              </a:spcAft>
            </a:pPr>
            <a:endParaRPr lang="en-US" altLang="en-US" sz="2400" dirty="0"/>
          </a:p>
          <a:p>
            <a:pPr marL="0" indent="0" fontAlgn="base">
              <a:spcAft>
                <a:spcPct val="0"/>
              </a:spcAft>
              <a:buNone/>
            </a:pPr>
            <a:r>
              <a:rPr lang="en-US" altLang="en-US" sz="2400" dirty="0"/>
              <a:t> </a:t>
            </a:r>
            <a:endParaRPr lang="en-US" dirty="0"/>
          </a:p>
        </p:txBody>
      </p:sp>
    </p:spTree>
    <p:extLst>
      <p:ext uri="{BB962C8B-B14F-4D97-AF65-F5344CB8AC3E}">
        <p14:creationId xmlns:p14="http://schemas.microsoft.com/office/powerpoint/2010/main" val="245021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6177" y="1424846"/>
            <a:ext cx="10886623" cy="4659248"/>
          </a:xfrm>
        </p:spPr>
        <p:txBody>
          <a:bodyPr>
            <a:normAutofit/>
          </a:bodyPr>
          <a:lstStyle/>
          <a:p>
            <a:pPr marL="0" indent="0">
              <a:buNone/>
            </a:pPr>
            <a:r>
              <a:rPr lang="en-US" altLang="en-US" sz="2400" b="1" dirty="0">
                <a:solidFill>
                  <a:srgbClr val="FFFF00"/>
                </a:solidFill>
              </a:rPr>
              <a:t>Repetition Structures: </a:t>
            </a:r>
            <a:r>
              <a:rPr lang="en-US" altLang="en-US" sz="2400" b="1" i="1" dirty="0">
                <a:solidFill>
                  <a:srgbClr val="FFFF00"/>
                </a:solidFill>
              </a:rPr>
              <a:t>while</a:t>
            </a:r>
            <a:r>
              <a:rPr lang="en-US" altLang="en-US" sz="2400" b="1" dirty="0">
                <a:solidFill>
                  <a:srgbClr val="FFFF00"/>
                </a:solidFill>
              </a:rPr>
              <a:t> Loop</a:t>
            </a:r>
            <a:endParaRPr lang="en-US" altLang="en-US" sz="2400" dirty="0">
              <a:solidFill>
                <a:srgbClr val="FFFF00"/>
              </a:solidFill>
            </a:endParaRPr>
          </a:p>
          <a:p>
            <a:r>
              <a:rPr lang="en-US" altLang="en-US" sz="2400" dirty="0"/>
              <a:t>When writing a loop, in most case, we want to keep track the number of times the task is repeated or (the number of iterations that occur). This process is very important when solving problems.</a:t>
            </a:r>
          </a:p>
          <a:p>
            <a:r>
              <a:rPr lang="en-US" altLang="en-US" sz="2400" dirty="0"/>
              <a:t>For this purpose, we can define a counter. It is a variable that we initialize (usually to the value of zero) before starting a loop. Then inside the loop, we increment it (usually by one). The increment will keep going as long as the loop is running. It is easier to define the counter to holder integers to begin counting 0, 1, 3, and so on.</a:t>
            </a:r>
          </a:p>
          <a:p>
            <a:r>
              <a:rPr lang="en-US" altLang="en-US" sz="2400" dirty="0"/>
              <a:t>The example in the next slide, the code uses a counter with a variable, counter to count the number of the iterations.</a:t>
            </a:r>
          </a:p>
          <a:p>
            <a:endParaRPr lang="en-US" altLang="en-US" sz="2400" dirty="0"/>
          </a:p>
          <a:p>
            <a:pPr fontAlgn="base">
              <a:spcAft>
                <a:spcPct val="0"/>
              </a:spcAft>
            </a:pPr>
            <a:endParaRPr lang="en-US" altLang="en-US" dirty="0"/>
          </a:p>
        </p:txBody>
      </p:sp>
    </p:spTree>
    <p:extLst>
      <p:ext uri="{BB962C8B-B14F-4D97-AF65-F5344CB8AC3E}">
        <p14:creationId xmlns:p14="http://schemas.microsoft.com/office/powerpoint/2010/main" val="9958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9" y="1474851"/>
            <a:ext cx="6240541" cy="4333017"/>
          </a:xfrm>
        </p:spPr>
        <p:txBody>
          <a:bodyPr>
            <a:normAutofit/>
          </a:bodyPr>
          <a:lstStyle/>
          <a:p>
            <a:pPr marL="0" indent="0">
              <a:buNone/>
            </a:pPr>
            <a:r>
              <a:rPr lang="en-US" altLang="en-US" sz="2600" b="1" dirty="0">
                <a:solidFill>
                  <a:srgbClr val="FFFF00"/>
                </a:solidFill>
              </a:rPr>
              <a:t>Repetition Structures: Example (1) for </a:t>
            </a:r>
            <a:r>
              <a:rPr lang="en-US" altLang="en-US" sz="2600" b="1" i="1" dirty="0">
                <a:solidFill>
                  <a:srgbClr val="FFFF00"/>
                </a:solidFill>
              </a:rPr>
              <a:t>while</a:t>
            </a:r>
            <a:r>
              <a:rPr lang="en-US" altLang="en-US" sz="2600" b="1" dirty="0">
                <a:solidFill>
                  <a:srgbClr val="FFFF00"/>
                </a:solidFill>
              </a:rPr>
              <a:t> Loop</a:t>
            </a:r>
          </a:p>
          <a:p>
            <a:pPr fontAlgn="base">
              <a:spcAft>
                <a:spcPct val="0"/>
              </a:spcAft>
            </a:pPr>
            <a:r>
              <a:rPr lang="en-US" altLang="en-US" sz="2400" dirty="0"/>
              <a:t>Explanation is in the next slide.</a:t>
            </a:r>
          </a:p>
          <a:p>
            <a:pPr fontAlgn="base">
              <a:spcAft>
                <a:spcPct val="0"/>
              </a:spcAft>
            </a:pPr>
            <a:endParaRPr lang="en-US" altLang="en-US" sz="2400" dirty="0"/>
          </a:p>
          <a:p>
            <a:pPr marL="0" indent="0" fontAlgn="base">
              <a:spcAft>
                <a:spcPct val="0"/>
              </a:spcAft>
              <a:buNone/>
            </a:pPr>
            <a:r>
              <a:rPr lang="en-US" altLang="en-US" sz="2400" dirty="0"/>
              <a:t> </a:t>
            </a:r>
            <a:endParaRPr lang="en-US" dirty="0"/>
          </a:p>
        </p:txBody>
      </p:sp>
      <p:pic>
        <p:nvPicPr>
          <p:cNvPr id="6" name="Picture 5">
            <a:extLst>
              <a:ext uri="{FF2B5EF4-FFF2-40B4-BE49-F238E27FC236}">
                <a16:creationId xmlns:a16="http://schemas.microsoft.com/office/drawing/2014/main" id="{E963A127-F3A6-0314-4B91-150098450D26}"/>
              </a:ext>
            </a:extLst>
          </p:cNvPr>
          <p:cNvPicPr>
            <a:picLocks noChangeAspect="1"/>
          </p:cNvPicPr>
          <p:nvPr/>
        </p:nvPicPr>
        <p:blipFill>
          <a:blip r:embed="rId2"/>
          <a:stretch>
            <a:fillRect/>
          </a:stretch>
        </p:blipFill>
        <p:spPr>
          <a:xfrm>
            <a:off x="6322220" y="2214562"/>
            <a:ext cx="5552358" cy="3082444"/>
          </a:xfrm>
          <a:prstGeom prst="rect">
            <a:avLst/>
          </a:prstGeom>
        </p:spPr>
      </p:pic>
    </p:spTree>
    <p:extLst>
      <p:ext uri="{BB962C8B-B14F-4D97-AF65-F5344CB8AC3E}">
        <p14:creationId xmlns:p14="http://schemas.microsoft.com/office/powerpoint/2010/main" val="1174019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8" y="1474851"/>
            <a:ext cx="11941253" cy="4333017"/>
          </a:xfrm>
        </p:spPr>
        <p:txBody>
          <a:bodyPr>
            <a:normAutofit/>
          </a:bodyPr>
          <a:lstStyle/>
          <a:p>
            <a:pPr marL="0" indent="0">
              <a:buNone/>
            </a:pPr>
            <a:r>
              <a:rPr lang="en-US" altLang="en-US" sz="2600" b="1" dirty="0">
                <a:solidFill>
                  <a:srgbClr val="FFFF00"/>
                </a:solidFill>
              </a:rPr>
              <a:t>Repetition Structures: Example (1) for </a:t>
            </a:r>
            <a:r>
              <a:rPr lang="en-US" altLang="en-US" sz="2600" b="1" i="1" dirty="0">
                <a:solidFill>
                  <a:srgbClr val="FFFF00"/>
                </a:solidFill>
              </a:rPr>
              <a:t>while</a:t>
            </a:r>
            <a:r>
              <a:rPr lang="en-US" altLang="en-US" sz="2600" b="1" dirty="0">
                <a:solidFill>
                  <a:srgbClr val="FFFF00"/>
                </a:solidFill>
              </a:rPr>
              <a:t> Loop</a:t>
            </a:r>
          </a:p>
          <a:p>
            <a:pPr fontAlgn="base">
              <a:lnSpc>
                <a:spcPct val="120000"/>
              </a:lnSpc>
              <a:spcAft>
                <a:spcPct val="0"/>
              </a:spcAft>
            </a:pPr>
            <a:r>
              <a:rPr lang="en-US" altLang="en-US" dirty="0"/>
              <a:t>When Python executes a while statement, it executes the statements in the loop while the Boolean expression evaluates to True. Since a while loop uses a condition to determine the number of times it executes, it is known as a condition-controlled loop. The example in the previous slide uses a while loop to continue a program while a user enters “y” or “Y”.</a:t>
            </a:r>
          </a:p>
          <a:p>
            <a:pPr fontAlgn="base">
              <a:lnSpc>
                <a:spcPct val="120000"/>
              </a:lnSpc>
              <a:spcAft>
                <a:spcPct val="0"/>
              </a:spcAft>
            </a:pPr>
            <a:r>
              <a:rPr lang="en-US" altLang="en-US" dirty="0"/>
              <a:t>Before the loop, this code creates a variable named choice and sets it to a string of “y”. Then, the loop runs while the choice variable equals “y” or “Y”.</a:t>
            </a:r>
          </a:p>
          <a:p>
            <a:pPr fontAlgn="base">
              <a:spcAft>
                <a:spcPct val="0"/>
              </a:spcAft>
            </a:pPr>
            <a:endParaRPr lang="en-US" altLang="en-US" sz="2400" dirty="0"/>
          </a:p>
          <a:p>
            <a:pPr fontAlgn="base">
              <a:spcAft>
                <a:spcPct val="0"/>
              </a:spcAft>
            </a:pPr>
            <a:endParaRPr lang="en-US" altLang="en-US" sz="2400" dirty="0"/>
          </a:p>
          <a:p>
            <a:pPr marL="0" indent="0" fontAlgn="base">
              <a:spcAft>
                <a:spcPct val="0"/>
              </a:spcAft>
              <a:buNone/>
            </a:pPr>
            <a:r>
              <a:rPr lang="en-US" altLang="en-US" sz="2400" dirty="0"/>
              <a:t> </a:t>
            </a:r>
            <a:endParaRPr lang="en-US" dirty="0"/>
          </a:p>
        </p:txBody>
      </p:sp>
    </p:spTree>
    <p:extLst>
      <p:ext uri="{BB962C8B-B14F-4D97-AF65-F5344CB8AC3E}">
        <p14:creationId xmlns:p14="http://schemas.microsoft.com/office/powerpoint/2010/main" val="408256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8" y="1474851"/>
            <a:ext cx="11941253" cy="4333017"/>
          </a:xfrm>
        </p:spPr>
        <p:txBody>
          <a:bodyPr>
            <a:normAutofit/>
          </a:bodyPr>
          <a:lstStyle/>
          <a:p>
            <a:pPr marL="0" indent="0">
              <a:buNone/>
            </a:pPr>
            <a:r>
              <a:rPr lang="en-US" altLang="en-US" sz="2600" b="1" dirty="0">
                <a:solidFill>
                  <a:srgbClr val="FFFF00"/>
                </a:solidFill>
              </a:rPr>
              <a:t>Repetition Structures: Example (1) for </a:t>
            </a:r>
            <a:r>
              <a:rPr lang="en-US" altLang="en-US" sz="2600" b="1" i="1" dirty="0">
                <a:solidFill>
                  <a:srgbClr val="FFFF00"/>
                </a:solidFill>
              </a:rPr>
              <a:t>while</a:t>
            </a:r>
            <a:r>
              <a:rPr lang="en-US" altLang="en-US" sz="2600" b="1" dirty="0">
                <a:solidFill>
                  <a:srgbClr val="FFFF00"/>
                </a:solidFill>
              </a:rPr>
              <a:t> loop</a:t>
            </a:r>
          </a:p>
          <a:p>
            <a:pPr fontAlgn="base">
              <a:lnSpc>
                <a:spcPct val="120000"/>
              </a:lnSpc>
              <a:spcAft>
                <a:spcPct val="0"/>
              </a:spcAft>
            </a:pPr>
            <a:r>
              <a:rPr lang="en-US" altLang="en-US" dirty="0"/>
              <a:t>The first time through the loop, the choice variable equals “y”. As a result, the loop always runs at least once.</a:t>
            </a:r>
          </a:p>
          <a:p>
            <a:pPr fontAlgn="base">
              <a:lnSpc>
                <a:spcPct val="120000"/>
              </a:lnSpc>
              <a:spcAft>
                <a:spcPct val="0"/>
              </a:spcAft>
            </a:pPr>
            <a:r>
              <a:rPr lang="en-US" altLang="en-US" dirty="0"/>
              <a:t>Within the loop, the first statement prints “Hello!” to the console. Then, the second statement asks if the user wants to say hello again and prompts the user to enter “y” for yes or “n” for no. If the user enters “y” or “Y”, the condition at the top of the loop evaluates to True.</a:t>
            </a:r>
          </a:p>
          <a:p>
            <a:pPr fontAlgn="base">
              <a:lnSpc>
                <a:spcPct val="120000"/>
              </a:lnSpc>
              <a:spcAft>
                <a:spcPct val="0"/>
              </a:spcAft>
            </a:pPr>
            <a:r>
              <a:rPr lang="en-US" altLang="en-US" dirty="0"/>
              <a:t>As a result, the loop runs again. This prints “Hello!” to the console again. Otherwise, the condition at the top of the loop evaluates to False, and the loop ends. This prints “Bye!” to the console. </a:t>
            </a:r>
            <a:endParaRPr lang="en-US" altLang="en-US" sz="2400" dirty="0"/>
          </a:p>
          <a:p>
            <a:pPr fontAlgn="base">
              <a:spcAft>
                <a:spcPct val="0"/>
              </a:spcAft>
            </a:pPr>
            <a:endParaRPr lang="en-US" altLang="en-US" sz="2400" dirty="0"/>
          </a:p>
          <a:p>
            <a:pPr marL="0" indent="0" fontAlgn="base">
              <a:spcAft>
                <a:spcPct val="0"/>
              </a:spcAft>
              <a:buNone/>
            </a:pPr>
            <a:r>
              <a:rPr lang="en-US" altLang="en-US" sz="2400" dirty="0"/>
              <a:t> </a:t>
            </a:r>
            <a:endParaRPr lang="en-US" dirty="0"/>
          </a:p>
        </p:txBody>
      </p:sp>
    </p:spTree>
    <p:extLst>
      <p:ext uri="{BB962C8B-B14F-4D97-AF65-F5344CB8AC3E}">
        <p14:creationId xmlns:p14="http://schemas.microsoft.com/office/powerpoint/2010/main" val="147187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9" y="1474851"/>
            <a:ext cx="10498215" cy="4333017"/>
          </a:xfrm>
        </p:spPr>
        <p:txBody>
          <a:bodyPr>
            <a:normAutofit/>
          </a:bodyPr>
          <a:lstStyle/>
          <a:p>
            <a:pPr marL="0" indent="0">
              <a:buNone/>
            </a:pPr>
            <a:r>
              <a:rPr lang="en-US" altLang="en-US" sz="2600" b="1" dirty="0">
                <a:solidFill>
                  <a:srgbClr val="FFFF00"/>
                </a:solidFill>
              </a:rPr>
              <a:t>Repetition Structures: Example (2) for </a:t>
            </a:r>
            <a:r>
              <a:rPr lang="en-US" altLang="en-US" sz="2600" b="1" i="1" dirty="0">
                <a:solidFill>
                  <a:srgbClr val="FFFF00"/>
                </a:solidFill>
              </a:rPr>
              <a:t>while</a:t>
            </a:r>
            <a:r>
              <a:rPr lang="en-US" altLang="en-US" sz="2600" b="1" dirty="0">
                <a:solidFill>
                  <a:srgbClr val="FFFF00"/>
                </a:solidFill>
              </a:rPr>
              <a:t> Loop</a:t>
            </a:r>
          </a:p>
          <a:p>
            <a:pPr fontAlgn="base">
              <a:spcAft>
                <a:spcPct val="0"/>
              </a:spcAft>
            </a:pPr>
            <a:r>
              <a:rPr lang="en-US" altLang="en-US" sz="2400" dirty="0"/>
              <a:t>Explanation is in the next slide.</a:t>
            </a:r>
          </a:p>
          <a:p>
            <a:pPr fontAlgn="base">
              <a:spcAft>
                <a:spcPct val="0"/>
              </a:spcAft>
            </a:pPr>
            <a:endParaRPr lang="en-US" altLang="en-US" sz="2400" dirty="0"/>
          </a:p>
          <a:p>
            <a:pPr marL="0" indent="0" fontAlgn="base">
              <a:spcAft>
                <a:spcPct val="0"/>
              </a:spcAft>
              <a:buNone/>
            </a:pPr>
            <a:r>
              <a:rPr lang="en-US" altLang="en-US" sz="2400" dirty="0"/>
              <a:t> </a:t>
            </a:r>
            <a:endParaRPr lang="en-US" dirty="0"/>
          </a:p>
        </p:txBody>
      </p:sp>
      <p:pic>
        <p:nvPicPr>
          <p:cNvPr id="7" name="Picture 6">
            <a:extLst>
              <a:ext uri="{FF2B5EF4-FFF2-40B4-BE49-F238E27FC236}">
                <a16:creationId xmlns:a16="http://schemas.microsoft.com/office/drawing/2014/main" id="{D4305ECE-C790-84AC-FC34-16105ECC0C7F}"/>
              </a:ext>
            </a:extLst>
          </p:cNvPr>
          <p:cNvPicPr>
            <a:picLocks noChangeAspect="1"/>
          </p:cNvPicPr>
          <p:nvPr/>
        </p:nvPicPr>
        <p:blipFill>
          <a:blip r:embed="rId2"/>
          <a:stretch>
            <a:fillRect/>
          </a:stretch>
        </p:blipFill>
        <p:spPr>
          <a:xfrm>
            <a:off x="5110115" y="2381239"/>
            <a:ext cx="6548485" cy="2767033"/>
          </a:xfrm>
          <a:prstGeom prst="rect">
            <a:avLst/>
          </a:prstGeom>
        </p:spPr>
      </p:pic>
    </p:spTree>
    <p:extLst>
      <p:ext uri="{BB962C8B-B14F-4D97-AF65-F5344CB8AC3E}">
        <p14:creationId xmlns:p14="http://schemas.microsoft.com/office/powerpoint/2010/main" val="377334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19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8" y="1474851"/>
            <a:ext cx="11941253" cy="4333017"/>
          </a:xfrm>
        </p:spPr>
        <p:txBody>
          <a:bodyPr>
            <a:normAutofit/>
          </a:bodyPr>
          <a:lstStyle/>
          <a:p>
            <a:pPr marL="0" indent="0">
              <a:buNone/>
            </a:pPr>
            <a:r>
              <a:rPr lang="en-US" altLang="en-US" sz="2600" b="1" dirty="0">
                <a:solidFill>
                  <a:srgbClr val="FFFF00"/>
                </a:solidFill>
              </a:rPr>
              <a:t>Repetition Structures: Example (2) for </a:t>
            </a:r>
            <a:r>
              <a:rPr lang="en-US" altLang="en-US" sz="2600" b="1" i="1" dirty="0">
                <a:solidFill>
                  <a:srgbClr val="FFFF00"/>
                </a:solidFill>
              </a:rPr>
              <a:t>while</a:t>
            </a:r>
            <a:r>
              <a:rPr lang="en-US" altLang="en-US" sz="2600" b="1" dirty="0">
                <a:solidFill>
                  <a:srgbClr val="FFFF00"/>
                </a:solidFill>
              </a:rPr>
              <a:t> Loop</a:t>
            </a:r>
          </a:p>
          <a:p>
            <a:pPr fontAlgn="base">
              <a:lnSpc>
                <a:spcPct val="120000"/>
              </a:lnSpc>
              <a:spcAft>
                <a:spcPct val="0"/>
              </a:spcAft>
            </a:pPr>
            <a:r>
              <a:rPr lang="en-US" altLang="en-US" dirty="0"/>
              <a:t>The example in the previous slide uses a while loop to display the numbers 0 through 4.</a:t>
            </a:r>
          </a:p>
          <a:p>
            <a:pPr fontAlgn="base">
              <a:lnSpc>
                <a:spcPct val="120000"/>
              </a:lnSpc>
              <a:spcAft>
                <a:spcPct val="0"/>
              </a:spcAft>
            </a:pPr>
            <a:r>
              <a:rPr lang="en-US" altLang="en-US" dirty="0"/>
              <a:t>Before the while statement starts, this code sets a variable named counter to 0. Within the loop, the first statement prints the value of the counter variable to the console followed by a space, and the second statement increases the value of the counter variable by 1.</a:t>
            </a:r>
          </a:p>
          <a:p>
            <a:pPr fontAlgn="base">
              <a:lnSpc>
                <a:spcPct val="120000"/>
              </a:lnSpc>
              <a:spcAft>
                <a:spcPct val="0"/>
              </a:spcAft>
            </a:pPr>
            <a:r>
              <a:rPr lang="en-US" altLang="en-US" dirty="0"/>
              <a:t>As a result, each iteration of the loop displays the new value of the counter variable. When that value reaches 5, the condition (less than 5) at the top of the loop evaluates to False, so the loop ends. Then, the first state</a:t>
            </a:r>
            <a:endParaRPr lang="en-US" altLang="en-US" sz="2400" dirty="0"/>
          </a:p>
          <a:p>
            <a:pPr marL="0" indent="0" fontAlgn="base">
              <a:spcAft>
                <a:spcPct val="0"/>
              </a:spcAft>
              <a:buNone/>
            </a:pPr>
            <a:r>
              <a:rPr lang="en-US" altLang="en-US" sz="2400" dirty="0"/>
              <a:t> </a:t>
            </a:r>
            <a:endParaRPr lang="en-US" dirty="0"/>
          </a:p>
        </p:txBody>
      </p:sp>
    </p:spTree>
    <p:extLst>
      <p:ext uri="{BB962C8B-B14F-4D97-AF65-F5344CB8AC3E}">
        <p14:creationId xmlns:p14="http://schemas.microsoft.com/office/powerpoint/2010/main" val="426384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sz="4000" b="1" dirty="0">
                <a:solidFill>
                  <a:schemeClr val="accent6"/>
                </a:solidFill>
              </a:rPr>
              <a:t>Objectives</a:t>
            </a:r>
            <a:endParaRPr lang="en-US" b="1" dirty="0">
              <a:solidFill>
                <a:schemeClr val="accent6"/>
              </a:solidFill>
            </a:endParaRPr>
          </a:p>
          <a:p>
            <a:pPr marL="0" indent="0">
              <a:buNone/>
            </a:pPr>
            <a:endParaRPr lang="en-US" dirty="0"/>
          </a:p>
          <a:p>
            <a:pPr marL="0" indent="0">
              <a:buNone/>
            </a:pPr>
            <a:r>
              <a:rPr lang="en-US" dirty="0"/>
              <a:t>At the end of this module, students will be able to:</a:t>
            </a:r>
          </a:p>
          <a:p>
            <a:r>
              <a:rPr lang="en-US" dirty="0"/>
              <a:t>Write pseudocode to design repetition structures.</a:t>
            </a:r>
          </a:p>
          <a:p>
            <a:r>
              <a:rPr lang="en-US" dirty="0"/>
              <a:t>Analyze and implement condition-controlled repetition structures (while loops).</a:t>
            </a:r>
          </a:p>
          <a:p>
            <a:r>
              <a:rPr lang="en-US" dirty="0"/>
              <a:t>Construct repetition structures (loops) as part of their programs.</a:t>
            </a:r>
          </a:p>
          <a:p>
            <a:r>
              <a:rPr lang="en-US" dirty="0"/>
              <a:t>Solve problems by writing code with repetition structures. </a:t>
            </a: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t>Repetition Structures</a:t>
            </a:r>
            <a:endParaRPr lang="en-CA" dirty="0"/>
          </a:p>
        </p:txBody>
      </p:sp>
      <p:sp>
        <p:nvSpPr>
          <p:cNvPr id="5" name="Rectangle 4">
            <a:extLst>
              <a:ext uri="{FF2B5EF4-FFF2-40B4-BE49-F238E27FC236}">
                <a16:creationId xmlns:a16="http://schemas.microsoft.com/office/drawing/2014/main" id="{8E46B4D0-91A9-7DB5-CCE0-BD66C7079E89}"/>
              </a:ext>
            </a:extLst>
          </p:cNvPr>
          <p:cNvSpPr/>
          <p:nvPr/>
        </p:nvSpPr>
        <p:spPr>
          <a:xfrm>
            <a:off x="92869" y="2562249"/>
            <a:ext cx="11720946" cy="2867009"/>
          </a:xfrm>
          <a:prstGeom prst="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57628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20</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9" y="1474851"/>
            <a:ext cx="10498215" cy="4333017"/>
          </a:xfrm>
        </p:spPr>
        <p:txBody>
          <a:bodyPr>
            <a:normAutofit/>
          </a:bodyPr>
          <a:lstStyle/>
          <a:p>
            <a:pPr marL="0" indent="0">
              <a:buNone/>
            </a:pPr>
            <a:r>
              <a:rPr lang="en-US" altLang="en-US" sz="2600" b="1" dirty="0">
                <a:solidFill>
                  <a:srgbClr val="FFFF00"/>
                </a:solidFill>
              </a:rPr>
              <a:t>Repetition Structures: Example (3) for </a:t>
            </a:r>
            <a:r>
              <a:rPr lang="en-US" altLang="en-US" sz="2600" b="1" i="1" dirty="0">
                <a:solidFill>
                  <a:srgbClr val="FFFF00"/>
                </a:solidFill>
              </a:rPr>
              <a:t>while</a:t>
            </a:r>
            <a:r>
              <a:rPr lang="en-US" altLang="en-US" sz="2600" b="1" dirty="0">
                <a:solidFill>
                  <a:srgbClr val="FFFF00"/>
                </a:solidFill>
              </a:rPr>
              <a:t> Loop</a:t>
            </a:r>
          </a:p>
          <a:p>
            <a:pPr fontAlgn="base">
              <a:spcAft>
                <a:spcPct val="0"/>
              </a:spcAft>
            </a:pPr>
            <a:r>
              <a:rPr lang="en-US" altLang="en-US" sz="2400" dirty="0"/>
              <a:t>Explanation is in the next slide.</a:t>
            </a:r>
          </a:p>
          <a:p>
            <a:pPr fontAlgn="base">
              <a:spcAft>
                <a:spcPct val="0"/>
              </a:spcAft>
            </a:pPr>
            <a:endParaRPr lang="en-US" altLang="en-US" sz="2400" dirty="0"/>
          </a:p>
          <a:p>
            <a:pPr marL="0" indent="0" fontAlgn="base">
              <a:spcAft>
                <a:spcPct val="0"/>
              </a:spcAft>
              <a:buNone/>
            </a:pPr>
            <a:r>
              <a:rPr lang="en-US" altLang="en-US" sz="2400" dirty="0"/>
              <a:t> </a:t>
            </a:r>
            <a:endParaRPr lang="en-US" dirty="0"/>
          </a:p>
        </p:txBody>
      </p:sp>
      <p:pic>
        <p:nvPicPr>
          <p:cNvPr id="6" name="Picture 5">
            <a:extLst>
              <a:ext uri="{FF2B5EF4-FFF2-40B4-BE49-F238E27FC236}">
                <a16:creationId xmlns:a16="http://schemas.microsoft.com/office/drawing/2014/main" id="{40F3B3CE-1469-5031-4F26-55AA6BC564A4}"/>
              </a:ext>
            </a:extLst>
          </p:cNvPr>
          <p:cNvPicPr>
            <a:picLocks noChangeAspect="1"/>
          </p:cNvPicPr>
          <p:nvPr/>
        </p:nvPicPr>
        <p:blipFill>
          <a:blip r:embed="rId2"/>
          <a:stretch>
            <a:fillRect/>
          </a:stretch>
        </p:blipFill>
        <p:spPr>
          <a:xfrm>
            <a:off x="4271908" y="2543163"/>
            <a:ext cx="7386692" cy="3386162"/>
          </a:xfrm>
          <a:prstGeom prst="rect">
            <a:avLst/>
          </a:prstGeom>
        </p:spPr>
      </p:pic>
    </p:spTree>
    <p:extLst>
      <p:ext uri="{BB962C8B-B14F-4D97-AF65-F5344CB8AC3E}">
        <p14:creationId xmlns:p14="http://schemas.microsoft.com/office/powerpoint/2010/main" val="59903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21</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8" y="1474851"/>
            <a:ext cx="11941253" cy="4333017"/>
          </a:xfrm>
        </p:spPr>
        <p:txBody>
          <a:bodyPr>
            <a:normAutofit/>
          </a:bodyPr>
          <a:lstStyle/>
          <a:p>
            <a:pPr marL="0" indent="0">
              <a:buNone/>
            </a:pPr>
            <a:r>
              <a:rPr lang="en-US" altLang="en-US" sz="2600" b="1" dirty="0">
                <a:solidFill>
                  <a:srgbClr val="FFFF00"/>
                </a:solidFill>
              </a:rPr>
              <a:t>Repetition Structures: Example (3) for </a:t>
            </a:r>
            <a:r>
              <a:rPr lang="en-US" altLang="en-US" sz="2600" b="1" i="1" dirty="0">
                <a:solidFill>
                  <a:srgbClr val="FFFF00"/>
                </a:solidFill>
              </a:rPr>
              <a:t>while</a:t>
            </a:r>
            <a:r>
              <a:rPr lang="en-US" altLang="en-US" sz="2600" b="1" dirty="0">
                <a:solidFill>
                  <a:srgbClr val="FFFF00"/>
                </a:solidFill>
              </a:rPr>
              <a:t> Loop</a:t>
            </a:r>
          </a:p>
          <a:p>
            <a:pPr fontAlgn="base">
              <a:lnSpc>
                <a:spcPct val="120000"/>
              </a:lnSpc>
              <a:spcAft>
                <a:spcPct val="0"/>
              </a:spcAft>
            </a:pPr>
            <a:r>
              <a:rPr lang="en-US" altLang="en-US" dirty="0"/>
              <a:t>The example in the previous slide uses a while loop to count the number of shipments that weigh greater than or equal to 10 tons.</a:t>
            </a:r>
          </a:p>
          <a:p>
            <a:pPr fontAlgn="base">
              <a:lnSpc>
                <a:spcPct val="120000"/>
              </a:lnSpc>
              <a:spcAft>
                <a:spcPct val="0"/>
              </a:spcAft>
            </a:pPr>
            <a:r>
              <a:rPr lang="en-US" altLang="en-US" dirty="0"/>
              <a:t>Before the while statement starts, this code sets a variable named count to 0, then it prompts the user to enter the shipment weight. Within the loop, the first statement increases the value of the counter variable by 1, then it again prompts the enter the next shipment weight.</a:t>
            </a:r>
          </a:p>
          <a:p>
            <a:pPr fontAlgn="base">
              <a:lnSpc>
                <a:spcPct val="120000"/>
              </a:lnSpc>
              <a:spcAft>
                <a:spcPct val="0"/>
              </a:spcAft>
            </a:pPr>
            <a:r>
              <a:rPr lang="en-US" altLang="en-US" dirty="0"/>
              <a:t>With this way, the loop keeps going ( prompting the user to enter a new eight and increment the count) until the user enters a weight that is less than 10 tons. The program than exits the loop to print the value of count.</a:t>
            </a:r>
          </a:p>
          <a:p>
            <a:pPr marL="0" indent="0" fontAlgn="base">
              <a:spcAft>
                <a:spcPct val="0"/>
              </a:spcAft>
              <a:buNone/>
            </a:pPr>
            <a:r>
              <a:rPr lang="en-US" altLang="en-US" sz="2400" dirty="0"/>
              <a:t> </a:t>
            </a:r>
            <a:endParaRPr lang="en-US" dirty="0"/>
          </a:p>
        </p:txBody>
      </p:sp>
    </p:spTree>
    <p:extLst>
      <p:ext uri="{BB962C8B-B14F-4D97-AF65-F5344CB8AC3E}">
        <p14:creationId xmlns:p14="http://schemas.microsoft.com/office/powerpoint/2010/main" val="89184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22</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8" y="1474851"/>
            <a:ext cx="11941253" cy="4333017"/>
          </a:xfrm>
        </p:spPr>
        <p:txBody>
          <a:bodyPr>
            <a:normAutofit/>
          </a:bodyPr>
          <a:lstStyle/>
          <a:p>
            <a:pPr marL="0" indent="0">
              <a:buNone/>
            </a:pPr>
            <a:r>
              <a:rPr lang="en-US" altLang="en-US" sz="2600" b="1" dirty="0">
                <a:solidFill>
                  <a:srgbClr val="FFFF00"/>
                </a:solidFill>
              </a:rPr>
              <a:t>Repetition Structures: infinite Loop (</a:t>
            </a:r>
            <a:r>
              <a:rPr lang="en-US" altLang="en-US" sz="2600" b="1" dirty="0">
                <a:solidFill>
                  <a:srgbClr val="FF0000"/>
                </a:solidFill>
              </a:rPr>
              <a:t>you should AVOID it !</a:t>
            </a:r>
            <a:r>
              <a:rPr lang="en-US" altLang="en-US" sz="2600" b="1" dirty="0">
                <a:solidFill>
                  <a:srgbClr val="FFFF00"/>
                </a:solidFill>
              </a:rPr>
              <a:t>)</a:t>
            </a:r>
          </a:p>
          <a:p>
            <a:pPr fontAlgn="base">
              <a:lnSpc>
                <a:spcPct val="120000"/>
              </a:lnSpc>
              <a:spcAft>
                <a:spcPct val="0"/>
              </a:spcAft>
            </a:pPr>
            <a:r>
              <a:rPr lang="en-US" altLang="en-US" dirty="0"/>
              <a:t>If the condition for a while statement doesn’t ever become False, the loop continues indefinitely. This is called an infinite loop. When you first start programming, it’s common to code an infinite loop by mistake. If you do that, you can use the keystroke combinations (CTRL+C)  to end the loop. </a:t>
            </a:r>
          </a:p>
          <a:p>
            <a:pPr fontAlgn="base">
              <a:lnSpc>
                <a:spcPct val="120000"/>
              </a:lnSpc>
              <a:spcAft>
                <a:spcPct val="0"/>
              </a:spcAft>
            </a:pPr>
            <a:r>
              <a:rPr lang="en-US" dirty="0"/>
              <a:t>Infinite loops usually occur when the programmer forgets to write code inside the loop that makes the test condition false. In most circumstances, you should avoid writing infinite loops.</a:t>
            </a:r>
          </a:p>
          <a:p>
            <a:pPr fontAlgn="base">
              <a:lnSpc>
                <a:spcPct val="120000"/>
              </a:lnSpc>
              <a:spcAft>
                <a:spcPct val="0"/>
              </a:spcAft>
            </a:pPr>
            <a:r>
              <a:rPr lang="en-US" dirty="0"/>
              <a:t>Look at the example in the next slide that causes an </a:t>
            </a:r>
            <a:r>
              <a:rPr lang="en-US" i="1" dirty="0"/>
              <a:t>infinite</a:t>
            </a:r>
            <a:r>
              <a:rPr lang="en-US" dirty="0"/>
              <a:t> loop.</a:t>
            </a:r>
          </a:p>
        </p:txBody>
      </p:sp>
    </p:spTree>
    <p:extLst>
      <p:ext uri="{BB962C8B-B14F-4D97-AF65-F5344CB8AC3E}">
        <p14:creationId xmlns:p14="http://schemas.microsoft.com/office/powerpoint/2010/main" val="2692428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23</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81678" y="1474851"/>
            <a:ext cx="11941253" cy="4333017"/>
          </a:xfrm>
        </p:spPr>
        <p:txBody>
          <a:bodyPr>
            <a:normAutofit/>
          </a:bodyPr>
          <a:lstStyle/>
          <a:p>
            <a:pPr marL="0" indent="0">
              <a:buNone/>
            </a:pPr>
            <a:r>
              <a:rPr lang="en-US" altLang="en-US" sz="2600" b="1" dirty="0">
                <a:solidFill>
                  <a:srgbClr val="FFFF00"/>
                </a:solidFill>
              </a:rPr>
              <a:t>Repetition Structures: infinite Loop (</a:t>
            </a:r>
            <a:r>
              <a:rPr lang="en-US" altLang="en-US" sz="2600" b="1" dirty="0">
                <a:solidFill>
                  <a:srgbClr val="FF0000"/>
                </a:solidFill>
              </a:rPr>
              <a:t>you should AVOID it !</a:t>
            </a:r>
            <a:r>
              <a:rPr lang="en-US" altLang="en-US" sz="2600" b="1" dirty="0">
                <a:solidFill>
                  <a:srgbClr val="FFFF00"/>
                </a:solidFill>
              </a:rPr>
              <a:t>)</a:t>
            </a:r>
          </a:p>
          <a:p>
            <a:pPr fontAlgn="base">
              <a:lnSpc>
                <a:spcPct val="120000"/>
              </a:lnSpc>
              <a:spcAft>
                <a:spcPct val="0"/>
              </a:spcAft>
            </a:pPr>
            <a:r>
              <a:rPr lang="en-US" altLang="en-US" dirty="0"/>
              <a:t>The condition in the While statement (line 4) never gets evaluated to </a:t>
            </a:r>
            <a:r>
              <a:rPr lang="en-US" altLang="en-US" i="1" dirty="0"/>
              <a:t>False</a:t>
            </a:r>
            <a:r>
              <a:rPr lang="en-US" altLang="en-US" dirty="0"/>
              <a:t> because the programmer did not update the value of the variable </a:t>
            </a:r>
            <a:r>
              <a:rPr lang="en-US" altLang="en-US" i="1" dirty="0" err="1"/>
              <a:t>keepGoing</a:t>
            </a:r>
            <a:r>
              <a:rPr lang="en-US" altLang="en-US" dirty="0"/>
              <a:t> inside the loop. As a result, the condition is always True causing the loop to repeatedly run and forever. To stop it, he/she can press a combination of CTRL+C on the keyboard.</a:t>
            </a:r>
          </a:p>
          <a:p>
            <a:pPr marL="0" indent="0" fontAlgn="base">
              <a:lnSpc>
                <a:spcPct val="120000"/>
              </a:lnSpc>
              <a:spcAft>
                <a:spcPct val="0"/>
              </a:spcAft>
              <a:buNone/>
            </a:pPr>
            <a:endParaRPr lang="en-US" altLang="en-US" dirty="0"/>
          </a:p>
          <a:p>
            <a:pPr marL="0" indent="0" fontAlgn="base">
              <a:lnSpc>
                <a:spcPct val="120000"/>
              </a:lnSpc>
              <a:spcAft>
                <a:spcPct val="0"/>
              </a:spcAft>
              <a:buNone/>
            </a:pPr>
            <a:r>
              <a:rPr lang="en-US" altLang="en-US" sz="2400" b="1" dirty="0">
                <a:solidFill>
                  <a:srgbClr val="FFFF00"/>
                </a:solidFill>
              </a:rPr>
              <a:t>*</a:t>
            </a:r>
            <a:r>
              <a:rPr lang="en-US" altLang="en-US" dirty="0"/>
              <a:t> Look at the example in slide 14 for a hint to fix the </a:t>
            </a:r>
            <a:br>
              <a:rPr lang="en-US" altLang="en-US" dirty="0"/>
            </a:br>
            <a:r>
              <a:rPr lang="en-US" altLang="en-US" dirty="0"/>
              <a:t>   infinite loop in this problem !</a:t>
            </a:r>
          </a:p>
          <a:p>
            <a:pPr fontAlgn="base">
              <a:lnSpc>
                <a:spcPct val="120000"/>
              </a:lnSpc>
              <a:spcAft>
                <a:spcPct val="0"/>
              </a:spcAft>
            </a:pPr>
            <a:endParaRPr lang="en-US" altLang="en-US" dirty="0"/>
          </a:p>
        </p:txBody>
      </p:sp>
      <p:pic>
        <p:nvPicPr>
          <p:cNvPr id="6" name="Picture 5">
            <a:extLst>
              <a:ext uri="{FF2B5EF4-FFF2-40B4-BE49-F238E27FC236}">
                <a16:creationId xmlns:a16="http://schemas.microsoft.com/office/drawing/2014/main" id="{A37FA6C2-50F7-4EFD-9F4D-CA93FCD7AEC1}"/>
              </a:ext>
            </a:extLst>
          </p:cNvPr>
          <p:cNvPicPr>
            <a:picLocks noChangeAspect="1"/>
          </p:cNvPicPr>
          <p:nvPr/>
        </p:nvPicPr>
        <p:blipFill>
          <a:blip r:embed="rId2"/>
          <a:stretch>
            <a:fillRect/>
          </a:stretch>
        </p:blipFill>
        <p:spPr>
          <a:xfrm>
            <a:off x="6496012" y="3499147"/>
            <a:ext cx="5162588" cy="2162191"/>
          </a:xfrm>
          <a:prstGeom prst="rect">
            <a:avLst/>
          </a:prstGeom>
        </p:spPr>
      </p:pic>
      <p:sp>
        <p:nvSpPr>
          <p:cNvPr id="7" name="Rectangle 6">
            <a:extLst>
              <a:ext uri="{FF2B5EF4-FFF2-40B4-BE49-F238E27FC236}">
                <a16:creationId xmlns:a16="http://schemas.microsoft.com/office/drawing/2014/main" id="{86645FCE-34DC-1E80-F1CC-792E2032D01C}"/>
              </a:ext>
            </a:extLst>
          </p:cNvPr>
          <p:cNvSpPr/>
          <p:nvPr/>
        </p:nvSpPr>
        <p:spPr>
          <a:xfrm>
            <a:off x="81678" y="4071938"/>
            <a:ext cx="6014322" cy="88582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10694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a:t>
            </a:r>
            <a:r>
              <a:rPr lang="en-US" sz="2800" b="1" dirty="0">
                <a:solidFill>
                  <a:srgbClr val="FFFF00"/>
                </a:solidFill>
              </a:rPr>
              <a:t>: </a:t>
            </a:r>
            <a:r>
              <a:rPr lang="en-US" sz="2800" b="1" dirty="0">
                <a:solidFill>
                  <a:schemeClr val="accent6">
                    <a:lumMod val="75000"/>
                  </a:schemeClr>
                </a:solidFill>
              </a:rPr>
              <a:t>Do it yourself !</a:t>
            </a:r>
          </a:p>
          <a:p>
            <a:r>
              <a:rPr lang="en-US" dirty="0"/>
              <a:t>Write a python program that calculates and prints out the area and the perimeter values of a circle. Prompt the user to enter both values in a single input statement separated with ( ; ).</a:t>
            </a:r>
          </a:p>
          <a:p>
            <a:r>
              <a:rPr lang="en-US" dirty="0"/>
              <a:t>Modify your program so it performs the calculations/prints out for a few circles- prompt the user to enter the number of circles to process. </a:t>
            </a:r>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274876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a:t>
            </a:r>
            <a:r>
              <a:rPr lang="en-US" sz="2800" b="1" dirty="0">
                <a:solidFill>
                  <a:srgbClr val="FFFF00"/>
                </a:solidFill>
              </a:rPr>
              <a:t>: </a:t>
            </a:r>
            <a:r>
              <a:rPr lang="en-US" sz="2800" b="1" dirty="0">
                <a:solidFill>
                  <a:schemeClr val="accent6">
                    <a:lumMod val="75000"/>
                  </a:schemeClr>
                </a:solidFill>
              </a:rPr>
              <a:t>Do it yourself !</a:t>
            </a:r>
          </a:p>
          <a:p>
            <a:r>
              <a:rPr lang="en-US" dirty="0"/>
              <a:t>Write a python program that calculates the value of miles per gallons (</a:t>
            </a:r>
            <a:r>
              <a:rPr lang="en-US" i="1" dirty="0"/>
              <a:t>mpg</a:t>
            </a:r>
            <a:r>
              <a:rPr lang="en-US" dirty="0"/>
              <a:t>) for 5 vehicles. Use a while loop to iterate through the number of the vehicles.</a:t>
            </a:r>
          </a:p>
          <a:p>
            <a:r>
              <a:rPr lang="en-US" dirty="0"/>
              <a:t>Your program output should look like the following, use format operators:</a:t>
            </a:r>
          </a:p>
          <a:p>
            <a:pPr marL="0" indent="0">
              <a:buNone/>
            </a:pPr>
            <a:r>
              <a:rPr lang="en-US" dirty="0"/>
              <a:t>	     miles		 gallons		     mpg</a:t>
            </a:r>
          </a:p>
          <a:p>
            <a:pPr marL="0" indent="0">
              <a:buNone/>
            </a:pPr>
            <a:r>
              <a:rPr lang="en-US" dirty="0"/>
              <a:t>          1	     210.0		  2.5                         ?</a:t>
            </a:r>
          </a:p>
          <a:p>
            <a:pPr marL="0" indent="0">
              <a:buNone/>
            </a:pPr>
            <a:r>
              <a:rPr lang="en-US" dirty="0"/>
              <a:t>          2      900.5		13.5                         ?</a:t>
            </a:r>
          </a:p>
          <a:p>
            <a:pPr marL="0" indent="0">
              <a:buNone/>
            </a:pPr>
            <a:r>
              <a:rPr lang="en-US" dirty="0"/>
              <a:t>          3      515.7                           5.1                         ?</a:t>
            </a:r>
          </a:p>
          <a:p>
            <a:pPr marL="0" indent="0">
              <a:buNone/>
            </a:pPr>
            <a:r>
              <a:rPr lang="en-US" dirty="0"/>
              <a:t>          4      780.8                           9.9                         ?</a:t>
            </a:r>
          </a:p>
          <a:p>
            <a:pPr marL="0" indent="0">
              <a:buNone/>
            </a:pPr>
            <a:r>
              <a:rPr lang="en-US" dirty="0"/>
              <a:t>          5      666.0                           5.0                         ?            </a:t>
            </a:r>
          </a:p>
          <a:p>
            <a:endParaRPr lang="en-US" dirty="0"/>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4107944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				</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a:t>
            </a:r>
            <a:r>
              <a:rPr lang="en-US" sz="2800" b="1" dirty="0">
                <a:solidFill>
                  <a:srgbClr val="FFFF00"/>
                </a:solidFill>
              </a:rPr>
              <a:t>: </a:t>
            </a:r>
            <a:r>
              <a:rPr lang="en-US" sz="2800" b="1" dirty="0">
                <a:solidFill>
                  <a:schemeClr val="accent6">
                    <a:lumMod val="75000"/>
                  </a:schemeClr>
                </a:solidFill>
              </a:rPr>
              <a:t>Do it yourself !</a:t>
            </a:r>
          </a:p>
          <a:p>
            <a:r>
              <a:rPr lang="en-US" dirty="0"/>
              <a:t>A retail company gives a day off for employees who make more than $10000 in their monthly sales. Write a program in Python that iterates through a number of employees and displays a message “qualifies for a day off” for any employee who does qualify.</a:t>
            </a:r>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2333528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Repetition Structures				</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altLang="en-US" sz="2800" b="1" dirty="0">
                <a:solidFill>
                  <a:srgbClr val="FFFF00"/>
                </a:solidFill>
              </a:rPr>
              <a:t>Repetition Structures</a:t>
            </a:r>
            <a:r>
              <a:rPr lang="en-US" sz="2800" b="1" dirty="0">
                <a:solidFill>
                  <a:srgbClr val="FFFF00"/>
                </a:solidFill>
              </a:rPr>
              <a:t>: </a:t>
            </a:r>
            <a:r>
              <a:rPr lang="en-US" sz="2800" b="1" dirty="0">
                <a:solidFill>
                  <a:schemeClr val="accent6">
                    <a:lumMod val="75000"/>
                  </a:schemeClr>
                </a:solidFill>
              </a:rPr>
              <a:t>Do it yourself !</a:t>
            </a:r>
          </a:p>
          <a:p>
            <a:r>
              <a:rPr lang="en-US" dirty="0"/>
              <a:t>Write a Python program that count the number of students who scores greater than 90 in their final exam for a small class of 12 students. The program prompts the user to enter the 12 grades.  (</a:t>
            </a:r>
            <a:r>
              <a:rPr lang="en-US" dirty="0">
                <a:solidFill>
                  <a:srgbClr val="FFFF00"/>
                </a:solidFill>
              </a:rPr>
              <a:t>Hint</a:t>
            </a:r>
            <a:r>
              <a:rPr lang="en-US" dirty="0"/>
              <a:t>: use a counter for the number of the students in the class and another counter that keeps track the number of students with grades &gt; 90).</a:t>
            </a: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326185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66730" cy="5433131"/>
          </a:xfrm>
        </p:spPr>
        <p:txBody>
          <a:bodyPr>
            <a:normAutofit fontScale="92500" lnSpcReduction="10000"/>
          </a:bodyPr>
          <a:lstStyle/>
          <a:p>
            <a:pPr marL="0" indent="0">
              <a:buNone/>
            </a:pPr>
            <a:r>
              <a:rPr lang="en-US" b="1" dirty="0"/>
              <a:t>Material has been taken from </a:t>
            </a:r>
            <a:r>
              <a:rPr lang="en-US" sz="2200" b="1" dirty="0"/>
              <a:t>(can be accessed </a:t>
            </a:r>
            <a:r>
              <a:rPr lang="en-CA" sz="2200" b="1" dirty="0">
                <a:effectLst/>
                <a:ea typeface="Calibri" panose="020F0502020204030204" pitchFamily="34" charset="0"/>
              </a:rPr>
              <a:t>through Sheridan's Library Services) </a:t>
            </a:r>
            <a:r>
              <a:rPr lang="en-US" b="1" dirty="0"/>
              <a:t>:</a:t>
            </a:r>
          </a:p>
          <a:p>
            <a:endParaRPr lang="en-US" dirty="0"/>
          </a:p>
          <a:p>
            <a:r>
              <a:rPr lang="en-CA" b="0" i="0" dirty="0">
                <a:effectLst/>
              </a:rPr>
              <a:t>Starting Out with Python (</a:t>
            </a:r>
            <a:r>
              <a:rPr lang="en-CA" i="0" dirty="0">
                <a:effectLst/>
              </a:rPr>
              <a:t>ISBN-13: 9780136912330 )</a:t>
            </a:r>
            <a:r>
              <a:rPr lang="en-US" dirty="0"/>
              <a:t>:</a:t>
            </a:r>
          </a:p>
          <a:p>
            <a:r>
              <a:rPr lang="en-US" dirty="0">
                <a:solidFill>
                  <a:schemeClr val="accent1">
                    <a:lumMod val="20000"/>
                    <a:lumOff val="80000"/>
                  </a:schemeClr>
                </a:solidFill>
              </a:rPr>
              <a:t>https://www.pearson.com/en-ca/subject-catalog/p/starting-out-with-python/P200000003356/9780136912330</a:t>
            </a:r>
          </a:p>
          <a:p>
            <a:endParaRPr lang="en-US" dirty="0"/>
          </a:p>
          <a:p>
            <a:r>
              <a:rPr lang="en-US" dirty="0" err="1"/>
              <a:t>Murach’s</a:t>
            </a:r>
            <a:r>
              <a:rPr lang="en-US" dirty="0"/>
              <a:t> Python 2nd Edition programming, 2nd Edition :</a:t>
            </a:r>
          </a:p>
          <a:p>
            <a:r>
              <a:rPr lang="en-US" dirty="0">
                <a:hlinkClick r:id="rId2"/>
              </a:rPr>
              <a:t>https://bookshelf.vitalsource.com/reader/books/9781943872756/pages/recent</a:t>
            </a:r>
            <a:endParaRPr lang="en-US" dirty="0"/>
          </a:p>
          <a:p>
            <a:endParaRPr lang="en-US" dirty="0">
              <a:solidFill>
                <a:schemeClr val="accent1">
                  <a:lumMod val="20000"/>
                  <a:lumOff val="80000"/>
                </a:schemeClr>
              </a:solidFill>
            </a:endParaRPr>
          </a:p>
          <a:p>
            <a:r>
              <a:rPr lang="en-CA" dirty="0">
                <a:effectLst/>
                <a:latin typeface="Arial" panose="020B0604020202020204" pitchFamily="34" charset="0"/>
                <a:ea typeface="Calibri" panose="020F0502020204030204" pitchFamily="34" charset="0"/>
              </a:rPr>
              <a:t>Introducing Python, </a:t>
            </a:r>
            <a:r>
              <a:rPr lang="en-CA" dirty="0" err="1">
                <a:effectLst/>
                <a:latin typeface="Arial" panose="020B0604020202020204" pitchFamily="34" charset="0"/>
                <a:ea typeface="Calibri" panose="020F0502020204030204" pitchFamily="34" charset="0"/>
              </a:rPr>
              <a:t>Lubanovic</a:t>
            </a:r>
            <a:r>
              <a:rPr lang="en-CA" dirty="0">
                <a:effectLst/>
                <a:latin typeface="Arial" panose="020B0604020202020204" pitchFamily="34" charset="0"/>
                <a:ea typeface="Calibri" panose="020F0502020204030204" pitchFamily="34" charset="0"/>
              </a:rPr>
              <a:t>, B., </a:t>
            </a:r>
            <a:r>
              <a:rPr lang="en-CA" dirty="0" err="1">
                <a:effectLst/>
                <a:latin typeface="Arial" panose="020B0604020202020204" pitchFamily="34" charset="0"/>
                <a:ea typeface="Calibri" panose="020F0502020204030204" pitchFamily="34" charset="0"/>
              </a:rPr>
              <a:t>O'Reily</a:t>
            </a:r>
            <a:r>
              <a:rPr lang="en-CA" dirty="0">
                <a:effectLst/>
                <a:latin typeface="Arial" panose="020B0604020202020204" pitchFamily="34" charset="0"/>
                <a:ea typeface="Calibri" panose="020F0502020204030204" pitchFamily="34" charset="0"/>
              </a:rPr>
              <a:t> Media, 2nd Edition, 2019</a:t>
            </a:r>
          </a:p>
          <a:p>
            <a:r>
              <a:rPr lang="en-US" sz="3000" dirty="0">
                <a:solidFill>
                  <a:schemeClr val="accent1">
                    <a:lumMod val="20000"/>
                    <a:lumOff val="80000"/>
                  </a:schemeClr>
                </a:solidFill>
              </a:rPr>
              <a:t>https://www.oreilly.com/library/view/introducing-python-2nd/9781492051374/</a:t>
            </a: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CA" dirty="0">
                <a:solidFill>
                  <a:srgbClr val="FFFF00"/>
                </a:solidFill>
              </a:rPr>
              <a:t>References</a:t>
            </a:r>
          </a:p>
        </p:txBody>
      </p:sp>
    </p:spTree>
    <p:extLst>
      <p:ext uri="{BB962C8B-B14F-4D97-AF65-F5344CB8AC3E}">
        <p14:creationId xmlns:p14="http://schemas.microsoft.com/office/powerpoint/2010/main" val="142543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2C8DB-D46E-4232-8FCD-8B7B6AFD2909}"/>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a:extLst>
              <a:ext uri="{FF2B5EF4-FFF2-40B4-BE49-F238E27FC236}">
                <a16:creationId xmlns:a16="http://schemas.microsoft.com/office/drawing/2014/main" id="{2817143C-17BA-486C-BD78-38102D5A5F68}"/>
              </a:ext>
            </a:extLst>
          </p:cNvPr>
          <p:cNvSpPr>
            <a:spLocks noGrp="1"/>
          </p:cNvSpPr>
          <p:nvPr>
            <p:ph type="title"/>
          </p:nvPr>
        </p:nvSpPr>
        <p:spPr>
          <a:xfrm>
            <a:off x="831849" y="1645921"/>
            <a:ext cx="9686903" cy="1491174"/>
          </a:xfrm>
        </p:spPr>
        <p:txBody>
          <a:bodyPr anchor="t">
            <a:normAutofit fontScale="90000"/>
          </a:bodyPr>
          <a:lstStyle/>
          <a:p>
            <a:r>
              <a:rPr lang="en-US" sz="5400" dirty="0">
                <a:solidFill>
                  <a:srgbClr val="FFFF00"/>
                </a:solidFill>
              </a:rPr>
              <a:t>Writing pseudocode for repetition structures (loops)</a:t>
            </a:r>
            <a:br>
              <a:rPr lang="en-US" sz="5400" dirty="0">
                <a:solidFill>
                  <a:srgbClr val="FFFF00"/>
                </a:solidFill>
              </a:rPr>
            </a:br>
            <a:r>
              <a:rPr lang="en-US" sz="5400" dirty="0">
                <a:solidFill>
                  <a:srgbClr val="FFFF00"/>
                </a:solidFill>
              </a:rPr>
              <a:t> </a:t>
            </a:r>
            <a:r>
              <a:rPr lang="en-CA" sz="3200" dirty="0">
                <a:solidFill>
                  <a:srgbClr val="92D050"/>
                </a:solidFill>
              </a:rPr>
              <a:t>Part - 1</a:t>
            </a:r>
            <a:endParaRPr lang="en-CA" dirty="0">
              <a:solidFill>
                <a:srgbClr val="92D050"/>
              </a:solidFill>
            </a:endParaRPr>
          </a:p>
        </p:txBody>
      </p:sp>
    </p:spTree>
    <p:extLst>
      <p:ext uri="{BB962C8B-B14F-4D97-AF65-F5344CB8AC3E}">
        <p14:creationId xmlns:p14="http://schemas.microsoft.com/office/powerpoint/2010/main" val="35380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6957560" cy="4659248"/>
          </a:xfrm>
        </p:spPr>
        <p:txBody>
          <a:bodyPr>
            <a:normAutofit/>
          </a:bodyPr>
          <a:lstStyle/>
          <a:p>
            <a:pPr marL="0" indent="0">
              <a:buNone/>
            </a:pPr>
            <a:r>
              <a:rPr lang="en-US" altLang="en-US" b="1" dirty="0">
                <a:solidFill>
                  <a:srgbClr val="FFFF00"/>
                </a:solidFill>
              </a:rPr>
              <a:t>Repetition Structures</a:t>
            </a:r>
            <a:endParaRPr lang="en-US" b="1" dirty="0">
              <a:solidFill>
                <a:srgbClr val="FFFF00"/>
              </a:solidFill>
            </a:endParaRPr>
          </a:p>
          <a:p>
            <a:pPr fontAlgn="base">
              <a:spcAft>
                <a:spcPct val="0"/>
              </a:spcAft>
            </a:pPr>
            <a:r>
              <a:rPr lang="en-US" altLang="en-US" dirty="0"/>
              <a:t>A repetition structure causes a statement or set of statements to execute repeatedly</a:t>
            </a:r>
          </a:p>
          <a:p>
            <a:pPr marL="0" lvl="0" indent="0" fontAlgn="base">
              <a:spcAft>
                <a:spcPct val="0"/>
              </a:spcAft>
              <a:buNone/>
              <a:tabLst/>
            </a:pPr>
            <a:r>
              <a:rPr lang="en-US" altLang="en-US" dirty="0"/>
              <a:t>Allow a programmer to avoid duplicate code</a:t>
            </a:r>
          </a:p>
          <a:p>
            <a:pPr lvl="1" fontAlgn="base">
              <a:spcAft>
                <a:spcPct val="0"/>
              </a:spcAft>
            </a:pPr>
            <a:r>
              <a:rPr lang="en-US" altLang="en-US" sz="2000" dirty="0"/>
              <a:t>Duplicate code makes a program large</a:t>
            </a:r>
          </a:p>
          <a:p>
            <a:pPr lvl="1" fontAlgn="base">
              <a:spcAft>
                <a:spcPct val="0"/>
              </a:spcAft>
            </a:pPr>
            <a:r>
              <a:rPr lang="en-US" altLang="en-US" sz="2000" dirty="0"/>
              <a:t>Write a long sequence of statements is time consuming</a:t>
            </a:r>
          </a:p>
          <a:p>
            <a:pPr lvl="1" fontAlgn="base">
              <a:spcAft>
                <a:spcPct val="0"/>
              </a:spcAft>
            </a:pPr>
            <a:r>
              <a:rPr lang="en-US" altLang="en-US" sz="2000" dirty="0"/>
              <a:t>If part of the duplicate code must be corrected or changed, then the change must be done many times</a:t>
            </a:r>
          </a:p>
          <a:p>
            <a:pPr lvl="0" fontAlgn="base">
              <a:spcAft>
                <a:spcPct val="0"/>
              </a:spcAft>
              <a:tabLst/>
            </a:pPr>
            <a:endParaRPr lang="en-US" altLang="en-US" dirty="0"/>
          </a:p>
          <a:p>
            <a:pPr lvl="0" fontAlgn="base">
              <a:spcAft>
                <a:spcPct val="0"/>
              </a:spcAft>
              <a:tabLst/>
            </a:pPr>
            <a:endParaRPr lang="en-US" dirty="0"/>
          </a:p>
        </p:txBody>
      </p:sp>
      <p:pic>
        <p:nvPicPr>
          <p:cNvPr id="5" name="Picture 4">
            <a:extLst>
              <a:ext uri="{FF2B5EF4-FFF2-40B4-BE49-F238E27FC236}">
                <a16:creationId xmlns:a16="http://schemas.microsoft.com/office/drawing/2014/main" id="{B0E5257E-C776-7BC4-3C1D-67F2E9AB719A}"/>
              </a:ext>
            </a:extLst>
          </p:cNvPr>
          <p:cNvPicPr>
            <a:picLocks noChangeAspect="1"/>
          </p:cNvPicPr>
          <p:nvPr/>
        </p:nvPicPr>
        <p:blipFill>
          <a:blip r:embed="rId2"/>
          <a:stretch>
            <a:fillRect/>
          </a:stretch>
        </p:blipFill>
        <p:spPr bwMode="auto">
          <a:xfrm>
            <a:off x="7808119" y="2324010"/>
            <a:ext cx="3940516" cy="2452971"/>
          </a:xfrm>
          <a:prstGeom prst="rect">
            <a:avLst/>
          </a:prstGeom>
          <a:noFill/>
        </p:spPr>
      </p:pic>
    </p:spTree>
    <p:extLst>
      <p:ext uri="{BB962C8B-B14F-4D97-AF65-F5344CB8AC3E}">
        <p14:creationId xmlns:p14="http://schemas.microsoft.com/office/powerpoint/2010/main" val="407301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5843135" cy="4659248"/>
          </a:xfrm>
        </p:spPr>
        <p:txBody>
          <a:bodyPr>
            <a:normAutofit/>
          </a:bodyPr>
          <a:lstStyle/>
          <a:p>
            <a:pPr marL="0" indent="0">
              <a:buNone/>
            </a:pPr>
            <a:r>
              <a:rPr lang="en-US" altLang="en-US" sz="2400" b="1" dirty="0">
                <a:solidFill>
                  <a:srgbClr val="FFFF00"/>
                </a:solidFill>
              </a:rPr>
              <a:t>Repetition Structures</a:t>
            </a:r>
            <a:endParaRPr lang="en-US" sz="2400" b="1" dirty="0">
              <a:solidFill>
                <a:srgbClr val="FFFF00"/>
              </a:solidFill>
            </a:endParaRPr>
          </a:p>
          <a:p>
            <a:pPr fontAlgn="base">
              <a:spcAft>
                <a:spcPct val="0"/>
              </a:spcAft>
            </a:pPr>
            <a:r>
              <a:rPr lang="en-US" altLang="en-US" dirty="0"/>
              <a:t>For example, suppose you have been asked to write a program that calculates a 10 percent sales commission for several sales people.</a:t>
            </a:r>
          </a:p>
          <a:p>
            <a:pPr fontAlgn="base">
              <a:spcAft>
                <a:spcPct val="0"/>
              </a:spcAft>
            </a:pPr>
            <a:r>
              <a:rPr lang="en-US" altLang="en-US" dirty="0"/>
              <a:t>Although it would not be a good design, one approach would be to write the code to calculate one salesperson’s commission, and then repeat that code for each salesperson. For example, look at the following code:</a:t>
            </a:r>
          </a:p>
          <a:p>
            <a:pPr lvl="0" fontAlgn="base">
              <a:spcAft>
                <a:spcPct val="0"/>
              </a:spcAft>
              <a:tabLst/>
            </a:pPr>
            <a:endParaRPr lang="en-US" altLang="en-US" dirty="0"/>
          </a:p>
          <a:p>
            <a:pPr lvl="0" fontAlgn="base">
              <a:spcAft>
                <a:spcPct val="0"/>
              </a:spcAft>
              <a:tabLst/>
            </a:pPr>
            <a:endParaRPr lang="en-US" dirty="0"/>
          </a:p>
        </p:txBody>
      </p:sp>
      <p:pic>
        <p:nvPicPr>
          <p:cNvPr id="7" name="Picture 6" descr="Text&#10;&#10;Description automatically generated">
            <a:extLst>
              <a:ext uri="{FF2B5EF4-FFF2-40B4-BE49-F238E27FC236}">
                <a16:creationId xmlns:a16="http://schemas.microsoft.com/office/drawing/2014/main" id="{14D1108B-BF20-3893-C2EC-4401FA18260B}"/>
              </a:ext>
            </a:extLst>
          </p:cNvPr>
          <p:cNvPicPr>
            <a:picLocks noChangeAspect="1"/>
          </p:cNvPicPr>
          <p:nvPr/>
        </p:nvPicPr>
        <p:blipFill>
          <a:blip r:embed="rId2"/>
          <a:stretch>
            <a:fillRect/>
          </a:stretch>
        </p:blipFill>
        <p:spPr>
          <a:xfrm>
            <a:off x="6474163" y="2579956"/>
            <a:ext cx="5184437" cy="2734790"/>
          </a:xfrm>
          <a:prstGeom prst="rect">
            <a:avLst/>
          </a:prstGeom>
          <a:noFill/>
        </p:spPr>
      </p:pic>
      <p:sp>
        <p:nvSpPr>
          <p:cNvPr id="8" name="TextBox 7">
            <a:extLst>
              <a:ext uri="{FF2B5EF4-FFF2-40B4-BE49-F238E27FC236}">
                <a16:creationId xmlns:a16="http://schemas.microsoft.com/office/drawing/2014/main" id="{0695487C-A559-A009-C19F-21BA1BEE3385}"/>
              </a:ext>
            </a:extLst>
          </p:cNvPr>
          <p:cNvSpPr txBox="1"/>
          <p:nvPr/>
        </p:nvSpPr>
        <p:spPr>
          <a:xfrm>
            <a:off x="6474163" y="1771650"/>
            <a:ext cx="5176385" cy="646331"/>
          </a:xfrm>
          <a:prstGeom prst="rect">
            <a:avLst/>
          </a:prstGeom>
          <a:noFill/>
          <a:ln w="19050">
            <a:solidFill>
              <a:schemeClr val="accent1">
                <a:shade val="50000"/>
              </a:schemeClr>
            </a:solidFill>
          </a:ln>
        </p:spPr>
        <p:txBody>
          <a:bodyPr wrap="square" rtlCol="0">
            <a:spAutoFit/>
          </a:bodyPr>
          <a:lstStyle/>
          <a:p>
            <a:r>
              <a:rPr lang="en-CA" dirty="0">
                <a:solidFill>
                  <a:schemeClr val="bg1"/>
                </a:solidFill>
              </a:rPr>
              <a:t>This code contains lots of duplications and can be too long!</a:t>
            </a:r>
          </a:p>
        </p:txBody>
      </p:sp>
    </p:spTree>
    <p:extLst>
      <p:ext uri="{BB962C8B-B14F-4D97-AF65-F5344CB8AC3E}">
        <p14:creationId xmlns:p14="http://schemas.microsoft.com/office/powerpoint/2010/main" val="183912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11593854" cy="4659248"/>
          </a:xfrm>
        </p:spPr>
        <p:txBody>
          <a:bodyPr>
            <a:normAutofit/>
          </a:bodyPr>
          <a:lstStyle/>
          <a:p>
            <a:pPr marL="0" indent="0">
              <a:buNone/>
            </a:pPr>
            <a:r>
              <a:rPr lang="en-US" altLang="en-US" sz="2800" b="1" dirty="0">
                <a:solidFill>
                  <a:srgbClr val="FFFF00"/>
                </a:solidFill>
              </a:rPr>
              <a:t>Repetition Structures</a:t>
            </a:r>
            <a:endParaRPr lang="en-US" sz="2800" b="1" dirty="0">
              <a:solidFill>
                <a:srgbClr val="FFFF00"/>
              </a:solidFill>
            </a:endParaRPr>
          </a:p>
          <a:p>
            <a:pPr fontAlgn="base">
              <a:spcAft>
                <a:spcPct val="0"/>
              </a:spcAft>
            </a:pPr>
            <a:r>
              <a:rPr lang="en-US" altLang="en-US" sz="2400" dirty="0"/>
              <a:t>As you can see, this code is one long sequence structure containing a lot of duplicated code. There are several disadvantages, the ones discussed in slide 4.</a:t>
            </a:r>
          </a:p>
          <a:p>
            <a:pPr fontAlgn="base">
              <a:spcAft>
                <a:spcPct val="0"/>
              </a:spcAft>
            </a:pPr>
            <a:r>
              <a:rPr lang="en-US" altLang="en-US" sz="2400" dirty="0"/>
              <a:t>Instead of writing the same sequence of statements over and over, a better way to repeatedly perform an operation is to write the code for the operation once, then place that code in a structure that makes the computer repeat it as many times as necessary.</a:t>
            </a:r>
          </a:p>
          <a:p>
            <a:pPr fontAlgn="base">
              <a:spcAft>
                <a:spcPct val="0"/>
              </a:spcAft>
            </a:pPr>
            <a:r>
              <a:rPr lang="en-US" altLang="en-US" sz="2400" dirty="0"/>
              <a:t>This can be done with a </a:t>
            </a:r>
            <a:r>
              <a:rPr lang="en-US" altLang="en-US" sz="2400" dirty="0">
                <a:solidFill>
                  <a:srgbClr val="FFFF00"/>
                </a:solidFill>
              </a:rPr>
              <a:t>repetition structure</a:t>
            </a:r>
            <a:r>
              <a:rPr lang="en-US" altLang="en-US" sz="2400" dirty="0"/>
              <a:t>, which is more commonly known as a </a:t>
            </a:r>
            <a:r>
              <a:rPr lang="en-US" altLang="en-US" sz="2400" dirty="0">
                <a:solidFill>
                  <a:srgbClr val="FFFF00"/>
                </a:solidFill>
              </a:rPr>
              <a:t>loop</a:t>
            </a:r>
            <a:r>
              <a:rPr lang="en-US" altLang="en-US" sz="2400" dirty="0"/>
              <a:t>.</a:t>
            </a:r>
          </a:p>
          <a:p>
            <a:pPr lvl="0" fontAlgn="base">
              <a:spcAft>
                <a:spcPct val="0"/>
              </a:spcAft>
              <a:tabLst/>
            </a:pPr>
            <a:endParaRPr lang="en-US" dirty="0"/>
          </a:p>
        </p:txBody>
      </p:sp>
    </p:spTree>
    <p:extLst>
      <p:ext uri="{BB962C8B-B14F-4D97-AF65-F5344CB8AC3E}">
        <p14:creationId xmlns:p14="http://schemas.microsoft.com/office/powerpoint/2010/main" val="207576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11593854" cy="4659248"/>
          </a:xfrm>
        </p:spPr>
        <p:txBody>
          <a:bodyPr>
            <a:normAutofit/>
          </a:bodyPr>
          <a:lstStyle/>
          <a:p>
            <a:pPr marL="0" indent="0">
              <a:buNone/>
            </a:pPr>
            <a:r>
              <a:rPr lang="en-US" altLang="en-US" sz="2800" b="1" dirty="0">
                <a:solidFill>
                  <a:srgbClr val="FFFF00"/>
                </a:solidFill>
              </a:rPr>
              <a:t>Repetition Structures</a:t>
            </a:r>
            <a:endParaRPr lang="en-US" sz="2800" b="1" dirty="0">
              <a:solidFill>
                <a:srgbClr val="FFFF00"/>
              </a:solidFill>
            </a:endParaRPr>
          </a:p>
          <a:p>
            <a:pPr fontAlgn="base">
              <a:spcAft>
                <a:spcPct val="0"/>
              </a:spcAft>
            </a:pPr>
            <a:r>
              <a:rPr lang="en-US" altLang="en-US" sz="2400" dirty="0"/>
              <a:t>Two broad categories of loops:</a:t>
            </a:r>
          </a:p>
          <a:p>
            <a:pPr lvl="1" fontAlgn="base">
              <a:spcAft>
                <a:spcPct val="0"/>
              </a:spcAft>
            </a:pPr>
            <a:r>
              <a:rPr lang="en-US" altLang="en-US" sz="2200" dirty="0"/>
              <a:t>A </a:t>
            </a:r>
            <a:r>
              <a:rPr lang="en-US" altLang="en-US" sz="2200" dirty="0">
                <a:solidFill>
                  <a:srgbClr val="FFFF00"/>
                </a:solidFill>
              </a:rPr>
              <a:t>condition-controlled loop </a:t>
            </a:r>
            <a:r>
              <a:rPr lang="en-US" altLang="en-US" sz="2200" dirty="0"/>
              <a:t>uses a true/false condition to control the number of times that it repeats. Since a </a:t>
            </a:r>
            <a:r>
              <a:rPr lang="en-US" altLang="en-US" sz="2200" dirty="0">
                <a:solidFill>
                  <a:srgbClr val="FFFF00"/>
                </a:solidFill>
              </a:rPr>
              <a:t>while</a:t>
            </a:r>
            <a:r>
              <a:rPr lang="en-US" altLang="en-US" sz="2200" dirty="0"/>
              <a:t> loop uses a condition to determine the number of times it executes, it is known as a condition-controlled loop. </a:t>
            </a:r>
          </a:p>
          <a:p>
            <a:pPr lvl="1" fontAlgn="base">
              <a:spcAft>
                <a:spcPct val="0"/>
              </a:spcAft>
            </a:pPr>
            <a:r>
              <a:rPr lang="en-US" altLang="en-US" sz="2200" dirty="0"/>
              <a:t>A </a:t>
            </a:r>
            <a:r>
              <a:rPr lang="en-US" altLang="en-US" sz="2200" dirty="0">
                <a:solidFill>
                  <a:srgbClr val="FFFF00"/>
                </a:solidFill>
              </a:rPr>
              <a:t>count-controlled loop </a:t>
            </a:r>
            <a:r>
              <a:rPr lang="en-US" altLang="en-US" sz="2200" dirty="0"/>
              <a:t>repeats a specific number of times. Since </a:t>
            </a:r>
            <a:r>
              <a:rPr lang="en-US" altLang="en-US" sz="2200" dirty="0">
                <a:solidFill>
                  <a:srgbClr val="FFFF00"/>
                </a:solidFill>
              </a:rPr>
              <a:t>for</a:t>
            </a:r>
            <a:r>
              <a:rPr lang="en-US" altLang="en-US" sz="2200" dirty="0"/>
              <a:t> loop executes once for each item in a collection, it’s known as a collection-controlled or count-controlled loop.</a:t>
            </a:r>
          </a:p>
          <a:p>
            <a:pPr lvl="1" fontAlgn="base">
              <a:spcAft>
                <a:spcPct val="0"/>
              </a:spcAft>
            </a:pPr>
            <a:endParaRPr lang="en-US" altLang="en-US" sz="2200" dirty="0"/>
          </a:p>
          <a:p>
            <a:pPr fontAlgn="base">
              <a:spcAft>
                <a:spcPct val="0"/>
              </a:spcAft>
            </a:pPr>
            <a:endParaRPr lang="en-US" altLang="en-US" sz="2400" dirty="0"/>
          </a:p>
          <a:p>
            <a:pPr lvl="0" fontAlgn="base">
              <a:spcAft>
                <a:spcPct val="0"/>
              </a:spcAft>
              <a:tabLst/>
            </a:pPr>
            <a:endParaRPr lang="en-US" dirty="0"/>
          </a:p>
        </p:txBody>
      </p:sp>
    </p:spTree>
    <p:extLst>
      <p:ext uri="{BB962C8B-B14F-4D97-AF65-F5344CB8AC3E}">
        <p14:creationId xmlns:p14="http://schemas.microsoft.com/office/powerpoint/2010/main" val="247141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11593854" cy="4659248"/>
          </a:xfrm>
        </p:spPr>
        <p:txBody>
          <a:bodyPr>
            <a:normAutofit/>
          </a:bodyPr>
          <a:lstStyle/>
          <a:p>
            <a:pPr marL="0" indent="0">
              <a:buNone/>
            </a:pPr>
            <a:r>
              <a:rPr lang="en-US" altLang="en-US" sz="2800" b="1" dirty="0">
                <a:solidFill>
                  <a:srgbClr val="FFFF00"/>
                </a:solidFill>
              </a:rPr>
              <a:t>Repetition Structures: </a:t>
            </a:r>
            <a:r>
              <a:rPr lang="en-US" altLang="en-US" sz="2800" dirty="0">
                <a:solidFill>
                  <a:srgbClr val="FFFF00"/>
                </a:solidFill>
              </a:rPr>
              <a:t>pseudocode and flowchart</a:t>
            </a:r>
            <a:endParaRPr lang="en-US" sz="2800" dirty="0">
              <a:solidFill>
                <a:srgbClr val="FFFF00"/>
              </a:solidFill>
            </a:endParaRPr>
          </a:p>
          <a:p>
            <a:pPr fontAlgn="base">
              <a:spcAft>
                <a:spcPct val="0"/>
              </a:spcAft>
            </a:pPr>
            <a:endParaRPr lang="en-US" altLang="en-US" sz="2400" dirty="0"/>
          </a:p>
          <a:p>
            <a:pPr lvl="0" fontAlgn="base">
              <a:spcAft>
                <a:spcPct val="0"/>
              </a:spcAft>
              <a:tabLst/>
            </a:pPr>
            <a:endParaRPr lang="en-US" dirty="0"/>
          </a:p>
        </p:txBody>
      </p:sp>
      <p:sp>
        <p:nvSpPr>
          <p:cNvPr id="5" name="Content Placeholder 2">
            <a:extLst>
              <a:ext uri="{FF2B5EF4-FFF2-40B4-BE49-F238E27FC236}">
                <a16:creationId xmlns:a16="http://schemas.microsoft.com/office/drawing/2014/main" id="{1C64AD77-FD30-43FA-C961-39F33BCD50CC}"/>
              </a:ext>
            </a:extLst>
          </p:cNvPr>
          <p:cNvSpPr txBox="1">
            <a:spLocks/>
          </p:cNvSpPr>
          <p:nvPr/>
        </p:nvSpPr>
        <p:spPr>
          <a:xfrm>
            <a:off x="443365" y="2437999"/>
            <a:ext cx="4446396" cy="517034"/>
          </a:xfrm>
          <a:prstGeom prst="rect">
            <a:avLst/>
          </a:prstGeom>
        </p:spPr>
        <p:txBody>
          <a:bodyPr wrap="square" lIns="91425" tIns="91425" rIns="91425" bIns="91425">
            <a:spAutoFit/>
          </a:bodyPr>
          <a:lstStyle>
            <a:lvl1pPr marL="457200" indent="-4572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Font typeface="Arial" panose="020B0604020202020204" pitchFamily="34" charset="0"/>
              <a:buNone/>
            </a:pPr>
            <a:r>
              <a:rPr lang="en-US" altLang="en-US" sz="2400" dirty="0">
                <a:latin typeface="Arial (Body)"/>
              </a:rPr>
              <a:t>The </a:t>
            </a:r>
            <a:r>
              <a:rPr lang="en-US" altLang="en-US" sz="2400" dirty="0">
                <a:latin typeface="Consolas" panose="020B0609020204030204" pitchFamily="49" charset="0"/>
              </a:rPr>
              <a:t>While</a:t>
            </a:r>
            <a:r>
              <a:rPr lang="en-US" altLang="en-US" sz="2400" dirty="0">
                <a:latin typeface="Arial (Body)"/>
              </a:rPr>
              <a:t> Loop</a:t>
            </a:r>
            <a:endParaRPr lang="en-US" altLang="en-US" sz="2400" b="1" dirty="0">
              <a:latin typeface="Arial (Body)"/>
            </a:endParaRPr>
          </a:p>
        </p:txBody>
      </p:sp>
      <p:sp>
        <p:nvSpPr>
          <p:cNvPr id="6" name="TextBox 5">
            <a:extLst>
              <a:ext uri="{FF2B5EF4-FFF2-40B4-BE49-F238E27FC236}">
                <a16:creationId xmlns:a16="http://schemas.microsoft.com/office/drawing/2014/main" id="{727EA3DE-EBBB-C1CB-5028-61E5B8B4D011}"/>
              </a:ext>
            </a:extLst>
          </p:cNvPr>
          <p:cNvSpPr txBox="1"/>
          <p:nvPr/>
        </p:nvSpPr>
        <p:spPr>
          <a:xfrm>
            <a:off x="507206" y="3081086"/>
            <a:ext cx="3358985" cy="2246769"/>
          </a:xfrm>
          <a:prstGeom prst="rect">
            <a:avLst/>
          </a:prstGeom>
          <a:noFill/>
          <a:ln w="15875">
            <a:solidFill>
              <a:schemeClr val="accent1"/>
            </a:solidFill>
          </a:ln>
        </p:spPr>
        <p:txBody>
          <a:bodyPr wrap="square" rtlCol="0">
            <a:spAutoFit/>
          </a:bodyPr>
          <a:lstStyle/>
          <a:p>
            <a:r>
              <a:rPr lang="en-US" sz="2800" dirty="0">
                <a:solidFill>
                  <a:schemeClr val="bg1"/>
                </a:solidFill>
                <a:latin typeface="Consolas" panose="020B0609020204030204" pitchFamily="49" charset="0"/>
              </a:rPr>
              <a:t>While </a:t>
            </a:r>
            <a:r>
              <a:rPr lang="en-US" sz="2800" i="1" dirty="0">
                <a:solidFill>
                  <a:schemeClr val="bg1"/>
                </a:solidFill>
                <a:latin typeface="Consolas" panose="020B0609020204030204" pitchFamily="49" charset="0"/>
              </a:rPr>
              <a:t>condition</a:t>
            </a:r>
          </a:p>
          <a:p>
            <a:r>
              <a:rPr lang="en-US" sz="2800" dirty="0">
                <a:solidFill>
                  <a:schemeClr val="bg1"/>
                </a:solidFill>
                <a:latin typeface="Consolas" panose="020B0609020204030204" pitchFamily="49" charset="0"/>
              </a:rPr>
              <a:t>    </a:t>
            </a:r>
            <a:r>
              <a:rPr lang="en-US" sz="2800" i="1" dirty="0">
                <a:solidFill>
                  <a:schemeClr val="bg1"/>
                </a:solidFill>
                <a:latin typeface="Consolas" panose="020B0609020204030204" pitchFamily="49" charset="0"/>
              </a:rPr>
              <a:t>Statement</a:t>
            </a:r>
          </a:p>
          <a:p>
            <a:r>
              <a:rPr lang="en-US" sz="2800" dirty="0">
                <a:solidFill>
                  <a:schemeClr val="bg1"/>
                </a:solidFill>
                <a:latin typeface="Consolas" panose="020B0609020204030204" pitchFamily="49" charset="0"/>
              </a:rPr>
              <a:t>    </a:t>
            </a:r>
            <a:r>
              <a:rPr lang="en-US" sz="2800" i="1" dirty="0">
                <a:solidFill>
                  <a:schemeClr val="bg1"/>
                </a:solidFill>
                <a:latin typeface="Consolas" panose="020B0609020204030204" pitchFamily="49" charset="0"/>
              </a:rPr>
              <a:t>Statement</a:t>
            </a:r>
          </a:p>
          <a:p>
            <a:r>
              <a:rPr lang="en-US" sz="2800" i="1" dirty="0">
                <a:solidFill>
                  <a:schemeClr val="bg1"/>
                </a:solidFill>
                <a:latin typeface="Consolas" panose="020B0609020204030204" pitchFamily="49" charset="0"/>
              </a:rPr>
              <a:t>    </a:t>
            </a:r>
            <a:r>
              <a:rPr lang="en-US" sz="2800" i="1" dirty="0" err="1">
                <a:solidFill>
                  <a:schemeClr val="bg1"/>
                </a:solidFill>
                <a:latin typeface="Consolas" panose="020B0609020204030204" pitchFamily="49" charset="0"/>
              </a:rPr>
              <a:t>Etc</a:t>
            </a:r>
            <a:r>
              <a:rPr lang="en-US" sz="2800" i="1" dirty="0">
                <a:solidFill>
                  <a:schemeClr val="bg1"/>
                </a:solidFill>
                <a:latin typeface="Consolas" panose="020B0609020204030204" pitchFamily="49" charset="0"/>
              </a:rPr>
              <a:t>…</a:t>
            </a:r>
          </a:p>
          <a:p>
            <a:r>
              <a:rPr lang="en-US" sz="2800" dirty="0">
                <a:solidFill>
                  <a:schemeClr val="bg1"/>
                </a:solidFill>
                <a:latin typeface="Consolas" panose="020B0609020204030204" pitchFamily="49" charset="0"/>
              </a:rPr>
              <a:t>End While</a:t>
            </a:r>
          </a:p>
        </p:txBody>
      </p:sp>
      <p:pic>
        <p:nvPicPr>
          <p:cNvPr id="7" name="Picture 6">
            <a:extLst>
              <a:ext uri="{FF2B5EF4-FFF2-40B4-BE49-F238E27FC236}">
                <a16:creationId xmlns:a16="http://schemas.microsoft.com/office/drawing/2014/main" id="{3FDEF1F4-7D89-A2FD-5744-1256DB365481}"/>
              </a:ext>
            </a:extLst>
          </p:cNvPr>
          <p:cNvPicPr>
            <a:picLocks noChangeAspect="1"/>
          </p:cNvPicPr>
          <p:nvPr/>
        </p:nvPicPr>
        <p:blipFill>
          <a:blip r:embed="rId2"/>
          <a:stretch>
            <a:fillRect/>
          </a:stretch>
        </p:blipFill>
        <p:spPr>
          <a:xfrm>
            <a:off x="5669272" y="2585500"/>
            <a:ext cx="5017778" cy="3237939"/>
          </a:xfrm>
          <a:prstGeom prst="rect">
            <a:avLst/>
          </a:prstGeom>
        </p:spPr>
      </p:pic>
    </p:spTree>
    <p:extLst>
      <p:ext uri="{BB962C8B-B14F-4D97-AF65-F5344CB8AC3E}">
        <p14:creationId xmlns:p14="http://schemas.microsoft.com/office/powerpoint/2010/main" val="300774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a:t>Repetition Structures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ormAutofit/>
          </a:bodyPr>
          <a:lstStyle/>
          <a:p>
            <a:pPr>
              <a:spcAft>
                <a:spcPts val="600"/>
              </a:spcAft>
            </a:pPr>
            <a:fld id="{C263D6C4-4840-40CC-AC84-17E24B3B7BDE}" type="slidenum">
              <a:rPr lang="en-US" noProof="0" smtClean="0"/>
              <a:pPr>
                <a:spcAft>
                  <a:spcPts val="600"/>
                </a:spcAft>
              </a:pPr>
              <a:t>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11593854" cy="4659248"/>
          </a:xfrm>
        </p:spPr>
        <p:txBody>
          <a:bodyPr>
            <a:normAutofit/>
          </a:bodyPr>
          <a:lstStyle/>
          <a:p>
            <a:pPr marL="0" indent="0">
              <a:buNone/>
            </a:pPr>
            <a:r>
              <a:rPr lang="en-US" altLang="en-US" sz="2800" b="1" dirty="0">
                <a:solidFill>
                  <a:srgbClr val="FFFF00"/>
                </a:solidFill>
              </a:rPr>
              <a:t>Repetition Structures: </a:t>
            </a:r>
            <a:r>
              <a:rPr lang="en-US" altLang="en-US" sz="2800" dirty="0">
                <a:solidFill>
                  <a:srgbClr val="FFFF00"/>
                </a:solidFill>
              </a:rPr>
              <a:t>pseudocode and flowchart</a:t>
            </a:r>
            <a:endParaRPr lang="en-US" sz="2800" dirty="0">
              <a:solidFill>
                <a:srgbClr val="FFFF00"/>
              </a:solidFill>
            </a:endParaRPr>
          </a:p>
          <a:p>
            <a:pPr fontAlgn="base">
              <a:spcAft>
                <a:spcPct val="0"/>
              </a:spcAft>
            </a:pPr>
            <a:endParaRPr lang="en-US" altLang="en-US" sz="2400" dirty="0"/>
          </a:p>
          <a:p>
            <a:pPr marL="0" lvl="0" indent="0" fontAlgn="base">
              <a:spcAft>
                <a:spcPct val="0"/>
              </a:spcAft>
              <a:buNone/>
              <a:tabLst/>
            </a:pPr>
            <a:endParaRPr lang="en-US" dirty="0"/>
          </a:p>
        </p:txBody>
      </p:sp>
      <p:sp>
        <p:nvSpPr>
          <p:cNvPr id="5" name="Content Placeholder 2">
            <a:extLst>
              <a:ext uri="{FF2B5EF4-FFF2-40B4-BE49-F238E27FC236}">
                <a16:creationId xmlns:a16="http://schemas.microsoft.com/office/drawing/2014/main" id="{1C64AD77-FD30-43FA-C961-39F33BCD50CC}"/>
              </a:ext>
            </a:extLst>
          </p:cNvPr>
          <p:cNvSpPr txBox="1">
            <a:spLocks/>
          </p:cNvSpPr>
          <p:nvPr/>
        </p:nvSpPr>
        <p:spPr>
          <a:xfrm>
            <a:off x="1153913" y="2495149"/>
            <a:ext cx="5873261" cy="517034"/>
          </a:xfrm>
          <a:prstGeom prst="rect">
            <a:avLst/>
          </a:prstGeom>
        </p:spPr>
        <p:txBody>
          <a:bodyPr wrap="square" lIns="91425" tIns="91425" rIns="91425" bIns="91425">
            <a:spAutoFit/>
          </a:bodyPr>
          <a:lstStyle>
            <a:lvl1pPr marL="457200" indent="-4572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Aft>
                <a:spcPct val="0"/>
              </a:spcAft>
              <a:buFont typeface="Arial" panose="020B0604020202020204" pitchFamily="34" charset="0"/>
              <a:buNone/>
            </a:pPr>
            <a:r>
              <a:rPr lang="en-US" altLang="en-US" sz="2400" dirty="0">
                <a:latin typeface="Arial (Body)"/>
              </a:rPr>
              <a:t>The </a:t>
            </a:r>
            <a:r>
              <a:rPr lang="en-US" altLang="en-US" sz="2400" dirty="0">
                <a:latin typeface="Consolas" panose="020B0609020204030204" pitchFamily="49" charset="0"/>
              </a:rPr>
              <a:t>While</a:t>
            </a:r>
            <a:r>
              <a:rPr lang="en-US" altLang="en-US" sz="2400" dirty="0">
                <a:latin typeface="Arial (Body)"/>
              </a:rPr>
              <a:t> Loop: a pseudocode example</a:t>
            </a:r>
            <a:endParaRPr lang="en-US" altLang="en-US" sz="2400" b="1" dirty="0">
              <a:latin typeface="Arial (Body)"/>
            </a:endParaRPr>
          </a:p>
        </p:txBody>
      </p:sp>
      <p:sp>
        <p:nvSpPr>
          <p:cNvPr id="8" name="TextBox 7">
            <a:extLst>
              <a:ext uri="{FF2B5EF4-FFF2-40B4-BE49-F238E27FC236}">
                <a16:creationId xmlns:a16="http://schemas.microsoft.com/office/drawing/2014/main" id="{6C3951C4-5D81-F263-1CDA-E0CD98FD59D3}"/>
              </a:ext>
            </a:extLst>
          </p:cNvPr>
          <p:cNvSpPr txBox="1"/>
          <p:nvPr/>
        </p:nvSpPr>
        <p:spPr>
          <a:xfrm>
            <a:off x="1153912" y="3093516"/>
            <a:ext cx="5873262" cy="2246769"/>
          </a:xfrm>
          <a:prstGeom prst="rect">
            <a:avLst/>
          </a:prstGeom>
          <a:noFill/>
          <a:ln w="15875">
            <a:solidFill>
              <a:schemeClr val="accent1"/>
            </a:solidFill>
          </a:ln>
        </p:spPr>
        <p:txBody>
          <a:bodyPr wrap="square" rtlCol="0">
            <a:spAutoFit/>
          </a:bodyPr>
          <a:lstStyle/>
          <a:p>
            <a:r>
              <a:rPr lang="en-US" sz="2800" dirty="0">
                <a:solidFill>
                  <a:schemeClr val="bg1"/>
                </a:solidFill>
                <a:latin typeface="Consolas" panose="020B0609020204030204" pitchFamily="49" charset="0"/>
              </a:rPr>
              <a:t>Declare Integer count = 0</a:t>
            </a:r>
          </a:p>
          <a:p>
            <a:r>
              <a:rPr lang="en-US" sz="2800" dirty="0">
                <a:solidFill>
                  <a:schemeClr val="bg1"/>
                </a:solidFill>
                <a:latin typeface="Consolas" panose="020B0609020204030204" pitchFamily="49" charset="0"/>
              </a:rPr>
              <a:t>While count &lt; 10</a:t>
            </a:r>
          </a:p>
          <a:p>
            <a:r>
              <a:rPr lang="en-US" sz="2800" dirty="0">
                <a:solidFill>
                  <a:schemeClr val="bg1"/>
                </a:solidFill>
                <a:latin typeface="Consolas" panose="020B0609020204030204" pitchFamily="49" charset="0"/>
              </a:rPr>
              <a:t>    Display count</a:t>
            </a:r>
          </a:p>
          <a:p>
            <a:r>
              <a:rPr lang="en-US" sz="2800" dirty="0">
                <a:solidFill>
                  <a:schemeClr val="bg1"/>
                </a:solidFill>
                <a:latin typeface="Consolas" panose="020B0609020204030204" pitchFamily="49" charset="0"/>
              </a:rPr>
              <a:t>    Set count = count + 1</a:t>
            </a:r>
          </a:p>
          <a:p>
            <a:r>
              <a:rPr lang="en-US" sz="2800" dirty="0">
                <a:solidFill>
                  <a:schemeClr val="bg1"/>
                </a:solidFill>
                <a:latin typeface="Consolas" panose="020B0609020204030204" pitchFamily="49" charset="0"/>
              </a:rPr>
              <a:t>End While</a:t>
            </a:r>
          </a:p>
        </p:txBody>
      </p:sp>
    </p:spTree>
    <p:extLst>
      <p:ext uri="{BB962C8B-B14F-4D97-AF65-F5344CB8AC3E}">
        <p14:creationId xmlns:p14="http://schemas.microsoft.com/office/powerpoint/2010/main" val="115400225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2141</Words>
  <Application>Microsoft Office PowerPoint</Application>
  <PresentationFormat>Widescreen</PresentationFormat>
  <Paragraphs>222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(Body)</vt:lpstr>
      <vt:lpstr>Calibri</vt:lpstr>
      <vt:lpstr>Consolas</vt:lpstr>
      <vt:lpstr>Trade Gothic LT Pro</vt:lpstr>
      <vt:lpstr>Trebuchet MS</vt:lpstr>
      <vt:lpstr>Office Theme</vt:lpstr>
      <vt:lpstr>6 Repetition Structures(1) (Midterm Test) </vt:lpstr>
      <vt:lpstr>Repetition Structures</vt:lpstr>
      <vt:lpstr>Writing pseudocode for repetition structures (loops)  Part - 1</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vt:lpstr>
      <vt:lpstr>Repetition Structures    </vt:lpstr>
      <vt:lpstr>Repetition Structures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2020-01-08T00:36:00Z</dcterms:created>
  <dcterms:modified xsi:type="dcterms:W3CDTF">2023-05-05T23:00:36Z</dcterms:modified>
</cp:coreProperties>
</file>