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45"/>
  </p:notesMasterIdLst>
  <p:handoutMasterIdLst>
    <p:handoutMasterId r:id="rId46"/>
  </p:handoutMasterIdLst>
  <p:sldIdLst>
    <p:sldId id="256" r:id="rId5"/>
    <p:sldId id="698" r:id="rId6"/>
    <p:sldId id="288" r:id="rId7"/>
    <p:sldId id="753" r:id="rId8"/>
    <p:sldId id="727" r:id="rId9"/>
    <p:sldId id="728" r:id="rId10"/>
    <p:sldId id="729" r:id="rId11"/>
    <p:sldId id="730" r:id="rId12"/>
    <p:sldId id="733" r:id="rId13"/>
    <p:sldId id="738" r:id="rId14"/>
    <p:sldId id="739" r:id="rId15"/>
    <p:sldId id="740" r:id="rId16"/>
    <p:sldId id="742" r:id="rId17"/>
    <p:sldId id="743" r:id="rId18"/>
    <p:sldId id="744" r:id="rId19"/>
    <p:sldId id="745" r:id="rId20"/>
    <p:sldId id="748" r:id="rId21"/>
    <p:sldId id="747" r:id="rId22"/>
    <p:sldId id="749" r:id="rId23"/>
    <p:sldId id="731" r:id="rId24"/>
    <p:sldId id="732" r:id="rId25"/>
    <p:sldId id="751" r:id="rId26"/>
    <p:sldId id="752" r:id="rId27"/>
    <p:sldId id="695" r:id="rId28"/>
    <p:sldId id="750" r:id="rId29"/>
    <p:sldId id="612" r:id="rId30"/>
    <p:sldId id="754" r:id="rId31"/>
    <p:sldId id="755" r:id="rId32"/>
    <p:sldId id="756" r:id="rId33"/>
    <p:sldId id="757" r:id="rId34"/>
    <p:sldId id="758" r:id="rId35"/>
    <p:sldId id="759" r:id="rId36"/>
    <p:sldId id="760" r:id="rId37"/>
    <p:sldId id="761" r:id="rId38"/>
    <p:sldId id="762" r:id="rId39"/>
    <p:sldId id="763" r:id="rId40"/>
    <p:sldId id="765" r:id="rId41"/>
    <p:sldId id="764" r:id="rId42"/>
    <p:sldId id="766" r:id="rId43"/>
    <p:sldId id="40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90" autoAdjust="0"/>
    <p:restoredTop sz="94632" autoAdjust="0"/>
  </p:normalViewPr>
  <p:slideViewPr>
    <p:cSldViewPr snapToGrid="0">
      <p:cViewPr varScale="1">
        <p:scale>
          <a:sx n="81" d="100"/>
          <a:sy n="81" d="100"/>
        </p:scale>
        <p:origin x="677" y="53"/>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2/20/2024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1518225" y="1262159"/>
            <a:ext cx="9155551" cy="2295421"/>
          </a:xfrm>
          <a:prstGeom prst="rect">
            <a:avLst/>
          </a:prstGeom>
        </p:spPr>
        <p:txBody>
          <a:bodyPr vert="horz" lIns="91440" tIns="45720" rIns="91440" bIns="45720" rtlCol="0" anchor="ctr" anchorCtr="0">
            <a:noAutofit/>
          </a:bodyPr>
          <a:lstStyle>
            <a:lvl1pPr algn="ctr">
              <a:defRPr lang="en-GB" sz="80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dirty="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1518225" y="4081556"/>
            <a:ext cx="9155551" cy="1514285"/>
          </a:xfrm>
          <a:prstGeom prst="rect">
            <a:avLst/>
          </a:prstGeom>
        </p:spPr>
        <p:txBody>
          <a:bodyPr vert="horz" lIns="91440" tIns="45720" rIns="91440" bIns="45720" rtlCol="0">
            <a:normAutofit/>
          </a:bodyPr>
          <a:lstStyle>
            <a:lvl1pPr marL="0" indent="0" algn="ctr">
              <a:buNone/>
              <a:defRPr lang="en-GB" sz="2400" spc="300" dirty="0">
                <a:solidFill>
                  <a:schemeClr val="bg1"/>
                </a:solidFill>
                <a:latin typeface="+mn-lt"/>
                <a:cs typeface="Arial" panose="020B0604020202020204" pitchFamily="34" charset="0"/>
              </a:defRPr>
            </a:lvl1pPr>
          </a:lstStyle>
          <a:p>
            <a:pPr marL="228600" lvl="0" indent="-228600"/>
            <a:r>
              <a:rPr lang="en-US" noProof="0" dirty="0"/>
              <a:t>Click to edit </a:t>
            </a:r>
          </a:p>
          <a:p>
            <a:pPr marL="228600" lvl="0" indent="-228600"/>
            <a:r>
              <a:rPr lang="en-US" noProof="0" dirty="0"/>
              <a:t>Master subtitle </a:t>
            </a:r>
          </a:p>
          <a:p>
            <a:pPr marL="228600" lvl="0" indent="-228600"/>
            <a:r>
              <a:rPr lang="en-US" noProof="0" dirty="0"/>
              <a:t>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a:prstGeom prst="rect">
            <a:avLst/>
          </a:prstGeo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a:prstGeom prst="rect">
            <a:avLst/>
          </a:prstGeo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a:prstGeom prst="rect">
            <a:avLst/>
          </a:prstGeo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a:prstGeom prst="rect">
            <a:avLst/>
          </a:prstGeo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a:prstGeom prst="rect">
            <a:avLst/>
          </a:prstGeo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a:prstGeom prst="rect">
            <a:avLst/>
          </a:prstGeo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a:prstGeom prst="rect">
            <a:avLst/>
          </a:prstGeo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a:prstGeom prst="rect">
            <a:avLst/>
          </a:prstGeo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a:prstGeom prst="rect">
            <a:avLst/>
          </a:prstGeo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a:prstGeom prst="rect">
            <a:avLst/>
          </a:prstGeo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a:prstGeom prst="rect">
            <a:avLst/>
          </a:prstGeo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a:prstGeom prst="rect">
            <a:avLst/>
          </a:prstGeo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a:prstGeom prst="rect">
            <a:avLst/>
          </a:prstGeo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a:prstGeom prst="rect">
            <a:avLst/>
          </a:prstGeo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a:prstGeom prst="rect">
            <a:avLst/>
          </a:prstGeo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a:prstGeom prst="rect">
            <a:avLst/>
          </a:prstGeo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94685C60-4F41-4EEF-9908-D74E7A3AE83A}"/>
              </a:ext>
            </a:extLst>
          </p:cNvPr>
          <p:cNvGrpSpPr/>
          <p:nvPr userDrawn="1"/>
        </p:nvGrpSpPr>
        <p:grpSpPr>
          <a:xfrm>
            <a:off x="-1" y="886690"/>
            <a:ext cx="12192001" cy="5423639"/>
            <a:chOff x="-1" y="1357409"/>
            <a:chExt cx="12192001" cy="4917518"/>
          </a:xfrm>
        </p:grpSpPr>
        <p:sp>
          <p:nvSpPr>
            <p:cNvPr id="13" name="Rectangle: Single Corner Snipped 12">
              <a:extLst>
                <a:ext uri="{FF2B5EF4-FFF2-40B4-BE49-F238E27FC236}">
                  <a16:creationId xmlns:a16="http://schemas.microsoft.com/office/drawing/2014/main" id="{8608DB13-7B58-4179-9E0A-834C805FE05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4" name="Rectangle: Single Corner Snipped 13">
              <a:extLst>
                <a:ext uri="{FF2B5EF4-FFF2-40B4-BE49-F238E27FC236}">
                  <a16:creationId xmlns:a16="http://schemas.microsoft.com/office/drawing/2014/main" id="{53E67E9B-01F4-48E1-821D-BD4FF9BE906B}"/>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235527" y="207970"/>
            <a:ext cx="11720946" cy="535531"/>
          </a:xfrm>
          <a:prstGeom prst="rect">
            <a:avLst/>
          </a:prstGeom>
        </p:spPr>
        <p:txBody>
          <a:bodyPr vert="horz" wrap="square" lIns="91440" tIns="45720" rIns="91440" bIns="45720" rtlCol="0" anchor="t">
            <a:spAutoFit/>
          </a:bodyPr>
          <a:lstStyle>
            <a:lvl1pPr algn="ctr">
              <a:defRPr lang="en-GB" sz="3200" b="1" spc="-70" baseline="0" dirty="0">
                <a:solidFill>
                  <a:schemeClr val="bg1"/>
                </a:solidFill>
                <a:latin typeface="+mj-lt"/>
              </a:defRPr>
            </a:lvl1pPr>
          </a:lstStyle>
          <a:p>
            <a:pPr lvl="0"/>
            <a:r>
              <a:rPr lang="en-US" noProof="0" dirty="0"/>
              <a:t>Click to edit Master title style</a:t>
            </a:r>
          </a:p>
        </p:txBody>
      </p:sp>
      <p:sp>
        <p:nvSpPr>
          <p:cNvPr id="18" name="Freeform: Shape 17">
            <a:extLst>
              <a:ext uri="{FF2B5EF4-FFF2-40B4-BE49-F238E27FC236}">
                <a16:creationId xmlns:a16="http://schemas.microsoft.com/office/drawing/2014/main" id="{5EE337D7-CB87-4EBD-B982-89588A628841}"/>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235527" y="979179"/>
            <a:ext cx="11720946" cy="5158096"/>
          </a:xfrm>
          <a:prstGeom prst="rect">
            <a:avLst/>
          </a:prstGeom>
        </p:spPr>
        <p:txBody>
          <a:bodyPr>
            <a:noAutofit/>
          </a:bodyPr>
          <a:lstStyle>
            <a:lvl1pPr>
              <a:lnSpc>
                <a:spcPct val="100000"/>
              </a:lnSpc>
              <a:spcBef>
                <a:spcPts val="600"/>
              </a:spcBef>
              <a:spcAft>
                <a:spcPts val="400"/>
              </a:spcAft>
              <a:defRPr sz="2800">
                <a:solidFill>
                  <a:schemeClr val="bg1"/>
                </a:solidFill>
                <a:latin typeface="+mn-lt"/>
                <a:cs typeface="Arial" panose="020B0604020202020204" pitchFamily="34" charset="0"/>
              </a:defRPr>
            </a:lvl1pPr>
            <a:lvl2pPr>
              <a:lnSpc>
                <a:spcPct val="100000"/>
              </a:lnSpc>
              <a:spcBef>
                <a:spcPts val="600"/>
              </a:spcBef>
              <a:spcAft>
                <a:spcPts val="400"/>
              </a:spcAft>
              <a:defRPr sz="2400">
                <a:solidFill>
                  <a:schemeClr val="bg1"/>
                </a:solidFill>
                <a:latin typeface="+mn-lt"/>
                <a:cs typeface="Arial" panose="020B0604020202020204" pitchFamily="34" charset="0"/>
              </a:defRPr>
            </a:lvl2pPr>
            <a:lvl3pPr>
              <a:lnSpc>
                <a:spcPct val="100000"/>
              </a:lnSpc>
              <a:spcBef>
                <a:spcPts val="600"/>
              </a:spcBef>
              <a:spcAft>
                <a:spcPts val="400"/>
              </a:spcAft>
              <a:defRPr sz="20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2" name="Group 21">
            <a:extLst>
              <a:ext uri="{FF2B5EF4-FFF2-40B4-BE49-F238E27FC236}">
                <a16:creationId xmlns:a16="http://schemas.microsoft.com/office/drawing/2014/main" id="{FB560F9E-FF63-452E-A439-34981AE60772}"/>
              </a:ext>
            </a:extLst>
          </p:cNvPr>
          <p:cNvGrpSpPr/>
          <p:nvPr userDrawn="1"/>
        </p:nvGrpSpPr>
        <p:grpSpPr>
          <a:xfrm>
            <a:off x="-1" y="886690"/>
            <a:ext cx="12192001" cy="5423639"/>
            <a:chOff x="-1" y="1357409"/>
            <a:chExt cx="12192001" cy="4917518"/>
          </a:xfrm>
        </p:grpSpPr>
        <p:sp>
          <p:nvSpPr>
            <p:cNvPr id="23" name="Rectangle: Single Corner Snipped 22">
              <a:extLst>
                <a:ext uri="{FF2B5EF4-FFF2-40B4-BE49-F238E27FC236}">
                  <a16:creationId xmlns:a16="http://schemas.microsoft.com/office/drawing/2014/main" id="{5DA42D11-2765-4F1A-AF0E-0897B4E3F6F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5" name="Rectangle: Single Corner Snipped 24">
              <a:extLst>
                <a:ext uri="{FF2B5EF4-FFF2-40B4-BE49-F238E27FC236}">
                  <a16:creationId xmlns:a16="http://schemas.microsoft.com/office/drawing/2014/main" id="{8892F937-37BB-493D-B104-782353E5DCB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235527" y="881944"/>
            <a:ext cx="11720946" cy="541168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1" name="Title 1">
            <a:extLst>
              <a:ext uri="{FF2B5EF4-FFF2-40B4-BE49-F238E27FC236}">
                <a16:creationId xmlns:a16="http://schemas.microsoft.com/office/drawing/2014/main" id="{8771B84E-27B8-4E24-9779-E9F222471D7F}"/>
              </a:ext>
            </a:extLst>
          </p:cNvPr>
          <p:cNvSpPr>
            <a:spLocks noGrp="1"/>
          </p:cNvSpPr>
          <p:nvPr>
            <p:ph type="title"/>
          </p:nvPr>
        </p:nvSpPr>
        <p:spPr>
          <a:xfrm>
            <a:off x="235527" y="207970"/>
            <a:ext cx="11720946" cy="535531"/>
          </a:xfrm>
          <a:prstGeom prst="rect">
            <a:avLst/>
          </a:prstGeom>
        </p:spPr>
        <p:txBody>
          <a:bodyPr vert="horz" wrap="square" lIns="91440" tIns="45720" rIns="91440" bIns="45720" rtlCol="0" anchor="t">
            <a:spAutoFit/>
          </a:bodyPr>
          <a:lstStyle>
            <a:lvl1pPr algn="ctr">
              <a:defRPr lang="en-GB" sz="3200" b="1" spc="-70" baseline="0" dirty="0">
                <a:solidFill>
                  <a:schemeClr val="bg1"/>
                </a:solidFill>
                <a:latin typeface="+mj-lt"/>
              </a:defRPr>
            </a:lvl1pPr>
          </a:lstStyle>
          <a:p>
            <a:pPr lvl="0"/>
            <a:r>
              <a:rPr lang="en-US" noProof="0" dirty="0"/>
              <a:t>Click to edit Master title style</a:t>
            </a:r>
          </a:p>
        </p:txBody>
      </p:sp>
      <p:sp>
        <p:nvSpPr>
          <p:cNvPr id="19" name="Date Placeholder 3">
            <a:extLst>
              <a:ext uri="{FF2B5EF4-FFF2-40B4-BE49-F238E27FC236}">
                <a16:creationId xmlns:a16="http://schemas.microsoft.com/office/drawing/2014/main" id="{3D714277-18D7-4A13-B544-81B4104264BA}"/>
              </a:ext>
            </a:extLst>
          </p:cNvPr>
          <p:cNvSpPr>
            <a:spLocks noGrp="1"/>
          </p:cNvSpPr>
          <p:nvPr>
            <p:ph type="dt" sz="half" idx="2"/>
          </p:nvPr>
        </p:nvSpPr>
        <p:spPr>
          <a:xfrm>
            <a:off x="235527" y="6453518"/>
            <a:ext cx="3276600" cy="288509"/>
          </a:xfrm>
          <a:prstGeom prst="rect">
            <a:avLst/>
          </a:prstGeom>
        </p:spPr>
        <p:txBody>
          <a:bodyPr/>
          <a:lstStyle>
            <a:lvl1pPr>
              <a:defRPr sz="1200">
                <a:solidFill>
                  <a:schemeClr val="accent4">
                    <a:lumMod val="60000"/>
                    <a:lumOff val="40000"/>
                  </a:schemeClr>
                </a:solidFill>
              </a:defRPr>
            </a:lvl1pPr>
          </a:lstStyle>
          <a:p>
            <a:r>
              <a:rPr lang="en-US"/>
              <a:t>21-Jan-2020</a:t>
            </a:r>
            <a:endParaRPr lang="en-US" dirty="0"/>
          </a:p>
        </p:txBody>
      </p:sp>
      <p:pic>
        <p:nvPicPr>
          <p:cNvPr id="26" name="Picture 25" descr="Logo&#10;&#10;Description automatically generated">
            <a:extLst>
              <a:ext uri="{FF2B5EF4-FFF2-40B4-BE49-F238E27FC236}">
                <a16:creationId xmlns:a16="http://schemas.microsoft.com/office/drawing/2014/main" id="{A3497BBD-7D06-4E73-9054-8EA20643EDA5}"/>
              </a:ext>
            </a:extLst>
          </p:cNvPr>
          <p:cNvPicPr>
            <a:picLocks noChangeAspect="1"/>
          </p:cNvPicPr>
          <p:nvPr userDrawn="1"/>
        </p:nvPicPr>
        <p:blipFill>
          <a:blip r:embed="rId2"/>
          <a:stretch>
            <a:fillRect/>
          </a:stretch>
        </p:blipFill>
        <p:spPr>
          <a:xfrm>
            <a:off x="10876760" y="6597772"/>
            <a:ext cx="1220779" cy="206939"/>
          </a:xfrm>
          <a:prstGeom prst="rect">
            <a:avLst/>
          </a:prstGeom>
        </p:spPr>
      </p:pic>
    </p:spTree>
    <p:extLst>
      <p:ext uri="{BB962C8B-B14F-4D97-AF65-F5344CB8AC3E}">
        <p14:creationId xmlns:p14="http://schemas.microsoft.com/office/powerpoint/2010/main" val="2636708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a:prstGeom prst="rect">
            <a:avLst/>
          </a:prstGeo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a:prstGeom prst="rect">
            <a:avLst/>
          </a:prstGeo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a:prstGeom prst="rect">
            <a:avLst/>
          </a:prstGeo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a:prstGeom prst="rect">
            <a:avLst/>
          </a:prstGeo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a:prstGeom prst="rect">
            <a:avLst/>
          </a:prstGeo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74" r:id="rId6"/>
    <p:sldLayoutId id="2147483661" r:id="rId7"/>
    <p:sldLayoutId id="2147483677"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bookshelf.vitalsource.com/reader/books/9781943872756/pages/recent"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448265" y="1102936"/>
            <a:ext cx="10344667" cy="2935411"/>
          </a:xfrm>
        </p:spPr>
        <p:txBody>
          <a:bodyPr/>
          <a:lstStyle/>
          <a:p>
            <a:r>
              <a:rPr lang="en-US" sz="4000" dirty="0">
                <a:solidFill>
                  <a:schemeClr val="bg1"/>
                </a:solidFill>
              </a:rPr>
              <a:t>7 </a:t>
            </a:r>
            <a:r>
              <a:rPr lang="en-US" sz="4000" dirty="0">
                <a:solidFill>
                  <a:srgbClr val="FFFF00"/>
                </a:solidFill>
              </a:rPr>
              <a:t>Repetition Structures(2)</a:t>
            </a:r>
            <a:br>
              <a:rPr lang="en-US" sz="4000" dirty="0">
                <a:solidFill>
                  <a:srgbClr val="FFFF00"/>
                </a:solidFill>
              </a:rPr>
            </a:br>
            <a:r>
              <a:rPr lang="en-US" sz="4000" dirty="0">
                <a:solidFill>
                  <a:srgbClr val="FFFF00"/>
                </a:solidFill>
              </a:rPr>
              <a:t>&amp;</a:t>
            </a:r>
            <a:br>
              <a:rPr lang="en-US" sz="4000" dirty="0">
                <a:solidFill>
                  <a:srgbClr val="FFFF00"/>
                </a:solidFill>
              </a:rPr>
            </a:br>
            <a:r>
              <a:rPr lang="en-US" sz="4000" dirty="0">
                <a:solidFill>
                  <a:srgbClr val="FFFF00"/>
                </a:solidFill>
              </a:rPr>
              <a:t>more on Python Data Types</a:t>
            </a:r>
            <a:endParaRPr lang="en-US" dirty="0">
              <a:solidFill>
                <a:srgbClr val="FFFF00"/>
              </a:solidFill>
            </a:endParaRPr>
          </a:p>
        </p:txBody>
      </p:sp>
      <p:sp>
        <p:nvSpPr>
          <p:cNvPr id="4" name="Subtitle 2">
            <a:extLst>
              <a:ext uri="{FF2B5EF4-FFF2-40B4-BE49-F238E27FC236}">
                <a16:creationId xmlns:a16="http://schemas.microsoft.com/office/drawing/2014/main" id="{5BA46856-03A7-D303-08AC-46F51325BE1D}"/>
              </a:ext>
            </a:extLst>
          </p:cNvPr>
          <p:cNvSpPr txBox="1">
            <a:spLocks/>
          </p:cNvSpPr>
          <p:nvPr/>
        </p:nvSpPr>
        <p:spPr>
          <a:xfrm>
            <a:off x="1710645" y="4348986"/>
            <a:ext cx="9155551" cy="21477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lang="en-GB" sz="24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dirty="0">
                <a:solidFill>
                  <a:srgbClr val="63B7C6"/>
                </a:solidFill>
              </a:rPr>
              <a:t>    Instructor:</a:t>
            </a:r>
            <a:r>
              <a:rPr lang="en-US" dirty="0"/>
              <a:t> Raed Karim</a:t>
            </a:r>
          </a:p>
          <a:p>
            <a:pPr algn="l"/>
            <a:r>
              <a:rPr lang="en-US" b="1" dirty="0">
                <a:solidFill>
                  <a:srgbClr val="63B7C6"/>
                </a:solidFill>
              </a:rPr>
              <a:t>	   Email:</a:t>
            </a:r>
            <a:r>
              <a:rPr lang="en-US" dirty="0"/>
              <a:t> raed.karim@sheridancollege.ca </a:t>
            </a:r>
          </a:p>
          <a:p>
            <a:pPr algn="l"/>
            <a:r>
              <a:rPr lang="en-US" b="1" dirty="0">
                <a:solidFill>
                  <a:srgbClr val="63B7C6"/>
                </a:solidFill>
              </a:rPr>
              <a:t>        Course:</a:t>
            </a:r>
            <a:r>
              <a:rPr lang="en-US" dirty="0"/>
              <a:t> PROG12583</a:t>
            </a:r>
          </a:p>
          <a:p>
            <a:pPr algn="l"/>
            <a:r>
              <a:rPr lang="en-US" dirty="0"/>
              <a:t>		</a:t>
            </a:r>
            <a:endParaRPr lang="en-US" sz="1800" dirty="0"/>
          </a:p>
          <a:p>
            <a:pPr algn="l"/>
            <a:endParaRPr lang="en-US" dirty="0"/>
          </a:p>
          <a:p>
            <a:pPr algn="l"/>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10</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11918" y="1546290"/>
            <a:ext cx="11214100" cy="4659248"/>
          </a:xfrm>
        </p:spPr>
        <p:txBody>
          <a:bodyPr>
            <a:normAutofit/>
          </a:bodyPr>
          <a:lstStyle/>
          <a:p>
            <a:pPr marL="0" indent="0">
              <a:buNone/>
            </a:pPr>
            <a:r>
              <a:rPr lang="en-US" altLang="en-US" sz="2400" b="1" dirty="0">
                <a:solidFill>
                  <a:srgbClr val="FFFF00"/>
                </a:solidFill>
              </a:rPr>
              <a:t>Repetition Structures: </a:t>
            </a:r>
            <a:r>
              <a:rPr lang="en-US" altLang="en-US" sz="2400" dirty="0">
                <a:solidFill>
                  <a:srgbClr val="FFFF00"/>
                </a:solidFill>
              </a:rPr>
              <a:t>calculating running totals</a:t>
            </a:r>
          </a:p>
          <a:p>
            <a:r>
              <a:rPr lang="en-US" altLang="en-US" sz="2400" dirty="0"/>
              <a:t>To the right side: A general loop that calculates</a:t>
            </a:r>
            <a:br>
              <a:rPr lang="en-US" altLang="en-US" sz="2400" dirty="0"/>
            </a:br>
            <a:r>
              <a:rPr lang="en-US" altLang="en-US" sz="2400" dirty="0"/>
              <a:t> a running total.</a:t>
            </a:r>
          </a:p>
          <a:p>
            <a:pPr marL="271463" indent="-271463"/>
            <a:r>
              <a:rPr lang="en-US" sz="1800" b="0" i="0" u="none" strike="noStrike" baseline="0" dirty="0"/>
              <a:t>When the loop finishes, the accumulator will contain the</a:t>
            </a:r>
            <a:br>
              <a:rPr lang="en-US" sz="1800" b="0" i="0" u="none" strike="noStrike" baseline="0" dirty="0"/>
            </a:br>
            <a:r>
              <a:rPr lang="en-US" sz="1800" b="0" i="0" u="none" strike="noStrike" baseline="0" dirty="0"/>
              <a:t>total of the numbers that were read by the loop.</a:t>
            </a:r>
          </a:p>
          <a:p>
            <a:pPr marL="271463" indent="-271463"/>
            <a:r>
              <a:rPr lang="en-US" sz="1800" b="0" i="0" u="none" strike="noStrike" baseline="0" dirty="0"/>
              <a:t>Notice the first step in the flowchart is to set the</a:t>
            </a:r>
            <a:br>
              <a:rPr lang="en-US" sz="1800" b="0" i="0" u="none" strike="noStrike" baseline="0" dirty="0"/>
            </a:br>
            <a:r>
              <a:rPr lang="en-US" sz="1800" b="0" i="0" u="none" strike="noStrike" baseline="0" dirty="0"/>
              <a:t>accumulator variable to 0. This is a critical step.</a:t>
            </a:r>
          </a:p>
          <a:p>
            <a:pPr marL="271463" indent="-271463"/>
            <a:r>
              <a:rPr lang="en-US" sz="1800" b="0" i="0" u="none" strike="noStrike" baseline="0" dirty="0"/>
              <a:t>Each time the loop reads a number, it adds it to the</a:t>
            </a:r>
            <a:br>
              <a:rPr lang="en-US" sz="1800" b="0" i="0" u="none" strike="noStrike" baseline="0" dirty="0"/>
            </a:br>
            <a:r>
              <a:rPr lang="en-US" sz="1800" b="0" i="0" u="none" strike="noStrike" baseline="0" dirty="0"/>
              <a:t>accumulator. If the accumulator starts with any value</a:t>
            </a:r>
            <a:br>
              <a:rPr lang="en-US" sz="1800" b="0" i="0" u="none" strike="noStrike" baseline="0" dirty="0"/>
            </a:br>
            <a:r>
              <a:rPr lang="en-US" sz="1800" b="0" i="0" u="none" strike="noStrike" baseline="0" dirty="0"/>
              <a:t>other than 0,it will not contain the correct total when</a:t>
            </a:r>
            <a:br>
              <a:rPr lang="en-US" sz="1800" b="0" i="0" u="none" strike="noStrike" baseline="0" dirty="0"/>
            </a:br>
            <a:r>
              <a:rPr lang="en-CA" sz="1800" b="0" i="0" u="none" strike="noStrike" baseline="0" dirty="0"/>
              <a:t>the loop finishes.</a:t>
            </a:r>
            <a:endParaRPr lang="en-US" altLang="en-US" sz="2400" dirty="0"/>
          </a:p>
        </p:txBody>
      </p:sp>
      <p:pic>
        <p:nvPicPr>
          <p:cNvPr id="6" name="Picture 5">
            <a:extLst>
              <a:ext uri="{FF2B5EF4-FFF2-40B4-BE49-F238E27FC236}">
                <a16:creationId xmlns:a16="http://schemas.microsoft.com/office/drawing/2014/main" id="{176BF687-908C-2C48-B716-38B51702373B}"/>
              </a:ext>
            </a:extLst>
          </p:cNvPr>
          <p:cNvPicPr>
            <a:picLocks noChangeAspect="1"/>
          </p:cNvPicPr>
          <p:nvPr/>
        </p:nvPicPr>
        <p:blipFill>
          <a:blip r:embed="rId2"/>
          <a:stretch>
            <a:fillRect/>
          </a:stretch>
        </p:blipFill>
        <p:spPr>
          <a:xfrm>
            <a:off x="6390098" y="2453760"/>
            <a:ext cx="5689984" cy="3861315"/>
          </a:xfrm>
          <a:prstGeom prst="rect">
            <a:avLst/>
          </a:prstGeom>
        </p:spPr>
      </p:pic>
    </p:spTree>
    <p:extLst>
      <p:ext uri="{BB962C8B-B14F-4D97-AF65-F5344CB8AC3E}">
        <p14:creationId xmlns:p14="http://schemas.microsoft.com/office/powerpoint/2010/main" val="241129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11</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50472" y="1553434"/>
            <a:ext cx="6630872" cy="4659248"/>
          </a:xfrm>
        </p:spPr>
        <p:txBody>
          <a:bodyPr>
            <a:normAutofit lnSpcReduction="10000"/>
          </a:bodyPr>
          <a:lstStyle/>
          <a:p>
            <a:pPr marL="0" indent="0">
              <a:buNone/>
            </a:pPr>
            <a:r>
              <a:rPr lang="en-US" altLang="en-US" sz="2400" b="1" dirty="0">
                <a:solidFill>
                  <a:srgbClr val="FFFF00"/>
                </a:solidFill>
              </a:rPr>
              <a:t>Repetition Structures: </a:t>
            </a:r>
            <a:r>
              <a:rPr lang="en-US" altLang="en-US" sz="2400" dirty="0">
                <a:solidFill>
                  <a:srgbClr val="FFFF00"/>
                </a:solidFill>
              </a:rPr>
              <a:t>calculating running totals</a:t>
            </a:r>
          </a:p>
          <a:p>
            <a:r>
              <a:rPr lang="en-US" dirty="0"/>
              <a:t>In the example, first, we set MAX (the number of grades to be entered) to 5. We initialize the count and sum v</a:t>
            </a:r>
            <a:r>
              <a:rPr lang="en-US" b="0" i="0" u="none" strike="noStrike" baseline="0" dirty="0"/>
              <a:t>ariables to 0 (or 0.0). </a:t>
            </a:r>
          </a:p>
          <a:p>
            <a:r>
              <a:rPr lang="en-US" dirty="0"/>
              <a:t>The while loop checks for count if it’s less than MAX so the loop keeps running for 5 times.</a:t>
            </a:r>
          </a:p>
          <a:p>
            <a:r>
              <a:rPr lang="en-US" b="0" i="0" u="none" strike="noStrike" baseline="0" dirty="0"/>
              <a:t>Inside the loop, we prompt the user to enter the grades, then we add the grades in every loop to the sum variable (the accumulator) – line 8.</a:t>
            </a:r>
          </a:p>
          <a:p>
            <a:r>
              <a:rPr lang="en-US" dirty="0"/>
              <a:t>We increment the counter – line 9 so the while condition gets evaluated in the next iteration.</a:t>
            </a:r>
          </a:p>
          <a:p>
            <a:r>
              <a:rPr lang="en-US" b="0" i="0" u="none" strike="noStrike" baseline="0" dirty="0"/>
              <a:t>When the loop finishes, the sum holds the total of the 5 grades, then the average is computed (</a:t>
            </a:r>
            <a:r>
              <a:rPr lang="en-US" b="0" i="1" u="none" strike="noStrike" baseline="0" dirty="0"/>
              <a:t>outside the loop</a:t>
            </a:r>
            <a:r>
              <a:rPr lang="en-US" b="0" i="0" u="none" strike="noStrike" baseline="0" dirty="0"/>
              <a:t>) and its value is printed out.</a:t>
            </a:r>
            <a:endParaRPr lang="en-CA" b="0" i="0" u="none" strike="noStrike" baseline="0" dirty="0"/>
          </a:p>
        </p:txBody>
      </p:sp>
      <p:pic>
        <p:nvPicPr>
          <p:cNvPr id="6" name="Picture 5">
            <a:extLst>
              <a:ext uri="{FF2B5EF4-FFF2-40B4-BE49-F238E27FC236}">
                <a16:creationId xmlns:a16="http://schemas.microsoft.com/office/drawing/2014/main" id="{C5323CB1-3065-A0BF-D0C2-E294340661C2}"/>
              </a:ext>
            </a:extLst>
          </p:cNvPr>
          <p:cNvPicPr>
            <a:picLocks noChangeAspect="1"/>
          </p:cNvPicPr>
          <p:nvPr/>
        </p:nvPicPr>
        <p:blipFill>
          <a:blip r:embed="rId2"/>
          <a:stretch>
            <a:fillRect/>
          </a:stretch>
        </p:blipFill>
        <p:spPr>
          <a:xfrm>
            <a:off x="6924219" y="1611606"/>
            <a:ext cx="5184437" cy="3914251"/>
          </a:xfrm>
          <a:prstGeom prst="rect">
            <a:avLst/>
          </a:prstGeom>
          <a:noFill/>
        </p:spPr>
      </p:pic>
    </p:spTree>
    <p:extLst>
      <p:ext uri="{BB962C8B-B14F-4D97-AF65-F5344CB8AC3E}">
        <p14:creationId xmlns:p14="http://schemas.microsoft.com/office/powerpoint/2010/main" val="1168514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12</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50472" y="1553434"/>
            <a:ext cx="6630872" cy="4659248"/>
          </a:xfrm>
        </p:spPr>
        <p:txBody>
          <a:bodyPr>
            <a:normAutofit/>
          </a:bodyPr>
          <a:lstStyle/>
          <a:p>
            <a:pPr marL="0" indent="0">
              <a:buNone/>
            </a:pPr>
            <a:r>
              <a:rPr lang="en-US" altLang="en-US" sz="2400" b="1" dirty="0">
                <a:solidFill>
                  <a:srgbClr val="FFFF00"/>
                </a:solidFill>
              </a:rPr>
              <a:t>Repetition Structures: </a:t>
            </a:r>
            <a:r>
              <a:rPr lang="en-US" altLang="en-US" sz="2400" dirty="0">
                <a:solidFill>
                  <a:srgbClr val="FFFF00"/>
                </a:solidFill>
              </a:rPr>
              <a:t>calculating running totals</a:t>
            </a:r>
          </a:p>
          <a:p>
            <a:r>
              <a:rPr lang="en-US" dirty="0"/>
              <a:t>In the example, we modified the code by checking for the grades if they are greater than or equal to 50 - line 12, the program calculates the sum and increments the counter for the passing grades (</a:t>
            </a:r>
            <a:r>
              <a:rPr lang="en-US" i="1" dirty="0" err="1"/>
              <a:t>countPassing</a:t>
            </a:r>
            <a:r>
              <a:rPr lang="en-US" dirty="0"/>
              <a:t>). The </a:t>
            </a:r>
            <a:r>
              <a:rPr lang="en-US" i="1" dirty="0"/>
              <a:t>count</a:t>
            </a:r>
            <a:r>
              <a:rPr lang="en-US" dirty="0"/>
              <a:t> variable keeps track the grades entered by the user. The </a:t>
            </a:r>
            <a:r>
              <a:rPr lang="en-US" i="1" dirty="0" err="1"/>
              <a:t>countPassing</a:t>
            </a:r>
            <a:r>
              <a:rPr lang="en-US" dirty="0"/>
              <a:t> keeps track only the grades that meet the condition in line 12.</a:t>
            </a:r>
          </a:p>
          <a:p>
            <a:r>
              <a:rPr lang="en-US" dirty="0"/>
              <a:t>The average is calculated for the passing grades – line 16</a:t>
            </a:r>
            <a:endParaRPr lang="en-CA" b="0" i="0" u="none" strike="noStrike" baseline="0" dirty="0"/>
          </a:p>
        </p:txBody>
      </p:sp>
      <p:pic>
        <p:nvPicPr>
          <p:cNvPr id="9" name="Picture 8">
            <a:extLst>
              <a:ext uri="{FF2B5EF4-FFF2-40B4-BE49-F238E27FC236}">
                <a16:creationId xmlns:a16="http://schemas.microsoft.com/office/drawing/2014/main" id="{34BB0FAE-6951-374F-19EA-27E54E902004}"/>
              </a:ext>
            </a:extLst>
          </p:cNvPr>
          <p:cNvPicPr>
            <a:picLocks noChangeAspect="1"/>
          </p:cNvPicPr>
          <p:nvPr/>
        </p:nvPicPr>
        <p:blipFill>
          <a:blip r:embed="rId2"/>
          <a:stretch>
            <a:fillRect/>
          </a:stretch>
        </p:blipFill>
        <p:spPr>
          <a:xfrm>
            <a:off x="6781344" y="1512208"/>
            <a:ext cx="5355887" cy="4659248"/>
          </a:xfrm>
          <a:prstGeom prst="rect">
            <a:avLst/>
          </a:prstGeom>
        </p:spPr>
      </p:pic>
    </p:spTree>
    <p:extLst>
      <p:ext uri="{BB962C8B-B14F-4D97-AF65-F5344CB8AC3E}">
        <p14:creationId xmlns:p14="http://schemas.microsoft.com/office/powerpoint/2010/main" val="397767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13</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50472" y="1553434"/>
            <a:ext cx="11908178" cy="4659248"/>
          </a:xfrm>
        </p:spPr>
        <p:txBody>
          <a:bodyPr>
            <a:normAutofit/>
          </a:bodyPr>
          <a:lstStyle/>
          <a:p>
            <a:pPr marL="0" indent="0">
              <a:buNone/>
            </a:pPr>
            <a:r>
              <a:rPr lang="en-US" altLang="en-US" sz="2400" b="1" dirty="0">
                <a:solidFill>
                  <a:srgbClr val="FFFF00"/>
                </a:solidFill>
              </a:rPr>
              <a:t>Repetition Structures: </a:t>
            </a:r>
            <a:r>
              <a:rPr lang="en-US" altLang="en-US" sz="2400" dirty="0">
                <a:solidFill>
                  <a:srgbClr val="FFFF00"/>
                </a:solidFill>
              </a:rPr>
              <a:t>using </a:t>
            </a:r>
            <a:r>
              <a:rPr lang="en-US" altLang="en-US" sz="2400" u="sng" dirty="0">
                <a:solidFill>
                  <a:srgbClr val="FFFF00"/>
                </a:solidFill>
              </a:rPr>
              <a:t>Sentinel</a:t>
            </a:r>
            <a:r>
              <a:rPr lang="en-US" altLang="en-US" sz="2400" dirty="0">
                <a:solidFill>
                  <a:srgbClr val="FFFF00"/>
                </a:solidFill>
              </a:rPr>
              <a:t> values</a:t>
            </a:r>
          </a:p>
          <a:p>
            <a:pPr algn="l"/>
            <a:r>
              <a:rPr lang="en-US" b="0" i="0" u="none" strike="noStrike" baseline="0" dirty="0"/>
              <a:t>A </a:t>
            </a:r>
            <a:r>
              <a:rPr lang="en-US" b="0" i="1" u="none" strike="noStrike" baseline="0" dirty="0">
                <a:solidFill>
                  <a:srgbClr val="FFFF00"/>
                </a:solidFill>
              </a:rPr>
              <a:t>sentinel</a:t>
            </a:r>
            <a:r>
              <a:rPr lang="en-US" b="0" i="1" u="none" strike="noStrike" baseline="0" dirty="0"/>
              <a:t> </a:t>
            </a:r>
            <a:r>
              <a:rPr lang="en-US" b="0" i="0" u="none" strike="noStrike" baseline="0" dirty="0"/>
              <a:t>is a special value that marks the end of a sequence of items. When a program reads the sentinel value, it knows it has reached the end of the sequence, so the loop terminates.</a:t>
            </a:r>
          </a:p>
          <a:p>
            <a:pPr algn="l"/>
            <a:r>
              <a:rPr lang="en-US" dirty="0"/>
              <a:t>Usually, these values are determined by the programmer or based on a business model (client requirements).</a:t>
            </a:r>
          </a:p>
          <a:p>
            <a:pPr algn="l"/>
            <a:r>
              <a:rPr lang="en-US" b="0" i="0" u="none" strike="noStrike" baseline="0" dirty="0"/>
              <a:t>For example, suppose a doctor wants a program to calculate the average weight of all her patients. The program might work like this: A loop prompts the user to enter either a patient’s weight, or 0 if there are no more weights. When the program reads 0 as a weight, it interprets this as a signal that there are no more weights. The loop ends and the program </a:t>
            </a:r>
            <a:r>
              <a:rPr lang="en-CA" b="0" i="0" u="none" strike="noStrike" baseline="0" dirty="0"/>
              <a:t>displays the average weight.</a:t>
            </a:r>
          </a:p>
          <a:p>
            <a:pPr algn="l"/>
            <a:r>
              <a:rPr lang="en-US" b="0" i="0" u="none" strike="noStrike" baseline="0" dirty="0"/>
              <a:t>A sentinel value must be distinctive enough that it will not be mistaken as a regular value in the sequence.</a:t>
            </a:r>
            <a:endParaRPr lang="en-US" sz="2800" dirty="0"/>
          </a:p>
        </p:txBody>
      </p:sp>
    </p:spTree>
    <p:extLst>
      <p:ext uri="{BB962C8B-B14F-4D97-AF65-F5344CB8AC3E}">
        <p14:creationId xmlns:p14="http://schemas.microsoft.com/office/powerpoint/2010/main" val="2865618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14</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43328" y="1517714"/>
            <a:ext cx="6593228" cy="4954523"/>
          </a:xfrm>
        </p:spPr>
        <p:txBody>
          <a:bodyPr>
            <a:normAutofit fontScale="77500" lnSpcReduction="20000"/>
          </a:bodyPr>
          <a:lstStyle/>
          <a:p>
            <a:pPr marL="0" indent="0">
              <a:buNone/>
            </a:pPr>
            <a:r>
              <a:rPr lang="en-US" altLang="en-US" sz="3100" b="1" dirty="0">
                <a:solidFill>
                  <a:srgbClr val="FFFF00"/>
                </a:solidFill>
              </a:rPr>
              <a:t>Repetition Structures: </a:t>
            </a:r>
            <a:r>
              <a:rPr lang="en-US" altLang="en-US" sz="3100" dirty="0">
                <a:solidFill>
                  <a:srgbClr val="FFFF00"/>
                </a:solidFill>
              </a:rPr>
              <a:t>using </a:t>
            </a:r>
            <a:r>
              <a:rPr lang="en-US" altLang="en-US" sz="3100" u="sng" dirty="0">
                <a:solidFill>
                  <a:srgbClr val="FFFF00"/>
                </a:solidFill>
              </a:rPr>
              <a:t>Sentinel</a:t>
            </a:r>
            <a:r>
              <a:rPr lang="en-US" altLang="en-US" sz="3100" dirty="0">
                <a:solidFill>
                  <a:srgbClr val="FFFF00"/>
                </a:solidFill>
              </a:rPr>
              <a:t> values</a:t>
            </a:r>
          </a:p>
          <a:p>
            <a:pPr>
              <a:lnSpc>
                <a:spcPct val="120000"/>
              </a:lnSpc>
            </a:pPr>
            <a:r>
              <a:rPr lang="en-US" sz="2300" b="0" i="0" u="none" strike="noStrike" baseline="0" dirty="0"/>
              <a:t>In the example, first, we set the </a:t>
            </a:r>
            <a:r>
              <a:rPr lang="en-US" sz="2300" b="0" i="0" u="none" strike="noStrike" baseline="0" dirty="0" err="1"/>
              <a:t>TAX_Percent</a:t>
            </a:r>
            <a:r>
              <a:rPr lang="en-US" sz="2300" b="0" i="0" u="none" strike="noStrike" baseline="0" dirty="0"/>
              <a:t> value to 0.02 (or any value you choose). The program prompts the user to enter a value for property’s lot – line 8. The loop checks for the lot value if it’s not equal to 0 – line 9. here, the variable </a:t>
            </a:r>
            <a:r>
              <a:rPr lang="en-US" sz="2300" b="0" i="0" u="none" strike="noStrike" baseline="0" dirty="0">
                <a:solidFill>
                  <a:srgbClr val="FFFF00"/>
                </a:solidFill>
              </a:rPr>
              <a:t>lot</a:t>
            </a:r>
            <a:r>
              <a:rPr lang="en-US" sz="2300" b="0" i="0" u="none" strike="noStrike" baseline="0" dirty="0"/>
              <a:t> is the </a:t>
            </a:r>
            <a:r>
              <a:rPr lang="en-US" sz="2300" b="0" i="0" u="none" strike="noStrike" baseline="0" dirty="0">
                <a:solidFill>
                  <a:srgbClr val="FFFF00"/>
                </a:solidFill>
              </a:rPr>
              <a:t>sentinel</a:t>
            </a:r>
            <a:r>
              <a:rPr lang="en-US" sz="2300" b="0" i="0" u="none" strike="noStrike" baseline="0" dirty="0"/>
              <a:t>.</a:t>
            </a:r>
          </a:p>
          <a:p>
            <a:pPr>
              <a:lnSpc>
                <a:spcPct val="120000"/>
              </a:lnSpc>
            </a:pPr>
            <a:r>
              <a:rPr lang="en-US" sz="2300" dirty="0"/>
              <a:t>Inside the while loop, the program asks for the property value from the user- line 11. the property tax amount is calculated and printed out- lines 12-16.</a:t>
            </a:r>
          </a:p>
          <a:p>
            <a:pPr>
              <a:lnSpc>
                <a:spcPct val="120000"/>
              </a:lnSpc>
            </a:pPr>
            <a:r>
              <a:rPr lang="en-US" sz="2300" b="0" i="0" u="none" strike="noStrike" baseline="0" dirty="0"/>
              <a:t>Then the program </a:t>
            </a:r>
            <a:r>
              <a:rPr lang="en-US" sz="2300" dirty="0"/>
              <a:t>prompts the user to enter the lot number of the next property, so the while loop checks for the lot number-line 9. The program keeps going calculating the property taxes as long as the user does not enter 0 for the lot variable. The program ends when the user enters 0.</a:t>
            </a:r>
            <a:r>
              <a:rPr lang="en-US" sz="2300" b="0" i="0" u="none" strike="noStrike" baseline="0" dirty="0"/>
              <a:t> </a:t>
            </a:r>
            <a:endParaRPr lang="en-US" sz="2300" dirty="0"/>
          </a:p>
        </p:txBody>
      </p:sp>
      <p:pic>
        <p:nvPicPr>
          <p:cNvPr id="6" name="Picture 5" descr="Graphical user interface, text, application&#10;&#10;Description automatically generated">
            <a:extLst>
              <a:ext uri="{FF2B5EF4-FFF2-40B4-BE49-F238E27FC236}">
                <a16:creationId xmlns:a16="http://schemas.microsoft.com/office/drawing/2014/main" id="{0FFFD47C-4ED1-5DB7-FF36-E1453560D92B}"/>
              </a:ext>
            </a:extLst>
          </p:cNvPr>
          <p:cNvPicPr>
            <a:picLocks noChangeAspect="1"/>
          </p:cNvPicPr>
          <p:nvPr/>
        </p:nvPicPr>
        <p:blipFill>
          <a:blip r:embed="rId2"/>
          <a:stretch>
            <a:fillRect/>
          </a:stretch>
        </p:blipFill>
        <p:spPr>
          <a:xfrm>
            <a:off x="6736556" y="1517715"/>
            <a:ext cx="5400676" cy="4249871"/>
          </a:xfrm>
          <a:prstGeom prst="rect">
            <a:avLst/>
          </a:prstGeom>
          <a:noFill/>
        </p:spPr>
      </p:pic>
    </p:spTree>
    <p:extLst>
      <p:ext uri="{BB962C8B-B14F-4D97-AF65-F5344CB8AC3E}">
        <p14:creationId xmlns:p14="http://schemas.microsoft.com/office/powerpoint/2010/main" val="188745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15</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50472" y="1553434"/>
            <a:ext cx="8264866" cy="4659248"/>
          </a:xfrm>
        </p:spPr>
        <p:txBody>
          <a:bodyPr>
            <a:normAutofit/>
          </a:bodyPr>
          <a:lstStyle/>
          <a:p>
            <a:pPr marL="0" indent="0">
              <a:buNone/>
            </a:pPr>
            <a:r>
              <a:rPr lang="en-US" altLang="en-US" sz="2400" b="1" dirty="0">
                <a:solidFill>
                  <a:srgbClr val="FFFF00"/>
                </a:solidFill>
              </a:rPr>
              <a:t>Repetition Structures: </a:t>
            </a:r>
            <a:r>
              <a:rPr lang="en-US" altLang="en-US" sz="2400" dirty="0">
                <a:solidFill>
                  <a:srgbClr val="FFFF00"/>
                </a:solidFill>
              </a:rPr>
              <a:t>the </a:t>
            </a:r>
            <a:r>
              <a:rPr lang="en-US" altLang="en-US" sz="2400" u="sng" dirty="0">
                <a:solidFill>
                  <a:srgbClr val="FFFF00"/>
                </a:solidFill>
              </a:rPr>
              <a:t>break</a:t>
            </a:r>
            <a:r>
              <a:rPr lang="en-US" altLang="en-US" sz="2400" dirty="0">
                <a:solidFill>
                  <a:srgbClr val="FFFF00"/>
                </a:solidFill>
              </a:rPr>
              <a:t> and </a:t>
            </a:r>
            <a:r>
              <a:rPr lang="en-US" altLang="en-US" sz="2400" u="sng" dirty="0">
                <a:solidFill>
                  <a:srgbClr val="FFFF00"/>
                </a:solidFill>
              </a:rPr>
              <a:t>continue</a:t>
            </a:r>
            <a:r>
              <a:rPr lang="en-US" altLang="en-US" sz="2400" dirty="0">
                <a:solidFill>
                  <a:srgbClr val="FFFF00"/>
                </a:solidFill>
              </a:rPr>
              <a:t> statements</a:t>
            </a:r>
          </a:p>
          <a:p>
            <a:pPr algn="l"/>
            <a:r>
              <a:rPr lang="en-US" b="0" i="0" u="none" strike="noStrike" baseline="0" dirty="0"/>
              <a:t>The </a:t>
            </a:r>
            <a:r>
              <a:rPr lang="en-US" b="0" i="0" u="none" strike="noStrike" baseline="0" dirty="0">
                <a:solidFill>
                  <a:srgbClr val="FFFF00"/>
                </a:solidFill>
              </a:rPr>
              <a:t>break</a:t>
            </a:r>
            <a:r>
              <a:rPr lang="en-US" b="0" i="0" u="none" strike="noStrike" baseline="0" dirty="0"/>
              <a:t> and </a:t>
            </a:r>
            <a:r>
              <a:rPr lang="en-US" b="0" i="0" u="none" strike="noStrike" baseline="0" dirty="0">
                <a:solidFill>
                  <a:srgbClr val="FFFF00"/>
                </a:solidFill>
              </a:rPr>
              <a:t>continue</a:t>
            </a:r>
            <a:r>
              <a:rPr lang="en-US" b="0" i="0" u="none" strike="noStrike" baseline="0" dirty="0"/>
              <a:t> statements give you additional control over loops.</a:t>
            </a:r>
          </a:p>
          <a:p>
            <a:pPr algn="l"/>
            <a:r>
              <a:rPr lang="en-US" b="0" i="0" u="none" strike="noStrike" baseline="0" dirty="0"/>
              <a:t>The break statement breaks out of a loop by causing program execution </a:t>
            </a:r>
            <a:r>
              <a:rPr lang="en-US" b="0" i="0" u="none" strike="noStrike" baseline="0" dirty="0">
                <a:solidFill>
                  <a:srgbClr val="FFFF00"/>
                </a:solidFill>
              </a:rPr>
              <a:t>to jump to the statement that follows the loop</a:t>
            </a:r>
            <a:r>
              <a:rPr lang="en-US" b="0" i="0" u="none" strike="noStrike" baseline="0" dirty="0"/>
              <a:t>. This causes the loop to end. The continue statement continues a loop by causing execution </a:t>
            </a:r>
            <a:r>
              <a:rPr lang="en-US" b="0" i="0" u="none" strike="noStrike" baseline="0" dirty="0">
                <a:solidFill>
                  <a:srgbClr val="FFFF00"/>
                </a:solidFill>
              </a:rPr>
              <a:t>to jump to the top of the loop</a:t>
            </a:r>
            <a:r>
              <a:rPr lang="en-US" b="0" i="0" u="none" strike="noStrike" baseline="0" dirty="0"/>
              <a:t>. This causes the loop to execute again by reevaluating its condition. </a:t>
            </a:r>
          </a:p>
        </p:txBody>
      </p:sp>
      <p:pic>
        <p:nvPicPr>
          <p:cNvPr id="24" name="Picture 23">
            <a:extLst>
              <a:ext uri="{FF2B5EF4-FFF2-40B4-BE49-F238E27FC236}">
                <a16:creationId xmlns:a16="http://schemas.microsoft.com/office/drawing/2014/main" id="{95E55525-FDF1-7837-1F5D-467759319758}"/>
              </a:ext>
            </a:extLst>
          </p:cNvPr>
          <p:cNvPicPr>
            <a:picLocks noChangeAspect="1"/>
          </p:cNvPicPr>
          <p:nvPr/>
        </p:nvPicPr>
        <p:blipFill>
          <a:blip r:embed="rId2"/>
          <a:stretch>
            <a:fillRect/>
          </a:stretch>
        </p:blipFill>
        <p:spPr>
          <a:xfrm>
            <a:off x="8330098" y="1814500"/>
            <a:ext cx="3782868" cy="3843350"/>
          </a:xfrm>
          <a:prstGeom prst="rect">
            <a:avLst/>
          </a:prstGeom>
        </p:spPr>
      </p:pic>
    </p:spTree>
    <p:extLst>
      <p:ext uri="{BB962C8B-B14F-4D97-AF65-F5344CB8AC3E}">
        <p14:creationId xmlns:p14="http://schemas.microsoft.com/office/powerpoint/2010/main" val="3597014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16</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4" y="1517715"/>
            <a:ext cx="6407491" cy="4659248"/>
          </a:xfrm>
        </p:spPr>
        <p:txBody>
          <a:bodyPr>
            <a:normAutofit/>
          </a:bodyPr>
          <a:lstStyle/>
          <a:p>
            <a:pPr marL="0" indent="0">
              <a:buNone/>
            </a:pPr>
            <a:r>
              <a:rPr lang="en-US" altLang="en-US" sz="2400" b="1" dirty="0">
                <a:solidFill>
                  <a:srgbClr val="FFFF00"/>
                </a:solidFill>
              </a:rPr>
              <a:t>Repetition Structures: Example for </a:t>
            </a:r>
            <a:r>
              <a:rPr lang="en-US" altLang="en-US" sz="2400" dirty="0">
                <a:solidFill>
                  <a:srgbClr val="FFFF00"/>
                </a:solidFill>
              </a:rPr>
              <a:t>the </a:t>
            </a:r>
            <a:r>
              <a:rPr lang="en-US" altLang="en-US" sz="2400" u="sng" dirty="0">
                <a:solidFill>
                  <a:srgbClr val="FFFF00"/>
                </a:solidFill>
              </a:rPr>
              <a:t>break</a:t>
            </a:r>
            <a:r>
              <a:rPr lang="en-US" altLang="en-US" sz="2400" dirty="0">
                <a:solidFill>
                  <a:srgbClr val="FFFF00"/>
                </a:solidFill>
              </a:rPr>
              <a:t> statement</a:t>
            </a:r>
          </a:p>
          <a:p>
            <a:r>
              <a:rPr lang="en-US" b="0" i="0" u="none" strike="noStrike" baseline="0" dirty="0"/>
              <a:t>The while loop condition is always True so the loop is infinite. Inside the loop, the program prompts the user to enter a string –line 5. it checks for the string if it is equal to ‘quit’ (it evaluates the condition) so the break statement is executed, and the while loop terminates. This breaks out of the current loop and executes the statement that follows the loop, that is line 9.  </a:t>
            </a:r>
          </a:p>
        </p:txBody>
      </p:sp>
      <p:pic>
        <p:nvPicPr>
          <p:cNvPr id="6" name="Picture 5">
            <a:extLst>
              <a:ext uri="{FF2B5EF4-FFF2-40B4-BE49-F238E27FC236}">
                <a16:creationId xmlns:a16="http://schemas.microsoft.com/office/drawing/2014/main" id="{5D52BD7E-9D36-5489-0E89-9564E3D8FEF4}"/>
              </a:ext>
            </a:extLst>
          </p:cNvPr>
          <p:cNvPicPr>
            <a:picLocks noChangeAspect="1"/>
          </p:cNvPicPr>
          <p:nvPr/>
        </p:nvPicPr>
        <p:blipFill>
          <a:blip r:embed="rId2"/>
          <a:stretch>
            <a:fillRect/>
          </a:stretch>
        </p:blipFill>
        <p:spPr>
          <a:xfrm>
            <a:off x="6850855" y="2193131"/>
            <a:ext cx="5265635" cy="3543300"/>
          </a:xfrm>
          <a:prstGeom prst="rect">
            <a:avLst/>
          </a:prstGeom>
          <a:noFill/>
        </p:spPr>
      </p:pic>
    </p:spTree>
    <p:extLst>
      <p:ext uri="{BB962C8B-B14F-4D97-AF65-F5344CB8AC3E}">
        <p14:creationId xmlns:p14="http://schemas.microsoft.com/office/powerpoint/2010/main" val="260096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17</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4" y="1517715"/>
            <a:ext cx="6407491" cy="4659248"/>
          </a:xfrm>
        </p:spPr>
        <p:txBody>
          <a:bodyPr>
            <a:normAutofit/>
          </a:bodyPr>
          <a:lstStyle/>
          <a:p>
            <a:pPr marL="0" indent="0">
              <a:buNone/>
            </a:pPr>
            <a:r>
              <a:rPr lang="en-US" altLang="en-US" sz="2400" b="1" dirty="0">
                <a:solidFill>
                  <a:srgbClr val="FFFF00"/>
                </a:solidFill>
              </a:rPr>
              <a:t>Repetition Structures: Example for </a:t>
            </a:r>
            <a:r>
              <a:rPr lang="en-US" altLang="en-US" sz="2400" dirty="0">
                <a:solidFill>
                  <a:srgbClr val="FFFF00"/>
                </a:solidFill>
              </a:rPr>
              <a:t>the </a:t>
            </a:r>
            <a:r>
              <a:rPr lang="en-US" altLang="en-US" sz="2400" u="sng" dirty="0">
                <a:solidFill>
                  <a:srgbClr val="FFFF00"/>
                </a:solidFill>
              </a:rPr>
              <a:t>break</a:t>
            </a:r>
            <a:r>
              <a:rPr lang="en-US" altLang="en-US" sz="2400" dirty="0">
                <a:solidFill>
                  <a:srgbClr val="FFFF00"/>
                </a:solidFill>
              </a:rPr>
              <a:t> statement</a:t>
            </a:r>
          </a:p>
          <a:p>
            <a:r>
              <a:rPr lang="en-US" b="0" i="0" u="none" strike="noStrike" baseline="0" dirty="0"/>
              <a:t>The while loop condition is always True so the loop is infinite. Inside the loop, the program prompts the user to enter a letter –line 8. it checks if it’s a vowel by evaluating the if statement. If its true the program prints (‘ it’s  a vowel ’) and the while loop terminates with the break statement (line 11), and the rest of the program is executed (starting line 14); otherwise, the loop </a:t>
            </a:r>
            <a:r>
              <a:rPr lang="en-US" dirty="0"/>
              <a:t>keeps going and prompts the user to try again. </a:t>
            </a:r>
            <a:endParaRPr lang="en-US" b="0" i="0" u="none" strike="noStrike" baseline="0" dirty="0"/>
          </a:p>
        </p:txBody>
      </p:sp>
      <p:pic>
        <p:nvPicPr>
          <p:cNvPr id="7" name="Picture 6">
            <a:extLst>
              <a:ext uri="{FF2B5EF4-FFF2-40B4-BE49-F238E27FC236}">
                <a16:creationId xmlns:a16="http://schemas.microsoft.com/office/drawing/2014/main" id="{7031BE8B-9E3B-A351-0F8B-53B75A8AE02F}"/>
              </a:ext>
            </a:extLst>
          </p:cNvPr>
          <p:cNvPicPr>
            <a:picLocks noChangeAspect="1"/>
          </p:cNvPicPr>
          <p:nvPr/>
        </p:nvPicPr>
        <p:blipFill>
          <a:blip r:embed="rId2"/>
          <a:stretch>
            <a:fillRect/>
          </a:stretch>
        </p:blipFill>
        <p:spPr>
          <a:xfrm>
            <a:off x="7132368" y="1421597"/>
            <a:ext cx="4995339" cy="4393416"/>
          </a:xfrm>
          <a:prstGeom prst="rect">
            <a:avLst/>
          </a:prstGeom>
        </p:spPr>
      </p:pic>
    </p:spTree>
    <p:extLst>
      <p:ext uri="{BB962C8B-B14F-4D97-AF65-F5344CB8AC3E}">
        <p14:creationId xmlns:p14="http://schemas.microsoft.com/office/powerpoint/2010/main" val="1678958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18</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4" y="1517715"/>
            <a:ext cx="8479180" cy="511080"/>
          </a:xfrm>
        </p:spPr>
        <p:txBody>
          <a:bodyPr>
            <a:normAutofit/>
          </a:bodyPr>
          <a:lstStyle/>
          <a:p>
            <a:pPr marL="0" indent="0">
              <a:buNone/>
            </a:pPr>
            <a:r>
              <a:rPr lang="en-US" altLang="en-US" sz="2400" b="1" dirty="0">
                <a:solidFill>
                  <a:srgbClr val="FFFF00"/>
                </a:solidFill>
              </a:rPr>
              <a:t>Repetition Structures: Example for </a:t>
            </a:r>
            <a:r>
              <a:rPr lang="en-US" altLang="en-US" sz="2400" dirty="0">
                <a:solidFill>
                  <a:srgbClr val="FFFF00"/>
                </a:solidFill>
              </a:rPr>
              <a:t>the </a:t>
            </a:r>
            <a:r>
              <a:rPr lang="en-US" altLang="en-US" sz="2400" u="sng" dirty="0">
                <a:solidFill>
                  <a:srgbClr val="FFFF00"/>
                </a:solidFill>
              </a:rPr>
              <a:t>continue</a:t>
            </a:r>
            <a:r>
              <a:rPr lang="en-US" altLang="en-US" sz="2400" dirty="0">
                <a:solidFill>
                  <a:srgbClr val="FFFF00"/>
                </a:solidFill>
              </a:rPr>
              <a:t> statement</a:t>
            </a:r>
          </a:p>
        </p:txBody>
      </p:sp>
      <p:pic>
        <p:nvPicPr>
          <p:cNvPr id="6" name="Picture 5">
            <a:extLst>
              <a:ext uri="{FF2B5EF4-FFF2-40B4-BE49-F238E27FC236}">
                <a16:creationId xmlns:a16="http://schemas.microsoft.com/office/drawing/2014/main" id="{B58BF242-F930-8E63-A2DC-C8DAAF3DB42A}"/>
              </a:ext>
            </a:extLst>
          </p:cNvPr>
          <p:cNvPicPr>
            <a:picLocks noChangeAspect="1"/>
          </p:cNvPicPr>
          <p:nvPr/>
        </p:nvPicPr>
        <p:blipFill>
          <a:blip r:embed="rId2"/>
          <a:stretch>
            <a:fillRect/>
          </a:stretch>
        </p:blipFill>
        <p:spPr>
          <a:xfrm>
            <a:off x="7736681" y="2007364"/>
            <a:ext cx="4319211" cy="3386168"/>
          </a:xfrm>
          <a:prstGeom prst="rect">
            <a:avLst/>
          </a:prstGeom>
        </p:spPr>
      </p:pic>
      <p:pic>
        <p:nvPicPr>
          <p:cNvPr id="9" name="Picture 8">
            <a:extLst>
              <a:ext uri="{FF2B5EF4-FFF2-40B4-BE49-F238E27FC236}">
                <a16:creationId xmlns:a16="http://schemas.microsoft.com/office/drawing/2014/main" id="{4BDB69C5-1389-BAB8-B577-B8E1607050E0}"/>
              </a:ext>
            </a:extLst>
          </p:cNvPr>
          <p:cNvPicPr>
            <a:picLocks noChangeAspect="1"/>
          </p:cNvPicPr>
          <p:nvPr/>
        </p:nvPicPr>
        <p:blipFill>
          <a:blip r:embed="rId3"/>
          <a:stretch>
            <a:fillRect/>
          </a:stretch>
        </p:blipFill>
        <p:spPr>
          <a:xfrm>
            <a:off x="619114" y="2007364"/>
            <a:ext cx="3309949" cy="4148168"/>
          </a:xfrm>
          <a:prstGeom prst="rect">
            <a:avLst/>
          </a:prstGeom>
        </p:spPr>
      </p:pic>
      <p:sp>
        <p:nvSpPr>
          <p:cNvPr id="10" name="TextBox 9">
            <a:extLst>
              <a:ext uri="{FF2B5EF4-FFF2-40B4-BE49-F238E27FC236}">
                <a16:creationId xmlns:a16="http://schemas.microsoft.com/office/drawing/2014/main" id="{BA3031D4-B6FF-3218-A6D2-856D6BCB8729}"/>
              </a:ext>
            </a:extLst>
          </p:cNvPr>
          <p:cNvSpPr txBox="1"/>
          <p:nvPr/>
        </p:nvSpPr>
        <p:spPr>
          <a:xfrm>
            <a:off x="5800725" y="5579269"/>
            <a:ext cx="5986463" cy="646331"/>
          </a:xfrm>
          <a:prstGeom prst="rect">
            <a:avLst/>
          </a:prstGeom>
          <a:noFill/>
          <a:ln w="12700">
            <a:solidFill>
              <a:schemeClr val="accent1"/>
            </a:solidFill>
          </a:ln>
        </p:spPr>
        <p:txBody>
          <a:bodyPr wrap="square" rtlCol="0">
            <a:spAutoFit/>
          </a:bodyPr>
          <a:lstStyle/>
          <a:p>
            <a:r>
              <a:rPr lang="en-CA" dirty="0">
                <a:solidFill>
                  <a:schemeClr val="bg1"/>
                </a:solidFill>
              </a:rPr>
              <a:t>To the right, the code uses </a:t>
            </a:r>
            <a:r>
              <a:rPr lang="en-CA" dirty="0">
                <a:solidFill>
                  <a:srgbClr val="FFFF00"/>
                </a:solidFill>
              </a:rPr>
              <a:t>continue </a:t>
            </a:r>
            <a:r>
              <a:rPr lang="en-CA" dirty="0">
                <a:solidFill>
                  <a:schemeClr val="bg1"/>
                </a:solidFill>
              </a:rPr>
              <a:t>to jump to the start of the loop to increment count and continues.</a:t>
            </a:r>
          </a:p>
        </p:txBody>
      </p:sp>
      <p:sp>
        <p:nvSpPr>
          <p:cNvPr id="11" name="TextBox 10">
            <a:extLst>
              <a:ext uri="{FF2B5EF4-FFF2-40B4-BE49-F238E27FC236}">
                <a16:creationId xmlns:a16="http://schemas.microsoft.com/office/drawing/2014/main" id="{EE9C314E-A645-1D3B-8ABC-11E7B3010BE7}"/>
              </a:ext>
            </a:extLst>
          </p:cNvPr>
          <p:cNvSpPr txBox="1"/>
          <p:nvPr/>
        </p:nvSpPr>
        <p:spPr>
          <a:xfrm>
            <a:off x="4104813" y="2290718"/>
            <a:ext cx="3553287" cy="2862322"/>
          </a:xfrm>
          <a:prstGeom prst="rect">
            <a:avLst/>
          </a:prstGeom>
          <a:noFill/>
          <a:ln w="12700">
            <a:solidFill>
              <a:schemeClr val="accent1"/>
            </a:solidFill>
          </a:ln>
        </p:spPr>
        <p:txBody>
          <a:bodyPr wrap="square" rtlCol="0">
            <a:spAutoFit/>
          </a:bodyPr>
          <a:lstStyle/>
          <a:p>
            <a:r>
              <a:rPr lang="en-CA" dirty="0">
                <a:solidFill>
                  <a:schemeClr val="bg1"/>
                </a:solidFill>
              </a:rPr>
              <a:t>To the left, a modification to the vowel example. We allow the user to try 5 times by entering 5 letters. The program checks if the letter entered is a vowel; if so, it prints a message (line 8), and jumps to the start of the loop. If it’s not a vowel, it prints another message (line 10). The program keeps going for 5 times. </a:t>
            </a:r>
          </a:p>
        </p:txBody>
      </p:sp>
    </p:spTree>
    <p:extLst>
      <p:ext uri="{BB962C8B-B14F-4D97-AF65-F5344CB8AC3E}">
        <p14:creationId xmlns:p14="http://schemas.microsoft.com/office/powerpoint/2010/main" val="3692017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19</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340" y="1528207"/>
            <a:ext cx="6564654" cy="4659248"/>
          </a:xfrm>
        </p:spPr>
        <p:txBody>
          <a:bodyPr>
            <a:normAutofit/>
          </a:bodyPr>
          <a:lstStyle/>
          <a:p>
            <a:pPr marL="0" indent="0">
              <a:buNone/>
            </a:pPr>
            <a:r>
              <a:rPr lang="en-US" altLang="en-US" sz="2400" b="1" dirty="0">
                <a:solidFill>
                  <a:srgbClr val="FFFF00"/>
                </a:solidFill>
              </a:rPr>
              <a:t>Repetition Structures: using </a:t>
            </a:r>
            <a:r>
              <a:rPr lang="en-US" altLang="en-US" sz="2400" b="1" u="sng" dirty="0">
                <a:solidFill>
                  <a:srgbClr val="FFFF00"/>
                </a:solidFill>
              </a:rPr>
              <a:t>else</a:t>
            </a:r>
            <a:r>
              <a:rPr lang="en-US" altLang="en-US" sz="2400" b="1" dirty="0">
                <a:solidFill>
                  <a:srgbClr val="FFFF00"/>
                </a:solidFill>
              </a:rPr>
              <a:t> with loops</a:t>
            </a:r>
            <a:endParaRPr lang="en-US" altLang="en-US" sz="2400" dirty="0">
              <a:solidFill>
                <a:srgbClr val="FFFF00"/>
              </a:solidFill>
            </a:endParaRPr>
          </a:p>
          <a:p>
            <a:pPr marL="0" indent="0">
              <a:buNone/>
            </a:pPr>
            <a:r>
              <a:rPr lang="en-US" sz="1600" b="0" i="0" u="none" strike="noStrike" baseline="0" dirty="0">
                <a:solidFill>
                  <a:srgbClr val="FF0000"/>
                </a:solidFill>
              </a:rPr>
              <a:t>Warning !</a:t>
            </a:r>
            <a:r>
              <a:rPr lang="en-US" sz="1600" b="0" i="0" u="none" strike="noStrike" baseline="0" dirty="0"/>
              <a:t> You will never see this </a:t>
            </a:r>
            <a:r>
              <a:rPr lang="en-US" sz="1600" dirty="0"/>
              <a:t>in any other programming languages.</a:t>
            </a:r>
          </a:p>
          <a:p>
            <a:pPr marL="271463" indent="-271463"/>
            <a:r>
              <a:rPr lang="en-US" sz="1600" b="0" i="0" u="none" strike="noStrike" baseline="0" dirty="0"/>
              <a:t>Using </a:t>
            </a:r>
            <a:r>
              <a:rPr lang="en-US" sz="1600" b="0" i="0" u="sng" strike="noStrike" baseline="0" dirty="0"/>
              <a:t>else</a:t>
            </a:r>
            <a:r>
              <a:rPr lang="en-US" sz="1600" b="0" i="0" u="none" strike="noStrike" baseline="0" dirty="0"/>
              <a:t> clause with a loop (while or for) is a unique thing to Python.</a:t>
            </a:r>
          </a:p>
          <a:p>
            <a:pPr marL="271463" indent="-271463"/>
            <a:r>
              <a:rPr lang="en-CA" sz="1600" dirty="0">
                <a:effectLst/>
              </a:rPr>
              <a:t>The </a:t>
            </a:r>
            <a:r>
              <a:rPr lang="en-CA" sz="1600" b="1" dirty="0">
                <a:effectLst/>
              </a:rPr>
              <a:t>else</a:t>
            </a:r>
            <a:r>
              <a:rPr lang="en-CA" sz="1600" dirty="0">
                <a:effectLst/>
              </a:rPr>
              <a:t> is used with a </a:t>
            </a:r>
            <a:r>
              <a:rPr lang="en-CA" sz="1600" b="1" dirty="0">
                <a:effectLst/>
              </a:rPr>
              <a:t>while</a:t>
            </a:r>
            <a:r>
              <a:rPr lang="en-CA" sz="1600" dirty="0">
                <a:effectLst/>
              </a:rPr>
              <a:t> loop. The </a:t>
            </a:r>
            <a:r>
              <a:rPr lang="en-CA" sz="1600" b="1" dirty="0">
                <a:effectLst/>
              </a:rPr>
              <a:t>else</a:t>
            </a:r>
            <a:r>
              <a:rPr lang="en-CA" sz="1600" dirty="0">
                <a:effectLst/>
              </a:rPr>
              <a:t> statement is executed when the condition is evaluated </a:t>
            </a:r>
            <a:r>
              <a:rPr lang="en-CA" sz="1600" b="1" dirty="0">
                <a:effectLst/>
              </a:rPr>
              <a:t>false</a:t>
            </a:r>
            <a:r>
              <a:rPr lang="en-CA" sz="1600" dirty="0">
                <a:effectLst/>
              </a:rPr>
              <a:t>.</a:t>
            </a:r>
          </a:p>
          <a:p>
            <a:pPr marL="271463" indent="-271463"/>
            <a:r>
              <a:rPr lang="en-US" sz="1600" dirty="0"/>
              <a:t>The </a:t>
            </a:r>
            <a:r>
              <a:rPr lang="en-US" sz="1600" b="1" dirty="0"/>
              <a:t>else</a:t>
            </a:r>
            <a:r>
              <a:rPr lang="en-US" sz="1600" dirty="0"/>
              <a:t> statement is </a:t>
            </a:r>
            <a:r>
              <a:rPr lang="en-US" sz="1600" b="1" dirty="0"/>
              <a:t>not</a:t>
            </a:r>
            <a:r>
              <a:rPr lang="en-US" sz="1600" dirty="0"/>
              <a:t> executed if the loop terminates with </a:t>
            </a:r>
            <a:r>
              <a:rPr lang="en-US" sz="1600" b="1" dirty="0"/>
              <a:t>break</a:t>
            </a:r>
            <a:r>
              <a:rPr lang="en-US" sz="1600" dirty="0"/>
              <a:t>.</a:t>
            </a:r>
          </a:p>
          <a:p>
            <a:pPr marL="271463" indent="-271463"/>
            <a:r>
              <a:rPr lang="en-US" sz="1600" dirty="0"/>
              <a:t>In the example, the </a:t>
            </a:r>
            <a:r>
              <a:rPr lang="en-US" sz="1600" b="1" dirty="0"/>
              <a:t>else</a:t>
            </a:r>
            <a:r>
              <a:rPr lang="en-US" sz="1600" dirty="0"/>
              <a:t> statement (line 12) is executed ONLY when the loop is completed with five iteration, with </a:t>
            </a:r>
            <a:r>
              <a:rPr lang="en-US" sz="1600" b="1" u="sng" dirty="0"/>
              <a:t>no</a:t>
            </a:r>
            <a:r>
              <a:rPr lang="en-US" sz="1600" dirty="0"/>
              <a:t> termination by the break in line 8. If the </a:t>
            </a:r>
            <a:r>
              <a:rPr lang="en-US" sz="1600" b="1" dirty="0"/>
              <a:t>break</a:t>
            </a:r>
            <a:r>
              <a:rPr lang="en-US" sz="1600" dirty="0"/>
              <a:t> is executed, which only happens if ( </a:t>
            </a:r>
            <a:r>
              <a:rPr lang="en-US" sz="1600" b="1" dirty="0"/>
              <a:t>v is in vowels </a:t>
            </a:r>
            <a:r>
              <a:rPr lang="en-US" sz="1600" dirty="0"/>
              <a:t>), the control moves to line 13, skipping the else statement.</a:t>
            </a:r>
          </a:p>
          <a:p>
            <a:pPr marL="271463" indent="-271463"/>
            <a:r>
              <a:rPr lang="en-US" sz="1600" dirty="0"/>
              <a:t>The else with loops: provides an additional control for programmers to use to support their logic in solving problems, if needed.</a:t>
            </a:r>
          </a:p>
        </p:txBody>
      </p:sp>
      <p:pic>
        <p:nvPicPr>
          <p:cNvPr id="6" name="Picture 5">
            <a:extLst>
              <a:ext uri="{FF2B5EF4-FFF2-40B4-BE49-F238E27FC236}">
                <a16:creationId xmlns:a16="http://schemas.microsoft.com/office/drawing/2014/main" id="{E86215B1-2E48-43AC-EF7B-D4ABFB9B1ED7}"/>
              </a:ext>
            </a:extLst>
          </p:cNvPr>
          <p:cNvPicPr>
            <a:picLocks noChangeAspect="1"/>
          </p:cNvPicPr>
          <p:nvPr/>
        </p:nvPicPr>
        <p:blipFill>
          <a:blip r:embed="rId2"/>
          <a:stretch>
            <a:fillRect/>
          </a:stretch>
        </p:blipFill>
        <p:spPr>
          <a:xfrm>
            <a:off x="6807994" y="1400589"/>
            <a:ext cx="5329929" cy="4914485"/>
          </a:xfrm>
          <a:prstGeom prst="rect">
            <a:avLst/>
          </a:prstGeom>
          <a:noFill/>
        </p:spPr>
      </p:pic>
    </p:spTree>
    <p:extLst>
      <p:ext uri="{BB962C8B-B14F-4D97-AF65-F5344CB8AC3E}">
        <p14:creationId xmlns:p14="http://schemas.microsoft.com/office/powerpoint/2010/main" val="330008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sz="4000" dirty="0">
                <a:solidFill>
                  <a:schemeClr val="bg1"/>
                </a:solidFill>
              </a:rPr>
              <a:t> 6 </a:t>
            </a:r>
            <a:r>
              <a:rPr lang="en-US" sz="4000" dirty="0">
                <a:solidFill>
                  <a:srgbClr val="FFFF00"/>
                </a:solidFill>
              </a:rPr>
              <a:t>Repetition Structures</a:t>
            </a:r>
          </a:p>
        </p:txBody>
      </p:sp>
    </p:spTree>
    <p:extLst>
      <p:ext uri="{BB962C8B-B14F-4D97-AF65-F5344CB8AC3E}">
        <p14:creationId xmlns:p14="http://schemas.microsoft.com/office/powerpoint/2010/main" val="369915046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20</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altLang="en-US" sz="2800" b="1" dirty="0">
                <a:solidFill>
                  <a:srgbClr val="FFFF00"/>
                </a:solidFill>
              </a:rPr>
              <a:t>Repetition Structures </a:t>
            </a:r>
            <a:r>
              <a:rPr lang="en-US" sz="2800" b="1" dirty="0">
                <a:solidFill>
                  <a:srgbClr val="FFFF00"/>
                </a:solidFill>
              </a:rPr>
              <a:t>: </a:t>
            </a:r>
            <a:r>
              <a:rPr lang="en-US" sz="2800" b="1" dirty="0">
                <a:solidFill>
                  <a:schemeClr val="accent6">
                    <a:lumMod val="75000"/>
                  </a:schemeClr>
                </a:solidFill>
              </a:rPr>
              <a:t>Do it yourself !</a:t>
            </a:r>
          </a:p>
          <a:p>
            <a:r>
              <a:rPr lang="en-US" dirty="0"/>
              <a:t>Write a python program that calculates the area and the perimeter of a circle. Prompt the user to enter both values in a single input statement separated with ( ; ).</a:t>
            </a:r>
          </a:p>
          <a:p>
            <a:r>
              <a:rPr lang="en-US" dirty="0"/>
              <a:t>The program should validate the user inputs before the calculation, so all values are greater than 0.</a:t>
            </a:r>
          </a:p>
          <a:p>
            <a:r>
              <a:rPr lang="en-US" dirty="0"/>
              <a:t>The program prints out the area and the perimeter values</a:t>
            </a:r>
          </a:p>
          <a:p>
            <a:pPr marL="0" indent="0">
              <a:buNone/>
            </a:pPr>
            <a:endParaRPr lang="en-US" sz="2800" b="1" dirty="0">
              <a:solidFill>
                <a:srgbClr val="FFFF00"/>
              </a:solidFill>
            </a:endParaRPr>
          </a:p>
          <a:p>
            <a:pPr marL="467360" marR="558800" lvl="1"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2748767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21</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altLang="en-US" sz="2800" b="1" dirty="0">
                <a:solidFill>
                  <a:srgbClr val="FFFF00"/>
                </a:solidFill>
              </a:rPr>
              <a:t>Repetition Structures </a:t>
            </a:r>
            <a:r>
              <a:rPr lang="en-US" sz="2800" b="1" dirty="0">
                <a:solidFill>
                  <a:srgbClr val="FFFF00"/>
                </a:solidFill>
              </a:rPr>
              <a:t>: </a:t>
            </a:r>
            <a:r>
              <a:rPr lang="en-US" sz="2800" b="1" dirty="0">
                <a:solidFill>
                  <a:schemeClr val="accent6">
                    <a:lumMod val="75000"/>
                  </a:schemeClr>
                </a:solidFill>
              </a:rPr>
              <a:t>Do it yourself !</a:t>
            </a:r>
          </a:p>
          <a:p>
            <a:r>
              <a:rPr lang="en-US" dirty="0"/>
              <a:t>Write a python program that calculates the value of miles per gallons (</a:t>
            </a:r>
            <a:r>
              <a:rPr lang="en-US" i="1" dirty="0"/>
              <a:t>mpg</a:t>
            </a:r>
            <a:r>
              <a:rPr lang="en-US" dirty="0"/>
              <a:t>) for a vehicles. The program validates the value of miles so it is greater than 0 and less then 1000.0; the value of gallons must be greater than 0.</a:t>
            </a:r>
          </a:p>
          <a:p>
            <a:r>
              <a:rPr lang="en-US" dirty="0"/>
              <a:t>Your program output should look like the following:</a:t>
            </a:r>
          </a:p>
          <a:p>
            <a:pPr marL="0" indent="0">
              <a:buNone/>
            </a:pPr>
            <a:r>
              <a:rPr lang="en-US" dirty="0"/>
              <a:t>	     miles		 gallons		     mpg</a:t>
            </a:r>
          </a:p>
          <a:p>
            <a:pPr marL="0" indent="0">
              <a:buNone/>
            </a:pPr>
            <a:r>
              <a:rPr lang="en-US" dirty="0"/>
              <a:t>                  210.0		  2.5                         ?</a:t>
            </a:r>
          </a:p>
          <a:p>
            <a:pPr marL="0" indent="0">
              <a:buNone/>
            </a:pPr>
            <a:r>
              <a:rPr lang="en-US" dirty="0"/>
              <a:t>              </a:t>
            </a:r>
          </a:p>
          <a:p>
            <a:endParaRPr lang="en-US" dirty="0"/>
          </a:p>
          <a:p>
            <a:pPr marL="0" indent="0">
              <a:buNone/>
            </a:pPr>
            <a:endParaRPr lang="en-US" sz="2800" b="1" dirty="0">
              <a:solidFill>
                <a:srgbClr val="FFFF00"/>
              </a:solidFill>
            </a:endParaRPr>
          </a:p>
          <a:p>
            <a:pPr marL="467360" marR="558800" lvl="1"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4107944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22</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altLang="en-US" sz="2800" b="1" dirty="0">
                <a:solidFill>
                  <a:srgbClr val="FFFF00"/>
                </a:solidFill>
              </a:rPr>
              <a:t>Repetition Structures </a:t>
            </a:r>
            <a:r>
              <a:rPr lang="en-US" sz="2800" b="1" dirty="0">
                <a:solidFill>
                  <a:srgbClr val="FFFF00"/>
                </a:solidFill>
              </a:rPr>
              <a:t>: </a:t>
            </a:r>
            <a:r>
              <a:rPr lang="en-US" sz="2800" b="1" dirty="0">
                <a:solidFill>
                  <a:schemeClr val="accent6">
                    <a:lumMod val="75000"/>
                  </a:schemeClr>
                </a:solidFill>
              </a:rPr>
              <a:t>Do it yourself !</a:t>
            </a:r>
          </a:p>
          <a:p>
            <a:pPr algn="l"/>
            <a:r>
              <a:rPr lang="en-US" b="0" i="0" u="none" strike="noStrike" baseline="0" dirty="0"/>
              <a:t>Write a python program to calculate the average weight of all her patients. The program might work like this: A loop prompts the user to enter either a patient’s weight, or 0 if there are no more weights. When the program reads 0 as a weight, it interprets this as a signal that there are no more weights. The loop ends and the program </a:t>
            </a:r>
            <a:r>
              <a:rPr lang="en-CA" b="0" i="0" u="none" strike="noStrike" baseline="0" dirty="0"/>
              <a:t>displays the average weight.</a:t>
            </a:r>
          </a:p>
          <a:p>
            <a:pPr marL="0" indent="0">
              <a:buNone/>
            </a:pPr>
            <a:endParaRPr lang="en-US" sz="2800" b="1" dirty="0">
              <a:solidFill>
                <a:srgbClr val="FFFF00"/>
              </a:solidFill>
            </a:endParaRPr>
          </a:p>
          <a:p>
            <a:pPr marL="467360" marR="558800" lvl="1"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10979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23</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altLang="en-US" sz="2800" b="1" dirty="0">
                <a:solidFill>
                  <a:srgbClr val="FFFF00"/>
                </a:solidFill>
              </a:rPr>
              <a:t>Repetition Structures </a:t>
            </a:r>
            <a:r>
              <a:rPr lang="en-US" sz="2800" b="1" dirty="0">
                <a:solidFill>
                  <a:srgbClr val="FFFF00"/>
                </a:solidFill>
              </a:rPr>
              <a:t>: </a:t>
            </a:r>
            <a:r>
              <a:rPr lang="en-US" sz="2800" b="1" dirty="0">
                <a:solidFill>
                  <a:schemeClr val="accent6">
                    <a:lumMod val="75000"/>
                  </a:schemeClr>
                </a:solidFill>
              </a:rPr>
              <a:t>Do it yourself !</a:t>
            </a:r>
          </a:p>
          <a:p>
            <a:pPr algn="l"/>
            <a:r>
              <a:rPr lang="en-US" b="0" i="0" u="none" strike="noStrike" baseline="0" dirty="0"/>
              <a:t>Write a python program to calculate the average weight of all her patients. The program might work like this: A loop prompts the user to enter either a patient’s weight, or 0 if there are no more weights. When the program reads 0 as a weight, it interprets this as a signal that there are no more weights. The loop ends and the program </a:t>
            </a:r>
            <a:r>
              <a:rPr lang="en-CA" b="0" i="0" u="none" strike="noStrike" baseline="0" dirty="0"/>
              <a:t>displays the average weight.</a:t>
            </a:r>
          </a:p>
          <a:p>
            <a:pPr marL="0" indent="0">
              <a:buNone/>
            </a:pPr>
            <a:endParaRPr lang="en-US" sz="2800" b="1" dirty="0">
              <a:solidFill>
                <a:srgbClr val="FFFF00"/>
              </a:solidFill>
            </a:endParaRPr>
          </a:p>
          <a:p>
            <a:pPr marL="467360" marR="558800" lvl="1"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1290940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24</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altLang="en-US" sz="2800" b="1" dirty="0">
                <a:solidFill>
                  <a:srgbClr val="FFFF00"/>
                </a:solidFill>
              </a:rPr>
              <a:t>Repetition Structures</a:t>
            </a:r>
            <a:r>
              <a:rPr lang="en-US" sz="2800" b="1" dirty="0">
                <a:solidFill>
                  <a:srgbClr val="FFFF00"/>
                </a:solidFill>
              </a:rPr>
              <a:t>: </a:t>
            </a:r>
            <a:r>
              <a:rPr lang="en-US" sz="2800" b="1" dirty="0">
                <a:solidFill>
                  <a:schemeClr val="accent6">
                    <a:lumMod val="75000"/>
                  </a:schemeClr>
                </a:solidFill>
              </a:rPr>
              <a:t>Do it yourself !</a:t>
            </a:r>
          </a:p>
          <a:p>
            <a:r>
              <a:rPr lang="en-US" dirty="0"/>
              <a:t>A user has to guess a number between a range of 1 to n. The player inputs his guess. The program informs the player, if this number is larger, smaller or equal to the secret number, i.e. the number which the program has randomly created. If the player wants to gives up, he or she can input a 0 or a negative number. Hint: The program needs to create a random number. Therefore it's necessary to include the module "random".</a:t>
            </a:r>
            <a:endParaRPr lang="en-US" sz="2800" b="1" dirty="0">
              <a:solidFill>
                <a:srgbClr val="FFFF00"/>
              </a:solidFill>
            </a:endParaRPr>
          </a:p>
          <a:p>
            <a:pPr marL="467360" marR="558800" lvl="1"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65343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25</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altLang="en-US" sz="2800" b="1" dirty="0">
                <a:solidFill>
                  <a:srgbClr val="FFFF00"/>
                </a:solidFill>
              </a:rPr>
              <a:t>Repetition Structures</a:t>
            </a:r>
            <a:r>
              <a:rPr lang="en-US" sz="2800" b="1" dirty="0">
                <a:solidFill>
                  <a:srgbClr val="FFFF00"/>
                </a:solidFill>
              </a:rPr>
              <a:t>: </a:t>
            </a:r>
            <a:r>
              <a:rPr lang="en-US" sz="2800" b="1" dirty="0">
                <a:solidFill>
                  <a:schemeClr val="accent6">
                    <a:lumMod val="75000"/>
                  </a:schemeClr>
                </a:solidFill>
              </a:rPr>
              <a:t>Do it yourself !</a:t>
            </a:r>
          </a:p>
          <a:p>
            <a:r>
              <a:rPr lang="en-US" dirty="0"/>
              <a:t>Modify the code in slide 15, by checking as well, if the length of the string entered by the user is less than 3; if so, it displays a message ‘the string entered is too small’. The program then jumps to the start of the loop to continue</a:t>
            </a:r>
          </a:p>
          <a:p>
            <a:pPr marL="467360" marR="558800" lvl="1"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3329978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E2C8DB-D46E-4232-8FCD-8B7B6AFD2909}"/>
              </a:ext>
            </a:extLst>
          </p:cNvPr>
          <p:cNvSpPr>
            <a:spLocks noGrp="1"/>
          </p:cNvSpPr>
          <p:nvPr>
            <p:ph type="sldNum" sz="quarter" idx="12"/>
          </p:nvPr>
        </p:nvSpPr>
        <p:spPr/>
        <p:txBody>
          <a:bodyPr/>
          <a:lstStyle/>
          <a:p>
            <a:fld id="{C263D6C4-4840-40CC-AC84-17E24B3B7BDE}" type="slidenum">
              <a:rPr lang="en-US" noProof="0" smtClean="0"/>
              <a:pPr/>
              <a:t>26</a:t>
            </a:fld>
            <a:endParaRPr lang="en-US" noProof="0" dirty="0"/>
          </a:p>
        </p:txBody>
      </p:sp>
      <p:sp>
        <p:nvSpPr>
          <p:cNvPr id="4" name="Title 3">
            <a:extLst>
              <a:ext uri="{FF2B5EF4-FFF2-40B4-BE49-F238E27FC236}">
                <a16:creationId xmlns:a16="http://schemas.microsoft.com/office/drawing/2014/main" id="{2817143C-17BA-486C-BD78-38102D5A5F68}"/>
              </a:ext>
            </a:extLst>
          </p:cNvPr>
          <p:cNvSpPr>
            <a:spLocks noGrp="1"/>
          </p:cNvSpPr>
          <p:nvPr>
            <p:ph type="title"/>
          </p:nvPr>
        </p:nvSpPr>
        <p:spPr>
          <a:xfrm>
            <a:off x="831849" y="1645921"/>
            <a:ext cx="9686903" cy="1491174"/>
          </a:xfrm>
        </p:spPr>
        <p:txBody>
          <a:bodyPr anchor="t">
            <a:normAutofit fontScale="90000"/>
          </a:bodyPr>
          <a:lstStyle/>
          <a:p>
            <a:r>
              <a:rPr lang="en-US" sz="5400" dirty="0">
                <a:solidFill>
                  <a:srgbClr val="FFFF00"/>
                </a:solidFill>
              </a:rPr>
              <a:t>More Data Types: Tuples and Dictionaries</a:t>
            </a:r>
            <a:br>
              <a:rPr lang="en-US" sz="5400" dirty="0">
                <a:solidFill>
                  <a:srgbClr val="FFFF00"/>
                </a:solidFill>
              </a:rPr>
            </a:br>
            <a:br>
              <a:rPr lang="en-US" sz="5400" dirty="0">
                <a:solidFill>
                  <a:srgbClr val="FFFF00"/>
                </a:solidFill>
              </a:rPr>
            </a:br>
            <a:r>
              <a:rPr lang="en-CA" sz="3200" dirty="0">
                <a:solidFill>
                  <a:srgbClr val="92D050"/>
                </a:solidFill>
              </a:rPr>
              <a:t>Part - 2</a:t>
            </a:r>
            <a:endParaRPr lang="en-CA" dirty="0">
              <a:solidFill>
                <a:srgbClr val="92D050"/>
              </a:solidFill>
            </a:endParaRPr>
          </a:p>
        </p:txBody>
      </p:sp>
    </p:spTree>
    <p:extLst>
      <p:ext uri="{BB962C8B-B14F-4D97-AF65-F5344CB8AC3E}">
        <p14:creationId xmlns:p14="http://schemas.microsoft.com/office/powerpoint/2010/main" val="3538037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Data types: Tuples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27</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11918" y="1546290"/>
            <a:ext cx="11925301" cy="4659248"/>
          </a:xfrm>
        </p:spPr>
        <p:txBody>
          <a:bodyPr>
            <a:normAutofit lnSpcReduction="10000"/>
          </a:bodyPr>
          <a:lstStyle/>
          <a:p>
            <a:pPr marL="0" indent="0">
              <a:buNone/>
            </a:pPr>
            <a:r>
              <a:rPr lang="en-US" altLang="en-US" sz="2400" b="1" dirty="0">
                <a:solidFill>
                  <a:srgbClr val="FFFF00"/>
                </a:solidFill>
              </a:rPr>
              <a:t>Working with Tuples:</a:t>
            </a:r>
            <a:endParaRPr lang="en-US" altLang="en-US" sz="2400" dirty="0">
              <a:solidFill>
                <a:srgbClr val="FFFF00"/>
              </a:solidFill>
            </a:endParaRPr>
          </a:p>
          <a:p>
            <a:r>
              <a:rPr lang="en-US" altLang="en-US" dirty="0"/>
              <a:t>A </a:t>
            </a:r>
            <a:r>
              <a:rPr lang="en-US" altLang="en-US" dirty="0">
                <a:solidFill>
                  <a:srgbClr val="FFFF00"/>
                </a:solidFill>
              </a:rPr>
              <a:t>tuple</a:t>
            </a:r>
            <a:r>
              <a:rPr lang="en-US" altLang="en-US" dirty="0"/>
              <a:t> is a sequence that works much like a list. As a result, you can use many of the same skills that you learned for working with lists when you’re working with tuples.</a:t>
            </a:r>
          </a:p>
          <a:p>
            <a:r>
              <a:rPr lang="en-US" altLang="en-US" dirty="0"/>
              <a:t>The difference is that tuples are </a:t>
            </a:r>
            <a:r>
              <a:rPr lang="en-US" altLang="en-US" dirty="0">
                <a:solidFill>
                  <a:srgbClr val="FFFF00"/>
                </a:solidFill>
              </a:rPr>
              <a:t>immutable</a:t>
            </a:r>
            <a:r>
              <a:rPr lang="en-US" altLang="en-US" dirty="0"/>
              <a:t>, so they can’t be changed. As a result, you can’t use any of the skills for adding, modifying, or removing items. </a:t>
            </a:r>
          </a:p>
          <a:p>
            <a:pPr marL="0" indent="0">
              <a:buNone/>
            </a:pPr>
            <a:r>
              <a:rPr lang="en-US" altLang="en-US" sz="2400" b="1" dirty="0"/>
              <a:t>Creating a tuple:</a:t>
            </a:r>
          </a:p>
          <a:p>
            <a:pPr fontAlgn="base">
              <a:spcAft>
                <a:spcPct val="0"/>
              </a:spcAft>
            </a:pPr>
            <a:r>
              <a:rPr lang="en-US" altLang="en-US" dirty="0"/>
              <a:t>To create a tuple, you use a syntax that’s similar to the one for creating a list.</a:t>
            </a:r>
          </a:p>
          <a:p>
            <a:pPr fontAlgn="base">
              <a:spcAft>
                <a:spcPct val="0"/>
              </a:spcAft>
            </a:pPr>
            <a:r>
              <a:rPr lang="en-US" altLang="en-US" dirty="0"/>
              <a:t>The difference is that you use </a:t>
            </a:r>
            <a:r>
              <a:rPr lang="en-US" altLang="en-US" dirty="0">
                <a:solidFill>
                  <a:srgbClr val="FFFF00"/>
                </a:solidFill>
              </a:rPr>
              <a:t>parentheses</a:t>
            </a:r>
            <a:r>
              <a:rPr lang="en-US" altLang="en-US" dirty="0"/>
              <a:t> to enclose the items in a tuple, not brackets.</a:t>
            </a:r>
          </a:p>
          <a:p>
            <a:pPr fontAlgn="base">
              <a:spcAft>
                <a:spcPct val="0"/>
              </a:spcAft>
            </a:pPr>
            <a:r>
              <a:rPr lang="en-US" altLang="en-US" dirty="0"/>
              <a:t>Most of the time, you’ll need to create tuples that contain multiple items; however, if you need to create a tuple that contains a single item, you must follow that item with a comma like this:</a:t>
            </a:r>
          </a:p>
          <a:p>
            <a:pPr marL="0" indent="0" fontAlgn="base">
              <a:spcAft>
                <a:spcPct val="0"/>
              </a:spcAft>
              <a:buNone/>
            </a:pPr>
            <a:r>
              <a:rPr lang="en-US" altLang="en-US" dirty="0"/>
              <a:t>	 </a:t>
            </a:r>
            <a:r>
              <a:rPr lang="en-US" altLang="en-US" b="1" dirty="0">
                <a:latin typeface="Courier New" panose="02070309020205020404" pitchFamily="49" charset="0"/>
                <a:cs typeface="Courier New" panose="02070309020205020404" pitchFamily="49" charset="0"/>
              </a:rPr>
              <a:t>scores = (99,)</a:t>
            </a:r>
          </a:p>
          <a:p>
            <a:pPr fontAlgn="base">
              <a:spcAft>
                <a:spcPct val="0"/>
              </a:spcAft>
            </a:pPr>
            <a:r>
              <a:rPr lang="en-US" altLang="en-US" dirty="0"/>
              <a:t>This creates a tuple named scores that contains one int value. Without the comma, this code would not create a tuple. Instead, it would create an int value.</a:t>
            </a:r>
          </a:p>
          <a:p>
            <a:pPr marL="0" indent="0" fontAlgn="base">
              <a:spcAft>
                <a:spcPct val="0"/>
              </a:spcAft>
              <a:buNone/>
            </a:pPr>
            <a:endParaRPr lang="en-US" altLang="en-US" dirty="0"/>
          </a:p>
        </p:txBody>
      </p:sp>
    </p:spTree>
    <p:extLst>
      <p:ext uri="{BB962C8B-B14F-4D97-AF65-F5344CB8AC3E}">
        <p14:creationId xmlns:p14="http://schemas.microsoft.com/office/powerpoint/2010/main" val="3924584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Data types: Tuples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28</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11918" y="1546290"/>
            <a:ext cx="11925301" cy="4659248"/>
          </a:xfrm>
        </p:spPr>
        <p:txBody>
          <a:bodyPr>
            <a:normAutofit/>
          </a:bodyPr>
          <a:lstStyle/>
          <a:p>
            <a:pPr marL="0" indent="0">
              <a:buNone/>
            </a:pPr>
            <a:r>
              <a:rPr lang="en-US" altLang="en-US" sz="2400" b="1" dirty="0">
                <a:solidFill>
                  <a:srgbClr val="FFFF00"/>
                </a:solidFill>
              </a:rPr>
              <a:t>Working with Tuples:</a:t>
            </a:r>
            <a:endParaRPr lang="en-US" altLang="en-US" sz="2400" dirty="0">
              <a:solidFill>
                <a:srgbClr val="FFFF00"/>
              </a:solidFill>
            </a:endParaRPr>
          </a:p>
          <a:p>
            <a:r>
              <a:rPr lang="en-US" altLang="en-US" dirty="0"/>
              <a:t>To access the items in a tuple, you use indexes within brackets, just as you do for the items in a list. However, since a tuple is immutable, you can only use this syntax to get items, </a:t>
            </a:r>
            <a:r>
              <a:rPr lang="en-US" altLang="en-US" b="1" dirty="0"/>
              <a:t>not</a:t>
            </a:r>
            <a:r>
              <a:rPr lang="en-US" altLang="en-US" dirty="0"/>
              <a:t> to set them. </a:t>
            </a:r>
          </a:p>
          <a:p>
            <a:r>
              <a:rPr lang="en-US" altLang="en-US" dirty="0"/>
              <a:t>You can </a:t>
            </a:r>
            <a:r>
              <a:rPr lang="en-US" altLang="en-US" b="1" i="1" dirty="0"/>
              <a:t>unpack</a:t>
            </a:r>
            <a:r>
              <a:rPr lang="en-US" altLang="en-US" dirty="0"/>
              <a:t> the items in a tuple by using a multiple assignment statement. To do that, you code as many variables as there are items in the tuple and then assign the tuple to those items.</a:t>
            </a:r>
          </a:p>
          <a:p>
            <a:r>
              <a:rPr lang="en-US" altLang="en-US" dirty="0"/>
              <a:t>Because tuples are immutable, they are </a:t>
            </a:r>
            <a:r>
              <a:rPr lang="en-US" altLang="en-US" dirty="0">
                <a:solidFill>
                  <a:srgbClr val="FFFF00"/>
                </a:solidFill>
              </a:rPr>
              <a:t>more efficient </a:t>
            </a:r>
            <a:r>
              <a:rPr lang="en-US" altLang="en-US" dirty="0"/>
              <a:t>than lists. As a result, you should use a tuple whenever you know the items won’t be changed. It is also a reason that makes tuple </a:t>
            </a:r>
            <a:r>
              <a:rPr lang="en-US" altLang="en-US" dirty="0">
                <a:solidFill>
                  <a:srgbClr val="FFFF00"/>
                </a:solidFill>
              </a:rPr>
              <a:t>more secured </a:t>
            </a:r>
            <a:r>
              <a:rPr lang="en-US" altLang="en-US" dirty="0"/>
              <a:t>than list since tuple’s items can not be altered. </a:t>
            </a:r>
          </a:p>
          <a:p>
            <a:endParaRPr lang="en-US" altLang="en-US" dirty="0"/>
          </a:p>
        </p:txBody>
      </p:sp>
    </p:spTree>
    <p:extLst>
      <p:ext uri="{BB962C8B-B14F-4D97-AF65-F5344CB8AC3E}">
        <p14:creationId xmlns:p14="http://schemas.microsoft.com/office/powerpoint/2010/main" val="979886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Data types: Tuples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29</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11918" y="1546290"/>
            <a:ext cx="8689182" cy="4659248"/>
          </a:xfrm>
        </p:spPr>
        <p:txBody>
          <a:bodyPr>
            <a:normAutofit/>
          </a:bodyPr>
          <a:lstStyle/>
          <a:p>
            <a:pPr marL="0" indent="0">
              <a:buNone/>
            </a:pPr>
            <a:r>
              <a:rPr lang="en-US" altLang="en-US" sz="2400" b="1" dirty="0">
                <a:solidFill>
                  <a:srgbClr val="FFFF00"/>
                </a:solidFill>
              </a:rPr>
              <a:t>Working with Tuples: </a:t>
            </a:r>
            <a:r>
              <a:rPr lang="en-US" altLang="en-US" sz="2400" dirty="0">
                <a:solidFill>
                  <a:srgbClr val="FFFF00"/>
                </a:solidFill>
              </a:rPr>
              <a:t>Example</a:t>
            </a:r>
          </a:p>
          <a:p>
            <a:endParaRPr lang="en-US" altLang="en-US" dirty="0"/>
          </a:p>
        </p:txBody>
      </p:sp>
      <p:pic>
        <p:nvPicPr>
          <p:cNvPr id="6" name="Picture 5">
            <a:extLst>
              <a:ext uri="{FF2B5EF4-FFF2-40B4-BE49-F238E27FC236}">
                <a16:creationId xmlns:a16="http://schemas.microsoft.com/office/drawing/2014/main" id="{3692957F-E604-3C63-5574-178862A5753F}"/>
              </a:ext>
            </a:extLst>
          </p:cNvPr>
          <p:cNvPicPr>
            <a:picLocks noChangeAspect="1"/>
          </p:cNvPicPr>
          <p:nvPr/>
        </p:nvPicPr>
        <p:blipFill>
          <a:blip r:embed="rId2"/>
          <a:stretch>
            <a:fillRect/>
          </a:stretch>
        </p:blipFill>
        <p:spPr>
          <a:xfrm>
            <a:off x="5765006" y="1485899"/>
            <a:ext cx="6315076" cy="4829175"/>
          </a:xfrm>
          <a:prstGeom prst="rect">
            <a:avLst/>
          </a:prstGeom>
        </p:spPr>
      </p:pic>
    </p:spTree>
    <p:extLst>
      <p:ext uri="{BB962C8B-B14F-4D97-AF65-F5344CB8AC3E}">
        <p14:creationId xmlns:p14="http://schemas.microsoft.com/office/powerpoint/2010/main" val="117523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lnSpcReduction="10000"/>
          </a:bodyPr>
          <a:lstStyle/>
          <a:p>
            <a:pPr marL="0" indent="0">
              <a:buNone/>
            </a:pPr>
            <a:r>
              <a:rPr lang="en-US" sz="4000" b="1" dirty="0">
                <a:solidFill>
                  <a:schemeClr val="accent6"/>
                </a:solidFill>
              </a:rPr>
              <a:t>Objectives</a:t>
            </a:r>
            <a:endParaRPr lang="en-US" b="1" dirty="0">
              <a:solidFill>
                <a:schemeClr val="accent6"/>
              </a:solidFill>
            </a:endParaRPr>
          </a:p>
          <a:p>
            <a:pPr marL="0" indent="0">
              <a:buNone/>
            </a:pPr>
            <a:endParaRPr lang="en-US" dirty="0"/>
          </a:p>
          <a:p>
            <a:pPr marL="0" indent="0">
              <a:buNone/>
            </a:pPr>
            <a:r>
              <a:rPr lang="en-US" dirty="0"/>
              <a:t>At the end of this module, students will be able to:</a:t>
            </a:r>
          </a:p>
          <a:p>
            <a:r>
              <a:rPr lang="en-US" dirty="0"/>
              <a:t>Validate user inputs using loops.</a:t>
            </a:r>
          </a:p>
          <a:p>
            <a:r>
              <a:rPr lang="en-US" dirty="0"/>
              <a:t>Use loops to calculate running totals.</a:t>
            </a:r>
          </a:p>
          <a:p>
            <a:r>
              <a:rPr lang="en-US" dirty="0"/>
              <a:t>Implement a technique that stops a loop when processing a long sequence of values (Sentinels).</a:t>
            </a:r>
          </a:p>
          <a:p>
            <a:r>
              <a:rPr lang="en-US" dirty="0"/>
              <a:t>Implement techniques for additional control over loops (break and continue).</a:t>
            </a:r>
          </a:p>
          <a:p>
            <a:r>
              <a:rPr lang="en-US" dirty="0"/>
              <a:t>Define and implements python tuples and dictionaries.</a:t>
            </a:r>
          </a:p>
          <a:p>
            <a:r>
              <a:rPr lang="en-US" dirty="0"/>
              <a:t>Utilize tuples and dictionaries functions and methods.</a:t>
            </a:r>
          </a:p>
          <a:p>
            <a:endParaRPr lang="en-US" dirty="0"/>
          </a:p>
          <a:p>
            <a:endParaRPr lang="en-US" dirty="0"/>
          </a:p>
          <a:p>
            <a:pPr marL="0" indent="0">
              <a:buNone/>
            </a:pPr>
            <a:endParaRPr lang="en-US" dirty="0"/>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t>Repetition Structures</a:t>
            </a:r>
            <a:endParaRPr lang="en-CA" dirty="0"/>
          </a:p>
        </p:txBody>
      </p:sp>
      <p:sp>
        <p:nvSpPr>
          <p:cNvPr id="5" name="Rectangle 4">
            <a:extLst>
              <a:ext uri="{FF2B5EF4-FFF2-40B4-BE49-F238E27FC236}">
                <a16:creationId xmlns:a16="http://schemas.microsoft.com/office/drawing/2014/main" id="{8E46B4D0-91A9-7DB5-CCE0-BD66C7079E89}"/>
              </a:ext>
            </a:extLst>
          </p:cNvPr>
          <p:cNvSpPr/>
          <p:nvPr/>
        </p:nvSpPr>
        <p:spPr>
          <a:xfrm>
            <a:off x="164090" y="2412230"/>
            <a:ext cx="11720946" cy="3674245"/>
          </a:xfrm>
          <a:prstGeom prst="rect">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576280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Data types: Dictionaries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30</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11918" y="1546290"/>
            <a:ext cx="11925301" cy="4659248"/>
          </a:xfrm>
        </p:spPr>
        <p:txBody>
          <a:bodyPr>
            <a:normAutofit/>
          </a:bodyPr>
          <a:lstStyle/>
          <a:p>
            <a:pPr marL="0" indent="0">
              <a:buNone/>
            </a:pPr>
            <a:r>
              <a:rPr lang="en-US" altLang="en-US" sz="2400" b="1" dirty="0">
                <a:solidFill>
                  <a:srgbClr val="FFFF00"/>
                </a:solidFill>
              </a:rPr>
              <a:t>Working with Dictionaries:</a:t>
            </a:r>
            <a:endParaRPr lang="en-US" altLang="en-US" sz="2400" dirty="0">
              <a:solidFill>
                <a:srgbClr val="FFFF00"/>
              </a:solidFill>
            </a:endParaRPr>
          </a:p>
          <a:p>
            <a:r>
              <a:rPr lang="en-US" altLang="en-US" dirty="0"/>
              <a:t>Like a list, a </a:t>
            </a:r>
            <a:r>
              <a:rPr lang="en-US" altLang="en-US" dirty="0">
                <a:solidFill>
                  <a:srgbClr val="FFFF00"/>
                </a:solidFill>
              </a:rPr>
              <a:t>dictionary</a:t>
            </a:r>
            <a:r>
              <a:rPr lang="en-US" altLang="en-US" dirty="0"/>
              <a:t> stores a collection of items. However, a list stores a collection of ordered items, and a dictionary stores a collection of </a:t>
            </a:r>
            <a:r>
              <a:rPr lang="en-US" altLang="en-US" dirty="0">
                <a:solidFill>
                  <a:srgbClr val="FFFF00"/>
                </a:solidFill>
              </a:rPr>
              <a:t>unordered</a:t>
            </a:r>
            <a:r>
              <a:rPr lang="en-US" altLang="en-US" dirty="0"/>
              <a:t> </a:t>
            </a:r>
            <a:r>
              <a:rPr lang="en-US" altLang="en-US" dirty="0">
                <a:solidFill>
                  <a:srgbClr val="FFFF00"/>
                </a:solidFill>
              </a:rPr>
              <a:t>items</a:t>
            </a:r>
            <a:r>
              <a:rPr lang="en-US" altLang="en-US" dirty="0"/>
              <a:t>.</a:t>
            </a:r>
          </a:p>
          <a:p>
            <a:r>
              <a:rPr lang="en-US" altLang="en-US" dirty="0"/>
              <a:t>In other words, when you work with a list, the items always stay in the sequence in which you insert them. That’s why a list is known as a sequence.</a:t>
            </a:r>
          </a:p>
          <a:p>
            <a:r>
              <a:rPr lang="en-US" altLang="en-US" dirty="0"/>
              <a:t>However, when you work with a dictionary, the items typically don’t stay in the sequence in which you insert them. </a:t>
            </a:r>
          </a:p>
        </p:txBody>
      </p:sp>
      <p:pic>
        <p:nvPicPr>
          <p:cNvPr id="6" name="Picture 5">
            <a:extLst>
              <a:ext uri="{FF2B5EF4-FFF2-40B4-BE49-F238E27FC236}">
                <a16:creationId xmlns:a16="http://schemas.microsoft.com/office/drawing/2014/main" id="{92C82236-2262-C675-1818-9E770ED918A2}"/>
              </a:ext>
            </a:extLst>
          </p:cNvPr>
          <p:cNvPicPr>
            <a:picLocks noChangeAspect="1"/>
          </p:cNvPicPr>
          <p:nvPr/>
        </p:nvPicPr>
        <p:blipFill>
          <a:blip r:embed="rId2"/>
          <a:stretch>
            <a:fillRect/>
          </a:stretch>
        </p:blipFill>
        <p:spPr>
          <a:xfrm>
            <a:off x="4438638" y="4512466"/>
            <a:ext cx="7253893" cy="799243"/>
          </a:xfrm>
          <a:prstGeom prst="rect">
            <a:avLst/>
          </a:prstGeom>
        </p:spPr>
      </p:pic>
    </p:spTree>
    <p:extLst>
      <p:ext uri="{BB962C8B-B14F-4D97-AF65-F5344CB8AC3E}">
        <p14:creationId xmlns:p14="http://schemas.microsoft.com/office/powerpoint/2010/main" val="3691529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Data types: Dictionaries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31</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11918" y="1546290"/>
            <a:ext cx="11925301" cy="4659248"/>
          </a:xfrm>
        </p:spPr>
        <p:txBody>
          <a:bodyPr>
            <a:normAutofit/>
          </a:bodyPr>
          <a:lstStyle/>
          <a:p>
            <a:pPr marL="0" indent="0">
              <a:buNone/>
            </a:pPr>
            <a:r>
              <a:rPr lang="en-US" altLang="en-US" sz="2400" b="1" dirty="0">
                <a:solidFill>
                  <a:srgbClr val="FFFF00"/>
                </a:solidFill>
              </a:rPr>
              <a:t>Working with Dictionaries:</a:t>
            </a:r>
            <a:endParaRPr lang="en-US" altLang="en-US" sz="2400" dirty="0">
              <a:solidFill>
                <a:srgbClr val="FFFF00"/>
              </a:solidFill>
            </a:endParaRPr>
          </a:p>
          <a:p>
            <a:r>
              <a:rPr lang="en-US" altLang="en-US" dirty="0"/>
              <a:t>To create a dictionary, you enclose the dictionary inside braces ( </a:t>
            </a:r>
            <a:r>
              <a:rPr lang="en-US" altLang="en-US" dirty="0">
                <a:solidFill>
                  <a:srgbClr val="FFFF00"/>
                </a:solidFill>
              </a:rPr>
              <a:t>{ }</a:t>
            </a:r>
            <a:r>
              <a:rPr lang="en-US" altLang="en-US" dirty="0"/>
              <a:t>) . Within these braces, each dictionary entry consists of a </a:t>
            </a:r>
            <a:r>
              <a:rPr lang="en-US" altLang="en-US" dirty="0">
                <a:solidFill>
                  <a:srgbClr val="FFFF00"/>
                </a:solidFill>
              </a:rPr>
              <a:t>key</a:t>
            </a:r>
            <a:r>
              <a:rPr lang="en-US" altLang="en-US" dirty="0"/>
              <a:t>, followed by a </a:t>
            </a:r>
            <a:r>
              <a:rPr lang="en-US" altLang="en-US" dirty="0">
                <a:solidFill>
                  <a:srgbClr val="FFFF00"/>
                </a:solidFill>
              </a:rPr>
              <a:t>colon</a:t>
            </a:r>
            <a:r>
              <a:rPr lang="en-US" altLang="en-US" dirty="0"/>
              <a:t>, and a </a:t>
            </a:r>
            <a:r>
              <a:rPr lang="en-US" altLang="en-US" dirty="0">
                <a:solidFill>
                  <a:srgbClr val="FFFF00"/>
                </a:solidFill>
              </a:rPr>
              <a:t>value</a:t>
            </a:r>
            <a:r>
              <a:rPr lang="en-US" altLang="en-US" dirty="0"/>
              <a:t> that corresponds to the key. </a:t>
            </a:r>
          </a:p>
          <a:p>
            <a:r>
              <a:rPr lang="en-US" altLang="en-US" dirty="0"/>
              <a:t>This is known as a </a:t>
            </a:r>
            <a:r>
              <a:rPr lang="en-US" altLang="en-US" dirty="0">
                <a:solidFill>
                  <a:srgbClr val="FFFF00"/>
                </a:solidFill>
              </a:rPr>
              <a:t>key/value pair</a:t>
            </a:r>
            <a:r>
              <a:rPr lang="en-US" altLang="en-US" dirty="0"/>
              <a:t>. In other words, unlike lists, which are accessed by an integer index, dictionaries are accessed by a key that’s typically a string but can be any immutable data type. </a:t>
            </a:r>
          </a:p>
          <a:p>
            <a:r>
              <a:rPr lang="en-US" altLang="en-US" dirty="0"/>
              <a:t>Each value in the dictionary is indexed by a </a:t>
            </a:r>
            <a:r>
              <a:rPr lang="en-US" altLang="en-US" dirty="0">
                <a:solidFill>
                  <a:srgbClr val="FFFF00"/>
                </a:solidFill>
              </a:rPr>
              <a:t>unique</a:t>
            </a:r>
            <a:r>
              <a:rPr lang="en-US" altLang="en-US" dirty="0"/>
              <a:t> key.</a:t>
            </a:r>
          </a:p>
          <a:p>
            <a:r>
              <a:rPr lang="en-US" altLang="en-US" dirty="0"/>
              <a:t>The key can be </a:t>
            </a:r>
            <a:r>
              <a:rPr lang="en-US" altLang="en-US" u="sng" dirty="0"/>
              <a:t>any immutable data type</a:t>
            </a:r>
            <a:r>
              <a:rPr lang="en-US" altLang="en-US" dirty="0"/>
              <a:t>, but it’s usually a string. </a:t>
            </a:r>
          </a:p>
          <a:p>
            <a:r>
              <a:rPr lang="en-US" altLang="en-US" dirty="0"/>
              <a:t>The value that corresponds to a key can be a simple data type such as number or a string. Or, it can be a complex data type such as a list or another dictionary.</a:t>
            </a:r>
          </a:p>
          <a:p>
            <a:r>
              <a:rPr lang="en-US" altLang="en-US" dirty="0"/>
              <a:t>Whitespace is ignored between dictionary items. As a result, you can use whitespace to format a dictionary so the code is easier to read.</a:t>
            </a:r>
          </a:p>
          <a:p>
            <a:endParaRPr lang="en-US" altLang="en-US" dirty="0"/>
          </a:p>
        </p:txBody>
      </p:sp>
    </p:spTree>
    <p:extLst>
      <p:ext uri="{BB962C8B-B14F-4D97-AF65-F5344CB8AC3E}">
        <p14:creationId xmlns:p14="http://schemas.microsoft.com/office/powerpoint/2010/main" val="888232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Data types: Dictionaries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32</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11918" y="1546290"/>
            <a:ext cx="11925301" cy="4659248"/>
          </a:xfrm>
        </p:spPr>
        <p:txBody>
          <a:bodyPr>
            <a:normAutofit/>
          </a:bodyPr>
          <a:lstStyle/>
          <a:p>
            <a:pPr marL="0" indent="0">
              <a:buNone/>
            </a:pPr>
            <a:r>
              <a:rPr lang="en-US" altLang="en-US" sz="2400" b="1" dirty="0">
                <a:solidFill>
                  <a:srgbClr val="FFFF00"/>
                </a:solidFill>
              </a:rPr>
              <a:t>Working with Dictionaries: </a:t>
            </a:r>
            <a:r>
              <a:rPr lang="en-US" altLang="en-US" sz="2400" dirty="0">
                <a:solidFill>
                  <a:srgbClr val="FFFF00"/>
                </a:solidFill>
              </a:rPr>
              <a:t>Example(1)</a:t>
            </a:r>
          </a:p>
          <a:p>
            <a:endParaRPr lang="en-US" altLang="en-US" dirty="0"/>
          </a:p>
        </p:txBody>
      </p:sp>
      <p:pic>
        <p:nvPicPr>
          <p:cNvPr id="6" name="Picture 5">
            <a:extLst>
              <a:ext uri="{FF2B5EF4-FFF2-40B4-BE49-F238E27FC236}">
                <a16:creationId xmlns:a16="http://schemas.microsoft.com/office/drawing/2014/main" id="{7B252E07-CBE9-B7EA-CCE3-C7EC9F8BE319}"/>
              </a:ext>
            </a:extLst>
          </p:cNvPr>
          <p:cNvPicPr>
            <a:picLocks noChangeAspect="1"/>
          </p:cNvPicPr>
          <p:nvPr/>
        </p:nvPicPr>
        <p:blipFill>
          <a:blip r:embed="rId2"/>
          <a:stretch>
            <a:fillRect/>
          </a:stretch>
        </p:blipFill>
        <p:spPr>
          <a:xfrm>
            <a:off x="5779273" y="1078456"/>
            <a:ext cx="6186508" cy="5320495"/>
          </a:xfrm>
          <a:prstGeom prst="rect">
            <a:avLst/>
          </a:prstGeom>
        </p:spPr>
      </p:pic>
    </p:spTree>
    <p:extLst>
      <p:ext uri="{BB962C8B-B14F-4D97-AF65-F5344CB8AC3E}">
        <p14:creationId xmlns:p14="http://schemas.microsoft.com/office/powerpoint/2010/main" val="3507050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Data types: Dictionaries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33</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11918" y="1546290"/>
            <a:ext cx="11925301" cy="4659248"/>
          </a:xfrm>
        </p:spPr>
        <p:txBody>
          <a:bodyPr>
            <a:normAutofit/>
          </a:bodyPr>
          <a:lstStyle/>
          <a:p>
            <a:pPr marL="0" indent="0">
              <a:buNone/>
            </a:pPr>
            <a:r>
              <a:rPr lang="en-US" altLang="en-US" sz="2400" b="1" dirty="0">
                <a:solidFill>
                  <a:srgbClr val="FFFF00"/>
                </a:solidFill>
              </a:rPr>
              <a:t>Working with Dictionaries: </a:t>
            </a:r>
            <a:r>
              <a:rPr lang="en-US" altLang="en-US" sz="2400" dirty="0">
                <a:solidFill>
                  <a:srgbClr val="FFFF00"/>
                </a:solidFill>
              </a:rPr>
              <a:t>Example(2)</a:t>
            </a:r>
          </a:p>
          <a:p>
            <a:endParaRPr lang="en-US" altLang="en-US" dirty="0"/>
          </a:p>
        </p:txBody>
      </p:sp>
      <p:pic>
        <p:nvPicPr>
          <p:cNvPr id="7" name="Picture 6">
            <a:extLst>
              <a:ext uri="{FF2B5EF4-FFF2-40B4-BE49-F238E27FC236}">
                <a16:creationId xmlns:a16="http://schemas.microsoft.com/office/drawing/2014/main" id="{8417F4AF-5134-B381-CEA3-24B9870D1D61}"/>
              </a:ext>
            </a:extLst>
          </p:cNvPr>
          <p:cNvPicPr>
            <a:picLocks noChangeAspect="1"/>
          </p:cNvPicPr>
          <p:nvPr/>
        </p:nvPicPr>
        <p:blipFill>
          <a:blip r:embed="rId2"/>
          <a:stretch>
            <a:fillRect/>
          </a:stretch>
        </p:blipFill>
        <p:spPr>
          <a:xfrm>
            <a:off x="6219009" y="1427995"/>
            <a:ext cx="5607866" cy="4887080"/>
          </a:xfrm>
          <a:prstGeom prst="rect">
            <a:avLst/>
          </a:prstGeom>
        </p:spPr>
      </p:pic>
    </p:spTree>
    <p:extLst>
      <p:ext uri="{BB962C8B-B14F-4D97-AF65-F5344CB8AC3E}">
        <p14:creationId xmlns:p14="http://schemas.microsoft.com/office/powerpoint/2010/main" val="2577103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Data types: Dictionaries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34</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11918" y="1546290"/>
            <a:ext cx="11925301" cy="4659248"/>
          </a:xfrm>
        </p:spPr>
        <p:txBody>
          <a:bodyPr>
            <a:normAutofit/>
          </a:bodyPr>
          <a:lstStyle/>
          <a:p>
            <a:pPr marL="0" indent="0">
              <a:buNone/>
            </a:pPr>
            <a:r>
              <a:rPr lang="en-US" altLang="en-US" sz="2400" b="1" dirty="0">
                <a:solidFill>
                  <a:srgbClr val="FFFF00"/>
                </a:solidFill>
              </a:rPr>
              <a:t>Working with Dictionaries: </a:t>
            </a:r>
            <a:r>
              <a:rPr lang="en-US" altLang="en-US" sz="2400" dirty="0">
                <a:solidFill>
                  <a:srgbClr val="FFFF00"/>
                </a:solidFill>
              </a:rPr>
              <a:t>Example(2)</a:t>
            </a:r>
          </a:p>
          <a:p>
            <a:endParaRPr lang="en-US" altLang="en-US" dirty="0"/>
          </a:p>
        </p:txBody>
      </p:sp>
      <p:pic>
        <p:nvPicPr>
          <p:cNvPr id="9" name="Picture 8">
            <a:extLst>
              <a:ext uri="{FF2B5EF4-FFF2-40B4-BE49-F238E27FC236}">
                <a16:creationId xmlns:a16="http://schemas.microsoft.com/office/drawing/2014/main" id="{1BCF6221-6EFB-5445-46E6-53CC08F63397}"/>
              </a:ext>
            </a:extLst>
          </p:cNvPr>
          <p:cNvPicPr>
            <a:picLocks noChangeAspect="1"/>
          </p:cNvPicPr>
          <p:nvPr/>
        </p:nvPicPr>
        <p:blipFill>
          <a:blip r:embed="rId2"/>
          <a:stretch>
            <a:fillRect/>
          </a:stretch>
        </p:blipFill>
        <p:spPr>
          <a:xfrm>
            <a:off x="138069" y="3340490"/>
            <a:ext cx="5957931" cy="2728932"/>
          </a:xfrm>
          <a:prstGeom prst="rect">
            <a:avLst/>
          </a:prstGeom>
        </p:spPr>
      </p:pic>
      <p:pic>
        <p:nvPicPr>
          <p:cNvPr id="11" name="Picture 10">
            <a:extLst>
              <a:ext uri="{FF2B5EF4-FFF2-40B4-BE49-F238E27FC236}">
                <a16:creationId xmlns:a16="http://schemas.microsoft.com/office/drawing/2014/main" id="{4EAB1CF9-E354-3DBE-639E-94E175C0D892}"/>
              </a:ext>
            </a:extLst>
          </p:cNvPr>
          <p:cNvPicPr>
            <a:picLocks noChangeAspect="1"/>
          </p:cNvPicPr>
          <p:nvPr/>
        </p:nvPicPr>
        <p:blipFill>
          <a:blip r:embed="rId3"/>
          <a:stretch>
            <a:fillRect/>
          </a:stretch>
        </p:blipFill>
        <p:spPr>
          <a:xfrm>
            <a:off x="6272213" y="1546290"/>
            <a:ext cx="5807869" cy="2690832"/>
          </a:xfrm>
          <a:prstGeom prst="rect">
            <a:avLst/>
          </a:prstGeom>
        </p:spPr>
      </p:pic>
    </p:spTree>
    <p:extLst>
      <p:ext uri="{BB962C8B-B14F-4D97-AF65-F5344CB8AC3E}">
        <p14:creationId xmlns:p14="http://schemas.microsoft.com/office/powerpoint/2010/main" val="799992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Data types: Dictionaries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35</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11918" y="1546290"/>
            <a:ext cx="11925301" cy="4659248"/>
          </a:xfrm>
        </p:spPr>
        <p:txBody>
          <a:bodyPr>
            <a:normAutofit/>
          </a:bodyPr>
          <a:lstStyle/>
          <a:p>
            <a:pPr marL="0" indent="0">
              <a:buNone/>
            </a:pPr>
            <a:r>
              <a:rPr lang="en-US" altLang="en-US" sz="2400" b="1" dirty="0">
                <a:solidFill>
                  <a:srgbClr val="FFFF00"/>
                </a:solidFill>
              </a:rPr>
              <a:t>Working with Dictionaries: Dictionary methods</a:t>
            </a:r>
          </a:p>
          <a:p>
            <a:r>
              <a:rPr lang="en-US" altLang="en-US" dirty="0"/>
              <a:t>Attempting to get a value for a key that isn’t in the dictionary causes a </a:t>
            </a:r>
            <a:r>
              <a:rPr lang="en-US" altLang="en-US" dirty="0" err="1">
                <a:solidFill>
                  <a:srgbClr val="FFFF00"/>
                </a:solidFill>
              </a:rPr>
              <a:t>KeyError</a:t>
            </a:r>
            <a:r>
              <a:rPr lang="en-US" altLang="en-US" dirty="0"/>
              <a:t>.</a:t>
            </a:r>
            <a:endParaRPr lang="en-US" altLang="en-US" b="1" dirty="0"/>
          </a:p>
          <a:p>
            <a:r>
              <a:rPr lang="en-US" altLang="en-US" dirty="0"/>
              <a:t>To prevent a </a:t>
            </a:r>
            <a:r>
              <a:rPr lang="en-US" altLang="en-US" dirty="0" err="1"/>
              <a:t>KeyError</a:t>
            </a:r>
            <a:r>
              <a:rPr lang="en-US" altLang="en-US" dirty="0"/>
              <a:t> from occurring, you can use the </a:t>
            </a:r>
            <a:r>
              <a:rPr lang="en-US" altLang="en-US" dirty="0">
                <a:solidFill>
                  <a:srgbClr val="FFFF00"/>
                </a:solidFill>
              </a:rPr>
              <a:t>get() method </a:t>
            </a:r>
            <a:r>
              <a:rPr lang="en-US" altLang="en-US" dirty="0"/>
              <a:t>of a dictionary.</a:t>
            </a:r>
          </a:p>
          <a:p>
            <a:r>
              <a:rPr lang="en-US" altLang="en-US" dirty="0"/>
              <a:t>To delete items from a dictionary, you can use the del keyword or the </a:t>
            </a:r>
            <a:r>
              <a:rPr lang="en-US" altLang="en-US" dirty="0">
                <a:solidFill>
                  <a:srgbClr val="FFFF00"/>
                </a:solidFill>
              </a:rPr>
              <a:t>pop() </a:t>
            </a:r>
            <a:r>
              <a:rPr lang="en-US" altLang="en-US" dirty="0"/>
              <a:t>and </a:t>
            </a:r>
            <a:r>
              <a:rPr lang="en-US" altLang="en-US" dirty="0">
                <a:solidFill>
                  <a:srgbClr val="FFFF00"/>
                </a:solidFill>
              </a:rPr>
              <a:t>clear() </a:t>
            </a:r>
            <a:r>
              <a:rPr lang="en-US" altLang="en-US" dirty="0"/>
              <a:t>methods.</a:t>
            </a:r>
          </a:p>
          <a:p>
            <a:pPr marL="0" indent="0">
              <a:buNone/>
            </a:pPr>
            <a:endParaRPr lang="en-US" altLang="en-US" dirty="0"/>
          </a:p>
        </p:txBody>
      </p:sp>
      <p:pic>
        <p:nvPicPr>
          <p:cNvPr id="6" name="Picture 5">
            <a:extLst>
              <a:ext uri="{FF2B5EF4-FFF2-40B4-BE49-F238E27FC236}">
                <a16:creationId xmlns:a16="http://schemas.microsoft.com/office/drawing/2014/main" id="{590EF239-06DA-A4E1-6142-317F426A1A6A}"/>
              </a:ext>
            </a:extLst>
          </p:cNvPr>
          <p:cNvPicPr>
            <a:picLocks noChangeAspect="1"/>
          </p:cNvPicPr>
          <p:nvPr/>
        </p:nvPicPr>
        <p:blipFill>
          <a:blip r:embed="rId2"/>
          <a:stretch>
            <a:fillRect/>
          </a:stretch>
        </p:blipFill>
        <p:spPr>
          <a:xfrm>
            <a:off x="3581384" y="3457556"/>
            <a:ext cx="4071967" cy="857256"/>
          </a:xfrm>
          <a:prstGeom prst="rect">
            <a:avLst/>
          </a:prstGeom>
        </p:spPr>
      </p:pic>
      <p:pic>
        <p:nvPicPr>
          <p:cNvPr id="9" name="Picture 8">
            <a:extLst>
              <a:ext uri="{FF2B5EF4-FFF2-40B4-BE49-F238E27FC236}">
                <a16:creationId xmlns:a16="http://schemas.microsoft.com/office/drawing/2014/main" id="{2208AC72-0FD0-351F-F6A7-6FE669AD1329}"/>
              </a:ext>
            </a:extLst>
          </p:cNvPr>
          <p:cNvPicPr>
            <a:picLocks noChangeAspect="1"/>
          </p:cNvPicPr>
          <p:nvPr/>
        </p:nvPicPr>
        <p:blipFill>
          <a:blip r:embed="rId3"/>
          <a:stretch>
            <a:fillRect/>
          </a:stretch>
        </p:blipFill>
        <p:spPr>
          <a:xfrm>
            <a:off x="3390882" y="4674384"/>
            <a:ext cx="4452970" cy="1000132"/>
          </a:xfrm>
          <a:prstGeom prst="rect">
            <a:avLst/>
          </a:prstGeom>
        </p:spPr>
      </p:pic>
    </p:spTree>
    <p:extLst>
      <p:ext uri="{BB962C8B-B14F-4D97-AF65-F5344CB8AC3E}">
        <p14:creationId xmlns:p14="http://schemas.microsoft.com/office/powerpoint/2010/main" val="738136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Data types: Dictionaries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36</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11918" y="1546290"/>
            <a:ext cx="11925301" cy="4659248"/>
          </a:xfrm>
        </p:spPr>
        <p:txBody>
          <a:bodyPr>
            <a:normAutofit/>
          </a:bodyPr>
          <a:lstStyle/>
          <a:p>
            <a:pPr marL="0" indent="0">
              <a:buNone/>
            </a:pPr>
            <a:r>
              <a:rPr lang="en-US" altLang="en-US" sz="2400" b="1" dirty="0">
                <a:solidFill>
                  <a:srgbClr val="FFFF00"/>
                </a:solidFill>
              </a:rPr>
              <a:t>Working with Dictionaries: </a:t>
            </a:r>
            <a:r>
              <a:rPr lang="en-US" altLang="en-US" sz="2400" dirty="0">
                <a:solidFill>
                  <a:srgbClr val="FFFF00"/>
                </a:solidFill>
              </a:rPr>
              <a:t>Examples of Dictionary methods</a:t>
            </a:r>
          </a:p>
          <a:p>
            <a:pPr marL="0" indent="0">
              <a:buNone/>
            </a:pPr>
            <a:endParaRPr lang="en-US" altLang="en-US" dirty="0"/>
          </a:p>
        </p:txBody>
      </p:sp>
      <p:pic>
        <p:nvPicPr>
          <p:cNvPr id="7" name="Picture 6">
            <a:extLst>
              <a:ext uri="{FF2B5EF4-FFF2-40B4-BE49-F238E27FC236}">
                <a16:creationId xmlns:a16="http://schemas.microsoft.com/office/drawing/2014/main" id="{0A09B8E2-8085-4A83-3081-0126CFE5EDBB}"/>
              </a:ext>
            </a:extLst>
          </p:cNvPr>
          <p:cNvPicPr>
            <a:picLocks noChangeAspect="1"/>
          </p:cNvPicPr>
          <p:nvPr/>
        </p:nvPicPr>
        <p:blipFill>
          <a:blip r:embed="rId2"/>
          <a:stretch>
            <a:fillRect/>
          </a:stretch>
        </p:blipFill>
        <p:spPr>
          <a:xfrm>
            <a:off x="5343832" y="1978568"/>
            <a:ext cx="6541012" cy="3333142"/>
          </a:xfrm>
          <a:prstGeom prst="rect">
            <a:avLst/>
          </a:prstGeom>
        </p:spPr>
      </p:pic>
      <p:pic>
        <p:nvPicPr>
          <p:cNvPr id="10" name="Picture 9">
            <a:extLst>
              <a:ext uri="{FF2B5EF4-FFF2-40B4-BE49-F238E27FC236}">
                <a16:creationId xmlns:a16="http://schemas.microsoft.com/office/drawing/2014/main" id="{E169325D-CAFA-EDCB-CEFF-37B19B414A33}"/>
              </a:ext>
            </a:extLst>
          </p:cNvPr>
          <p:cNvPicPr>
            <a:picLocks noChangeAspect="1"/>
          </p:cNvPicPr>
          <p:nvPr/>
        </p:nvPicPr>
        <p:blipFill>
          <a:blip r:embed="rId3"/>
          <a:stretch>
            <a:fillRect/>
          </a:stretch>
        </p:blipFill>
        <p:spPr>
          <a:xfrm>
            <a:off x="154781" y="2828901"/>
            <a:ext cx="4891123" cy="3376637"/>
          </a:xfrm>
          <a:prstGeom prst="rect">
            <a:avLst/>
          </a:prstGeom>
        </p:spPr>
      </p:pic>
    </p:spTree>
    <p:extLst>
      <p:ext uri="{BB962C8B-B14F-4D97-AF65-F5344CB8AC3E}">
        <p14:creationId xmlns:p14="http://schemas.microsoft.com/office/powerpoint/2010/main" val="3373461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Data types: Dictionaries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37</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11918" y="1546290"/>
            <a:ext cx="11925301" cy="4659248"/>
          </a:xfrm>
        </p:spPr>
        <p:txBody>
          <a:bodyPr>
            <a:normAutofit/>
          </a:bodyPr>
          <a:lstStyle/>
          <a:p>
            <a:pPr marL="0" indent="0">
              <a:buNone/>
            </a:pPr>
            <a:r>
              <a:rPr lang="en-US" altLang="en-US" sz="2400" b="1" dirty="0">
                <a:solidFill>
                  <a:srgbClr val="FFFF00"/>
                </a:solidFill>
              </a:rPr>
              <a:t>Working with Dictionaries: </a:t>
            </a:r>
            <a:r>
              <a:rPr lang="en-US" altLang="en-US" sz="2400" dirty="0">
                <a:solidFill>
                  <a:srgbClr val="FFFF00"/>
                </a:solidFill>
              </a:rPr>
              <a:t>Examples of Dictionary methods</a:t>
            </a:r>
          </a:p>
          <a:p>
            <a:pPr marL="0" indent="0">
              <a:buNone/>
            </a:pPr>
            <a:endParaRPr lang="en-US" altLang="en-US" dirty="0"/>
          </a:p>
        </p:txBody>
      </p:sp>
      <p:pic>
        <p:nvPicPr>
          <p:cNvPr id="6" name="Picture 5">
            <a:extLst>
              <a:ext uri="{FF2B5EF4-FFF2-40B4-BE49-F238E27FC236}">
                <a16:creationId xmlns:a16="http://schemas.microsoft.com/office/drawing/2014/main" id="{EE5E997C-DAF7-E5E1-19A4-205A3A33C2A7}"/>
              </a:ext>
            </a:extLst>
          </p:cNvPr>
          <p:cNvPicPr>
            <a:picLocks noChangeAspect="1"/>
          </p:cNvPicPr>
          <p:nvPr/>
        </p:nvPicPr>
        <p:blipFill>
          <a:blip r:embed="rId2"/>
          <a:stretch>
            <a:fillRect/>
          </a:stretch>
        </p:blipFill>
        <p:spPr>
          <a:xfrm>
            <a:off x="2571728" y="2288350"/>
            <a:ext cx="5848393" cy="2747983"/>
          </a:xfrm>
          <a:prstGeom prst="rect">
            <a:avLst/>
          </a:prstGeom>
        </p:spPr>
      </p:pic>
    </p:spTree>
    <p:extLst>
      <p:ext uri="{BB962C8B-B14F-4D97-AF65-F5344CB8AC3E}">
        <p14:creationId xmlns:p14="http://schemas.microsoft.com/office/powerpoint/2010/main" val="1958765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38</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altLang="en-US" sz="2800" b="1" dirty="0">
                <a:solidFill>
                  <a:srgbClr val="FFFF00"/>
                </a:solidFill>
              </a:rPr>
              <a:t>Tuples and Dictionaries</a:t>
            </a:r>
            <a:r>
              <a:rPr lang="en-US" sz="2800" b="1" dirty="0">
                <a:solidFill>
                  <a:srgbClr val="FFFF00"/>
                </a:solidFill>
              </a:rPr>
              <a:t>: </a:t>
            </a:r>
            <a:r>
              <a:rPr lang="en-US" sz="2800" b="1" dirty="0">
                <a:solidFill>
                  <a:schemeClr val="accent6">
                    <a:lumMod val="75000"/>
                  </a:schemeClr>
                </a:solidFill>
              </a:rPr>
              <a:t>Do it yourself !</a:t>
            </a:r>
          </a:p>
          <a:p>
            <a:pPr algn="l"/>
            <a:r>
              <a:rPr lang="en-US" b="0" i="0" u="none" strike="noStrike" baseline="0" dirty="0"/>
              <a:t>Write a python program to check if a course code is in the dictionary courses before deleting it; if so, it will be deleted and a message (‘ The course is deleted.’) is displayed to the user; otherwise, a message (‘ There is no course for this code’) is displayed. </a:t>
            </a:r>
          </a:p>
          <a:p>
            <a:pPr algn="l"/>
            <a:r>
              <a:rPr lang="en-US" dirty="0"/>
              <a:t>The program starts with an empty courses dictionary and a few items are added later.</a:t>
            </a:r>
          </a:p>
          <a:p>
            <a:pPr algn="l"/>
            <a:r>
              <a:rPr lang="en-US" b="0" i="0" u="none" strike="noStrike" baseline="0" dirty="0"/>
              <a:t>It prompts the user to enter a code </a:t>
            </a:r>
            <a:r>
              <a:rPr lang="en-US" dirty="0"/>
              <a:t>to check for.</a:t>
            </a:r>
            <a:endParaRPr lang="en-US" b="0" i="0" u="none" strike="noStrike" baseline="0" dirty="0"/>
          </a:p>
          <a:p>
            <a:pPr marL="0" indent="0" algn="l">
              <a:buNone/>
            </a:pPr>
            <a:endParaRPr lang="en-US" sz="2800" b="1" dirty="0">
              <a:solidFill>
                <a:srgbClr val="FFFF00"/>
              </a:solidFill>
            </a:endParaRPr>
          </a:p>
          <a:p>
            <a:pPr marL="467360" marR="558800" lvl="1"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2460988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39</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altLang="en-US" sz="2800" b="1" dirty="0">
                <a:solidFill>
                  <a:srgbClr val="FFFF00"/>
                </a:solidFill>
              </a:rPr>
              <a:t>Tuples and Dictionaries</a:t>
            </a:r>
            <a:r>
              <a:rPr lang="en-US" sz="2800" b="1" dirty="0">
                <a:solidFill>
                  <a:srgbClr val="FFFF00"/>
                </a:solidFill>
              </a:rPr>
              <a:t>: </a:t>
            </a:r>
            <a:r>
              <a:rPr lang="en-US" sz="2800" b="1" dirty="0">
                <a:solidFill>
                  <a:schemeClr val="accent6">
                    <a:lumMod val="75000"/>
                  </a:schemeClr>
                </a:solidFill>
              </a:rPr>
              <a:t>Do it yourself !</a:t>
            </a:r>
          </a:p>
          <a:p>
            <a:r>
              <a:rPr lang="en-US" sz="2400" dirty="0"/>
              <a:t>Create two Python dictionaries: English to Spanish and Spanish to German. Use online dictionaries on the internet to build these dictionaries of a few items in each.</a:t>
            </a:r>
          </a:p>
          <a:p>
            <a:r>
              <a:rPr lang="en-US" sz="2400" dirty="0"/>
              <a:t>Write code that prompts the user to enter a word in English then your program should translate it into German using the two dictionaries you built.</a:t>
            </a:r>
          </a:p>
          <a:p>
            <a:pPr marL="467360" marR="558800" lvl="1"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3600476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E2C8DB-D46E-4232-8FCD-8B7B6AFD2909}"/>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itle 3">
            <a:extLst>
              <a:ext uri="{FF2B5EF4-FFF2-40B4-BE49-F238E27FC236}">
                <a16:creationId xmlns:a16="http://schemas.microsoft.com/office/drawing/2014/main" id="{2817143C-17BA-486C-BD78-38102D5A5F68}"/>
              </a:ext>
            </a:extLst>
          </p:cNvPr>
          <p:cNvSpPr>
            <a:spLocks noGrp="1"/>
          </p:cNvSpPr>
          <p:nvPr>
            <p:ph type="title"/>
          </p:nvPr>
        </p:nvSpPr>
        <p:spPr>
          <a:xfrm>
            <a:off x="831849" y="1645921"/>
            <a:ext cx="9686903" cy="1491174"/>
          </a:xfrm>
        </p:spPr>
        <p:txBody>
          <a:bodyPr anchor="t">
            <a:normAutofit fontScale="90000"/>
          </a:bodyPr>
          <a:lstStyle/>
          <a:p>
            <a:r>
              <a:rPr lang="en-US" sz="5400" dirty="0">
                <a:solidFill>
                  <a:srgbClr val="FFFF00"/>
                </a:solidFill>
              </a:rPr>
              <a:t>Writing repetition structures using while loops</a:t>
            </a:r>
            <a:br>
              <a:rPr lang="en-US" sz="5400" dirty="0">
                <a:solidFill>
                  <a:srgbClr val="FFFF00"/>
                </a:solidFill>
              </a:rPr>
            </a:br>
            <a:r>
              <a:rPr lang="en-US" sz="5400" dirty="0">
                <a:solidFill>
                  <a:srgbClr val="FFFF00"/>
                </a:solidFill>
              </a:rPr>
              <a:t> </a:t>
            </a:r>
            <a:r>
              <a:rPr lang="en-CA" sz="3200" dirty="0">
                <a:solidFill>
                  <a:srgbClr val="92D050"/>
                </a:solidFill>
              </a:rPr>
              <a:t>Part - 1</a:t>
            </a:r>
            <a:endParaRPr lang="en-CA" dirty="0">
              <a:solidFill>
                <a:srgbClr val="92D050"/>
              </a:solidFill>
            </a:endParaRPr>
          </a:p>
        </p:txBody>
      </p:sp>
    </p:spTree>
    <p:extLst>
      <p:ext uri="{BB962C8B-B14F-4D97-AF65-F5344CB8AC3E}">
        <p14:creationId xmlns:p14="http://schemas.microsoft.com/office/powerpoint/2010/main" val="41138634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40</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66730" cy="5433131"/>
          </a:xfrm>
        </p:spPr>
        <p:txBody>
          <a:bodyPr>
            <a:normAutofit fontScale="92500" lnSpcReduction="10000"/>
          </a:bodyPr>
          <a:lstStyle/>
          <a:p>
            <a:pPr marL="0" indent="0">
              <a:buNone/>
            </a:pPr>
            <a:r>
              <a:rPr lang="en-US" b="1" dirty="0"/>
              <a:t>Material has been taken from </a:t>
            </a:r>
            <a:r>
              <a:rPr lang="en-US" sz="2200" b="1" dirty="0"/>
              <a:t>(can be accessed </a:t>
            </a:r>
            <a:r>
              <a:rPr lang="en-CA" sz="2200" b="1" dirty="0">
                <a:effectLst/>
                <a:ea typeface="Calibri" panose="020F0502020204030204" pitchFamily="34" charset="0"/>
              </a:rPr>
              <a:t>through Sheridan's Library Services) </a:t>
            </a:r>
            <a:r>
              <a:rPr lang="en-US" b="1" dirty="0"/>
              <a:t>:</a:t>
            </a:r>
          </a:p>
          <a:p>
            <a:endParaRPr lang="en-US" dirty="0"/>
          </a:p>
          <a:p>
            <a:r>
              <a:rPr lang="en-CA" b="0" i="0" dirty="0">
                <a:effectLst/>
              </a:rPr>
              <a:t>Starting Out with Python (</a:t>
            </a:r>
            <a:r>
              <a:rPr lang="en-CA" i="0" dirty="0">
                <a:effectLst/>
              </a:rPr>
              <a:t>ISBN-13: 9780136912330 )</a:t>
            </a:r>
            <a:r>
              <a:rPr lang="en-US" dirty="0"/>
              <a:t>:</a:t>
            </a:r>
          </a:p>
          <a:p>
            <a:r>
              <a:rPr lang="en-US" dirty="0">
                <a:solidFill>
                  <a:schemeClr val="accent1">
                    <a:lumMod val="20000"/>
                    <a:lumOff val="80000"/>
                  </a:schemeClr>
                </a:solidFill>
              </a:rPr>
              <a:t>https://www.pearson.com/en-ca/subject-catalog/p/starting-out-with-python/P200000003356/9780136912330</a:t>
            </a:r>
          </a:p>
          <a:p>
            <a:endParaRPr lang="en-US" dirty="0"/>
          </a:p>
          <a:p>
            <a:r>
              <a:rPr lang="en-US" dirty="0" err="1"/>
              <a:t>Murach’s</a:t>
            </a:r>
            <a:r>
              <a:rPr lang="en-US" dirty="0"/>
              <a:t> Python 2nd Edition programming, 2nd Edition :</a:t>
            </a:r>
          </a:p>
          <a:p>
            <a:r>
              <a:rPr lang="en-US" dirty="0">
                <a:hlinkClick r:id="rId2"/>
              </a:rPr>
              <a:t>https://bookshelf.vitalsource.com/reader/books/9781943872756/pages/recent</a:t>
            </a:r>
            <a:endParaRPr lang="en-US" dirty="0"/>
          </a:p>
          <a:p>
            <a:endParaRPr lang="en-US" dirty="0">
              <a:solidFill>
                <a:schemeClr val="accent1">
                  <a:lumMod val="20000"/>
                  <a:lumOff val="80000"/>
                </a:schemeClr>
              </a:solidFill>
            </a:endParaRPr>
          </a:p>
          <a:p>
            <a:r>
              <a:rPr lang="en-CA" dirty="0">
                <a:effectLst/>
                <a:latin typeface="Arial" panose="020B0604020202020204" pitchFamily="34" charset="0"/>
                <a:ea typeface="Calibri" panose="020F0502020204030204" pitchFamily="34" charset="0"/>
              </a:rPr>
              <a:t>Introducing Python, </a:t>
            </a:r>
            <a:r>
              <a:rPr lang="en-CA" dirty="0" err="1">
                <a:effectLst/>
                <a:latin typeface="Arial" panose="020B0604020202020204" pitchFamily="34" charset="0"/>
                <a:ea typeface="Calibri" panose="020F0502020204030204" pitchFamily="34" charset="0"/>
              </a:rPr>
              <a:t>Lubanovic</a:t>
            </a:r>
            <a:r>
              <a:rPr lang="en-CA" dirty="0">
                <a:effectLst/>
                <a:latin typeface="Arial" panose="020B0604020202020204" pitchFamily="34" charset="0"/>
                <a:ea typeface="Calibri" panose="020F0502020204030204" pitchFamily="34" charset="0"/>
              </a:rPr>
              <a:t>, B., </a:t>
            </a:r>
            <a:r>
              <a:rPr lang="en-CA" dirty="0" err="1">
                <a:effectLst/>
                <a:latin typeface="Arial" panose="020B0604020202020204" pitchFamily="34" charset="0"/>
                <a:ea typeface="Calibri" panose="020F0502020204030204" pitchFamily="34" charset="0"/>
              </a:rPr>
              <a:t>O'Reily</a:t>
            </a:r>
            <a:r>
              <a:rPr lang="en-CA" dirty="0">
                <a:effectLst/>
                <a:latin typeface="Arial" panose="020B0604020202020204" pitchFamily="34" charset="0"/>
                <a:ea typeface="Calibri" panose="020F0502020204030204" pitchFamily="34" charset="0"/>
              </a:rPr>
              <a:t> Media, 2nd Edition, 2019</a:t>
            </a:r>
          </a:p>
          <a:p>
            <a:r>
              <a:rPr lang="en-US" sz="3000" dirty="0">
                <a:solidFill>
                  <a:schemeClr val="accent1">
                    <a:lumMod val="20000"/>
                    <a:lumOff val="80000"/>
                  </a:schemeClr>
                </a:solidFill>
              </a:rPr>
              <a:t>https://www.oreilly.com/library/view/introducing-python-2nd/9781492051374/</a:t>
            </a:r>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CA" dirty="0">
                <a:solidFill>
                  <a:srgbClr val="FFFF00"/>
                </a:solidFill>
              </a:rPr>
              <a:t>References</a:t>
            </a:r>
          </a:p>
        </p:txBody>
      </p:sp>
    </p:spTree>
    <p:extLst>
      <p:ext uri="{BB962C8B-B14F-4D97-AF65-F5344CB8AC3E}">
        <p14:creationId xmlns:p14="http://schemas.microsoft.com/office/powerpoint/2010/main" val="14254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5</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11918" y="1546290"/>
            <a:ext cx="11925301" cy="4659248"/>
          </a:xfrm>
        </p:spPr>
        <p:txBody>
          <a:bodyPr>
            <a:normAutofit/>
          </a:bodyPr>
          <a:lstStyle/>
          <a:p>
            <a:pPr marL="0" indent="0">
              <a:buNone/>
            </a:pPr>
            <a:r>
              <a:rPr lang="en-US" altLang="en-US" sz="2400" b="1" dirty="0">
                <a:solidFill>
                  <a:srgbClr val="FFFF00"/>
                </a:solidFill>
              </a:rPr>
              <a:t>Repetition Structures: </a:t>
            </a:r>
            <a:r>
              <a:rPr lang="en-US" altLang="en-US" sz="2400" dirty="0">
                <a:solidFill>
                  <a:srgbClr val="FFFF00"/>
                </a:solidFill>
              </a:rPr>
              <a:t>validating user inputs</a:t>
            </a:r>
          </a:p>
          <a:p>
            <a:r>
              <a:rPr lang="en-US" altLang="en-US" dirty="0">
                <a:solidFill>
                  <a:srgbClr val="FFFF00"/>
                </a:solidFill>
              </a:rPr>
              <a:t>Input validation </a:t>
            </a:r>
            <a:r>
              <a:rPr lang="en-US" altLang="en-US" dirty="0"/>
              <a:t>is the process of inspecting data that has been input to a program, to make sure it is valid before it is used in a computation.</a:t>
            </a:r>
          </a:p>
          <a:p>
            <a:r>
              <a:rPr lang="en-US" altLang="en-US" dirty="0"/>
              <a:t>Input validation is commonly done with a loop that iterates as long as an input variable references bad data.</a:t>
            </a:r>
          </a:p>
          <a:p>
            <a:r>
              <a:rPr lang="en-US" altLang="en-US" dirty="0"/>
              <a:t>One of the most famous sayings among computer programmers is “</a:t>
            </a:r>
            <a:r>
              <a:rPr lang="en-US" altLang="en-US" dirty="0">
                <a:solidFill>
                  <a:srgbClr val="FFFF00"/>
                </a:solidFill>
              </a:rPr>
              <a:t>garbage in, garbage out</a:t>
            </a:r>
            <a:r>
              <a:rPr lang="en-US" altLang="en-US" dirty="0"/>
              <a:t>.” </a:t>
            </a:r>
          </a:p>
          <a:p>
            <a:r>
              <a:rPr lang="en-US" altLang="en-US" dirty="0"/>
              <a:t>This saying, sometimes abbreviated as </a:t>
            </a:r>
            <a:r>
              <a:rPr lang="en-US" altLang="en-US" dirty="0">
                <a:solidFill>
                  <a:srgbClr val="FFFF00"/>
                </a:solidFill>
              </a:rPr>
              <a:t>GIGO</a:t>
            </a:r>
            <a:r>
              <a:rPr lang="en-US" altLang="en-US" dirty="0"/>
              <a:t>, refers to the fact that computers cannot tell the difference between good data and bad data. If a user provides bad data as input to a program, the program will process that bad data and, as a result, will produce bad data as output.</a:t>
            </a:r>
          </a:p>
          <a:p>
            <a:pPr fontAlgn="base">
              <a:spcAft>
                <a:spcPct val="0"/>
              </a:spcAft>
            </a:pPr>
            <a:endParaRPr lang="en-US" altLang="en-US" dirty="0"/>
          </a:p>
        </p:txBody>
      </p:sp>
    </p:spTree>
    <p:extLst>
      <p:ext uri="{BB962C8B-B14F-4D97-AF65-F5344CB8AC3E}">
        <p14:creationId xmlns:p14="http://schemas.microsoft.com/office/powerpoint/2010/main" val="30847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6</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11918" y="1546290"/>
            <a:ext cx="11925301" cy="4659248"/>
          </a:xfrm>
        </p:spPr>
        <p:txBody>
          <a:bodyPr>
            <a:normAutofit/>
          </a:bodyPr>
          <a:lstStyle/>
          <a:p>
            <a:pPr marL="0" indent="0">
              <a:buNone/>
            </a:pPr>
            <a:r>
              <a:rPr lang="en-US" altLang="en-US" sz="2400" b="1" dirty="0">
                <a:solidFill>
                  <a:srgbClr val="FFFF00"/>
                </a:solidFill>
              </a:rPr>
              <a:t>Repetition Structures: </a:t>
            </a:r>
            <a:r>
              <a:rPr lang="en-US" altLang="en-US" sz="2400" dirty="0">
                <a:solidFill>
                  <a:srgbClr val="FFFF00"/>
                </a:solidFill>
              </a:rPr>
              <a:t>validating user inputs</a:t>
            </a:r>
          </a:p>
          <a:p>
            <a:pPr fontAlgn="base">
              <a:spcAft>
                <a:spcPct val="0"/>
              </a:spcAft>
            </a:pPr>
            <a:r>
              <a:rPr lang="en-US" altLang="en-US" sz="2000" dirty="0">
                <a:latin typeface="Arial (Body)"/>
                <a:ea typeface="+mn-ea"/>
              </a:rPr>
              <a:t>Input validation is commonly done with a loop that iterates as long as input is bad.</a:t>
            </a:r>
          </a:p>
          <a:p>
            <a:pPr marL="0" indent="0" fontAlgn="base">
              <a:spcAft>
                <a:spcPct val="0"/>
              </a:spcAft>
              <a:buNone/>
            </a:pPr>
            <a:endParaRPr lang="en-US" altLang="en-US" dirty="0"/>
          </a:p>
        </p:txBody>
      </p:sp>
      <p:pic>
        <p:nvPicPr>
          <p:cNvPr id="5" name="Picture 4">
            <a:extLst>
              <a:ext uri="{FF2B5EF4-FFF2-40B4-BE49-F238E27FC236}">
                <a16:creationId xmlns:a16="http://schemas.microsoft.com/office/drawing/2014/main" id="{B4CAFF0D-D941-37EF-CC4B-95C5D265E82C}"/>
              </a:ext>
            </a:extLst>
          </p:cNvPr>
          <p:cNvPicPr>
            <a:picLocks noChangeAspect="1"/>
          </p:cNvPicPr>
          <p:nvPr/>
        </p:nvPicPr>
        <p:blipFill>
          <a:blip r:embed="rId2"/>
          <a:stretch>
            <a:fillRect/>
          </a:stretch>
        </p:blipFill>
        <p:spPr>
          <a:xfrm>
            <a:off x="6101364" y="3222431"/>
            <a:ext cx="5665404" cy="3092644"/>
          </a:xfrm>
          <a:prstGeom prst="rect">
            <a:avLst/>
          </a:prstGeom>
        </p:spPr>
      </p:pic>
      <p:sp>
        <p:nvSpPr>
          <p:cNvPr id="6" name="Content Placeholder 3">
            <a:extLst>
              <a:ext uri="{FF2B5EF4-FFF2-40B4-BE49-F238E27FC236}">
                <a16:creationId xmlns:a16="http://schemas.microsoft.com/office/drawing/2014/main" id="{7143AB20-2EF6-25F6-30F0-E19D6B24A694}"/>
              </a:ext>
            </a:extLst>
          </p:cNvPr>
          <p:cNvSpPr txBox="1">
            <a:spLocks/>
          </p:cNvSpPr>
          <p:nvPr/>
        </p:nvSpPr>
        <p:spPr>
          <a:xfrm>
            <a:off x="3225800" y="2770731"/>
            <a:ext cx="8229600" cy="461635"/>
          </a:xfrm>
          <a:prstGeom prst="rect">
            <a:avLst/>
          </a:prstGeom>
        </p:spPr>
        <p:txBody>
          <a:bodyPr wrap="square" lIns="91425" tIns="91425" rIns="91425" bIns="91425">
            <a:sp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ct val="0"/>
              </a:spcAft>
              <a:buFont typeface="Arial" panose="020B0604020202020204" pitchFamily="34" charset="0"/>
              <a:buNone/>
            </a:pPr>
            <a:r>
              <a:rPr lang="en-US" altLang="en-US" dirty="0">
                <a:solidFill>
                  <a:srgbClr val="000000"/>
                </a:solidFill>
                <a:latin typeface="Arial (Body)"/>
                <a:cs typeface="Arial" panose="020B0604020202020204" pitchFamily="34" charset="0"/>
              </a:rPr>
              <a:t> </a:t>
            </a:r>
            <a:r>
              <a:rPr lang="en-US" altLang="en-US" dirty="0">
                <a:latin typeface="Arial (Body)"/>
                <a:cs typeface="Arial" panose="020B0604020202020204" pitchFamily="34" charset="0"/>
              </a:rPr>
              <a:t>The flowchart shows the logic containing an input validation loop.</a:t>
            </a:r>
          </a:p>
        </p:txBody>
      </p:sp>
      <p:sp>
        <p:nvSpPr>
          <p:cNvPr id="7" name="TextBox 6">
            <a:extLst>
              <a:ext uri="{FF2B5EF4-FFF2-40B4-BE49-F238E27FC236}">
                <a16:creationId xmlns:a16="http://schemas.microsoft.com/office/drawing/2014/main" id="{F97B3691-EDE7-C6D3-EEAC-5591CF983B7D}"/>
              </a:ext>
            </a:extLst>
          </p:cNvPr>
          <p:cNvSpPr txBox="1"/>
          <p:nvPr/>
        </p:nvSpPr>
        <p:spPr>
          <a:xfrm>
            <a:off x="444499" y="3700200"/>
            <a:ext cx="5375685" cy="923330"/>
          </a:xfrm>
          <a:prstGeom prst="rect">
            <a:avLst/>
          </a:prstGeom>
          <a:noFill/>
          <a:ln w="15875">
            <a:solidFill>
              <a:schemeClr val="accent1"/>
            </a:solidFill>
          </a:ln>
        </p:spPr>
        <p:txBody>
          <a:bodyPr wrap="square" rtlCol="0">
            <a:spAutoFit/>
          </a:bodyPr>
          <a:lstStyle/>
          <a:p>
            <a:r>
              <a:rPr lang="en-CA" dirty="0">
                <a:solidFill>
                  <a:schemeClr val="bg1"/>
                </a:solidFill>
              </a:rPr>
              <a:t>Notice that we get the input again Inside the loop - that is giving users a new attempt to enter a new value to validate.</a:t>
            </a:r>
          </a:p>
        </p:txBody>
      </p:sp>
      <p:sp>
        <p:nvSpPr>
          <p:cNvPr id="11" name="Arc 10">
            <a:extLst>
              <a:ext uri="{FF2B5EF4-FFF2-40B4-BE49-F238E27FC236}">
                <a16:creationId xmlns:a16="http://schemas.microsoft.com/office/drawing/2014/main" id="{02CF90F8-6495-06B9-16CE-73471E660898}"/>
              </a:ext>
            </a:extLst>
          </p:cNvPr>
          <p:cNvSpPr/>
          <p:nvPr/>
        </p:nvSpPr>
        <p:spPr>
          <a:xfrm>
            <a:off x="1057275" y="4344162"/>
            <a:ext cx="9565481" cy="1443037"/>
          </a:xfrm>
          <a:prstGeom prst="arc">
            <a:avLst>
              <a:gd name="adj1" fmla="val 16200000"/>
              <a:gd name="adj2" fmla="val 21474762"/>
            </a:avLst>
          </a:prstGeom>
          <a:ln w="127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90601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7</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11918" y="1546290"/>
            <a:ext cx="5345907" cy="4659248"/>
          </a:xfrm>
        </p:spPr>
        <p:txBody>
          <a:bodyPr>
            <a:normAutofit/>
          </a:bodyPr>
          <a:lstStyle/>
          <a:p>
            <a:pPr marL="0" indent="0">
              <a:buNone/>
            </a:pPr>
            <a:r>
              <a:rPr lang="en-US" altLang="en-US" sz="2400" b="1" dirty="0">
                <a:solidFill>
                  <a:srgbClr val="FFFF00"/>
                </a:solidFill>
              </a:rPr>
              <a:t>Repetition Structures: </a:t>
            </a:r>
            <a:r>
              <a:rPr lang="en-US" altLang="en-US" sz="2400" dirty="0">
                <a:solidFill>
                  <a:srgbClr val="FFFF00"/>
                </a:solidFill>
              </a:rPr>
              <a:t>Example for validating user inputs</a:t>
            </a:r>
          </a:p>
          <a:p>
            <a:pPr marL="0" indent="0" fontAlgn="base">
              <a:spcAft>
                <a:spcPct val="0"/>
              </a:spcAft>
              <a:buNone/>
            </a:pPr>
            <a:endParaRPr lang="en-US" altLang="en-US" sz="2000" dirty="0">
              <a:latin typeface="Arial (Body)"/>
              <a:ea typeface="+mn-ea"/>
            </a:endParaRPr>
          </a:p>
          <a:p>
            <a:pPr marL="0" indent="0" fontAlgn="base">
              <a:spcAft>
                <a:spcPct val="0"/>
              </a:spcAft>
              <a:buNone/>
            </a:pPr>
            <a:endParaRPr lang="en-US" altLang="en-US" dirty="0"/>
          </a:p>
        </p:txBody>
      </p:sp>
      <p:pic>
        <p:nvPicPr>
          <p:cNvPr id="8" name="Picture 7">
            <a:extLst>
              <a:ext uri="{FF2B5EF4-FFF2-40B4-BE49-F238E27FC236}">
                <a16:creationId xmlns:a16="http://schemas.microsoft.com/office/drawing/2014/main" id="{5C55EFA7-7AF9-8056-623E-2F15F804A6CF}"/>
              </a:ext>
            </a:extLst>
          </p:cNvPr>
          <p:cNvPicPr>
            <a:picLocks noChangeAspect="1"/>
          </p:cNvPicPr>
          <p:nvPr/>
        </p:nvPicPr>
        <p:blipFill>
          <a:blip r:embed="rId2"/>
          <a:stretch>
            <a:fillRect/>
          </a:stretch>
        </p:blipFill>
        <p:spPr>
          <a:xfrm>
            <a:off x="5524478" y="1422218"/>
            <a:ext cx="6512741" cy="4907391"/>
          </a:xfrm>
          <a:prstGeom prst="rect">
            <a:avLst/>
          </a:prstGeom>
        </p:spPr>
      </p:pic>
    </p:spTree>
    <p:extLst>
      <p:ext uri="{BB962C8B-B14F-4D97-AF65-F5344CB8AC3E}">
        <p14:creationId xmlns:p14="http://schemas.microsoft.com/office/powerpoint/2010/main" val="290635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8</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11918" y="1546290"/>
            <a:ext cx="11214100" cy="4659248"/>
          </a:xfrm>
        </p:spPr>
        <p:txBody>
          <a:bodyPr>
            <a:normAutofit/>
          </a:bodyPr>
          <a:lstStyle/>
          <a:p>
            <a:pPr marL="0" indent="0">
              <a:buNone/>
            </a:pPr>
            <a:r>
              <a:rPr lang="en-US" altLang="en-US" sz="2400" b="1" dirty="0">
                <a:solidFill>
                  <a:srgbClr val="FFFF00"/>
                </a:solidFill>
              </a:rPr>
              <a:t>Repetition Structures: </a:t>
            </a:r>
            <a:r>
              <a:rPr lang="en-US" altLang="en-US" sz="2400" dirty="0">
                <a:solidFill>
                  <a:srgbClr val="FFFF00"/>
                </a:solidFill>
              </a:rPr>
              <a:t>Example for validating user inputs</a:t>
            </a:r>
          </a:p>
          <a:p>
            <a:pPr marL="0" indent="0" fontAlgn="base">
              <a:spcAft>
                <a:spcPct val="0"/>
              </a:spcAft>
              <a:buNone/>
            </a:pPr>
            <a:endParaRPr lang="en-US" altLang="en-US" sz="2000" dirty="0">
              <a:latin typeface="Arial (Body)"/>
              <a:ea typeface="+mn-ea"/>
            </a:endParaRPr>
          </a:p>
          <a:p>
            <a:pPr marL="0" indent="0" fontAlgn="base">
              <a:spcAft>
                <a:spcPct val="0"/>
              </a:spcAft>
              <a:buNone/>
            </a:pPr>
            <a:endParaRPr lang="en-US" altLang="en-US" dirty="0"/>
          </a:p>
        </p:txBody>
      </p:sp>
      <p:pic>
        <p:nvPicPr>
          <p:cNvPr id="6" name="Picture 5">
            <a:extLst>
              <a:ext uri="{FF2B5EF4-FFF2-40B4-BE49-F238E27FC236}">
                <a16:creationId xmlns:a16="http://schemas.microsoft.com/office/drawing/2014/main" id="{DC588B97-78ED-1BBA-50CD-86852D589315}"/>
              </a:ext>
            </a:extLst>
          </p:cNvPr>
          <p:cNvPicPr>
            <a:picLocks noChangeAspect="1"/>
          </p:cNvPicPr>
          <p:nvPr/>
        </p:nvPicPr>
        <p:blipFill>
          <a:blip r:embed="rId2"/>
          <a:stretch>
            <a:fillRect/>
          </a:stretch>
        </p:blipFill>
        <p:spPr>
          <a:xfrm>
            <a:off x="2047847" y="2476478"/>
            <a:ext cx="7781982" cy="3200423"/>
          </a:xfrm>
          <a:prstGeom prst="rect">
            <a:avLst/>
          </a:prstGeom>
        </p:spPr>
      </p:pic>
    </p:spTree>
    <p:extLst>
      <p:ext uri="{BB962C8B-B14F-4D97-AF65-F5344CB8AC3E}">
        <p14:creationId xmlns:p14="http://schemas.microsoft.com/office/powerpoint/2010/main" val="428768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9</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11918" y="1546290"/>
            <a:ext cx="11214100" cy="4659248"/>
          </a:xfrm>
        </p:spPr>
        <p:txBody>
          <a:bodyPr>
            <a:normAutofit/>
          </a:bodyPr>
          <a:lstStyle/>
          <a:p>
            <a:pPr marL="0" indent="0">
              <a:buNone/>
            </a:pPr>
            <a:r>
              <a:rPr lang="en-US" altLang="en-US" sz="2400" b="1" dirty="0">
                <a:solidFill>
                  <a:srgbClr val="FFFF00"/>
                </a:solidFill>
              </a:rPr>
              <a:t>Repetition Structures: </a:t>
            </a:r>
            <a:r>
              <a:rPr lang="en-US" altLang="en-US" sz="2400" dirty="0">
                <a:solidFill>
                  <a:srgbClr val="FFFF00"/>
                </a:solidFill>
              </a:rPr>
              <a:t>calculating running totals</a:t>
            </a:r>
          </a:p>
          <a:p>
            <a:pPr algn="l"/>
            <a:r>
              <a:rPr lang="en-US" b="0" i="0" u="none" strike="noStrike" baseline="0" dirty="0"/>
              <a:t>A </a:t>
            </a:r>
            <a:r>
              <a:rPr lang="en-US" b="0" i="0" u="none" strike="noStrike" baseline="0" dirty="0">
                <a:solidFill>
                  <a:srgbClr val="FFFF00"/>
                </a:solidFill>
              </a:rPr>
              <a:t>running total </a:t>
            </a:r>
            <a:r>
              <a:rPr lang="en-US" b="0" i="0" u="none" strike="noStrike" baseline="0" dirty="0"/>
              <a:t>is a sum of numbers that accumulates with each iteration of a loop. The variable used to keep the running total is </a:t>
            </a:r>
            <a:r>
              <a:rPr lang="en-CA" b="0" i="0" u="none" strike="noStrike" baseline="0" dirty="0"/>
              <a:t>called an </a:t>
            </a:r>
            <a:r>
              <a:rPr lang="en-CA" b="0" i="0" u="none" strike="noStrike" baseline="0" dirty="0">
                <a:solidFill>
                  <a:srgbClr val="FFFF00"/>
                </a:solidFill>
              </a:rPr>
              <a:t>accumulator</a:t>
            </a:r>
            <a:r>
              <a:rPr lang="en-CA" b="0" i="0" u="none" strike="noStrike" baseline="0" dirty="0"/>
              <a:t>.</a:t>
            </a:r>
          </a:p>
          <a:p>
            <a:pPr algn="l"/>
            <a:r>
              <a:rPr lang="en-US" b="0" i="0" u="none" strike="noStrike" baseline="0" dirty="0"/>
              <a:t>It is often said that the loop keeps a </a:t>
            </a:r>
            <a:r>
              <a:rPr lang="en-US" b="0" i="1" u="none" strike="noStrike" baseline="0" dirty="0"/>
              <a:t>running total </a:t>
            </a:r>
            <a:r>
              <a:rPr lang="en-US" b="0" i="0" u="none" strike="noStrike" baseline="0" dirty="0"/>
              <a:t>because it accumulates the total as it reads each number in the series.</a:t>
            </a:r>
            <a:endParaRPr lang="en-CA" b="0" i="0" u="none" strike="noStrike" baseline="0" dirty="0"/>
          </a:p>
          <a:p>
            <a:pPr algn="l"/>
            <a:r>
              <a:rPr lang="en-US" b="0" i="0" u="none" strike="noStrike" baseline="0" dirty="0"/>
              <a:t>For example, suppose you are writing a program that calculates a business’s total sales for a week. The program would read the sales for each day as input and calculate the total of those numbers.</a:t>
            </a:r>
          </a:p>
          <a:p>
            <a:pPr algn="l"/>
            <a:r>
              <a:rPr lang="en-US" b="0" i="0" u="none" strike="noStrike" baseline="0" dirty="0"/>
              <a:t>Programs that calculate the total of a series of numbers typically use two </a:t>
            </a:r>
            <a:r>
              <a:rPr lang="en-CA" b="0" i="0" u="none" strike="noStrike" baseline="0" dirty="0"/>
              <a:t>elements:</a:t>
            </a:r>
          </a:p>
          <a:p>
            <a:pPr lvl="1"/>
            <a:r>
              <a:rPr lang="en-US" b="0" i="0" u="none" strike="noStrike" baseline="0" dirty="0">
                <a:latin typeface="ArialMT"/>
              </a:rPr>
              <a:t>A loop that reads each number in the series.</a:t>
            </a:r>
          </a:p>
          <a:p>
            <a:pPr lvl="1"/>
            <a:r>
              <a:rPr lang="en-US" b="0" i="0" u="none" strike="noStrike" baseline="0" dirty="0">
                <a:latin typeface="ArialMT"/>
              </a:rPr>
              <a:t>A variable that accumulates the total of the numbers as they are read.</a:t>
            </a:r>
            <a:endParaRPr lang="en-CA" sz="2000" b="0" i="0" u="none" strike="noStrike" baseline="0" dirty="0"/>
          </a:p>
        </p:txBody>
      </p:sp>
    </p:spTree>
    <p:extLst>
      <p:ext uri="{BB962C8B-B14F-4D97-AF65-F5344CB8AC3E}">
        <p14:creationId xmlns:p14="http://schemas.microsoft.com/office/powerpoint/2010/main" val="2403202039"/>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3298</Words>
  <Application>Microsoft Office PowerPoint</Application>
  <PresentationFormat>Widescreen</PresentationFormat>
  <Paragraphs>242</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(Body)</vt:lpstr>
      <vt:lpstr>ArialMT</vt:lpstr>
      <vt:lpstr>Calibri</vt:lpstr>
      <vt:lpstr>Courier New</vt:lpstr>
      <vt:lpstr>Trade Gothic LT Pro</vt:lpstr>
      <vt:lpstr>Office Theme</vt:lpstr>
      <vt:lpstr>7 Repetition Structures(2) &amp; more on Python Data Types</vt:lpstr>
      <vt:lpstr> 6 Repetition Structures</vt:lpstr>
      <vt:lpstr>Repetition Structures</vt:lpstr>
      <vt:lpstr>Writing repetition structures using while loops  Part - 1</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    Data Types- Lists</vt:lpstr>
      <vt:lpstr>    Data Types- Lists</vt:lpstr>
      <vt:lpstr>    Data Types- Lists</vt:lpstr>
      <vt:lpstr>    Data Types- Lists</vt:lpstr>
      <vt:lpstr>    Data Types- Lists</vt:lpstr>
      <vt:lpstr>    Data Types- Lists</vt:lpstr>
      <vt:lpstr>More Data Types: Tuples and Dictionaries  Part - 2</vt:lpstr>
      <vt:lpstr>Data types: Tuples</vt:lpstr>
      <vt:lpstr>Data types: Tuples</vt:lpstr>
      <vt:lpstr>Data types: Tuples</vt:lpstr>
      <vt:lpstr>Data types: Dictionaries</vt:lpstr>
      <vt:lpstr>Data types: Dictionaries</vt:lpstr>
      <vt:lpstr>Data types: Dictionaries</vt:lpstr>
      <vt:lpstr>Data types: Dictionaries</vt:lpstr>
      <vt:lpstr>Data types: Dictionaries</vt:lpstr>
      <vt:lpstr>Data types: Dictionaries</vt:lpstr>
      <vt:lpstr>Data types: Dictionaries</vt:lpstr>
      <vt:lpstr>Data types: Dictionaries</vt:lpstr>
      <vt:lpstr>    Data Types</vt:lpstr>
      <vt:lpstr>    Data Types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2020-01-08T00:36:00Z</dcterms:created>
  <dcterms:modified xsi:type="dcterms:W3CDTF">2024-02-21T03:19:11Z</dcterms:modified>
</cp:coreProperties>
</file>