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1"/>
  </p:sldMasterIdLst>
  <p:notesMasterIdLst>
    <p:notesMasterId r:id="rId49"/>
  </p:notesMasterIdLst>
  <p:sldIdLst>
    <p:sldId id="256" r:id="rId2"/>
    <p:sldId id="257" r:id="rId3"/>
    <p:sldId id="258" r:id="rId4"/>
    <p:sldId id="259" r:id="rId5"/>
    <p:sldId id="260" r:id="rId6"/>
    <p:sldId id="261" r:id="rId7"/>
    <p:sldId id="266" r:id="rId8"/>
    <p:sldId id="265" r:id="rId9"/>
    <p:sldId id="264" r:id="rId10"/>
    <p:sldId id="263" r:id="rId11"/>
    <p:sldId id="262" r:id="rId12"/>
    <p:sldId id="268" r:id="rId13"/>
    <p:sldId id="267" r:id="rId14"/>
    <p:sldId id="269" r:id="rId15"/>
    <p:sldId id="270" r:id="rId16"/>
    <p:sldId id="271" r:id="rId17"/>
    <p:sldId id="272" r:id="rId18"/>
    <p:sldId id="301" r:id="rId19"/>
    <p:sldId id="273" r:id="rId20"/>
    <p:sldId id="274" r:id="rId21"/>
    <p:sldId id="275" r:id="rId22"/>
    <p:sldId id="276" r:id="rId23"/>
    <p:sldId id="277" r:id="rId24"/>
    <p:sldId id="278" r:id="rId25"/>
    <p:sldId id="279" r:id="rId26"/>
    <p:sldId id="280" r:id="rId27"/>
    <p:sldId id="281" r:id="rId28"/>
    <p:sldId id="282" r:id="rId29"/>
    <p:sldId id="285" r:id="rId30"/>
    <p:sldId id="283" r:id="rId31"/>
    <p:sldId id="284"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2"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0569" autoAdjust="0"/>
  </p:normalViewPr>
  <p:slideViewPr>
    <p:cSldViewPr>
      <p:cViewPr varScale="1">
        <p:scale>
          <a:sx n="104" d="100"/>
          <a:sy n="104" d="100"/>
        </p:scale>
        <p:origin x="10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0838E-F792-46E9-A23B-27D283A9E4DA}" type="slidenum">
              <a:rPr lang="en-US"/>
              <a:pPr>
                <a:defRPr/>
              </a:pPr>
              <a:t>‹#›</a:t>
            </a:fld>
            <a:endParaRPr lang="en-US"/>
          </a:p>
        </p:txBody>
      </p:sp>
    </p:spTree>
    <p:extLst>
      <p:ext uri="{BB962C8B-B14F-4D97-AF65-F5344CB8AC3E}">
        <p14:creationId xmlns:p14="http://schemas.microsoft.com/office/powerpoint/2010/main" val="1565569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3ACDF-73FC-425F-BB32-8320321BED9F}" type="slidenum">
              <a:rPr lang="en-US" smtClean="0"/>
              <a:pPr eaLnBrk="1" hangingPunct="1"/>
              <a:t>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98605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17</a:t>
            </a:fld>
            <a:endParaRPr lang="en-US"/>
          </a:p>
        </p:txBody>
      </p:sp>
    </p:spTree>
    <p:extLst>
      <p:ext uri="{BB962C8B-B14F-4D97-AF65-F5344CB8AC3E}">
        <p14:creationId xmlns:p14="http://schemas.microsoft.com/office/powerpoint/2010/main" val="2946380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18</a:t>
            </a:fld>
            <a:endParaRPr lang="en-US"/>
          </a:p>
        </p:txBody>
      </p:sp>
    </p:spTree>
    <p:extLst>
      <p:ext uri="{BB962C8B-B14F-4D97-AF65-F5344CB8AC3E}">
        <p14:creationId xmlns:p14="http://schemas.microsoft.com/office/powerpoint/2010/main" val="282794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19</a:t>
            </a:fld>
            <a:endParaRPr lang="en-US"/>
          </a:p>
        </p:txBody>
      </p:sp>
    </p:spTree>
    <p:extLst>
      <p:ext uri="{BB962C8B-B14F-4D97-AF65-F5344CB8AC3E}">
        <p14:creationId xmlns:p14="http://schemas.microsoft.com/office/powerpoint/2010/main" val="2405518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20</a:t>
            </a:fld>
            <a:endParaRPr lang="en-US"/>
          </a:p>
        </p:txBody>
      </p:sp>
    </p:spTree>
    <p:extLst>
      <p:ext uri="{BB962C8B-B14F-4D97-AF65-F5344CB8AC3E}">
        <p14:creationId xmlns:p14="http://schemas.microsoft.com/office/powerpoint/2010/main" val="1883828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22</a:t>
            </a:fld>
            <a:endParaRPr lang="en-US"/>
          </a:p>
        </p:txBody>
      </p:sp>
    </p:spTree>
    <p:extLst>
      <p:ext uri="{BB962C8B-B14F-4D97-AF65-F5344CB8AC3E}">
        <p14:creationId xmlns:p14="http://schemas.microsoft.com/office/powerpoint/2010/main" val="1513404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24</a:t>
            </a:fld>
            <a:endParaRPr lang="en-US"/>
          </a:p>
        </p:txBody>
      </p:sp>
    </p:spTree>
    <p:extLst>
      <p:ext uri="{BB962C8B-B14F-4D97-AF65-F5344CB8AC3E}">
        <p14:creationId xmlns:p14="http://schemas.microsoft.com/office/powerpoint/2010/main" val="2797440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26</a:t>
            </a:fld>
            <a:endParaRPr lang="en-US"/>
          </a:p>
        </p:txBody>
      </p:sp>
    </p:spTree>
    <p:extLst>
      <p:ext uri="{BB962C8B-B14F-4D97-AF65-F5344CB8AC3E}">
        <p14:creationId xmlns:p14="http://schemas.microsoft.com/office/powerpoint/2010/main" val="2974215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29</a:t>
            </a:fld>
            <a:endParaRPr lang="en-US"/>
          </a:p>
        </p:txBody>
      </p:sp>
    </p:spTree>
    <p:extLst>
      <p:ext uri="{BB962C8B-B14F-4D97-AF65-F5344CB8AC3E}">
        <p14:creationId xmlns:p14="http://schemas.microsoft.com/office/powerpoint/2010/main" val="1662886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31</a:t>
            </a:fld>
            <a:endParaRPr lang="en-US"/>
          </a:p>
        </p:txBody>
      </p:sp>
    </p:spTree>
    <p:extLst>
      <p:ext uri="{BB962C8B-B14F-4D97-AF65-F5344CB8AC3E}">
        <p14:creationId xmlns:p14="http://schemas.microsoft.com/office/powerpoint/2010/main" val="3043376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33</a:t>
            </a:fld>
            <a:endParaRPr lang="en-US"/>
          </a:p>
        </p:txBody>
      </p:sp>
    </p:spTree>
    <p:extLst>
      <p:ext uri="{BB962C8B-B14F-4D97-AF65-F5344CB8AC3E}">
        <p14:creationId xmlns:p14="http://schemas.microsoft.com/office/powerpoint/2010/main" val="373259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a:t>
            </a:fld>
            <a:endParaRPr lang="en-US"/>
          </a:p>
        </p:txBody>
      </p:sp>
    </p:spTree>
    <p:extLst>
      <p:ext uri="{BB962C8B-B14F-4D97-AF65-F5344CB8AC3E}">
        <p14:creationId xmlns:p14="http://schemas.microsoft.com/office/powerpoint/2010/main" val="2560176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35</a:t>
            </a:fld>
            <a:endParaRPr lang="en-US"/>
          </a:p>
        </p:txBody>
      </p:sp>
    </p:spTree>
    <p:extLst>
      <p:ext uri="{BB962C8B-B14F-4D97-AF65-F5344CB8AC3E}">
        <p14:creationId xmlns:p14="http://schemas.microsoft.com/office/powerpoint/2010/main" val="283659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38</a:t>
            </a:fld>
            <a:endParaRPr lang="en-US"/>
          </a:p>
        </p:txBody>
      </p:sp>
    </p:spTree>
    <p:extLst>
      <p:ext uri="{BB962C8B-B14F-4D97-AF65-F5344CB8AC3E}">
        <p14:creationId xmlns:p14="http://schemas.microsoft.com/office/powerpoint/2010/main" val="2832410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42</a:t>
            </a:fld>
            <a:endParaRPr lang="en-US"/>
          </a:p>
        </p:txBody>
      </p:sp>
    </p:spTree>
    <p:extLst>
      <p:ext uri="{BB962C8B-B14F-4D97-AF65-F5344CB8AC3E}">
        <p14:creationId xmlns:p14="http://schemas.microsoft.com/office/powerpoint/2010/main" val="3740288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44</a:t>
            </a:fld>
            <a:endParaRPr lang="en-US"/>
          </a:p>
        </p:txBody>
      </p:sp>
    </p:spTree>
    <p:extLst>
      <p:ext uri="{BB962C8B-B14F-4D97-AF65-F5344CB8AC3E}">
        <p14:creationId xmlns:p14="http://schemas.microsoft.com/office/powerpoint/2010/main" val="2721617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46</a:t>
            </a:fld>
            <a:endParaRPr lang="en-US"/>
          </a:p>
        </p:txBody>
      </p:sp>
    </p:spTree>
    <p:extLst>
      <p:ext uri="{BB962C8B-B14F-4D97-AF65-F5344CB8AC3E}">
        <p14:creationId xmlns:p14="http://schemas.microsoft.com/office/powerpoint/2010/main" val="2923499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3FB909-343A-4855-9357-89D5B04F4530}" type="slidenum">
              <a:rPr lang="en-US" smtClean="0"/>
              <a:pPr eaLnBrk="1" hangingPunct="1"/>
              <a:t>47</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3126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5</a:t>
            </a:fld>
            <a:endParaRPr lang="en-US"/>
          </a:p>
        </p:txBody>
      </p:sp>
    </p:spTree>
    <p:extLst>
      <p:ext uri="{BB962C8B-B14F-4D97-AF65-F5344CB8AC3E}">
        <p14:creationId xmlns:p14="http://schemas.microsoft.com/office/powerpoint/2010/main" val="411015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8</a:t>
            </a:fld>
            <a:endParaRPr lang="en-US"/>
          </a:p>
        </p:txBody>
      </p:sp>
    </p:spTree>
    <p:extLst>
      <p:ext uri="{BB962C8B-B14F-4D97-AF65-F5344CB8AC3E}">
        <p14:creationId xmlns:p14="http://schemas.microsoft.com/office/powerpoint/2010/main" val="3645576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9</a:t>
            </a:fld>
            <a:endParaRPr lang="en-US"/>
          </a:p>
        </p:txBody>
      </p:sp>
    </p:spTree>
    <p:extLst>
      <p:ext uri="{BB962C8B-B14F-4D97-AF65-F5344CB8AC3E}">
        <p14:creationId xmlns:p14="http://schemas.microsoft.com/office/powerpoint/2010/main" val="27720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11</a:t>
            </a:fld>
            <a:endParaRPr lang="en-US"/>
          </a:p>
        </p:txBody>
      </p:sp>
    </p:spTree>
    <p:extLst>
      <p:ext uri="{BB962C8B-B14F-4D97-AF65-F5344CB8AC3E}">
        <p14:creationId xmlns:p14="http://schemas.microsoft.com/office/powerpoint/2010/main" val="1278818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12</a:t>
            </a:fld>
            <a:endParaRPr lang="en-US"/>
          </a:p>
        </p:txBody>
      </p:sp>
    </p:spTree>
    <p:extLst>
      <p:ext uri="{BB962C8B-B14F-4D97-AF65-F5344CB8AC3E}">
        <p14:creationId xmlns:p14="http://schemas.microsoft.com/office/powerpoint/2010/main" val="17424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13</a:t>
            </a:fld>
            <a:endParaRPr lang="en-US"/>
          </a:p>
        </p:txBody>
      </p:sp>
    </p:spTree>
    <p:extLst>
      <p:ext uri="{BB962C8B-B14F-4D97-AF65-F5344CB8AC3E}">
        <p14:creationId xmlns:p14="http://schemas.microsoft.com/office/powerpoint/2010/main" val="1284223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16</a:t>
            </a:fld>
            <a:endParaRPr lang="en-US"/>
          </a:p>
        </p:txBody>
      </p:sp>
    </p:spTree>
    <p:extLst>
      <p:ext uri="{BB962C8B-B14F-4D97-AF65-F5344CB8AC3E}">
        <p14:creationId xmlns:p14="http://schemas.microsoft.com/office/powerpoint/2010/main" val="23695604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352800"/>
            <a:ext cx="4572000" cy="3286125"/>
          </a:xfrm>
          <a:noFill/>
        </p:spPr>
        <p:txBody>
          <a:bodyPr/>
          <a:lstStyle>
            <a:lvl1pPr marL="0" indent="0" algn="ctr">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0" y="0"/>
            <a:ext cx="9144000" cy="2819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29718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457200" y="914400"/>
            <a:ext cx="4588412" cy="2286000"/>
          </a:xfrm>
        </p:spPr>
        <p:txBody>
          <a:bodyPr>
            <a:normAutofit/>
          </a:bodyPr>
          <a:lstStyle>
            <a:lvl1pPr algn="l">
              <a:defRPr sz="6000" b="1">
                <a:solidFill>
                  <a:schemeClr val="tx2"/>
                </a:solidFill>
                <a:latin typeface="Franklin Gothic Medium" pitchFamily="34" charset="0"/>
                <a:cs typeface="Arial" pitchFamily="34" charset="0"/>
              </a:defRPr>
            </a:lvl1pPr>
          </a:lstStyle>
          <a:p>
            <a:r>
              <a:rPr lang="en-US" dirty="0"/>
              <a:t>Microsoft</a:t>
            </a:r>
            <a:br>
              <a:rPr lang="en-US" dirty="0"/>
            </a:br>
            <a:r>
              <a:rPr lang="en-US" dirty="0"/>
              <a:t>WORD 2010</a:t>
            </a:r>
          </a:p>
        </p:txBody>
      </p:sp>
      <p:pic>
        <p:nvPicPr>
          <p:cNvPr id="15" name="Picture 6" descr="SCS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102" t="9073" r="5147" b="8212"/>
          <a:stretch/>
        </p:blipFill>
        <p:spPr bwMode="auto">
          <a:xfrm>
            <a:off x="76200" y="6019800"/>
            <a:ext cx="1156225" cy="740588"/>
          </a:xfrm>
          <a:prstGeom prst="rect">
            <a:avLst/>
          </a:prstGeom>
          <a:noFill/>
          <a:extLst>
            <a:ext uri="{909E8E84-426E-40DD-AFC4-6F175D3DCCD1}">
              <a14:hiddenFill xmlns:a14="http://schemas.microsoft.com/office/drawing/2010/main">
                <a:solidFill>
                  <a:srgbClr val="FFFFFF"/>
                </a:solidFill>
              </a14:hiddenFill>
            </a:ext>
          </a:extLst>
        </p:spPr>
      </p:pic>
      <p:pic>
        <p:nvPicPr>
          <p:cNvPr id="11366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63570" y="4283888"/>
            <a:ext cx="411853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0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4" name="Rectangle 13"/>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152400" y="1371600"/>
            <a:ext cx="8839199" cy="533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1371600"/>
            <a:ext cx="8839200" cy="4865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5"/>
          <p:cNvSpPr/>
          <p:nvPr/>
        </p:nvSpPr>
        <p:spPr>
          <a:xfrm>
            <a:off x="152400" y="6237511"/>
            <a:ext cx="8839199" cy="46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52400" y="6340475"/>
            <a:ext cx="8382000" cy="365125"/>
          </a:xfrm>
          <a:prstGeom prst="rect">
            <a:avLst/>
          </a:prstGeom>
        </p:spPr>
        <p:txBody>
          <a:bodyPr/>
          <a:lstStyle>
            <a:lvl1pPr>
              <a:defRPr sz="1200"/>
            </a:lvl1pPr>
          </a:lstStyle>
          <a:p>
            <a:pPr>
              <a:defRPr/>
            </a:pPr>
            <a:r>
              <a:rPr lang="en-US"/>
              <a:t>Chapter 2: Creating and Editing a Web Page Using Inline Styles</a:t>
            </a:r>
          </a:p>
        </p:txBody>
      </p:sp>
      <p:sp>
        <p:nvSpPr>
          <p:cNvPr id="6" name="Slide Number Placeholder 5"/>
          <p:cNvSpPr>
            <a:spLocks noGrp="1"/>
          </p:cNvSpPr>
          <p:nvPr>
            <p:ph type="sldNum" sz="quarter" idx="12"/>
          </p:nvPr>
        </p:nvSpPr>
        <p:spPr>
          <a:xfrm>
            <a:off x="8534399" y="6340475"/>
            <a:ext cx="457199" cy="365125"/>
          </a:xfrm>
          <a:prstGeom prst="rect">
            <a:avLst/>
          </a:prstGeom>
        </p:spPr>
        <p:txBody>
          <a:bodyPr/>
          <a:lstStyle>
            <a:lvl1pPr algn="ctr">
              <a:defRPr sz="1200"/>
            </a:lvl1pPr>
          </a:lstStyle>
          <a:p>
            <a:pPr>
              <a:defRPr/>
            </a:pPr>
            <a:fld id="{B0AAA459-79DD-44D4-8691-36C9F1E65C2E}" type="slidenum">
              <a:rPr lang="en-US" smtClean="0"/>
              <a:pPr>
                <a:defRPr/>
              </a:pPr>
              <a:t>‹#›</a:t>
            </a:fld>
            <a:endParaRPr lang="en-US"/>
          </a:p>
        </p:txBody>
      </p:sp>
      <p:cxnSp>
        <p:nvCxnSpPr>
          <p:cNvPr id="11" name="Straight Connector 10"/>
          <p:cNvCxnSpPr/>
          <p:nvPr/>
        </p:nvCxnSpPr>
        <p:spPr>
          <a:xfrm>
            <a:off x="152400" y="6324600"/>
            <a:ext cx="883919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097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A45E390E-5165-4730-A8E9-2985A6BBB8AB}" type="slidenum">
              <a:rPr lang="en-US" smtClean="0"/>
              <a:pPr>
                <a:defRPr/>
              </a:pPr>
              <a:t>‹#›</a:t>
            </a:fld>
            <a:endParaRPr lang="en-US"/>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pPr>
              <a:defRPr/>
            </a:pPr>
            <a:r>
              <a:rPr lang="en-US"/>
              <a:t>Chapter 2: Creating and Editing a Web Page Using Inline Styles</a:t>
            </a:r>
          </a:p>
        </p:txBody>
      </p:sp>
      <p:cxnSp>
        <p:nvCxnSpPr>
          <p:cNvPr id="10" name="Straight Connector 9"/>
          <p:cNvCxnSpPr/>
          <p:nvPr/>
        </p:nvCxnSpPr>
        <p:spPr>
          <a:xfrm>
            <a:off x="152400" y="6324600"/>
            <a:ext cx="88392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4403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76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2400" y="1371600"/>
            <a:ext cx="8839200" cy="5410200"/>
          </a:xfrm>
          <a:prstGeom prst="rect">
            <a:avLst/>
          </a:prstGeom>
          <a:solidFill>
            <a:schemeClr val="bg1"/>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9144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2400" y="76200"/>
            <a:ext cx="8153400" cy="1219200"/>
          </a:xfrm>
          <a:prstGeom prst="rect">
            <a:avLst/>
          </a:prstGeom>
          <a:solidFill>
            <a:schemeClr val="bg1"/>
          </a:solidFill>
          <a:ln w="28575">
            <a:solidFill>
              <a:schemeClr val="tx1"/>
            </a:solidFill>
            <a:prstDash val="dash"/>
          </a:ln>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77312968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Lst>
  <p:hf hdr="0" dt="0"/>
  <p:txStyles>
    <p:titleStyle>
      <a:lvl1pPr algn="l" defTabSz="914400" rtl="0" eaLnBrk="1" latinLnBrk="0" hangingPunct="1">
        <a:spcBef>
          <a:spcPct val="0"/>
        </a:spcBef>
        <a:buNone/>
        <a:defRPr sz="3600" kern="1200">
          <a:solidFill>
            <a:srgbClr val="C00000"/>
          </a:solidFill>
          <a:latin typeface="Franklin Gothic Medium"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ln>
            <a:miter lim="800000"/>
            <a:headEnd/>
            <a:tailEnd/>
          </a:ln>
        </p:spPr>
        <p:txBody>
          <a:bodyPr/>
          <a:lstStyle/>
          <a:p>
            <a:pPr eaLnBrk="1" hangingPunct="1"/>
            <a:endParaRPr lang="en-US" dirty="0"/>
          </a:p>
          <a:p>
            <a:pPr eaLnBrk="1" hangingPunct="1"/>
            <a:r>
              <a:rPr lang="en-US" dirty="0"/>
              <a:t>Chapter 2</a:t>
            </a:r>
          </a:p>
          <a:p>
            <a:pPr eaLnBrk="1" hangingPunct="1"/>
            <a:r>
              <a:rPr lang="en-US" dirty="0"/>
              <a:t>Building a Webpage Template with HTML5</a:t>
            </a:r>
          </a:p>
        </p:txBody>
      </p:sp>
      <p:sp>
        <p:nvSpPr>
          <p:cNvPr id="3074" name="Rectangle 2"/>
          <p:cNvSpPr>
            <a:spLocks noGrp="1" noChangeArrowheads="1"/>
          </p:cNvSpPr>
          <p:nvPr>
            <p:ph type="ctrTitle"/>
          </p:nvPr>
        </p:nvSpPr>
        <p:spPr>
          <a:xfrm>
            <a:off x="457200" y="914400"/>
            <a:ext cx="5029200" cy="2286000"/>
          </a:xfrm>
        </p:spPr>
        <p:txBody>
          <a:bodyPr>
            <a:normAutofit fontScale="90000"/>
          </a:bodyPr>
          <a:lstStyle/>
          <a:p>
            <a:r>
              <a:rPr lang="en-US" sz="4900" dirty="0"/>
              <a:t>Web Design </a:t>
            </a:r>
            <a:r>
              <a:rPr lang="en-US" sz="3600" dirty="0"/>
              <a:t>with </a:t>
            </a:r>
            <a:br>
              <a:rPr lang="en-US" dirty="0"/>
            </a:br>
            <a:r>
              <a:rPr lang="en-US" dirty="0"/>
              <a:t>HTML5 &amp; CSS3</a:t>
            </a:r>
            <a:br>
              <a:rPr lang="en-US" dirty="0"/>
            </a:br>
            <a:r>
              <a:rPr lang="en-US" sz="4900" dirty="0"/>
              <a:t>8</a:t>
            </a:r>
            <a:r>
              <a:rPr lang="en-US" sz="4900" baseline="30000" dirty="0"/>
              <a:t>th</a:t>
            </a:r>
            <a:r>
              <a:rPr lang="en-US" sz="4900" dirty="0"/>
              <a:t> Edition</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10</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File Management</a:t>
            </a:r>
          </a:p>
        </p:txBody>
      </p:sp>
      <p:sp>
        <p:nvSpPr>
          <p:cNvPr id="2" name="Content Placeholder 1"/>
          <p:cNvSpPr>
            <a:spLocks noGrp="1"/>
          </p:cNvSpPr>
          <p:nvPr>
            <p:ph idx="1"/>
          </p:nvPr>
        </p:nvSpPr>
        <p:spPr/>
        <p:txBody>
          <a:bodyPr/>
          <a:lstStyle/>
          <a:p>
            <a:r>
              <a:rPr lang="en-IN" dirty="0"/>
              <a:t>Websites use several types of files, including HTML files, image files, media such as audio and video files, and CSS files</a:t>
            </a:r>
          </a:p>
          <a:p>
            <a:r>
              <a:rPr lang="en-IN" dirty="0"/>
              <a:t>Each site must follow a systematic method to organize its files</a:t>
            </a:r>
          </a:p>
          <a:p>
            <a:r>
              <a:rPr lang="en-IN" dirty="0"/>
              <a:t>The main folder, also called the </a:t>
            </a:r>
            <a:r>
              <a:rPr lang="en-IN" b="1" dirty="0"/>
              <a:t>root folder</a:t>
            </a:r>
            <a:r>
              <a:rPr lang="en-IN" dirty="0"/>
              <a:t>, contains all files and other folders for the website</a:t>
            </a:r>
          </a:p>
        </p:txBody>
      </p:sp>
    </p:spTree>
    <p:extLst>
      <p:ext uri="{BB962C8B-B14F-4D97-AF65-F5344CB8AC3E}">
        <p14:creationId xmlns:p14="http://schemas.microsoft.com/office/powerpoint/2010/main" val="402538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11</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File Management (continued)</a:t>
            </a:r>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title="File Manage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2605" y="1371600"/>
            <a:ext cx="4518790" cy="4865688"/>
          </a:xfrm>
        </p:spPr>
      </p:pic>
    </p:spTree>
    <p:extLst>
      <p:ext uri="{BB962C8B-B14F-4D97-AF65-F5344CB8AC3E}">
        <p14:creationId xmlns:p14="http://schemas.microsoft.com/office/powerpoint/2010/main" val="216025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12</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Using HTML5 Semantic Elements</a:t>
            </a:r>
          </a:p>
        </p:txBody>
      </p:sp>
      <p:pic>
        <p:nvPicPr>
          <p:cNvPr id="6" name="Content Placeholder 5" descr="This table provides data about the HTML5 semantic elements. It has 2 columns and 8 rows. The header of column 1 reads “Element”, and the header of column 2 reads “Description”.&#10;In row 2, column 1 reads “&lt;header&gt;…&lt;/header&gt;” and column 2 reads “Indicates the header information on the webpage. Header content typically consists of a business name or logo and is commonly positioned immediately after the opening &lt;body&gt; tag.”&#10;In row 3, column 1 reads “&lt;nav&gt;…&lt;/nav&gt;” and column 2 reads “Indicates the start and end of a navigation area within the webpage. The nav element contains hyperlinks to other webpages within a website and is commonly positioned immediately after the closing &lt;/header&gt; tag.”&#10;In row 4, column 1 reads “&lt;main&gt;…&lt;/main&gt;” and column 2 reads “Indicates the start and end of the main content area of a webpage. Contains the primary content of the webpage. Only one main element can appear on a page.”&#10;In row 5, column 1 reads “&lt;footer&gt;…&lt;/footer&gt;” and column 2 reads “Indicates the start and end of the footer area of a webpage. Contains the footer content of the webpage.”&#10;In row 6, column 1 reads “&lt;section&gt;…&lt;/section&gt;” and column 2 reads “Indicates the start and end of a section area of a webpage. Contains a specific grouping of content on the webpage.”&#10;In row 7, column 1 reads “&lt;article&gt;…&lt;/article&gt;” and column 2 reads “Indicates the start and end of an article of a webpage. Contains content such as forum or blog posts.”&#10;In row 8, column 1 reads “&lt;aside&gt;…&lt;/aside&gt;” and column 2 reads “Indicates the start and end of an aside area of a webpage. Contains information about nearby content and is typically displayed as a sidebar.”" title="Using HTML5 Semantic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2242311"/>
            <a:ext cx="8839200" cy="3124266"/>
          </a:xfrm>
        </p:spPr>
      </p:pic>
    </p:spTree>
    <p:extLst>
      <p:ext uri="{BB962C8B-B14F-4D97-AF65-F5344CB8AC3E}">
        <p14:creationId xmlns:p14="http://schemas.microsoft.com/office/powerpoint/2010/main" val="4124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13</a:t>
            </a:fld>
            <a:endParaRPr lang="en-US"/>
          </a:p>
        </p:txBody>
      </p:sp>
      <p:sp>
        <p:nvSpPr>
          <p:cNvPr id="5" name="Title 4"/>
          <p:cNvSpPr>
            <a:spLocks noGrp="1"/>
          </p:cNvSpPr>
          <p:nvPr>
            <p:ph type="title"/>
          </p:nvPr>
        </p:nvSpPr>
        <p:spPr/>
        <p:txBody>
          <a:bodyPr>
            <a:normAutofit fontScale="90000"/>
          </a:bodyPr>
          <a:lstStyle/>
          <a:p>
            <a:r>
              <a:rPr lang="en-IN" sz="4400" b="1" dirty="0">
                <a:latin typeface="Franklin Gothic Book" panose="020B0503020102020204" pitchFamily="34" charset="0"/>
              </a:rPr>
              <a:t>Using HTML5 Semantic Elements (continued 1)</a:t>
            </a:r>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title="Using HTML5 Semantic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651119"/>
            <a:ext cx="8839200" cy="4306650"/>
          </a:xfrm>
        </p:spPr>
      </p:pic>
    </p:spTree>
    <p:extLst>
      <p:ext uri="{BB962C8B-B14F-4D97-AF65-F5344CB8AC3E}">
        <p14:creationId xmlns:p14="http://schemas.microsoft.com/office/powerpoint/2010/main" val="4131583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14</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a:t>
            </a:r>
            <a:endParaRPr lang="en-IN" sz="4400" b="1" dirty="0">
              <a:latin typeface="Franklin Gothic Book" panose="020B0503020102020204" pitchFamily="34" charset="0"/>
              <a:ea typeface="FangSong" panose="02010609060101010101" pitchFamily="49" charset="-122"/>
            </a:endParaRPr>
          </a:p>
        </p:txBody>
      </p:sp>
      <p:sp>
        <p:nvSpPr>
          <p:cNvPr id="2" name="Content Placeholder 1"/>
          <p:cNvSpPr>
            <a:spLocks noGrp="1"/>
          </p:cNvSpPr>
          <p:nvPr>
            <p:ph idx="1"/>
          </p:nvPr>
        </p:nvSpPr>
        <p:spPr/>
        <p:txBody>
          <a:bodyPr>
            <a:noAutofit/>
          </a:bodyPr>
          <a:lstStyle/>
          <a:p>
            <a:pPr marL="0" indent="0">
              <a:buNone/>
            </a:pPr>
            <a:r>
              <a:rPr lang="en-IN" dirty="0"/>
              <a:t>The following steps create a basic webpage template:</a:t>
            </a:r>
          </a:p>
          <a:p>
            <a:r>
              <a:rPr lang="en-IN" dirty="0"/>
              <a:t>Open an editor, tap or click File on the menu bar, and then tap or click New to open a new blank document</a:t>
            </a:r>
          </a:p>
          <a:p>
            <a:r>
              <a:rPr lang="en-IN" dirty="0"/>
              <a:t>Tap or click File on the menu bar and then tap or click Save As to display the Save As dialog box</a:t>
            </a:r>
          </a:p>
          <a:p>
            <a:r>
              <a:rPr lang="en-IN" dirty="0"/>
              <a:t>Navigate to the fitness folder and then double-tap or double-click the template folder to open it</a:t>
            </a:r>
          </a:p>
        </p:txBody>
      </p:sp>
    </p:spTree>
    <p:extLst>
      <p:ext uri="{BB962C8B-B14F-4D97-AF65-F5344CB8AC3E}">
        <p14:creationId xmlns:p14="http://schemas.microsoft.com/office/powerpoint/2010/main" val="231777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15</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 (continued 1)</a:t>
            </a:r>
          </a:p>
        </p:txBody>
      </p:sp>
      <p:sp>
        <p:nvSpPr>
          <p:cNvPr id="2" name="Content Placeholder 1"/>
          <p:cNvSpPr>
            <a:spLocks noGrp="1"/>
          </p:cNvSpPr>
          <p:nvPr>
            <p:ph idx="1"/>
          </p:nvPr>
        </p:nvSpPr>
        <p:spPr/>
        <p:txBody>
          <a:bodyPr>
            <a:normAutofit lnSpcReduction="10000"/>
          </a:bodyPr>
          <a:lstStyle/>
          <a:p>
            <a:r>
              <a:rPr lang="en-IN" dirty="0"/>
              <a:t>In the File name box, type </a:t>
            </a:r>
            <a:r>
              <a:rPr lang="en-IN" sz="2600" dirty="0">
                <a:latin typeface="Courier New" panose="02070309020205020404" pitchFamily="49" charset="0"/>
                <a:cs typeface="Courier New" panose="02070309020205020404" pitchFamily="49" charset="0"/>
              </a:rPr>
              <a:t>fitness</a:t>
            </a:r>
            <a:r>
              <a:rPr lang="en-IN" dirty="0"/>
              <a:t> to name the file</a:t>
            </a:r>
          </a:p>
          <a:p>
            <a:r>
              <a:rPr lang="en-IN" dirty="0"/>
              <a:t>Tap or click the Save button to type and tap or click Hyper Text </a:t>
            </a:r>
            <a:r>
              <a:rPr lang="en-IN" dirty="0" err="1"/>
              <a:t>Markup</a:t>
            </a:r>
            <a:r>
              <a:rPr lang="en-IN" dirty="0"/>
              <a:t> Language to select the file format</a:t>
            </a:r>
          </a:p>
          <a:p>
            <a:r>
              <a:rPr lang="en-IN" dirty="0"/>
              <a:t>Tap or click the Save button to save the template in the template folder</a:t>
            </a:r>
          </a:p>
          <a:p>
            <a:r>
              <a:rPr lang="en-IN" dirty="0"/>
              <a:t>On Line 1 of the text editor, type </a:t>
            </a:r>
            <a:r>
              <a:rPr lang="en-IN" sz="2600" dirty="0">
                <a:latin typeface="Courier New" panose="02070309020205020404" pitchFamily="49" charset="0"/>
                <a:cs typeface="Courier New" panose="02070309020205020404" pitchFamily="49" charset="0"/>
              </a:rPr>
              <a:t>&lt;!DOCTYPE html&gt;</a:t>
            </a:r>
            <a:r>
              <a:rPr lang="en-IN" dirty="0"/>
              <a:t> to define a new HTML5 document (Figure 2</a:t>
            </a:r>
            <a:r>
              <a:rPr lang="en-IN" dirty="0">
                <a:latin typeface="Calibri" panose="020F0502020204030204" pitchFamily="34" charset="0"/>
              </a:rPr>
              <a:t>−</a:t>
            </a:r>
            <a:r>
              <a:rPr lang="en-IN" dirty="0"/>
              <a:t>8)</a:t>
            </a:r>
          </a:p>
        </p:txBody>
      </p:sp>
    </p:spTree>
    <p:extLst>
      <p:ext uri="{BB962C8B-B14F-4D97-AF65-F5344CB8AC3E}">
        <p14:creationId xmlns:p14="http://schemas.microsoft.com/office/powerpoint/2010/main" val="1531136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16</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 (continued 2)</a:t>
            </a:r>
          </a:p>
        </p:txBody>
      </p:sp>
      <p:pic>
        <p:nvPicPr>
          <p:cNvPr id="7" name="Content Placeholder 6" descr="This figure explains how to define a new HTML5 document.&#10;The first line of the document reads “1 &lt;!DOCTYPE html&gt;”. A rectangular box labeled “indicates Line 1” is positioned to the left of the document. An arrow originating from this first rectangular box points to “1”. A rectangular box labeled “first line of the HTML code” is positioned to the right of the document. An arrow originating from this second rectangular box points to the first line of the document." title="Creating a Webpage Template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1521" y="2804179"/>
            <a:ext cx="7220958" cy="2000529"/>
          </a:xfrm>
        </p:spPr>
      </p:pic>
    </p:spTree>
    <p:extLst>
      <p:ext uri="{BB962C8B-B14F-4D97-AF65-F5344CB8AC3E}">
        <p14:creationId xmlns:p14="http://schemas.microsoft.com/office/powerpoint/2010/main" val="289015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17</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 (continued 3)</a:t>
            </a:r>
          </a:p>
        </p:txBody>
      </p:sp>
      <p:sp>
        <p:nvSpPr>
          <p:cNvPr id="2" name="Content Placeholder 1"/>
          <p:cNvSpPr>
            <a:spLocks noGrp="1"/>
          </p:cNvSpPr>
          <p:nvPr>
            <p:ph idx="1"/>
          </p:nvPr>
        </p:nvSpPr>
        <p:spPr/>
        <p:txBody>
          <a:bodyPr/>
          <a:lstStyle/>
          <a:p>
            <a:r>
              <a:rPr lang="en-IN" dirty="0"/>
              <a:t>Press the </a:t>
            </a:r>
            <a:r>
              <a:rPr lang="en-IN" sz="2600" dirty="0">
                <a:latin typeface="Courier New" panose="02070309020205020404" pitchFamily="49" charset="0"/>
                <a:cs typeface="Courier New" panose="02070309020205020404" pitchFamily="49" charset="0"/>
              </a:rPr>
              <a:t>ENTER</a:t>
            </a:r>
            <a:r>
              <a:rPr lang="en-IN" dirty="0"/>
              <a:t> key to add Line 2 and then type </a:t>
            </a:r>
            <a:r>
              <a:rPr lang="en-IN" sz="2600" dirty="0">
                <a:latin typeface="Courier New" panose="02070309020205020404" pitchFamily="49" charset="0"/>
                <a:cs typeface="Courier New" panose="02070309020205020404" pitchFamily="49" charset="0"/>
              </a:rPr>
              <a:t>&lt;html </a:t>
            </a:r>
            <a:r>
              <a:rPr lang="en-IN" sz="2600" dirty="0" err="1">
                <a:latin typeface="Courier New" panose="02070309020205020404" pitchFamily="49" charset="0"/>
                <a:cs typeface="Courier New" panose="02070309020205020404" pitchFamily="49" charset="0"/>
              </a:rPr>
              <a:t>lang</a:t>
            </a:r>
            <a:r>
              <a:rPr lang="en-IN" sz="2600" dirty="0">
                <a:latin typeface="Courier New" panose="02070309020205020404" pitchFamily="49" charset="0"/>
                <a:cs typeface="Courier New" panose="02070309020205020404" pitchFamily="49" charset="0"/>
              </a:rPr>
              <a:t>=“</a:t>
            </a:r>
            <a:r>
              <a:rPr lang="en-IN" sz="2600" dirty="0" err="1">
                <a:latin typeface="Courier New" panose="02070309020205020404" pitchFamily="49" charset="0"/>
                <a:cs typeface="Courier New" panose="02070309020205020404" pitchFamily="49" charset="0"/>
              </a:rPr>
              <a:t>en</a:t>
            </a:r>
            <a:r>
              <a:rPr lang="en-IN" sz="2600" dirty="0">
                <a:latin typeface="Courier New" panose="02070309020205020404" pitchFamily="49" charset="0"/>
                <a:cs typeface="Courier New" panose="02070309020205020404" pitchFamily="49" charset="0"/>
              </a:rPr>
              <a:t>”&gt;</a:t>
            </a:r>
            <a:r>
              <a:rPr lang="en-IN" dirty="0"/>
              <a:t> to add a starting </a:t>
            </a:r>
            <a:r>
              <a:rPr lang="en-IN" sz="2600" dirty="0">
                <a:latin typeface="Courier New" panose="02070309020205020404" pitchFamily="49" charset="0"/>
                <a:cs typeface="Courier New" panose="02070309020205020404" pitchFamily="49" charset="0"/>
              </a:rPr>
              <a:t>&lt;html&gt; </a:t>
            </a:r>
            <a:r>
              <a:rPr lang="en-IN" dirty="0"/>
              <a:t>tag that defines the language as English</a:t>
            </a:r>
          </a:p>
          <a:p>
            <a:r>
              <a:rPr lang="en-IN" dirty="0"/>
              <a:t>Press the </a:t>
            </a:r>
            <a:r>
              <a:rPr lang="en-IN" sz="2600" dirty="0">
                <a:latin typeface="Courier New" panose="02070309020205020404" pitchFamily="49" charset="0"/>
                <a:cs typeface="Courier New" panose="02070309020205020404" pitchFamily="49" charset="0"/>
              </a:rPr>
              <a:t>ENTER</a:t>
            </a:r>
            <a:r>
              <a:rPr lang="en-IN" dirty="0"/>
              <a:t> key to add Line 3 and then type </a:t>
            </a:r>
            <a:r>
              <a:rPr lang="en-IN" sz="2600" dirty="0">
                <a:latin typeface="Courier New" panose="02070309020205020404" pitchFamily="49" charset="0"/>
                <a:cs typeface="Courier New" panose="02070309020205020404" pitchFamily="49" charset="0"/>
              </a:rPr>
              <a:t>&lt;head&gt;</a:t>
            </a:r>
            <a:r>
              <a:rPr lang="en-IN" dirty="0"/>
              <a:t> to add a starting </a:t>
            </a:r>
            <a:r>
              <a:rPr lang="en-IN" sz="2600" dirty="0">
                <a:latin typeface="Courier New" panose="02070309020205020404" pitchFamily="49" charset="0"/>
                <a:cs typeface="Courier New" panose="02070309020205020404" pitchFamily="49" charset="0"/>
              </a:rPr>
              <a:t>&lt;head&gt;</a:t>
            </a:r>
            <a:r>
              <a:rPr lang="en-IN" dirty="0"/>
              <a:t> tag (Figure 2</a:t>
            </a:r>
            <a:r>
              <a:rPr lang="en-IN" dirty="0">
                <a:latin typeface="Calibri" panose="020F0502020204030204" pitchFamily="34" charset="0"/>
              </a:rPr>
              <a:t>−9)</a:t>
            </a:r>
            <a:endParaRPr lang="en-IN" dirty="0"/>
          </a:p>
        </p:txBody>
      </p:sp>
    </p:spTree>
    <p:extLst>
      <p:ext uri="{BB962C8B-B14F-4D97-AF65-F5344CB8AC3E}">
        <p14:creationId xmlns:p14="http://schemas.microsoft.com/office/powerpoint/2010/main" val="384735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Chapter 2: Creating and Editing a Web Page Using Inline Styles</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18</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 (continued 4)</a:t>
            </a:r>
            <a:endParaRPr lang="en-IN" sz="4400" dirty="0">
              <a:latin typeface="Franklin Gothic Book" panose="020B0503020102020204" pitchFamily="34" charset="0"/>
            </a:endParaRPr>
          </a:p>
        </p:txBody>
      </p:sp>
      <p:pic>
        <p:nvPicPr>
          <p:cNvPr id="6" name="Content Placeholder 5" descr="This figure explains how to define the language and add a heading to a webpage.&#10;The first line of the document reads “1 &lt;!DOCTYPE html&gt;”.&#10;The second line of the document reads ‘2 &lt;html lang=”en”&gt;’. A rectangular box labeled “indicates Line 2” is positioned to the left of the document. An arrow originating from this first rectangular box points to “2” in the second line of the document. A second rectangular box labeled “html tag with lang attribute” is positioned to the right of the document. An arrow originating from this box points to the second line of the document.&#10;The third line of the document reads “3 &lt;head&gt;”. A third rectangular box labeled “starting head tag” is positioned below the second rectangular box. An arrow originating from this third box points to the third line of the document." title="Creating a Webpage Template Document"/>
          <p:cNvPicPr>
            <a:picLocks noGrp="1" noChangeAspect="1"/>
          </p:cNvPicPr>
          <p:nvPr>
            <p:ph idx="1"/>
          </p:nvPr>
        </p:nvPicPr>
        <p:blipFill>
          <a:blip r:embed="rId3"/>
          <a:stretch>
            <a:fillRect/>
          </a:stretch>
        </p:blipFill>
        <p:spPr>
          <a:xfrm>
            <a:off x="966284" y="2256415"/>
            <a:ext cx="7211431" cy="3096057"/>
          </a:xfrm>
          <a:prstGeom prst="rect">
            <a:avLst/>
          </a:prstGeom>
        </p:spPr>
      </p:pic>
    </p:spTree>
    <p:extLst>
      <p:ext uri="{BB962C8B-B14F-4D97-AF65-F5344CB8AC3E}">
        <p14:creationId xmlns:p14="http://schemas.microsoft.com/office/powerpoint/2010/main" val="157675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19</a:t>
            </a:fld>
            <a:endParaRPr lang="en-US"/>
          </a:p>
        </p:txBody>
      </p:sp>
      <p:sp>
        <p:nvSpPr>
          <p:cNvPr id="5" name="Title 4"/>
          <p:cNvSpPr>
            <a:spLocks noGrp="1"/>
          </p:cNvSpPr>
          <p:nvPr>
            <p:ph type="title"/>
          </p:nvPr>
        </p:nvSpPr>
        <p:spPr>
          <a:xfrm>
            <a:off x="152400" y="76200"/>
            <a:ext cx="8153400" cy="1219200"/>
          </a:xfrm>
        </p:spPr>
        <p:txBody>
          <a:bodyPr>
            <a:noAutofit/>
          </a:bodyPr>
          <a:lstStyle/>
          <a:p>
            <a:r>
              <a:rPr lang="en-IN" sz="4400" b="1" dirty="0">
                <a:latin typeface="Franklin Gothic Book" panose="020B0503020102020204" pitchFamily="34" charset="0"/>
              </a:rPr>
              <a:t>Creating a Webpage Template Document (continued 5)</a:t>
            </a:r>
          </a:p>
        </p:txBody>
      </p:sp>
      <p:sp>
        <p:nvSpPr>
          <p:cNvPr id="2" name="Content Placeholder 1"/>
          <p:cNvSpPr>
            <a:spLocks noGrp="1"/>
          </p:cNvSpPr>
          <p:nvPr>
            <p:ph idx="1"/>
          </p:nvPr>
        </p:nvSpPr>
        <p:spPr>
          <a:xfrm>
            <a:off x="152400" y="1371600"/>
            <a:ext cx="8839200" cy="4954074"/>
          </a:xfrm>
        </p:spPr>
        <p:txBody>
          <a:bodyPr>
            <a:normAutofit fontScale="92500" lnSpcReduction="20000"/>
          </a:bodyPr>
          <a:lstStyle/>
          <a:p>
            <a:r>
              <a:rPr lang="en-IN" sz="3500" dirty="0"/>
              <a:t>Add the following HTML elements to complete the template using the </a:t>
            </a:r>
            <a:r>
              <a:rPr lang="en-IN" sz="2800" dirty="0">
                <a:latin typeface="Courier New" panose="02070309020205020404" pitchFamily="49" charset="0"/>
                <a:cs typeface="Courier New" panose="02070309020205020404" pitchFamily="49" charset="0"/>
              </a:rPr>
              <a:t>SPACEBAR</a:t>
            </a:r>
            <a:r>
              <a:rPr lang="en-IN" sz="3500" dirty="0"/>
              <a:t> or </a:t>
            </a:r>
            <a:r>
              <a:rPr lang="en-IN" sz="2800" dirty="0">
                <a:latin typeface="Courier New" panose="02070309020205020404" pitchFamily="49" charset="0"/>
                <a:cs typeface="Courier New" panose="02070309020205020404" pitchFamily="49" charset="0"/>
              </a:rPr>
              <a:t>TAB</a:t>
            </a:r>
            <a:r>
              <a:rPr lang="en-IN" sz="3500" dirty="0"/>
              <a:t> key to indent Lines 4 and 5</a:t>
            </a:r>
          </a:p>
          <a:p>
            <a:r>
              <a:rPr lang="en-IN" sz="3500" dirty="0"/>
              <a:t>Use the </a:t>
            </a:r>
            <a:r>
              <a:rPr lang="en-IN" sz="2800" dirty="0">
                <a:latin typeface="Courier New" panose="02070309020205020404" pitchFamily="49" charset="0"/>
                <a:cs typeface="Courier New" panose="02070309020205020404" pitchFamily="49" charset="0"/>
              </a:rPr>
              <a:t>SHIFT+TAB</a:t>
            </a:r>
            <a:r>
              <a:rPr lang="en-IN" sz="3500" dirty="0"/>
              <a:t> keys to stop indenting</a:t>
            </a:r>
          </a:p>
          <a:p>
            <a:pPr marL="457200" lvl="1" indent="0">
              <a:buNone/>
            </a:pPr>
            <a:r>
              <a:rPr lang="en-IN" dirty="0">
                <a:latin typeface="Courier New" panose="02070309020205020404" pitchFamily="49" charset="0"/>
                <a:cs typeface="Courier New" panose="02070309020205020404" pitchFamily="49" charset="0"/>
              </a:rPr>
              <a:t>&lt;title&gt;&lt;/title&gt;</a:t>
            </a:r>
          </a:p>
          <a:p>
            <a:pPr marL="400050" lvl="1" indent="0">
              <a:buNone/>
            </a:pPr>
            <a:r>
              <a:rPr lang="en-IN" dirty="0">
                <a:latin typeface="Courier New" panose="02070309020205020404" pitchFamily="49" charset="0"/>
                <a:cs typeface="Courier New" panose="02070309020205020404" pitchFamily="49" charset="0"/>
              </a:rPr>
              <a:t>&lt;meta charset=“utf-8”&gt;</a:t>
            </a:r>
          </a:p>
          <a:p>
            <a:pPr marL="400050" lvl="1" indent="0">
              <a:buNone/>
            </a:pPr>
            <a:r>
              <a:rPr lang="en-IN" dirty="0">
                <a:latin typeface="Courier New" panose="02070309020205020404" pitchFamily="49" charset="0"/>
                <a:cs typeface="Courier New" panose="02070309020205020404" pitchFamily="49" charset="0"/>
              </a:rPr>
              <a:t>&lt;/head&gt;</a:t>
            </a:r>
          </a:p>
          <a:p>
            <a:pPr marL="400050" lvl="1" indent="0">
              <a:buNone/>
            </a:pPr>
            <a:r>
              <a:rPr lang="en-IN" dirty="0">
                <a:latin typeface="Courier New" panose="02070309020205020404" pitchFamily="49" charset="0"/>
                <a:cs typeface="Courier New" panose="02070309020205020404" pitchFamily="49" charset="0"/>
              </a:rPr>
              <a:t>&lt;body&gt;</a:t>
            </a:r>
          </a:p>
          <a:p>
            <a:pPr marL="400050" lvl="1" indent="0">
              <a:buNone/>
            </a:pPr>
            <a:r>
              <a:rPr lang="en-IN" dirty="0">
                <a:latin typeface="Courier New" panose="02070309020205020404" pitchFamily="49" charset="0"/>
                <a:cs typeface="Courier New" panose="02070309020205020404" pitchFamily="49" charset="0"/>
              </a:rPr>
              <a:t>&lt;/body&gt;</a:t>
            </a:r>
          </a:p>
          <a:p>
            <a:pPr marL="400050" lvl="1" indent="0">
              <a:buNone/>
            </a:pPr>
            <a:r>
              <a:rPr lang="en-IN" dirty="0">
                <a:latin typeface="Courier New" panose="02070309020205020404" pitchFamily="49" charset="0"/>
                <a:cs typeface="Courier New" panose="02070309020205020404" pitchFamily="49" charset="0"/>
              </a:rPr>
              <a:t>&lt;/html&gt;</a:t>
            </a:r>
          </a:p>
          <a:p>
            <a:r>
              <a:rPr lang="en-IN" sz="3500" dirty="0"/>
              <a:t>Save the changes</a:t>
            </a:r>
          </a:p>
        </p:txBody>
      </p:sp>
    </p:spTree>
    <p:extLst>
      <p:ext uri="{BB962C8B-B14F-4D97-AF65-F5344CB8AC3E}">
        <p14:creationId xmlns:p14="http://schemas.microsoft.com/office/powerpoint/2010/main" val="1571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IN" dirty="0"/>
              <a:t>Explain how to manage website files</a:t>
            </a:r>
          </a:p>
          <a:p>
            <a:r>
              <a:rPr lang="en-IN" dirty="0"/>
              <a:t>Describe and use HTML5 semantic elements</a:t>
            </a:r>
          </a:p>
          <a:p>
            <a:r>
              <a:rPr lang="en-IN" dirty="0"/>
              <a:t>Determine the elements to use when setting the structure of a webpage</a:t>
            </a:r>
          </a:p>
          <a:p>
            <a:r>
              <a:rPr lang="en-IN" dirty="0"/>
              <a:t>Design and build a semantic wireframe</a:t>
            </a:r>
          </a:p>
          <a:p>
            <a:r>
              <a:rPr lang="en-IN" dirty="0"/>
              <a:t>Create a webpage template</a:t>
            </a:r>
          </a:p>
          <a:p>
            <a:r>
              <a:rPr lang="en-IN" dirty="0"/>
              <a:t>Insert comments in an HTML document</a:t>
            </a:r>
          </a:p>
        </p:txBody>
      </p:sp>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a:t>
            </a:fld>
            <a:endParaRPr lang="en-US"/>
          </a:p>
        </p:txBody>
      </p:sp>
      <p:sp>
        <p:nvSpPr>
          <p:cNvPr id="6" name="Title 5"/>
          <p:cNvSpPr>
            <a:spLocks noGrp="1"/>
          </p:cNvSpPr>
          <p:nvPr>
            <p:ph type="title"/>
          </p:nvPr>
        </p:nvSpPr>
        <p:spPr/>
        <p:txBody>
          <a:bodyPr>
            <a:normAutofit/>
          </a:bodyPr>
          <a:lstStyle/>
          <a:p>
            <a:r>
              <a:rPr lang="en-IN" sz="4400" b="1" dirty="0">
                <a:latin typeface="Franklin Gothic Book" panose="020B0503020102020204" pitchFamily="34" charset="0"/>
              </a:rPr>
              <a:t>Objectives</a:t>
            </a:r>
          </a:p>
        </p:txBody>
      </p:sp>
    </p:spTree>
    <p:extLst>
      <p:ext uri="{BB962C8B-B14F-4D97-AF65-F5344CB8AC3E}">
        <p14:creationId xmlns:p14="http://schemas.microsoft.com/office/powerpoint/2010/main" val="190149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20</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 (continued 6)</a:t>
            </a:r>
          </a:p>
        </p:txBody>
      </p:sp>
      <p:pic>
        <p:nvPicPr>
          <p:cNvPr id="6" name="Content Placeholder 5" descr="This figure explains how to add the remaining HTML elements to the webpage.&#10;The first line of the document reads “1 &lt;!DOCTYPE html&gt;”.&#10;The second line of the document reads “2 &lt;html lang=”en”&gt;”.&#10;The third line of the document reads “3 &lt;head&gt;”.&#10;The fourth line of the document reads “4 &lt;title&gt;&lt;/title&gt;”. The fifth line of the document reads “5 &lt;meta charset=”utf-8”&gt;”. A rectangular box that reads “indent Lines 4 and 5” is positioned on the left side of the figure. An arrow originating from the first rectangular box points to a flower bracket that encompasses the fourth and fifth lines in the document.&#10;The sixth line of the document reads “&lt;/head&gt;”.&#10;The seventh line of the document reads “&lt;body&gt;”.&#10;The eighth line of the document reads “&lt;/body&gt;”.&#10;The ninth line of the document reads “&lt;/html&gt;”.&#10;A rectangular box labeled “remaining HTML elements” is positioned on the right side of the figure. An arrow originating from the second rectangular box points to a flower bracket that encompasses fourth to ninth lines." title="Creating a Webpage Template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284" y="1975388"/>
            <a:ext cx="7211431" cy="3658111"/>
          </a:xfrm>
        </p:spPr>
      </p:pic>
    </p:spTree>
    <p:extLst>
      <p:ext uri="{BB962C8B-B14F-4D97-AF65-F5344CB8AC3E}">
        <p14:creationId xmlns:p14="http://schemas.microsoft.com/office/powerpoint/2010/main" val="151825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21</a:t>
            </a:fld>
            <a:endParaRPr lang="en-US"/>
          </a:p>
        </p:txBody>
      </p:sp>
      <p:sp>
        <p:nvSpPr>
          <p:cNvPr id="5" name="Title 4"/>
          <p:cNvSpPr>
            <a:spLocks noGrp="1"/>
          </p:cNvSpPr>
          <p:nvPr>
            <p:ph type="title"/>
          </p:nvPr>
        </p:nvSpPr>
        <p:spPr>
          <a:xfrm>
            <a:off x="152401" y="76200"/>
            <a:ext cx="8153400" cy="1192436"/>
          </a:xfrm>
        </p:spPr>
        <p:txBody>
          <a:bodyPr>
            <a:noAutofit/>
          </a:bodyPr>
          <a:lstStyle/>
          <a:p>
            <a:r>
              <a:rPr lang="en-IN" sz="4400" b="1" dirty="0">
                <a:latin typeface="Franklin Gothic Book" panose="020B0503020102020204" pitchFamily="34" charset="0"/>
              </a:rPr>
              <a:t>To Add HTML5 Semantic Elements to a Webpage Template</a:t>
            </a:r>
          </a:p>
        </p:txBody>
      </p:sp>
      <p:sp>
        <p:nvSpPr>
          <p:cNvPr id="2" name="Content Placeholder 1"/>
          <p:cNvSpPr>
            <a:spLocks noGrp="1"/>
          </p:cNvSpPr>
          <p:nvPr>
            <p:ph idx="1"/>
          </p:nvPr>
        </p:nvSpPr>
        <p:spPr/>
        <p:txBody>
          <a:bodyPr>
            <a:normAutofit fontScale="92500" lnSpcReduction="10000"/>
          </a:bodyPr>
          <a:lstStyle/>
          <a:p>
            <a:pPr marL="0" indent="0">
              <a:buNone/>
            </a:pPr>
            <a:r>
              <a:rPr lang="en-IN" sz="3500" dirty="0"/>
              <a:t>The following steps insert HTML5 structural elements within the body tags:</a:t>
            </a:r>
          </a:p>
          <a:p>
            <a:r>
              <a:rPr lang="en-IN" sz="3500" dirty="0"/>
              <a:t>Place an insertion point after the beginning &lt;body&gt; tag and press the enter key twice to insert new Lines 8 and 9</a:t>
            </a:r>
          </a:p>
          <a:p>
            <a:r>
              <a:rPr lang="en-IN" sz="3500" dirty="0"/>
              <a:t>On Line 9, press the </a:t>
            </a:r>
            <a:r>
              <a:rPr lang="en-IN" sz="2600" dirty="0">
                <a:latin typeface="Courier New" panose="02070309020205020404" pitchFamily="49" charset="0"/>
                <a:cs typeface="Courier New" panose="02070309020205020404" pitchFamily="49" charset="0"/>
              </a:rPr>
              <a:t>TAB</a:t>
            </a:r>
            <a:r>
              <a:rPr lang="en-IN" dirty="0"/>
              <a:t> </a:t>
            </a:r>
            <a:r>
              <a:rPr lang="en-IN" sz="3500" dirty="0"/>
              <a:t>key and then type </a:t>
            </a:r>
            <a:r>
              <a:rPr lang="en-IN" sz="2600" dirty="0">
                <a:latin typeface="Courier New" panose="02070309020205020404" pitchFamily="49" charset="0"/>
                <a:cs typeface="Courier New" panose="02070309020205020404" pitchFamily="49" charset="0"/>
              </a:rPr>
              <a:t>&lt;header&gt; </a:t>
            </a:r>
            <a:r>
              <a:rPr lang="en-IN" sz="3500" dirty="0"/>
              <a:t>to add a starting header tag</a:t>
            </a:r>
          </a:p>
          <a:p>
            <a:r>
              <a:rPr lang="en-IN" sz="3500" dirty="0"/>
              <a:t>Press the </a:t>
            </a:r>
            <a:r>
              <a:rPr lang="en-IN" sz="2600" dirty="0">
                <a:latin typeface="Courier New" panose="02070309020205020404" pitchFamily="49" charset="0"/>
                <a:cs typeface="Courier New" panose="02070309020205020404" pitchFamily="49" charset="0"/>
              </a:rPr>
              <a:t>ENTER</a:t>
            </a:r>
            <a:r>
              <a:rPr lang="en-IN" dirty="0"/>
              <a:t> </a:t>
            </a:r>
            <a:r>
              <a:rPr lang="en-IN" sz="3500" dirty="0"/>
              <a:t>key to insert a new Line 10 and then type</a:t>
            </a:r>
            <a:r>
              <a:rPr lang="en-IN" dirty="0"/>
              <a:t> </a:t>
            </a:r>
            <a:r>
              <a:rPr lang="en-IN" sz="2600" dirty="0">
                <a:latin typeface="Courier New" panose="02070309020205020404" pitchFamily="49" charset="0"/>
                <a:cs typeface="Courier New" panose="02070309020205020404" pitchFamily="49" charset="0"/>
              </a:rPr>
              <a:t>&lt;/header&gt; </a:t>
            </a:r>
            <a:r>
              <a:rPr lang="en-IN" sz="3500" dirty="0"/>
              <a:t>to add an ending header tag (Figure 2–11)</a:t>
            </a:r>
          </a:p>
        </p:txBody>
      </p:sp>
    </p:spTree>
    <p:extLst>
      <p:ext uri="{BB962C8B-B14F-4D97-AF65-F5344CB8AC3E}">
        <p14:creationId xmlns:p14="http://schemas.microsoft.com/office/powerpoint/2010/main" val="338065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22</a:t>
            </a:fld>
            <a:endParaRPr lang="en-US"/>
          </a:p>
        </p:txBody>
      </p:sp>
      <p:sp>
        <p:nvSpPr>
          <p:cNvPr id="5" name="Title 4"/>
          <p:cNvSpPr>
            <a:spLocks noGrp="1"/>
          </p:cNvSpPr>
          <p:nvPr>
            <p:ph type="title"/>
          </p:nvPr>
        </p:nvSpPr>
        <p:spPr>
          <a:xfrm>
            <a:off x="152399" y="76200"/>
            <a:ext cx="8381999" cy="1219200"/>
          </a:xfrm>
        </p:spPr>
        <p:txBody>
          <a:bodyPr>
            <a:noAutofit/>
          </a:bodyPr>
          <a:lstStyle/>
          <a:p>
            <a:r>
              <a:rPr lang="en-IN" sz="4000" b="1" dirty="0">
                <a:latin typeface="Franklin Gothic Book" panose="020B0503020102020204" pitchFamily="34" charset="0"/>
              </a:rPr>
              <a:t>To Add HTML5 Semantic Elements to a Webpage Template (continued 1)</a:t>
            </a:r>
          </a:p>
        </p:txBody>
      </p:sp>
      <p:pic>
        <p:nvPicPr>
          <p:cNvPr id="6" name="Content Placeholder 5" descr="This figure explains where to place the header tag in a webpage template.&#10;The first line of the document reads “4 &lt;title&gt;&lt;/title&gt;”.&#10;The second line of the document reads ‘5 &lt;meta charset=”utf-8”&gt;’.&#10;The third line of the document reads “6 &lt;/head&gt;”.&#10;The fourth line of the document reads “7 &lt;body&gt;”.&#10;The fifth line of the document reads “8“. A rectangular box that reads “Line 8 is blank” is positioned on the right side of the document. An arrow originating from this first rectangular box points to the fifth line of the document.&#10;The sixth line of the document reads “9 &lt;header&gt;”.&#10;The seventh line of the document reads “10 &lt;/header&gt;”. A second rectangular box that reads “Lines 8 through 10” is positioned on the left side of the document. An arrow originating from this box points to the fifth, sixth, and seventh lines of the document.&#10;A third rectangular box that reads “HTML5 header tags” is positioned below the first rectangular box. An arrow originating from the third box points to the sixth and seventh lines of the document.&#10;The eighth line of the document reads “11 &lt;/body&gt;”.&#10;The ninth line of the document reads “12 &lt;/html&gt;”." title="To Add HTML5 Semantic Ele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284" y="1965862"/>
            <a:ext cx="7211431" cy="3677163"/>
          </a:xfrm>
        </p:spPr>
      </p:pic>
    </p:spTree>
    <p:extLst>
      <p:ext uri="{BB962C8B-B14F-4D97-AF65-F5344CB8AC3E}">
        <p14:creationId xmlns:p14="http://schemas.microsoft.com/office/powerpoint/2010/main" val="356306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23</a:t>
            </a:fld>
            <a:endParaRPr lang="en-US"/>
          </a:p>
        </p:txBody>
      </p:sp>
      <p:sp>
        <p:nvSpPr>
          <p:cNvPr id="5" name="Title 4"/>
          <p:cNvSpPr>
            <a:spLocks noGrp="1"/>
          </p:cNvSpPr>
          <p:nvPr>
            <p:ph type="title"/>
          </p:nvPr>
        </p:nvSpPr>
        <p:spPr>
          <a:xfrm>
            <a:off x="152399" y="0"/>
            <a:ext cx="8381999" cy="1198914"/>
          </a:xfrm>
        </p:spPr>
        <p:txBody>
          <a:bodyPr>
            <a:noAutofit/>
          </a:bodyPr>
          <a:lstStyle/>
          <a:p>
            <a:r>
              <a:rPr lang="en-IN" sz="4000" b="1" dirty="0">
                <a:latin typeface="Franklin Gothic Book" panose="020B0503020102020204" pitchFamily="34" charset="0"/>
              </a:rPr>
              <a:t>To Add HTML5 Semantic Elements to a Webpage Template (continued 2)</a:t>
            </a:r>
          </a:p>
        </p:txBody>
      </p:sp>
      <p:sp>
        <p:nvSpPr>
          <p:cNvPr id="2" name="Content Placeholder 1"/>
          <p:cNvSpPr>
            <a:spLocks noGrp="1"/>
          </p:cNvSpPr>
          <p:nvPr>
            <p:ph idx="1"/>
          </p:nvPr>
        </p:nvSpPr>
        <p:spPr>
          <a:xfrm>
            <a:off x="152400" y="1198914"/>
            <a:ext cx="8839198" cy="5126570"/>
          </a:xfrm>
        </p:spPr>
        <p:txBody>
          <a:bodyPr>
            <a:normAutofit lnSpcReduction="10000"/>
          </a:bodyPr>
          <a:lstStyle/>
          <a:p>
            <a:r>
              <a:rPr lang="en-IN" dirty="0"/>
              <a:t>Add the following HTML5 tags to complete the wireframe, indenting each line and inserting a blank line after each ending tag:</a:t>
            </a:r>
          </a:p>
          <a:p>
            <a:pPr marL="457200" lvl="1" indent="0">
              <a:buNone/>
            </a:pPr>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nav</a:t>
            </a:r>
            <a:r>
              <a:rPr lang="en-IN" sz="2600" dirty="0">
                <a:latin typeface="Courier New" panose="02070309020205020404" pitchFamily="49" charset="0"/>
                <a:cs typeface="Courier New" panose="02070309020205020404" pitchFamily="49" charset="0"/>
              </a:rPr>
              <a:t>&gt;</a:t>
            </a:r>
          </a:p>
          <a:p>
            <a:pPr marL="457200" lvl="1" indent="0">
              <a:buNone/>
            </a:pPr>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nav</a:t>
            </a:r>
            <a:r>
              <a:rPr lang="en-IN" sz="2600" dirty="0">
                <a:latin typeface="Courier New" panose="02070309020205020404" pitchFamily="49" charset="0"/>
                <a:cs typeface="Courier New" panose="02070309020205020404" pitchFamily="49" charset="0"/>
              </a:rPr>
              <a:t>&gt;</a:t>
            </a:r>
          </a:p>
          <a:p>
            <a:pPr marL="457200" lvl="1" indent="0">
              <a:buNone/>
            </a:pP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blank line</a:t>
            </a:r>
            <a:r>
              <a:rPr lang="en-IN" sz="2600" dirty="0">
                <a:latin typeface="Courier New" panose="02070309020205020404" pitchFamily="49" charset="0"/>
                <a:cs typeface="Courier New" panose="02070309020205020404" pitchFamily="49" charset="0"/>
              </a:rPr>
              <a:t>)</a:t>
            </a:r>
          </a:p>
          <a:p>
            <a:pPr marL="457200" lvl="1" indent="0">
              <a:buNone/>
            </a:pPr>
            <a:r>
              <a:rPr lang="en-IN" sz="2600" dirty="0">
                <a:latin typeface="Courier New" panose="02070309020205020404" pitchFamily="49" charset="0"/>
                <a:cs typeface="Courier New" panose="02070309020205020404" pitchFamily="49" charset="0"/>
              </a:rPr>
              <a:t>&lt;main&gt;</a:t>
            </a:r>
          </a:p>
          <a:p>
            <a:pPr marL="457200" lvl="1" indent="0">
              <a:buNone/>
            </a:pPr>
            <a:r>
              <a:rPr lang="en-IN" sz="2600" dirty="0">
                <a:latin typeface="Courier New" panose="02070309020205020404" pitchFamily="49" charset="0"/>
                <a:cs typeface="Courier New" panose="02070309020205020404" pitchFamily="49" charset="0"/>
              </a:rPr>
              <a:t>&lt;/main&gt;</a:t>
            </a:r>
          </a:p>
          <a:p>
            <a:pPr marL="457200" lvl="1" indent="0">
              <a:buNone/>
            </a:pP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blank line</a:t>
            </a:r>
            <a:r>
              <a:rPr lang="en-IN" sz="2600" dirty="0">
                <a:latin typeface="Courier New" panose="02070309020205020404" pitchFamily="49" charset="0"/>
                <a:cs typeface="Courier New" panose="02070309020205020404" pitchFamily="49" charset="0"/>
              </a:rPr>
              <a:t>)</a:t>
            </a:r>
          </a:p>
          <a:p>
            <a:pPr marL="457200" lvl="1" indent="0">
              <a:buNone/>
            </a:pPr>
            <a:r>
              <a:rPr lang="en-IN" sz="2600" dirty="0">
                <a:latin typeface="Courier New" panose="02070309020205020404" pitchFamily="49" charset="0"/>
                <a:cs typeface="Courier New" panose="02070309020205020404" pitchFamily="49" charset="0"/>
              </a:rPr>
              <a:t>&lt;footer&gt;</a:t>
            </a:r>
          </a:p>
          <a:p>
            <a:pPr marL="457200" lvl="1" indent="0">
              <a:buNone/>
            </a:pPr>
            <a:r>
              <a:rPr lang="en-IN" sz="2600" dirty="0">
                <a:latin typeface="Courier New" panose="02070309020205020404" pitchFamily="49" charset="0"/>
                <a:cs typeface="Courier New" panose="02070309020205020404" pitchFamily="49" charset="0"/>
              </a:rPr>
              <a:t>&lt;/footer&gt;</a:t>
            </a:r>
          </a:p>
        </p:txBody>
      </p:sp>
    </p:spTree>
    <p:extLst>
      <p:ext uri="{BB962C8B-B14F-4D97-AF65-F5344CB8AC3E}">
        <p14:creationId xmlns:p14="http://schemas.microsoft.com/office/powerpoint/2010/main" val="1021078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24</a:t>
            </a:fld>
            <a:endParaRPr lang="en-US"/>
          </a:p>
        </p:txBody>
      </p:sp>
      <p:sp>
        <p:nvSpPr>
          <p:cNvPr id="5" name="Title 4"/>
          <p:cNvSpPr>
            <a:spLocks noGrp="1"/>
          </p:cNvSpPr>
          <p:nvPr>
            <p:ph type="title"/>
          </p:nvPr>
        </p:nvSpPr>
        <p:spPr>
          <a:xfrm>
            <a:off x="152400" y="76200"/>
            <a:ext cx="8534400" cy="1219200"/>
          </a:xfrm>
        </p:spPr>
        <p:txBody>
          <a:bodyPr>
            <a:noAutofit/>
          </a:bodyPr>
          <a:lstStyle/>
          <a:p>
            <a:r>
              <a:rPr lang="en-IN" sz="4000" b="1" dirty="0">
                <a:latin typeface="Franklin Gothic Book" panose="020B0503020102020204" pitchFamily="34" charset="0"/>
              </a:rPr>
              <a:t>To Add HTML5 Semantic Elements to a Webpage Template (continued 3)</a:t>
            </a:r>
          </a:p>
        </p:txBody>
      </p:sp>
      <p:sp>
        <p:nvSpPr>
          <p:cNvPr id="7" name="Content Placeholder 6"/>
          <p:cNvSpPr>
            <a:spLocks noGrp="1"/>
          </p:cNvSpPr>
          <p:nvPr>
            <p:ph idx="1"/>
          </p:nvPr>
        </p:nvSpPr>
        <p:spPr/>
        <p:txBody>
          <a:bodyPr/>
          <a:lstStyle/>
          <a:p>
            <a:r>
              <a:rPr lang="en-IN" dirty="0"/>
              <a:t>Save the changes</a:t>
            </a:r>
          </a:p>
          <a:p>
            <a:endParaRPr lang="en-IN" dirty="0"/>
          </a:p>
        </p:txBody>
      </p:sp>
      <p:pic>
        <p:nvPicPr>
          <p:cNvPr id="8" name="Content Placeholder 5" descr="This figure explains how to complete the wireframe of the webpage.&#10;The first line of the document reads “10 &lt;/header&gt;”.&#10;The second line of the document reads “11”.&#10;The third line of the document reads “12 &lt;nav&gt;”.&#10;The fourth line of the document reads “13 &lt;/nav&gt;”.&#10;The fifth line of the document reads “14”.&#10;The sixth line of the document reads “15 &lt;main&gt;”.&#10;The seventh line of the document reads “16 &lt;/main&gt;”.&#10;The eighth line of the document reads “17”.&#10;The ninth line of the document reads “18 &lt;footer&gt;”.&#10;The tenth line of the document reads “19 &lt;/footer&gt;”. A rectangular box labeled “HTML5 tags added” is positioned on the right side of the document. An arrow originating from this box points from the third line to the tenth line. &#10;The eleventh line of the document reads “20”. A second rectangular box labeled “Line 12 through 20” is positioned to the left of the document. An arrow originating from the second box points to a flower bracket that encompasses third to eleventh lines.&#10;The twelfth line of the document reads “21 &lt;/body&gt;”.&#10;The thirteenth line of the document reads “22 &lt;/html&gt;”." title="To Add HTML5 Semantic Elements to a Webpage Templ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36" y="2183145"/>
            <a:ext cx="7897327" cy="4105848"/>
          </a:xfrm>
          <a:prstGeom prst="rect">
            <a:avLst/>
          </a:prstGeom>
          <a:solidFill>
            <a:schemeClr val="bg1"/>
          </a:solidFill>
        </p:spPr>
      </p:pic>
    </p:spTree>
    <p:extLst>
      <p:ext uri="{BB962C8B-B14F-4D97-AF65-F5344CB8AC3E}">
        <p14:creationId xmlns:p14="http://schemas.microsoft.com/office/powerpoint/2010/main" val="4146707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25</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a Title to a Webpage Template</a:t>
            </a:r>
          </a:p>
        </p:txBody>
      </p:sp>
      <p:sp>
        <p:nvSpPr>
          <p:cNvPr id="2" name="Content Placeholder 1"/>
          <p:cNvSpPr>
            <a:spLocks noGrp="1"/>
          </p:cNvSpPr>
          <p:nvPr>
            <p:ph idx="1"/>
          </p:nvPr>
        </p:nvSpPr>
        <p:spPr/>
        <p:txBody>
          <a:bodyPr/>
          <a:lstStyle/>
          <a:p>
            <a:pPr marL="0" indent="0">
              <a:buNone/>
            </a:pPr>
            <a:r>
              <a:rPr lang="en-IN" dirty="0"/>
              <a:t>The following steps add a webpage title to a template:</a:t>
            </a:r>
          </a:p>
          <a:p>
            <a:r>
              <a:rPr lang="en-IN" dirty="0"/>
              <a:t>Place an insertion point after the beginning &lt;title&gt; tag and type </a:t>
            </a:r>
            <a:r>
              <a:rPr lang="en-IN" sz="2600" b="1" dirty="0">
                <a:latin typeface="Courier New" panose="02070309020205020404" pitchFamily="49" charset="0"/>
                <a:cs typeface="Courier New" panose="02070309020205020404" pitchFamily="49" charset="0"/>
              </a:rPr>
              <a:t>Forward Fitness Club </a:t>
            </a:r>
            <a:r>
              <a:rPr lang="en-IN" dirty="0"/>
              <a:t>to add a webpage title</a:t>
            </a:r>
          </a:p>
          <a:p>
            <a:r>
              <a:rPr lang="en-IN" dirty="0"/>
              <a:t>Save the changes and then view the page in a browser to display the webpage title</a:t>
            </a:r>
          </a:p>
        </p:txBody>
      </p:sp>
    </p:spTree>
    <p:extLst>
      <p:ext uri="{BB962C8B-B14F-4D97-AF65-F5344CB8AC3E}">
        <p14:creationId xmlns:p14="http://schemas.microsoft.com/office/powerpoint/2010/main" val="1500042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26</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a Title to a Webpage Template (continued 1)</a:t>
            </a:r>
          </a:p>
        </p:txBody>
      </p:sp>
      <p:pic>
        <p:nvPicPr>
          <p:cNvPr id="6" name="Content Placeholder 5" descr="This figure explains how a webpage title looks in a browser.&#10;The figure shows a rectangular box divided into two sections. The first section consists of 2 rectangles placed side by side. The first rectangular box of the first section reads “D:\fitness\template\fitness.html”. A small rectangular box labeled “file location” is positioned on top of the main rectangular box. An arrow originating from the first small rectangular box points to the first rectangular box of the first section.&#10;A rectangular box that reads “Forward Fitness Club” is positioned to the right of the first rectangular box in the first section. A second small rectangular box labeled “webpage title” is positioned to the right of the first small rectangular box. An arrow originating from the second small rectangular box points to the contents of the second rectangular box in the first section.&#10;A small rectangular box labeled “browser tab” is positioned to the right of the second small rectangular box. An arrow originating from the third small rectangular box points to the outline of the second rectangular box in the first section.&#10;A small rectangular box labeled “Internet Explorer” is positioned to the right of the third small rectangular box. An arrow originating from the fourth small rectangular box points to the main rectangular box of the figure." title="To Add a Title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3002" y="1371600"/>
            <a:ext cx="7017996" cy="4865688"/>
          </a:xfrm>
        </p:spPr>
      </p:pic>
    </p:spTree>
    <p:extLst>
      <p:ext uri="{BB962C8B-B14F-4D97-AF65-F5344CB8AC3E}">
        <p14:creationId xmlns:p14="http://schemas.microsoft.com/office/powerpoint/2010/main" val="2710786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27</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Comments</a:t>
            </a:r>
          </a:p>
        </p:txBody>
      </p:sp>
      <p:sp>
        <p:nvSpPr>
          <p:cNvPr id="2" name="Content Placeholder 1"/>
          <p:cNvSpPr>
            <a:spLocks noGrp="1"/>
          </p:cNvSpPr>
          <p:nvPr>
            <p:ph idx="1"/>
          </p:nvPr>
        </p:nvSpPr>
        <p:spPr/>
        <p:txBody>
          <a:bodyPr/>
          <a:lstStyle/>
          <a:p>
            <a:r>
              <a:rPr lang="en-IN" dirty="0"/>
              <a:t>Comments can provide additional information about the areas within the webpage</a:t>
            </a:r>
          </a:p>
          <a:p>
            <a:r>
              <a:rPr lang="en-IN" dirty="0"/>
              <a:t>Add a comment before a tag using the following tag:</a:t>
            </a:r>
          </a:p>
          <a:p>
            <a:pPr marL="457200" lvl="1" indent="0">
              <a:buNone/>
            </a:pPr>
            <a:r>
              <a:rPr lang="en-IN" sz="2600" b="1" dirty="0">
                <a:latin typeface="Courier New" panose="02070309020205020404" pitchFamily="49" charset="0"/>
                <a:cs typeface="Courier New" panose="02070309020205020404" pitchFamily="49" charset="0"/>
              </a:rPr>
              <a:t>&lt;! - - Place your comment here - - &gt;</a:t>
            </a:r>
            <a:endParaRPr lang="en-IN" sz="2600" dirty="0">
              <a:latin typeface="Courier New" panose="02070309020205020404" pitchFamily="49" charset="0"/>
              <a:cs typeface="Courier New" panose="02070309020205020404" pitchFamily="49" charset="0"/>
            </a:endParaRPr>
          </a:p>
          <a:p>
            <a:pPr marL="514350" indent="-457200"/>
            <a:r>
              <a:rPr lang="en-IN" b="1" dirty="0"/>
              <a:t>Word wrap</a:t>
            </a:r>
            <a:r>
              <a:rPr lang="en-IN" dirty="0"/>
              <a:t> causes text lines to break at the right edge of the window and appear on a new line</a:t>
            </a:r>
            <a:endParaRPr lang="en-IN" b="1" dirty="0"/>
          </a:p>
        </p:txBody>
      </p:sp>
    </p:spTree>
    <p:extLst>
      <p:ext uri="{BB962C8B-B14F-4D97-AF65-F5344CB8AC3E}">
        <p14:creationId xmlns:p14="http://schemas.microsoft.com/office/powerpoint/2010/main" val="3898735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28</a:t>
            </a:fld>
            <a:endParaRPr lang="en-US"/>
          </a:p>
        </p:txBody>
      </p:sp>
      <p:sp>
        <p:nvSpPr>
          <p:cNvPr id="5" name="Title 4"/>
          <p:cNvSpPr>
            <a:spLocks noGrp="1"/>
          </p:cNvSpPr>
          <p:nvPr>
            <p:ph type="title"/>
          </p:nvPr>
        </p:nvSpPr>
        <p:spPr/>
        <p:txBody>
          <a:bodyPr>
            <a:normAutofit fontScale="90000"/>
          </a:bodyPr>
          <a:lstStyle/>
          <a:p>
            <a:r>
              <a:rPr lang="en-IN" sz="4400" b="1" dirty="0">
                <a:latin typeface="Franklin Gothic Book" panose="020B0503020102020204" pitchFamily="34" charset="0"/>
              </a:rPr>
              <a:t>To Add Comments to a Webpage Template</a:t>
            </a:r>
          </a:p>
        </p:txBody>
      </p:sp>
      <p:sp>
        <p:nvSpPr>
          <p:cNvPr id="2" name="Content Placeholder 1"/>
          <p:cNvSpPr>
            <a:spLocks noGrp="1"/>
          </p:cNvSpPr>
          <p:nvPr>
            <p:ph idx="1"/>
          </p:nvPr>
        </p:nvSpPr>
        <p:spPr/>
        <p:txBody>
          <a:bodyPr>
            <a:normAutofit lnSpcReduction="10000"/>
          </a:bodyPr>
          <a:lstStyle/>
          <a:p>
            <a:pPr marL="0" indent="0">
              <a:buNone/>
            </a:pPr>
            <a:r>
              <a:rPr lang="en-IN" dirty="0"/>
              <a:t>The following steps add comments to a webpage template:</a:t>
            </a:r>
          </a:p>
          <a:p>
            <a:r>
              <a:rPr lang="en-IN" dirty="0"/>
              <a:t>Place the insertion point after the </a:t>
            </a:r>
            <a:r>
              <a:rPr lang="en-IN" sz="2600" dirty="0">
                <a:latin typeface="Courier New" panose="02070309020205020404" pitchFamily="49" charset="0"/>
                <a:cs typeface="Courier New" panose="02070309020205020404" pitchFamily="49" charset="0"/>
              </a:rPr>
              <a:t>&lt;!DOCTYPE html&gt;</a:t>
            </a:r>
            <a:r>
              <a:rPr lang="en-IN" dirty="0"/>
              <a:t> tag and then press the </a:t>
            </a:r>
            <a:r>
              <a:rPr lang="en-IN" sz="2600" dirty="0">
                <a:latin typeface="Courier New" panose="02070309020205020404" pitchFamily="49" charset="0"/>
                <a:cs typeface="Courier New" panose="02070309020205020404" pitchFamily="49" charset="0"/>
              </a:rPr>
              <a:t>ENTER </a:t>
            </a:r>
            <a:r>
              <a:rPr lang="en-IN" dirty="0"/>
              <a:t>key to insert a new Line 2</a:t>
            </a:r>
          </a:p>
          <a:p>
            <a:r>
              <a:rPr lang="en-IN" dirty="0"/>
              <a:t>Type </a:t>
            </a:r>
            <a:r>
              <a:rPr lang="en-IN" sz="2600" b="1" dirty="0">
                <a:latin typeface="Courier New" panose="02070309020205020404" pitchFamily="49" charset="0"/>
                <a:cs typeface="Courier New" panose="02070309020205020404" pitchFamily="49" charset="0"/>
              </a:rPr>
              <a:t>&lt;! - - This website template was created by: </a:t>
            </a:r>
            <a:r>
              <a:rPr lang="en-IN" sz="2600" b="1" i="1" dirty="0">
                <a:latin typeface="Courier New" panose="02070309020205020404" pitchFamily="49" charset="0"/>
                <a:cs typeface="Courier New" panose="02070309020205020404" pitchFamily="49" charset="0"/>
              </a:rPr>
              <a:t>Student’s First Name Student’s Last Name </a:t>
            </a:r>
            <a:r>
              <a:rPr lang="en-IN" sz="2600" b="1" dirty="0">
                <a:latin typeface="Courier New" panose="02070309020205020404" pitchFamily="49" charset="0"/>
                <a:cs typeface="Courier New" panose="02070309020205020404" pitchFamily="49" charset="0"/>
              </a:rPr>
              <a:t>- - &gt; </a:t>
            </a:r>
            <a:r>
              <a:rPr lang="en-IN" dirty="0"/>
              <a:t>on Line 2 to add a comment at the beginning of the document that identifies the author (Figure 2-14)</a:t>
            </a:r>
          </a:p>
        </p:txBody>
      </p:sp>
    </p:spTree>
    <p:extLst>
      <p:ext uri="{BB962C8B-B14F-4D97-AF65-F5344CB8AC3E}">
        <p14:creationId xmlns:p14="http://schemas.microsoft.com/office/powerpoint/2010/main" val="1449981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29</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1)</a:t>
            </a:r>
          </a:p>
        </p:txBody>
      </p:sp>
      <p:pic>
        <p:nvPicPr>
          <p:cNvPr id="6" name="Content Placeholder 5" descr="This figure explains how to add a comment at the beginning of a document.&#10;The first line of the document reads “1 &lt;!DOCTYPE html&gt;”.&#10;The second line of the document reads “2 &lt;! - - This website template was created by: Student’s First Name Student’s Last Name - -&gt;”. A rectangular box labeled “new Line 2” is positioned on the left side of the figure. An arrow originating from this first rectangular box points to the second line of the document.&#10;A second rectangular box labeled “comment inserted” is positioned on the right side of the document. An arrow originating from the second rectangular box points to the second line of the document.&#10;The third line of the document reads “3 &lt;html lang=”en”&gt;”. A third rectangular box labeled “&lt;html lang=”en”&gt; moved to Line 3” is positioned below the first rectangular box. An arrow originating from the third rectangular box points to the third line of the document.&#10;The fourth line of the document reads “4 &lt;head&gt;”.&#10;The fifth line of the document reads “5 &lt;title&gt;&lt;/title&gt;”.&#10;The sixth line of the document reads “6 &lt;meta charset=”utf-8””.&#10;The seventh line of the document reads “7 &lt;/head&gt;”.&#10;The eighth line of the document reads “8 &lt;body&g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4757" y="2137336"/>
            <a:ext cx="7954485" cy="3334215"/>
          </a:xfrm>
        </p:spPr>
      </p:pic>
    </p:spTree>
    <p:extLst>
      <p:ext uri="{BB962C8B-B14F-4D97-AF65-F5344CB8AC3E}">
        <p14:creationId xmlns:p14="http://schemas.microsoft.com/office/powerpoint/2010/main" val="415032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Add static content to a webpage template</a:t>
            </a:r>
          </a:p>
          <a:p>
            <a:r>
              <a:rPr lang="en-IN" dirty="0"/>
              <a:t>Insert symbol codes and other character entities</a:t>
            </a:r>
          </a:p>
          <a:p>
            <a:r>
              <a:rPr lang="en-IN" dirty="0"/>
              <a:t>Describe the benefits of validating web documents</a:t>
            </a:r>
          </a:p>
          <a:p>
            <a:r>
              <a:rPr lang="en-IN" dirty="0"/>
              <a:t>Validate an HTML template</a:t>
            </a:r>
          </a:p>
          <a:p>
            <a:r>
              <a:rPr lang="en-IN" dirty="0"/>
              <a:t>Create a home page from an HTML template</a:t>
            </a:r>
          </a:p>
          <a:p>
            <a:r>
              <a:rPr lang="en-IN" dirty="0"/>
              <a:t>Add unique content to a webpage</a:t>
            </a:r>
          </a:p>
        </p:txBody>
      </p:sp>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Objectives (continued)</a:t>
            </a:r>
          </a:p>
        </p:txBody>
      </p:sp>
    </p:spTree>
    <p:extLst>
      <p:ext uri="{BB962C8B-B14F-4D97-AF65-F5344CB8AC3E}">
        <p14:creationId xmlns:p14="http://schemas.microsoft.com/office/powerpoint/2010/main" val="723661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30</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2)</a:t>
            </a:r>
          </a:p>
        </p:txBody>
      </p:sp>
      <p:sp>
        <p:nvSpPr>
          <p:cNvPr id="2" name="Content Placeholder 1"/>
          <p:cNvSpPr>
            <a:spLocks noGrp="1"/>
          </p:cNvSpPr>
          <p:nvPr>
            <p:ph idx="1"/>
          </p:nvPr>
        </p:nvSpPr>
        <p:spPr/>
        <p:txBody>
          <a:bodyPr/>
          <a:lstStyle/>
          <a:p>
            <a:r>
              <a:rPr lang="en-IN" dirty="0"/>
              <a:t>Place the insertion point on the blank Line 9 and press the </a:t>
            </a:r>
            <a:r>
              <a:rPr lang="en-IN" sz="2600" dirty="0">
                <a:latin typeface="Courier New" panose="02070309020205020404" pitchFamily="49" charset="0"/>
                <a:cs typeface="Courier New" panose="02070309020205020404" pitchFamily="49" charset="0"/>
              </a:rPr>
              <a:t>ENTER </a:t>
            </a:r>
            <a:r>
              <a:rPr lang="en-IN" dirty="0"/>
              <a:t>key to insert a new Line 10</a:t>
            </a:r>
          </a:p>
          <a:p>
            <a:r>
              <a:rPr lang="en-IN" dirty="0"/>
              <a:t>On Line 10, press the </a:t>
            </a:r>
            <a:r>
              <a:rPr lang="en-IN" sz="2600" dirty="0">
                <a:latin typeface="Courier New" panose="02070309020205020404" pitchFamily="49" charset="0"/>
                <a:cs typeface="Courier New" panose="02070309020205020404" pitchFamily="49" charset="0"/>
              </a:rPr>
              <a:t>TAB </a:t>
            </a:r>
            <a:r>
              <a:rPr lang="en-IN" dirty="0"/>
              <a:t>key and then type </a:t>
            </a:r>
            <a:r>
              <a:rPr lang="en-IN" sz="2600" b="1" dirty="0">
                <a:latin typeface="Courier New" panose="02070309020205020404" pitchFamily="49" charset="0"/>
                <a:cs typeface="Courier New" panose="02070309020205020404" pitchFamily="49" charset="0"/>
              </a:rPr>
              <a:t>&lt;! - - Use the header area for the website name or logo - - &gt;</a:t>
            </a:r>
            <a:r>
              <a:rPr lang="en-IN" dirty="0"/>
              <a:t> to add a comment identifying the type of information to include in the header area (Figure 2-15)</a:t>
            </a:r>
          </a:p>
        </p:txBody>
      </p:sp>
    </p:spTree>
    <p:extLst>
      <p:ext uri="{BB962C8B-B14F-4D97-AF65-F5344CB8AC3E}">
        <p14:creationId xmlns:p14="http://schemas.microsoft.com/office/powerpoint/2010/main" val="32867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31</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3)</a:t>
            </a:r>
          </a:p>
        </p:txBody>
      </p:sp>
      <p:pic>
        <p:nvPicPr>
          <p:cNvPr id="6" name="Content Placeholder 5" descr="This figure explains how to add a comment identifying the type of information to include in the header area.&#10;The first line of the document reads “7 &lt;/head&gt;”.&#10;The second line of the document reads “8 &lt;body&gt;”.&#10;The third line of the document reads “9”. A rectangular box labeled “Line 9 is blank” is positioned to the right of the third line. An arrow originating from this first rectangular box points to the third line of the document.&#10;The fourth line of the document reads “10 &lt;!- - Use the header area for the website name or logo - -&gt;”. A second rectangular box labeled “new Line 10” is positioned on the left side of the document. An arrow originating from the second box points to “10” in the fourth line of the document. A third rectangular box labeled “comment inserted on Line 10” is positioned on the right side of the document. An arrow originating from the third box points to the fourth line of the document.&#10;The fifth line of the document reads “11 &lt;header&gt;”. A fourth rectangular box labeled “starting the header tag” is positioned to the right of the document. An arrow originating from the fourth rectangular box points to the fifth line of the document.&#10;The sixth line of the document reads “12 &lt;/header&gt;”. A fifth rectangular box labeled “header area” is positioned below the second rectangular box. An arrow originating from the fifth rectangular box points to the fourth, fifth, and sixth lines of the documen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4678" y="1970625"/>
            <a:ext cx="8554644" cy="3667637"/>
          </a:xfrm>
        </p:spPr>
      </p:pic>
    </p:spTree>
    <p:extLst>
      <p:ext uri="{BB962C8B-B14F-4D97-AF65-F5344CB8AC3E}">
        <p14:creationId xmlns:p14="http://schemas.microsoft.com/office/powerpoint/2010/main" val="3878551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32</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4)</a:t>
            </a:r>
          </a:p>
        </p:txBody>
      </p:sp>
      <p:sp>
        <p:nvSpPr>
          <p:cNvPr id="2" name="Content Placeholder 1"/>
          <p:cNvSpPr>
            <a:spLocks noGrp="1"/>
          </p:cNvSpPr>
          <p:nvPr>
            <p:ph idx="1"/>
          </p:nvPr>
        </p:nvSpPr>
        <p:spPr/>
        <p:txBody>
          <a:bodyPr/>
          <a:lstStyle/>
          <a:p>
            <a:r>
              <a:rPr lang="en-IN" dirty="0"/>
              <a:t>Place the insertion point on the blank Line 13 and press the </a:t>
            </a:r>
            <a:r>
              <a:rPr lang="en-IN" sz="2600" dirty="0">
                <a:latin typeface="Courier New" panose="02070309020205020404" pitchFamily="49" charset="0"/>
                <a:cs typeface="Courier New" panose="02070309020205020404" pitchFamily="49" charset="0"/>
              </a:rPr>
              <a:t>ENTER </a:t>
            </a:r>
            <a:r>
              <a:rPr lang="en-IN" dirty="0"/>
              <a:t>key to insert a new Line 14</a:t>
            </a:r>
          </a:p>
          <a:p>
            <a:r>
              <a:rPr lang="en-IN" dirty="0"/>
              <a:t>On Line 14, type </a:t>
            </a:r>
            <a:r>
              <a:rPr lang="en-IN" sz="2600" b="1" dirty="0">
                <a:latin typeface="Courier New" panose="02070309020205020404" pitchFamily="49" charset="0"/>
                <a:cs typeface="Courier New" panose="02070309020205020404" pitchFamily="49" charset="0"/>
              </a:rPr>
              <a:t>&lt;! - - Use the </a:t>
            </a:r>
            <a:r>
              <a:rPr lang="en-IN" sz="2600" b="1" dirty="0" err="1">
                <a:latin typeface="Courier New" panose="02070309020205020404" pitchFamily="49" charset="0"/>
                <a:cs typeface="Courier New" panose="02070309020205020404" pitchFamily="49" charset="0"/>
              </a:rPr>
              <a:t>nav</a:t>
            </a:r>
            <a:r>
              <a:rPr lang="en-IN" sz="2600" b="1" dirty="0">
                <a:latin typeface="Courier New" panose="02070309020205020404" pitchFamily="49" charset="0"/>
                <a:cs typeface="Courier New" panose="02070309020205020404" pitchFamily="49" charset="0"/>
              </a:rPr>
              <a:t> area to add hyperlinks to other pages within the website - - &gt;</a:t>
            </a:r>
            <a:r>
              <a:rPr lang="en-IN" sz="2600" dirty="0">
                <a:latin typeface="Courier New" panose="02070309020205020404" pitchFamily="49" charset="0"/>
                <a:cs typeface="Courier New" panose="02070309020205020404" pitchFamily="49" charset="0"/>
              </a:rPr>
              <a:t> </a:t>
            </a:r>
            <a:r>
              <a:rPr lang="en-IN" dirty="0"/>
              <a:t>to add a comment above the navigation area (Figure 2-16) </a:t>
            </a:r>
          </a:p>
        </p:txBody>
      </p:sp>
    </p:spTree>
    <p:extLst>
      <p:ext uri="{BB962C8B-B14F-4D97-AF65-F5344CB8AC3E}">
        <p14:creationId xmlns:p14="http://schemas.microsoft.com/office/powerpoint/2010/main" val="4249399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33</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5)</a:t>
            </a:r>
          </a:p>
        </p:txBody>
      </p:sp>
      <p:pic>
        <p:nvPicPr>
          <p:cNvPr id="6" name="Content Placeholder 5" descr="This figure explains how to add comment above the navigation area.&#10;The first line reads “12 &lt;/header&gt;”.&#10;The second line reads “13”. A rectangular box labeled “Line 13 is blank” is positioned below the first line of the document. An arrow originating from this box points to the second line of the document.&#10;The third line of the document reads “14 &lt;!- - Use the nav area to add hyperlinks to other pages within the website - - &gt;”. A second rectangular box labeled “new Line 14” is positioned to the left of the document. An arrow originating from this box points to “14” in the third line of the document. A third rectangular box labeled “comment inserted on Line 14” is positioned on the right side of the document. An arrow originating from this box points to the third line of the document.&#10;The fourth line of the document reads “15 &lt;nav&gt;”. A fourth rectangular box labeled “starting nav tag” is positioned on the right side of the fourth line. An arrow originating from the fourth rectangular box points to the fourth line of the document.&#10;The fifth line of the document reads “&lt;/nav&gt;”. A fifth rectangular box labeled “nav area” is positioned below the second rectangular box. An arrow originating from this box points to the third, fourth, and fifth lines of the document.&#10;The sixth line of the document reads “17”.&#10;The seventh line of the document reads “18 &lt;main&g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389" y="2332626"/>
            <a:ext cx="7859222" cy="2943636"/>
          </a:xfrm>
        </p:spPr>
      </p:pic>
    </p:spTree>
    <p:extLst>
      <p:ext uri="{BB962C8B-B14F-4D97-AF65-F5344CB8AC3E}">
        <p14:creationId xmlns:p14="http://schemas.microsoft.com/office/powerpoint/2010/main" val="3362651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34</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6)</a:t>
            </a:r>
          </a:p>
        </p:txBody>
      </p:sp>
      <p:sp>
        <p:nvSpPr>
          <p:cNvPr id="2" name="Content Placeholder 1"/>
          <p:cNvSpPr>
            <a:spLocks noGrp="1"/>
          </p:cNvSpPr>
          <p:nvPr>
            <p:ph idx="1"/>
          </p:nvPr>
        </p:nvSpPr>
        <p:spPr/>
        <p:txBody>
          <a:bodyPr>
            <a:normAutofit fontScale="92500" lnSpcReduction="10000"/>
          </a:bodyPr>
          <a:lstStyle/>
          <a:p>
            <a:r>
              <a:rPr lang="en-IN" sz="3500" dirty="0"/>
              <a:t>Place the insertion point on the blank Line 17 and press the</a:t>
            </a:r>
            <a:r>
              <a:rPr lang="en-IN" dirty="0"/>
              <a:t> </a:t>
            </a:r>
            <a:r>
              <a:rPr lang="en-IN" sz="2800" dirty="0">
                <a:latin typeface="Courier New" panose="02070309020205020404" pitchFamily="49" charset="0"/>
                <a:cs typeface="Courier New" panose="02070309020205020404" pitchFamily="49" charset="0"/>
              </a:rPr>
              <a:t>ENTER </a:t>
            </a:r>
            <a:r>
              <a:rPr lang="en-IN" sz="3500" dirty="0"/>
              <a:t>key to insert a new Line 18</a:t>
            </a:r>
          </a:p>
          <a:p>
            <a:r>
              <a:rPr lang="en-IN" sz="3500" dirty="0"/>
              <a:t>On Line 18, type </a:t>
            </a:r>
            <a:r>
              <a:rPr lang="en-IN" sz="2800" b="1" dirty="0">
                <a:latin typeface="Courier New" panose="02070309020205020404" pitchFamily="49" charset="0"/>
                <a:cs typeface="Courier New" panose="02070309020205020404" pitchFamily="49" charset="0"/>
              </a:rPr>
              <a:t>&lt;! - - Use the main area to add the main content of the webpage - - &gt; </a:t>
            </a:r>
            <a:r>
              <a:rPr lang="en-IN" sz="3500" dirty="0"/>
              <a:t>to add a comment above the main area</a:t>
            </a:r>
          </a:p>
          <a:p>
            <a:r>
              <a:rPr lang="en-IN" sz="3500" dirty="0"/>
              <a:t>Place the insertion point on the blank Line 21 and press the </a:t>
            </a:r>
            <a:r>
              <a:rPr lang="en-IN" sz="2800" dirty="0">
                <a:latin typeface="Courier New" panose="02070309020205020404" pitchFamily="49" charset="0"/>
                <a:cs typeface="Courier New" panose="02070309020205020404" pitchFamily="49" charset="0"/>
              </a:rPr>
              <a:t>ENTER </a:t>
            </a:r>
            <a:r>
              <a:rPr lang="en-IN" sz="3500" dirty="0"/>
              <a:t>key to insert a new Line 22</a:t>
            </a:r>
          </a:p>
          <a:p>
            <a:r>
              <a:rPr lang="en-IN" sz="3500" dirty="0"/>
              <a:t>On Line 22, type </a:t>
            </a:r>
            <a:r>
              <a:rPr lang="en-IN" sz="2800" b="1" dirty="0">
                <a:latin typeface="Courier New" panose="02070309020205020404" pitchFamily="49" charset="0"/>
                <a:cs typeface="Courier New" panose="02070309020205020404" pitchFamily="49" charset="0"/>
              </a:rPr>
              <a:t>&lt;! - - Use the footer area to add webpage footer content - - &gt;</a:t>
            </a:r>
            <a:r>
              <a:rPr lang="en-IN" b="1" dirty="0"/>
              <a:t> </a:t>
            </a:r>
            <a:r>
              <a:rPr lang="en-IN" sz="3500" dirty="0"/>
              <a:t>to add a comment above the footer area (Figure 2-17)</a:t>
            </a:r>
          </a:p>
        </p:txBody>
      </p:sp>
    </p:spTree>
    <p:extLst>
      <p:ext uri="{BB962C8B-B14F-4D97-AF65-F5344CB8AC3E}">
        <p14:creationId xmlns:p14="http://schemas.microsoft.com/office/powerpoint/2010/main" val="927469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35</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7)</a:t>
            </a:r>
          </a:p>
        </p:txBody>
      </p:sp>
      <p:sp>
        <p:nvSpPr>
          <p:cNvPr id="2" name="Content Placeholder 1"/>
          <p:cNvSpPr>
            <a:spLocks noGrp="1"/>
          </p:cNvSpPr>
          <p:nvPr>
            <p:ph idx="1"/>
          </p:nvPr>
        </p:nvSpPr>
        <p:spPr/>
        <p:txBody>
          <a:bodyPr/>
          <a:lstStyle/>
          <a:p>
            <a:r>
              <a:rPr lang="en-IN" dirty="0"/>
              <a:t>Save the changes</a:t>
            </a:r>
          </a:p>
          <a:p>
            <a:endParaRPr lang="en-IN" dirty="0"/>
          </a:p>
        </p:txBody>
      </p:sp>
      <p:pic>
        <p:nvPicPr>
          <p:cNvPr id="6" name="Picture 5" descr="This figure explains how to add a comment above the footer area.&#10;The first line reads “17”. A rectangular box labeled “Line 17 is blank” is positioned to the right of the first line. An arrow originating from the first rectangular box points to the first line of the document.&#10;The second line of the document reads “18 &lt;! - - Use the main area to add the main content of the webpage - - &gt;”. A rectangular box labeled “new Line 18” is positioned on the left side of the document. An arrow originating from the second rectangular box points to “18” in the second line of the document. A rectangular box labeled “comment inserted on Line 18” is positioned on the right side of the document. An arrow originating from the third rectangular box points to the second line of the document.&#10;The third line of the document reads “19 &lt;main&gt;”. A rectangular box labeled “starting main tag” is positioned on the right side of the document. An arrow originating from the fourth rectangular box points the third line of the document.&#10;The fourth line of the document reads “20 &lt;/main&gt;”. A rectangular box labeled “main area” is positioned below the second rectangular box. An arrow originating from the fifth rectangular box points to the second, third, and fourth lines of the document.&#10;The fifth line of the document reads “21”. A rectangular box labelled “Line 21 is blank” is positioned on the right side of the document. An arrow originating from the sixth rectangular box points to the fifth line of the document.&#10;The sixth line of the document reads “22 &lt;! - - Use the footer area to add webpage footer content - - &gt;”. A rectangular box labeled “new Line 22” is positioned below the fifth rectangular box. An arrow originating from the seventh rectangular box points to “22” in the sixth line of the document. A rectangular box labeled “comment inserted on Line 22” is positioned on the right side of the document. An arrow originating from the eighth rectangular box points to the sixth line of the document.&#10;The seventh line of the document reads “23 &lt;footer&gt;”.&#10;The eighth line of the document reads “24 &lt;/footer&gt;”. A rectangular box labeled “footer area” is positioned below the seventh rectangular box. An arrow originating from the eighth rectangular box points to the sixth, seventh, and eighth lines of the document.&#10;The ninth line of the document reads “25“.&#10;The tenth line of the document reads “26 &lt;/body&gt;”.&#10;The eleventh line of the document reads “27 &lt;/html&gt;”." title="To Add Comments to a Webpage Template"/>
          <p:cNvPicPr>
            <a:picLocks noChangeAspect="1"/>
          </p:cNvPicPr>
          <p:nvPr/>
        </p:nvPicPr>
        <p:blipFill>
          <a:blip r:embed="rId3"/>
          <a:stretch>
            <a:fillRect/>
          </a:stretch>
        </p:blipFill>
        <p:spPr>
          <a:xfrm>
            <a:off x="914400" y="2180550"/>
            <a:ext cx="6354253" cy="4019398"/>
          </a:xfrm>
          <a:prstGeom prst="rect">
            <a:avLst/>
          </a:prstGeom>
        </p:spPr>
      </p:pic>
    </p:spTree>
    <p:extLst>
      <p:ext uri="{BB962C8B-B14F-4D97-AF65-F5344CB8AC3E}">
        <p14:creationId xmlns:p14="http://schemas.microsoft.com/office/powerpoint/2010/main" val="1373291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36</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Webpage Content</a:t>
            </a:r>
          </a:p>
        </p:txBody>
      </p:sp>
      <p:sp>
        <p:nvSpPr>
          <p:cNvPr id="2" name="Content Placeholder 1"/>
          <p:cNvSpPr>
            <a:spLocks noGrp="1"/>
          </p:cNvSpPr>
          <p:nvPr>
            <p:ph idx="1"/>
          </p:nvPr>
        </p:nvSpPr>
        <p:spPr/>
        <p:txBody>
          <a:bodyPr/>
          <a:lstStyle/>
          <a:p>
            <a:r>
              <a:rPr lang="en-IN" dirty="0"/>
              <a:t>Static content can be added to a webpage that will appear on every webpage, such as the business name or logo, the webpage links, and the footer information</a:t>
            </a:r>
          </a:p>
          <a:p>
            <a:r>
              <a:rPr lang="en-IN" dirty="0"/>
              <a:t>Following is an example of content added between header tags:</a:t>
            </a:r>
          </a:p>
          <a:p>
            <a:pPr marL="457200" lvl="1" indent="0">
              <a:buNone/>
            </a:pPr>
            <a:r>
              <a:rPr lang="en-IN" sz="2600" b="1" dirty="0">
                <a:latin typeface="Courier New" panose="02070309020205020404" pitchFamily="49" charset="0"/>
                <a:cs typeface="Courier New" panose="02070309020205020404" pitchFamily="49" charset="0"/>
              </a:rPr>
              <a:t>&lt;header&gt;Forward Fitness Club&lt;/header&gt;</a:t>
            </a:r>
          </a:p>
        </p:txBody>
      </p:sp>
    </p:spTree>
    <p:extLst>
      <p:ext uri="{BB962C8B-B14F-4D97-AF65-F5344CB8AC3E}">
        <p14:creationId xmlns:p14="http://schemas.microsoft.com/office/powerpoint/2010/main" val="1516895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37</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Using Symbol Entities</a:t>
            </a:r>
          </a:p>
        </p:txBody>
      </p:sp>
      <p:sp>
        <p:nvSpPr>
          <p:cNvPr id="2" name="Content Placeholder 1"/>
          <p:cNvSpPr>
            <a:spLocks noGrp="1"/>
          </p:cNvSpPr>
          <p:nvPr>
            <p:ph idx="1"/>
          </p:nvPr>
        </p:nvSpPr>
        <p:spPr/>
        <p:txBody>
          <a:bodyPr/>
          <a:lstStyle/>
          <a:p>
            <a:r>
              <a:rPr lang="en-IN" dirty="0"/>
              <a:t>Symbols can be added to an HTML webpage by typing its HTML entity name or entity number</a:t>
            </a:r>
          </a:p>
          <a:p>
            <a:r>
              <a:rPr lang="en-IN" dirty="0"/>
              <a:t>Inserting an </a:t>
            </a:r>
            <a:r>
              <a:rPr lang="en-IN" b="1" dirty="0"/>
              <a:t>HTML character entity</a:t>
            </a:r>
            <a:r>
              <a:rPr lang="en-IN" dirty="0"/>
              <a:t> in the code displays a reserved HTML character on the webpage</a:t>
            </a:r>
          </a:p>
          <a:p>
            <a:r>
              <a:rPr lang="en-IN" b="1" dirty="0"/>
              <a:t>Entity name</a:t>
            </a:r>
            <a:r>
              <a:rPr lang="en-IN" dirty="0"/>
              <a:t> is an abbreviated name</a:t>
            </a:r>
          </a:p>
          <a:p>
            <a:r>
              <a:rPr lang="en-IN" b="1" dirty="0"/>
              <a:t>Entity number </a:t>
            </a:r>
            <a:r>
              <a:rPr lang="en-IN" dirty="0"/>
              <a:t>is a combination of the pound sign (</a:t>
            </a:r>
            <a:r>
              <a:rPr lang="en-IN" b="1" dirty="0"/>
              <a:t>#</a:t>
            </a:r>
            <a:r>
              <a:rPr lang="en-IN" dirty="0"/>
              <a:t>) and a numeric code</a:t>
            </a:r>
          </a:p>
        </p:txBody>
      </p:sp>
    </p:spTree>
    <p:extLst>
      <p:ext uri="{BB962C8B-B14F-4D97-AF65-F5344CB8AC3E}">
        <p14:creationId xmlns:p14="http://schemas.microsoft.com/office/powerpoint/2010/main" val="1649547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38</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Using Symbol Entities (continued)</a:t>
            </a:r>
            <a:endParaRPr lang="en-IN" sz="4400" b="1" dirty="0">
              <a:latin typeface="+mn-lt"/>
            </a:endParaRPr>
          </a:p>
        </p:txBody>
      </p:sp>
      <p:pic>
        <p:nvPicPr>
          <p:cNvPr id="6" name="Content Placeholder 5" descr="This table provides data about the common symbol entities. It has 4 columns and 8 rows. The header of column 1 reads “Character”, the header of column 2 reads “Description”, the header of column 3 reads “Entity Name”, and the header of column 4 reads “Entity Number”.&#10;In row 2, column 1 reads “©”, column 2 reads “Copyright symbol”, column 3 reads “&amp;copy;”, and column 4 reads “&amp;#169;”.&#10;In row 3, column 1 reads “®”, column 2 reads “Registered trademark”, column 3 reads “&amp;reg;”, and column 4 reads “&amp;#174;”.&#10;In row 4, column 1 reads “€”, column 2 reads “Euro”, column 3 reads “&amp;euro;”, and column 4 reads “&amp;#8364;”.&#10;In row 5, column 1 reads “&amp;”, column 2 reads “Ampersand”, column 3 reads “&amp;amp;”, and column 4 reads “&amp;#38;”.&#10;In row 6, column 1 reads “&lt;”, column 2 reads “Less than”, column 3 reads “&amp;lt;”, and column 4 reads “&amp;#60;”.&#10;In row 7, column 1 reads “&gt;”, column 2 reads “Greater than”, column 3 reads “&amp;gt;”, and column 4 reads “&amp;#62;”.&#10;In row 8, column 1 is a blank, column 2 reads “Nonbreaking space”, column 3 reads “&amp;nbsp;”, and column 4 reads “&amp;#160;”." title="Common Symbol Entiti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047" y="2375494"/>
            <a:ext cx="7925906" cy="2857899"/>
          </a:xfrm>
        </p:spPr>
      </p:pic>
    </p:spTree>
    <p:extLst>
      <p:ext uri="{BB962C8B-B14F-4D97-AF65-F5344CB8AC3E}">
        <p14:creationId xmlns:p14="http://schemas.microsoft.com/office/powerpoint/2010/main" val="714572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39</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Validating HTML Documents</a:t>
            </a:r>
          </a:p>
        </p:txBody>
      </p:sp>
      <p:sp>
        <p:nvSpPr>
          <p:cNvPr id="2" name="Content Placeholder 1"/>
          <p:cNvSpPr>
            <a:spLocks noGrp="1"/>
          </p:cNvSpPr>
          <p:nvPr>
            <p:ph idx="1"/>
          </p:nvPr>
        </p:nvSpPr>
        <p:spPr/>
        <p:txBody>
          <a:bodyPr/>
          <a:lstStyle/>
          <a:p>
            <a:r>
              <a:rPr lang="en-IN" dirty="0"/>
              <a:t>After the creation of an HTML file, the document is </a:t>
            </a:r>
            <a:r>
              <a:rPr lang="en-IN" b="1" dirty="0"/>
              <a:t>validated </a:t>
            </a:r>
            <a:r>
              <a:rPr lang="en-IN" dirty="0"/>
              <a:t>to verify the validity of the HTML code</a:t>
            </a:r>
          </a:p>
          <a:p>
            <a:r>
              <a:rPr lang="en-IN" dirty="0"/>
              <a:t>A </a:t>
            </a:r>
            <a:r>
              <a:rPr lang="en-IN" b="1" dirty="0"/>
              <a:t>validator</a:t>
            </a:r>
            <a:r>
              <a:rPr lang="en-IN" dirty="0"/>
              <a:t> checks for errors, indicates where they are located, and suggests corrections</a:t>
            </a:r>
          </a:p>
          <a:p>
            <a:r>
              <a:rPr lang="en-IN" dirty="0"/>
              <a:t>If the validator detects an error in an HTML code, it displays a warning in the header bar</a:t>
            </a:r>
          </a:p>
          <a:p>
            <a:r>
              <a:rPr lang="en-IN" dirty="0"/>
              <a:t>A Result line below the header bar shows the number of errors in the document</a:t>
            </a:r>
          </a:p>
        </p:txBody>
      </p:sp>
    </p:spTree>
    <p:extLst>
      <p:ext uri="{BB962C8B-B14F-4D97-AF65-F5344CB8AC3E}">
        <p14:creationId xmlns:p14="http://schemas.microsoft.com/office/powerpoint/2010/main" val="183016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Designing a website includes the following:</a:t>
            </a:r>
          </a:p>
          <a:p>
            <a:pPr lvl="1"/>
            <a:r>
              <a:rPr lang="en-IN" dirty="0"/>
              <a:t>Planning</a:t>
            </a:r>
          </a:p>
          <a:p>
            <a:pPr lvl="1"/>
            <a:r>
              <a:rPr lang="en-IN" dirty="0"/>
              <a:t>Articulating the website’s purpose</a:t>
            </a:r>
          </a:p>
          <a:p>
            <a:pPr lvl="1"/>
            <a:r>
              <a:rPr lang="en-IN" dirty="0"/>
              <a:t>Identifying the target audience</a:t>
            </a:r>
          </a:p>
          <a:p>
            <a:pPr lvl="1"/>
            <a:r>
              <a:rPr lang="en-IN" dirty="0"/>
              <a:t>Creating a site map and wireframe</a:t>
            </a:r>
          </a:p>
          <a:p>
            <a:pPr lvl="1"/>
            <a:r>
              <a:rPr lang="en-IN" dirty="0"/>
              <a:t>Selecting graphics and </a:t>
            </a:r>
            <a:r>
              <a:rPr lang="en-IN" dirty="0" err="1"/>
              <a:t>colors</a:t>
            </a:r>
            <a:r>
              <a:rPr lang="en-IN" dirty="0"/>
              <a:t> to use in the site</a:t>
            </a:r>
          </a:p>
          <a:p>
            <a:pPr lvl="1"/>
            <a:r>
              <a:rPr lang="en-IN" dirty="0"/>
              <a:t>Determining whether to design for an optimal viewing experience across a range of devices</a:t>
            </a:r>
          </a:p>
        </p:txBody>
      </p:sp>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Designing a Website</a:t>
            </a:r>
          </a:p>
        </p:txBody>
      </p:sp>
    </p:spTree>
    <p:extLst>
      <p:ext uri="{BB962C8B-B14F-4D97-AF65-F5344CB8AC3E}">
        <p14:creationId xmlns:p14="http://schemas.microsoft.com/office/powerpoint/2010/main" val="3667995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40</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a:t>
            </a:r>
          </a:p>
        </p:txBody>
      </p:sp>
      <p:sp>
        <p:nvSpPr>
          <p:cNvPr id="2" name="Content Placeholder 1"/>
          <p:cNvSpPr>
            <a:spLocks noGrp="1"/>
          </p:cNvSpPr>
          <p:nvPr>
            <p:ph idx="1"/>
          </p:nvPr>
        </p:nvSpPr>
        <p:spPr/>
        <p:txBody>
          <a:bodyPr>
            <a:normAutofit fontScale="92500" lnSpcReduction="20000"/>
          </a:bodyPr>
          <a:lstStyle/>
          <a:p>
            <a:pPr marL="0" indent="0">
              <a:buNone/>
            </a:pPr>
            <a:r>
              <a:rPr lang="en-IN" sz="3500" dirty="0"/>
              <a:t>The following steps create the home page for the fitness website using the webpage template:</a:t>
            </a:r>
          </a:p>
          <a:p>
            <a:r>
              <a:rPr lang="en-IN" sz="3500" dirty="0"/>
              <a:t>Tap or click File on the menu bar and then tap or click Save As to display the Save As dialog box</a:t>
            </a:r>
          </a:p>
          <a:p>
            <a:r>
              <a:rPr lang="en-IN" sz="3500" dirty="0"/>
              <a:t>Tap or click the Up One Level button to display the contents of the fitness folder</a:t>
            </a:r>
          </a:p>
          <a:p>
            <a:r>
              <a:rPr lang="en-IN" sz="3500" dirty="0"/>
              <a:t>In the File name text box, type </a:t>
            </a:r>
            <a:r>
              <a:rPr lang="en-IN" sz="3500" b="1" dirty="0"/>
              <a:t>index</a:t>
            </a:r>
            <a:r>
              <a:rPr lang="en-IN" sz="3500" dirty="0"/>
              <a:t> to name the file</a:t>
            </a:r>
          </a:p>
          <a:p>
            <a:r>
              <a:rPr lang="en-IN" sz="3500" dirty="0"/>
              <a:t>Tap or click the Save button to save the index file in the fitness folder</a:t>
            </a:r>
          </a:p>
          <a:p>
            <a:endParaRPr lang="en-IN" dirty="0"/>
          </a:p>
        </p:txBody>
      </p:sp>
    </p:spTree>
    <p:extLst>
      <p:ext uri="{BB962C8B-B14F-4D97-AF65-F5344CB8AC3E}">
        <p14:creationId xmlns:p14="http://schemas.microsoft.com/office/powerpoint/2010/main" val="13735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41</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 (continued 1)</a:t>
            </a:r>
          </a:p>
        </p:txBody>
      </p:sp>
      <p:sp>
        <p:nvSpPr>
          <p:cNvPr id="2" name="Content Placeholder 1"/>
          <p:cNvSpPr>
            <a:spLocks noGrp="1"/>
          </p:cNvSpPr>
          <p:nvPr>
            <p:ph idx="1"/>
          </p:nvPr>
        </p:nvSpPr>
        <p:spPr/>
        <p:txBody>
          <a:bodyPr>
            <a:normAutofit/>
          </a:bodyPr>
          <a:lstStyle/>
          <a:p>
            <a:r>
              <a:rPr lang="en-IN" dirty="0"/>
              <a:t>Place an insertion point after the beginning &lt;main&gt; tag and press the </a:t>
            </a:r>
            <a:r>
              <a:rPr lang="en-IN" sz="2600" dirty="0">
                <a:latin typeface="Courier New" panose="02070309020205020404" pitchFamily="49" charset="0"/>
                <a:cs typeface="Courier New" panose="02070309020205020404" pitchFamily="49" charset="0"/>
              </a:rPr>
              <a:t>ENTER </a:t>
            </a:r>
            <a:r>
              <a:rPr lang="en-IN" dirty="0"/>
              <a:t>key twice to insert two new lines, in this case, Lines 26 and 27</a:t>
            </a:r>
          </a:p>
          <a:p>
            <a:r>
              <a:rPr lang="en-IN" dirty="0"/>
              <a:t>On Line 27, press the </a:t>
            </a:r>
            <a:r>
              <a:rPr lang="en-IN" sz="2600" dirty="0">
                <a:latin typeface="Courier New" panose="02070309020205020404" pitchFamily="49" charset="0"/>
                <a:cs typeface="Courier New" panose="02070309020205020404" pitchFamily="49" charset="0"/>
              </a:rPr>
              <a:t>TAB </a:t>
            </a:r>
            <a:r>
              <a:rPr lang="en-IN" dirty="0"/>
              <a:t>key and then type </a:t>
            </a:r>
            <a:r>
              <a:rPr lang="en-IN" sz="2600" b="1" dirty="0">
                <a:latin typeface="Courier New" panose="02070309020205020404" pitchFamily="49" charset="0"/>
                <a:cs typeface="Courier New" panose="02070309020205020404" pitchFamily="49" charset="0"/>
              </a:rPr>
              <a:t>&lt;p&gt;Welcome to Forward Fitness Club. Our mission is to help our clients meet their fitness and nutrition goals.&lt;/p&gt;</a:t>
            </a:r>
            <a:r>
              <a:rPr lang="en-IN" sz="2600" dirty="0">
                <a:latin typeface="Courier New" panose="02070309020205020404" pitchFamily="49" charset="0"/>
                <a:cs typeface="Courier New" panose="02070309020205020404" pitchFamily="49" charset="0"/>
              </a:rPr>
              <a:t> </a:t>
            </a:r>
            <a:r>
              <a:rPr lang="en-IN" dirty="0"/>
              <a:t>to add paragraph tags and content to the page (Figure 2-29)</a:t>
            </a:r>
          </a:p>
        </p:txBody>
      </p:sp>
    </p:spTree>
    <p:extLst>
      <p:ext uri="{BB962C8B-B14F-4D97-AF65-F5344CB8AC3E}">
        <p14:creationId xmlns:p14="http://schemas.microsoft.com/office/powerpoint/2010/main" val="3580709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42</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 (continued 2)</a:t>
            </a:r>
          </a:p>
        </p:txBody>
      </p:sp>
      <p:pic>
        <p:nvPicPr>
          <p:cNvPr id="6" name="Content Placeholder 5" descr="This figure explains how to add paragraph tags and content to a webpage.&#10;The first line of the document reads “24 &lt;! - - Use the main area to add the main content of the webpage - - &gt;”.&#10;The second line of the document reads “25 &lt;main&gt;”. A rectangular box labeled “starting main tag” is positioned on the left side of the document. An arrow originating from this box points to the second line of the document.&#10;The third line of the document reads “26”.&#10;The fourth line of the document reads “27 &lt;p&gt;Welcome to Forward Fitness Club. Our mission is to clients meet their fitness and nutrition goals.&lt;/p&gt;. A second rectangular box labeled “Line 27” is positioned below the first rectangular box. An arrow originating from the second box points to “27” in the fourth line of the document. &#10;A third rectangular box labeled “starting paragraph tag” is positioned below the second rectangular box. An arrow originating from the third box points to “&lt;p&gt;” in the fourth line of the document. &#10;A fourth rectangular box labeled “paragraph content” is positioned on the right side of the document. An arrow originating from the fourth rectangular box points to the fourth line of the document.&#10;A fifth rectangular box labeled “ending paragraph tag” is positioned toward the bottom-right corner in the document. An arrow originating from the fifth box points to “&lt;/p&gt;” in the fourth line of the document.&#10;The fifth line of the document reads “28 &lt;/main&gt;”. A sixth rectangular box that reads “ending main tag” is positioned toward the bottom-left corner of the document. An arrow originating from the sixth box points to the fifth line of the document." title="Creating a Home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467" y="2204020"/>
            <a:ext cx="8345065" cy="3200847"/>
          </a:xfrm>
        </p:spPr>
      </p:pic>
    </p:spTree>
    <p:extLst>
      <p:ext uri="{BB962C8B-B14F-4D97-AF65-F5344CB8AC3E}">
        <p14:creationId xmlns:p14="http://schemas.microsoft.com/office/powerpoint/2010/main" val="638762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43</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 (continued 3)</a:t>
            </a:r>
          </a:p>
        </p:txBody>
      </p:sp>
      <p:sp>
        <p:nvSpPr>
          <p:cNvPr id="2" name="Content Placeholder 1"/>
          <p:cNvSpPr>
            <a:spLocks noGrp="1"/>
          </p:cNvSpPr>
          <p:nvPr>
            <p:ph idx="1"/>
          </p:nvPr>
        </p:nvSpPr>
        <p:spPr/>
        <p:txBody>
          <a:bodyPr/>
          <a:lstStyle/>
          <a:p>
            <a:r>
              <a:rPr lang="en-IN" dirty="0"/>
              <a:t>Press the </a:t>
            </a:r>
            <a:r>
              <a:rPr lang="en-IN" sz="2600" dirty="0">
                <a:latin typeface="Courier New" panose="02070309020205020404" pitchFamily="49" charset="0"/>
                <a:cs typeface="Courier New" panose="02070309020205020404" pitchFamily="49" charset="0"/>
              </a:rPr>
              <a:t>ENTER</a:t>
            </a:r>
            <a:r>
              <a:rPr lang="en-IN" dirty="0"/>
              <a:t> key two times to insert two new lines and then type the contents within paragraph tags, as shown on Line 29, to add a second paragraph to the page</a:t>
            </a:r>
          </a:p>
          <a:p>
            <a:r>
              <a:rPr lang="en-IN" dirty="0"/>
              <a:t>Press the </a:t>
            </a:r>
            <a:r>
              <a:rPr lang="en-IN" sz="2600" dirty="0">
                <a:latin typeface="Courier New" panose="02070309020205020404" pitchFamily="49" charset="0"/>
                <a:cs typeface="Courier New" panose="02070309020205020404" pitchFamily="49" charset="0"/>
              </a:rPr>
              <a:t>ENTER</a:t>
            </a:r>
            <a:r>
              <a:rPr lang="en-IN" dirty="0"/>
              <a:t> key two times to insert two new lines and then type another paragraph, as shown on Line 31, to add a third paragraph to the page (Figure 2-30)</a:t>
            </a:r>
          </a:p>
          <a:p>
            <a:endParaRPr lang="en-IN" dirty="0"/>
          </a:p>
        </p:txBody>
      </p:sp>
    </p:spTree>
    <p:extLst>
      <p:ext uri="{BB962C8B-B14F-4D97-AF65-F5344CB8AC3E}">
        <p14:creationId xmlns:p14="http://schemas.microsoft.com/office/powerpoint/2010/main" val="3767962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44</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 (continued 4)</a:t>
            </a:r>
          </a:p>
        </p:txBody>
      </p:sp>
      <p:pic>
        <p:nvPicPr>
          <p:cNvPr id="6" name="Content Placeholder 5" descr="This figure explains how to add more than one paragraphs to a webpage.&#10;The first line of the document reads “24 &lt;!-- Use the main area to add the main content of the webpage --&gt;”.&#10;The second line of the document reads “25 &lt;main&gt;”.&#10;The third line of the document read “26”.&#10;The fourth line of the document reads “27 &lt;p&gt;Welcome to Forward Fitness Club. Our mission is to clents meet their fitness and nutrition goals.&lt;/p&gt;”.&#10;The fifth line of the document reads “28”.&#10;The sixth line of the document reads “29 &lt;p&gt;If you have struggled with getting healthy and need the motivation and resources to make a healthy lifestyle change, contact us today. Our facility includes state-of-art equipment, convenient group training classes, and nutrition tips and information to keep you healthy. &lt;/p&gt;”.&#10;A rectangular box labeled “Line 29” is positioned on the left side of the document. An arrow originating from the first box points to “29” in the sixth line. A second rectangular box labeled “content for second paragraph” is positioned on the right side of the document. An arrow originating from the second box points to the sixth line of the document.&#10;A third rectangular box labeled “ending paragraph tag” is positioned below the second rectangular box. An arrow originating from the third box points to “&lt;/p&gt;” in the sixth line of the document.&#10;The seventh line of the document reads “30”.&#10;The eighth line of the document reads “31 &lt;p&gt;We provide a FREE, one-week membership to experience the benefits of our equipment and facility. This one-week trial gives our complete access to our equipment, training classes, and nutrition planning. Contact us today to start your free trial!&lt;/p&gt;”.&#10;A fourth rectangular box labeled “starting paragraph tags” is positioned below the first rectangular box. Two arrows originating from the fourth box point to the sixth line and the eighth line of the document, respectively.&#10;A fifth rectangular box labeled “Line 31” is positioned below the fourth rectangular box. An arrow originating from the fifth box points to “31” in the eighth line of the document.&#10;A sixth rectangular box labeled “content for third paragraph” is positioned below the third rectangular box. An arrow originating from the sixth box points to the eighth line of the document.&#10;A seventh rectangular box labeled “ending paragraph tag” is positioned at the bottom center of the document. An arrow originating from the seventh box points to “&lt;/p&gt;” in the eighth line of the document.&#10;The ninth line of the document reads “32 &lt;/main&gt;”. An eighth rectangular box labeled “ending main tag” is positioned below the fifth rectangular box. An arrow originating from the eighth box points to the ninth line of the document." title="Creating a Home 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1307" y="1385093"/>
            <a:ext cx="8351691" cy="4865688"/>
          </a:xfrm>
        </p:spPr>
      </p:pic>
    </p:spTree>
    <p:extLst>
      <p:ext uri="{BB962C8B-B14F-4D97-AF65-F5344CB8AC3E}">
        <p14:creationId xmlns:p14="http://schemas.microsoft.com/office/powerpoint/2010/main" val="1153819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45</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 (continued 5)</a:t>
            </a:r>
          </a:p>
        </p:txBody>
      </p:sp>
      <p:sp>
        <p:nvSpPr>
          <p:cNvPr id="2" name="Content Placeholder 1"/>
          <p:cNvSpPr>
            <a:spLocks noGrp="1"/>
          </p:cNvSpPr>
          <p:nvPr>
            <p:ph idx="1"/>
          </p:nvPr>
        </p:nvSpPr>
        <p:spPr/>
        <p:txBody>
          <a:bodyPr/>
          <a:lstStyle/>
          <a:p>
            <a:r>
              <a:rPr lang="en-IN" dirty="0"/>
              <a:t>Press the </a:t>
            </a:r>
            <a:r>
              <a:rPr lang="en-IN" sz="2600" dirty="0">
                <a:latin typeface="Courier New" panose="02070309020205020404" pitchFamily="49" charset="0"/>
                <a:cs typeface="Courier New" panose="02070309020205020404" pitchFamily="49" charset="0"/>
              </a:rPr>
              <a:t>ENTER </a:t>
            </a:r>
            <a:r>
              <a:rPr lang="en-IN" dirty="0"/>
              <a:t>key to insert a new blank line above the ending </a:t>
            </a:r>
            <a:r>
              <a:rPr lang="en-IN" sz="2600" dirty="0">
                <a:latin typeface="Courier New" panose="02070309020205020404" pitchFamily="49" charset="0"/>
                <a:cs typeface="Courier New" panose="02070309020205020404" pitchFamily="49" charset="0"/>
              </a:rPr>
              <a:t>&lt;/main&gt; </a:t>
            </a:r>
            <a:r>
              <a:rPr lang="en-IN" dirty="0"/>
              <a:t>tag</a:t>
            </a:r>
          </a:p>
          <a:p>
            <a:r>
              <a:rPr lang="en-IN" dirty="0"/>
              <a:t>Check the spelling of the document and the changes</a:t>
            </a:r>
          </a:p>
        </p:txBody>
      </p:sp>
    </p:spTree>
    <p:extLst>
      <p:ext uri="{BB962C8B-B14F-4D97-AF65-F5344CB8AC3E}">
        <p14:creationId xmlns:p14="http://schemas.microsoft.com/office/powerpoint/2010/main" val="3607698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46</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Display a Home Page in the Default Browser</a:t>
            </a:r>
          </a:p>
        </p:txBody>
      </p:sp>
      <p:sp>
        <p:nvSpPr>
          <p:cNvPr id="2" name="Content Placeholder 1"/>
          <p:cNvSpPr>
            <a:spLocks noGrp="1"/>
          </p:cNvSpPr>
          <p:nvPr>
            <p:ph idx="1"/>
          </p:nvPr>
        </p:nvSpPr>
        <p:spPr/>
        <p:txBody>
          <a:bodyPr>
            <a:normAutofit fontScale="92500" lnSpcReduction="10000"/>
          </a:bodyPr>
          <a:lstStyle/>
          <a:p>
            <a:r>
              <a:rPr lang="en-IN" sz="3500" dirty="0"/>
              <a:t>By using a command in an HTML editor, one can open an HTML file from a file viewer such as File Explorer or Finder</a:t>
            </a:r>
          </a:p>
          <a:p>
            <a:r>
              <a:rPr lang="en-IN" sz="3500" dirty="0"/>
              <a:t>When an HTML file is given a double-tap or double-click, it opens in the default browser on the computer</a:t>
            </a:r>
          </a:p>
          <a:p>
            <a:r>
              <a:rPr lang="en-IN" sz="3500" dirty="0"/>
              <a:t>To open an HTML file in a different browser, press and hold or right-click the HTML file, tap or click Open with, and then tap or click an alternate browser</a:t>
            </a:r>
          </a:p>
          <a:p>
            <a:endParaRPr lang="en-IN" dirty="0"/>
          </a:p>
        </p:txBody>
      </p:sp>
    </p:spTree>
    <p:extLst>
      <p:ext uri="{BB962C8B-B14F-4D97-AF65-F5344CB8AC3E}">
        <p14:creationId xmlns:p14="http://schemas.microsoft.com/office/powerpoint/2010/main" val="2499753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p:cNvSpPr>
            <a:spLocks noGrp="1" noChangeArrowheads="1"/>
          </p:cNvSpPr>
          <p:nvPr>
            <p:ph type="subTitle" idx="1"/>
          </p:nvPr>
        </p:nvSpPr>
        <p:spPr>
          <a:ln>
            <a:miter lim="800000"/>
            <a:headEnd/>
            <a:tailEnd/>
          </a:ln>
        </p:spPr>
        <p:txBody>
          <a:bodyPr/>
          <a:lstStyle/>
          <a:p>
            <a:pPr eaLnBrk="1" hangingPunct="1"/>
            <a:r>
              <a:rPr lang="en-US" dirty="0"/>
              <a:t>Chapter 2 Complete</a:t>
            </a:r>
          </a:p>
        </p:txBody>
      </p:sp>
      <p:sp>
        <p:nvSpPr>
          <p:cNvPr id="67586" name="Rectangle 4"/>
          <p:cNvSpPr>
            <a:spLocks noGrp="1" noChangeArrowheads="1"/>
          </p:cNvSpPr>
          <p:nvPr>
            <p:ph type="ctrTitle"/>
          </p:nvPr>
        </p:nvSpPr>
        <p:spPr/>
        <p:txBody>
          <a:bodyPr>
            <a:normAutofit/>
          </a:bodyPr>
          <a:lstStyle/>
          <a:p>
            <a:pPr algn="ctr"/>
            <a:r>
              <a:rPr lang="en-US" sz="5400" dirty="0"/>
              <a:t>HTML</a:t>
            </a:r>
            <a:br>
              <a:rPr lang="en-US" sz="5400" dirty="0"/>
            </a:br>
            <a:r>
              <a:rPr lang="en-US" sz="5400" dirty="0"/>
              <a:t>8</a:t>
            </a:r>
            <a:r>
              <a:rPr lang="en-US" sz="4800" baseline="30000" dirty="0"/>
              <a:t>th</a:t>
            </a:r>
            <a:r>
              <a:rPr lang="en-US" sz="4800" dirty="0"/>
              <a:t> Edition</a:t>
            </a:r>
            <a:endParaRPr lang="en-US" sz="5400" dirty="0"/>
          </a:p>
        </p:txBody>
      </p:sp>
    </p:spTree>
    <p:extLst>
      <p:ext uri="{BB962C8B-B14F-4D97-AF65-F5344CB8AC3E}">
        <p14:creationId xmlns:p14="http://schemas.microsoft.com/office/powerpoint/2010/main" val="156230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on a website plan for Forward Fitness Club. It has 2 columns and 8 rows.&#10;In row 1, column 1 reads “Purpose of the Website” and column 2 reads “To promote fitness services and gain new clients. The Forward Fitness Club mission: to facilitate a healthy lifestyle and help our clients meet their fitness and nutrition goals.”&#10;In row 2, column 1 reads “Target Audience” and column 2 reads “Forward Fitness Club customers are adults between the ages 18 and 50 within the local community.”&#10;In row 3, column 1 reads “Multiplatform Display” and column 2 reads “Forward Fitness Club recognizes the growth in smartphone and tablet usage and wants a single website that provides an optimal viewing experience regardless of whether visitors are using a desktop, laptop, tablet, or smartphone.”&#10;In row 4, column 1 reads “Wireframe and Site Map” and column 2 reads “The initial website will consist of five webpages arranged in a hierarchical structure with links to the home page on every page. Each webpage will include a header area, navigation area, main content area, and footer area.”&#10;In row 5, column 1 reads “Graphics” and column 2 reads “Forward Fitness Club wants to display its fitness equipment and logo to help with local branding. Photos of the facility, members, and staff will increase visual appeal.”&#10;In row 6, column 1 reads “Color” and column 2 reads “Forward Fitness Club wants to use its logo colors, green and yellow, to promote health, strength, and bright future.”&#10;In row 7, column 1 reads “Typography” and column 2 reads “To make the content easy to read, the website will use a serif font style for paragraphs, lists, and other body content, while providing contrast by using a sans serif font style for headings.”&#10;In row 8, column 1 reads “Accessibility” and column 2 reads “Standard accessibility attributes, such as alternative text for graphics, will be used to address accessibility.”&#10;" title="Table 2-1 Forward Fitness Club Website Pla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827" y="1371600"/>
            <a:ext cx="7294345" cy="4865688"/>
          </a:xfrm>
        </p:spPr>
      </p:pic>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5</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Designing a Website (continued)</a:t>
            </a:r>
          </a:p>
        </p:txBody>
      </p:sp>
    </p:spTree>
    <p:extLst>
      <p:ext uri="{BB962C8B-B14F-4D97-AF65-F5344CB8AC3E}">
        <p14:creationId xmlns:p14="http://schemas.microsoft.com/office/powerpoint/2010/main" val="390212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6</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Site Map</a:t>
            </a:r>
          </a:p>
        </p:txBody>
      </p:sp>
      <p:sp>
        <p:nvSpPr>
          <p:cNvPr id="2" name="Content Placeholder 1"/>
          <p:cNvSpPr>
            <a:spLocks noGrp="1"/>
          </p:cNvSpPr>
          <p:nvPr>
            <p:ph idx="1"/>
          </p:nvPr>
        </p:nvSpPr>
        <p:spPr/>
        <p:txBody>
          <a:bodyPr>
            <a:noAutofit/>
          </a:bodyPr>
          <a:lstStyle/>
          <a:p>
            <a:r>
              <a:rPr lang="en-IN" b="1" dirty="0"/>
              <a:t>Site map</a:t>
            </a:r>
            <a:r>
              <a:rPr lang="en-IN" dirty="0"/>
              <a:t> indicates how the pages in a website relate to each other</a:t>
            </a:r>
          </a:p>
          <a:p>
            <a:r>
              <a:rPr lang="en-IN" dirty="0"/>
              <a:t>For example, the webpages of the Forward Fitness Club website will include the following content:</a:t>
            </a:r>
          </a:p>
          <a:p>
            <a:pPr lvl="1"/>
            <a:r>
              <a:rPr lang="en-IN" dirty="0"/>
              <a:t>Home page: Introduces the fitness </a:t>
            </a:r>
            <a:r>
              <a:rPr lang="en-IN" dirty="0" err="1"/>
              <a:t>center</a:t>
            </a:r>
            <a:r>
              <a:rPr lang="en-IN" dirty="0"/>
              <a:t> and its mission statement</a:t>
            </a:r>
          </a:p>
          <a:p>
            <a:pPr lvl="1"/>
            <a:r>
              <a:rPr lang="en-IN" dirty="0"/>
              <a:t>About Us page: Showcases the facility’s equipment and services</a:t>
            </a:r>
          </a:p>
        </p:txBody>
      </p:sp>
    </p:spTree>
    <p:extLst>
      <p:ext uri="{BB962C8B-B14F-4D97-AF65-F5344CB8AC3E}">
        <p14:creationId xmlns:p14="http://schemas.microsoft.com/office/powerpoint/2010/main" val="226779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7</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Site Map (continued 1)</a:t>
            </a:r>
          </a:p>
        </p:txBody>
      </p:sp>
      <p:sp>
        <p:nvSpPr>
          <p:cNvPr id="2" name="Content Placeholder 1"/>
          <p:cNvSpPr>
            <a:spLocks noGrp="1"/>
          </p:cNvSpPr>
          <p:nvPr>
            <p:ph idx="1"/>
          </p:nvPr>
        </p:nvSpPr>
        <p:spPr/>
        <p:txBody>
          <a:bodyPr/>
          <a:lstStyle/>
          <a:p>
            <a:pPr lvl="1"/>
            <a:r>
              <a:rPr lang="en-IN" dirty="0"/>
              <a:t>Classes page: Includes a schedule of available group training and fitness classes</a:t>
            </a:r>
          </a:p>
          <a:p>
            <a:pPr lvl="1"/>
            <a:r>
              <a:rPr lang="en-IN" dirty="0"/>
              <a:t>Nutrition page: Provides nutrition tips and simple meal plans</a:t>
            </a:r>
          </a:p>
          <a:p>
            <a:pPr lvl="1"/>
            <a:r>
              <a:rPr lang="en-IN" dirty="0"/>
              <a:t>Contact Us page: Provides a phone number, email address, physical address, and form for potential clients to request additional information about the fitness </a:t>
            </a:r>
            <a:r>
              <a:rPr lang="en-IN" dirty="0" err="1"/>
              <a:t>center’s</a:t>
            </a:r>
            <a:r>
              <a:rPr lang="en-IN" dirty="0"/>
              <a:t> services</a:t>
            </a:r>
          </a:p>
          <a:p>
            <a:pPr marL="0" indent="0">
              <a:buNone/>
            </a:pPr>
            <a:endParaRPr lang="en-IN" dirty="0"/>
          </a:p>
        </p:txBody>
      </p:sp>
    </p:spTree>
    <p:extLst>
      <p:ext uri="{BB962C8B-B14F-4D97-AF65-F5344CB8AC3E}">
        <p14:creationId xmlns:p14="http://schemas.microsoft.com/office/powerpoint/2010/main" val="109590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8</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Site Map (continued 2)</a:t>
            </a:r>
          </a:p>
        </p:txBody>
      </p:sp>
      <p:pic>
        <p:nvPicPr>
          <p:cNvPr id="6" name="Content Placeholder 5" descr="This figure explains the site map for the Forward Fitness Club website.&#10;The first rectangular box labeled “Home” is positioned on the top at the center of the figure. &#10;A second rectangular box labeled “About us” is positioned on the left side of the figure below the first box. &#10;A third rectangular box labeled “Classes” is positioned to the right of the second rectangular box.&#10;A fourth rectangular box labeled “Nutrition” is positioned to the right of the third rectangular box.&#10;A fifth rectangular box labeled “Contact us” is positioned to the right of the fourth rectangular box.&#10;A bidirectional arrow originating from the first box splits and points downward to the second, third, fourth, and fifth boxes.&#10;Two vertically overlapping rectangular boxes labeled “Future success stories” are positioned below the second rectangular box. The second rectangular box and the two overlapping boxes are connected by a bidirectional arrow.&#10;Three vertically overlapping rectangular boxes labeled “Future class descriptions” are positioned below the third rectangular box. The third rectangular box and these three overlapping boxes are connected by a bidirectional arrow.&#10;Three vertically overlapping rectangular boxes labeled “Future nutrition plans” are positioned below the fourth rectangular box. This set of vertically overlapping rectangular boxes and the fourth rectangular box are connected by a bidirectional arrow.&#10;" title="Site Map"/>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0463" y="1371600"/>
            <a:ext cx="4643074" cy="4865688"/>
          </a:xfrm>
        </p:spPr>
      </p:pic>
    </p:spTree>
    <p:extLst>
      <p:ext uri="{BB962C8B-B14F-4D97-AF65-F5344CB8AC3E}">
        <p14:creationId xmlns:p14="http://schemas.microsoft.com/office/powerpoint/2010/main" val="43517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9</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Wireframe</a:t>
            </a:r>
          </a:p>
        </p:txBody>
      </p:sp>
      <p:sp>
        <p:nvSpPr>
          <p:cNvPr id="2" name="Content Placeholder 1"/>
          <p:cNvSpPr>
            <a:spLocks noGrp="1"/>
          </p:cNvSpPr>
          <p:nvPr>
            <p:ph idx="1"/>
          </p:nvPr>
        </p:nvSpPr>
        <p:spPr/>
        <p:txBody>
          <a:bodyPr/>
          <a:lstStyle/>
          <a:p>
            <a:r>
              <a:rPr lang="en-IN" b="1" dirty="0"/>
              <a:t>Wireframe</a:t>
            </a:r>
            <a:r>
              <a:rPr lang="en-IN" dirty="0"/>
              <a:t> depicts the layout of a webpage, including its major content areas</a:t>
            </a:r>
          </a:p>
          <a:p>
            <a:pPr marL="0" indent="0">
              <a:buNone/>
            </a:pPr>
            <a:endParaRPr lang="en-IN" b="1" dirty="0"/>
          </a:p>
        </p:txBody>
      </p:sp>
      <p:pic>
        <p:nvPicPr>
          <p:cNvPr id="6" name="Picture 5" descr="This figure explains the proposed wireframe for the Forward Fitness Club.&#10;The figure consists of four rectangular layers.&#10;The first rectangular layer labeled “Header” consists of a horizontal oval positioned toward the left. A rectangular box labeled “logo” is positioned to the left of the first rectangular layer. An arrow originating from this first rectangular box points to the oval.&#10;The second rectangular layer labeled “Navigation” is positioned below the first rectangular layer. A hidden line is placed at the center of the second rectangular layer. A rectangular box labeled “page links” is positioned to the right inside the second layer. An arrow originating from this second rectangular box points to the hidden line.&#10;The third rectangular layer labeled “Main” is positioned below the second rectangular layer. A bold (thick) line is positioned below the label. A third rectangular box labeled “heading” is positioned to the left of the third layer. An arrow originating from the third rectangular box points to the bold line.&#10;Two concentric rectangular boxes are positioned below the bold line to the left inside the third rectangular layer. Two more concentric rectangular boxes are positioned below the first two concentric rectangular boxes. A fourth rectangular box labeled “images” is positioned below the third rectangular box. An arrow originating from this fourth box points to both pairs of concentric rectangles.&#10;A dotted horizontal rectangular box is positioned to the right of two concentric rectangular boxes. A second dotted rectangular box is positioned below the first dotted rectangular box. Two dots are placed to the left  listed inside the second dotted rectangular box one below the other. A fifth rectangular box labeled “paragraph” is positioned below the second rectangular box. An arrow originating from the fifth rectangular box points to the first dotted rectangular box. A sixth rectangular box labeled “list” is positioned below the fifth rectangular box. An arrow originating from the sixth box points to the second dotted rectangular box.&#10;The fourth rectangular layer labeled “footer” is positioned below the third rectangular layer. Two horizontal lines are positioned to the left inside the fourth rectangular layer one below the other. A seventh rectangular box labeled “copyright information” is positioned to the left of the fourth rectangular layer. An arrow originating from this seventh box points to the first horizontal line. An eigth rectangular box labeled “email address” is positioned below the seventh rectangular box. An arrow originating from the eighth box points to the second horizontal line within the fourth rectangular layer." title="Wireframe"/>
          <p:cNvPicPr>
            <a:picLocks noChangeAspect="1"/>
          </p:cNvPicPr>
          <p:nvPr/>
        </p:nvPicPr>
        <p:blipFill>
          <a:blip r:embed="rId3"/>
          <a:stretch>
            <a:fillRect/>
          </a:stretch>
        </p:blipFill>
        <p:spPr>
          <a:xfrm>
            <a:off x="766231" y="2417055"/>
            <a:ext cx="7611537" cy="3791479"/>
          </a:xfrm>
          <a:prstGeom prst="rect">
            <a:avLst/>
          </a:prstGeom>
        </p:spPr>
      </p:pic>
    </p:spTree>
    <p:extLst>
      <p:ext uri="{BB962C8B-B14F-4D97-AF65-F5344CB8AC3E}">
        <p14:creationId xmlns:p14="http://schemas.microsoft.com/office/powerpoint/2010/main" val="1515440855"/>
      </p:ext>
    </p:extLst>
  </p:cSld>
  <p:clrMapOvr>
    <a:masterClrMapping/>
  </p:clrMapOvr>
</p:sld>
</file>

<file path=ppt/theme/theme1.xml><?xml version="1.0" encoding="utf-8"?>
<a:theme xmlns:a="http://schemas.openxmlformats.org/drawingml/2006/main" name="Word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2452</Words>
  <Application>Microsoft Office PowerPoint</Application>
  <PresentationFormat>On-screen Show (4:3)</PresentationFormat>
  <Paragraphs>273</Paragraphs>
  <Slides>47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Courier New</vt:lpstr>
      <vt:lpstr>Franklin Gothic Book</vt:lpstr>
      <vt:lpstr>Franklin Gothic Medium</vt:lpstr>
      <vt:lpstr>Word 2010</vt:lpstr>
      <vt:lpstr>Web Design with  HTML5 &amp; CSS3 8th Edition</vt:lpstr>
      <vt:lpstr>Objectives</vt:lpstr>
      <vt:lpstr>Objectives (continued)</vt:lpstr>
      <vt:lpstr>Designing a Website</vt:lpstr>
      <vt:lpstr>Designing a Website (continued)</vt:lpstr>
      <vt:lpstr>Site Map</vt:lpstr>
      <vt:lpstr>Site Map (continued 1)</vt:lpstr>
      <vt:lpstr>Site Map (continued 2)</vt:lpstr>
      <vt:lpstr>Wireframe</vt:lpstr>
      <vt:lpstr>File Management</vt:lpstr>
      <vt:lpstr>File Management (continued)</vt:lpstr>
      <vt:lpstr>Using HTML5 Semantic Elements</vt:lpstr>
      <vt:lpstr>Using HTML5 Semantic Elements (continued 1)</vt:lpstr>
      <vt:lpstr>Creating a Webpage Template Document</vt:lpstr>
      <vt:lpstr>Creating a Webpage Template Document (continued 1)</vt:lpstr>
      <vt:lpstr>Creating a Webpage Template Document (continued 2)</vt:lpstr>
      <vt:lpstr>Creating a Webpage Template Document (continued 3)</vt:lpstr>
      <vt:lpstr>Creating a Webpage Template Document (continued 4)</vt:lpstr>
      <vt:lpstr>Creating a Webpage Template Document (continued 5)</vt:lpstr>
      <vt:lpstr>Creating a Webpage Template Document (continued 6)</vt:lpstr>
      <vt:lpstr>To Add HTML5 Semantic Elements to a Webpage Template</vt:lpstr>
      <vt:lpstr>To Add HTML5 Semantic Elements to a Webpage Template (continued 1)</vt:lpstr>
      <vt:lpstr>To Add HTML5 Semantic Elements to a Webpage Template (continued 2)</vt:lpstr>
      <vt:lpstr>To Add HTML5 Semantic Elements to a Webpage Template (continued 3)</vt:lpstr>
      <vt:lpstr>To Add a Title to a Webpage Template</vt:lpstr>
      <vt:lpstr>To Add a Title to a Webpage Template (continued 1)</vt:lpstr>
      <vt:lpstr>Comments</vt:lpstr>
      <vt:lpstr>To Add Comments to a Webpage Template</vt:lpstr>
      <vt:lpstr>To Add Comments to a Webpage Template (continued 1)</vt:lpstr>
      <vt:lpstr>To Add Comments to a Webpage Template (continued 2)</vt:lpstr>
      <vt:lpstr>To Add Comments to a Webpage Template (continued 3)</vt:lpstr>
      <vt:lpstr>To Add Comments to a Webpage Template (continued 4)</vt:lpstr>
      <vt:lpstr>To Add Comments to a Webpage Template (continued 5)</vt:lpstr>
      <vt:lpstr>To Add Comments to a Webpage Template (continued 6)</vt:lpstr>
      <vt:lpstr>To Add Comments to a Webpage Template (continued 7)</vt:lpstr>
      <vt:lpstr>Webpage Content</vt:lpstr>
      <vt:lpstr>Using Symbol Entities</vt:lpstr>
      <vt:lpstr>Using Symbol Entities (continued)</vt:lpstr>
      <vt:lpstr>Validating HTML Documents</vt:lpstr>
      <vt:lpstr>Creating a Home Page Using a Webpage Template</vt:lpstr>
      <vt:lpstr>Creating a Home Page Using a Webpage Template (continued 1)</vt:lpstr>
      <vt:lpstr>Creating a Home Page Using a Webpage Template (continued 2)</vt:lpstr>
      <vt:lpstr>Creating a Home Page Using a Webpage Template (continued 3)</vt:lpstr>
      <vt:lpstr>Creating a Home Page Using a Webpage Template (continued 4)</vt:lpstr>
      <vt:lpstr>Creating a Home Page Using a Webpage Template (continued 5)</vt:lpstr>
      <vt:lpstr>To Display a Home Page in the Default Browser</vt:lpstr>
      <vt:lpstr>HTML 8th Edition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2020-08-16T20:50:30Z</dcterms:created>
  <dcterms:modified xsi:type="dcterms:W3CDTF">2020-08-16T20:50:59Z</dcterms:modified>
</cp:coreProperties>
</file>