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648" r:id="rId1"/>
    <p:sldMasterId id="2147483798" r:id="rId2"/>
  </p:sldMasterIdLst>
  <p:notesMasterIdLst>
    <p:notesMasterId r:id="rId39"/>
  </p:notesMasterIdLst>
  <p:handoutMasterIdLst>
    <p:handoutMasterId r:id="rId40"/>
  </p:handoutMasterIdLst>
  <p:sldIdLst>
    <p:sldId id="311" r:id="rId3"/>
    <p:sldId id="439" r:id="rId4"/>
    <p:sldId id="484" r:id="rId5"/>
    <p:sldId id="485" r:id="rId6"/>
    <p:sldId id="486" r:id="rId7"/>
    <p:sldId id="488" r:id="rId8"/>
    <p:sldId id="489" r:id="rId9"/>
    <p:sldId id="490" r:id="rId10"/>
    <p:sldId id="491" r:id="rId11"/>
    <p:sldId id="492" r:id="rId12"/>
    <p:sldId id="504" r:id="rId13"/>
    <p:sldId id="493" r:id="rId14"/>
    <p:sldId id="494" r:id="rId15"/>
    <p:sldId id="495" r:id="rId16"/>
    <p:sldId id="496" r:id="rId17"/>
    <p:sldId id="497" r:id="rId18"/>
    <p:sldId id="498" r:id="rId19"/>
    <p:sldId id="499" r:id="rId20"/>
    <p:sldId id="500" r:id="rId21"/>
    <p:sldId id="505" r:id="rId22"/>
    <p:sldId id="501" r:id="rId23"/>
    <p:sldId id="502" r:id="rId24"/>
    <p:sldId id="506" r:id="rId25"/>
    <p:sldId id="503" r:id="rId26"/>
    <p:sldId id="507" r:id="rId27"/>
    <p:sldId id="509" r:id="rId28"/>
    <p:sldId id="511" r:id="rId29"/>
    <p:sldId id="512" r:id="rId30"/>
    <p:sldId id="513" r:id="rId31"/>
    <p:sldId id="514" r:id="rId32"/>
    <p:sldId id="515" r:id="rId33"/>
    <p:sldId id="516" r:id="rId34"/>
    <p:sldId id="508" r:id="rId35"/>
    <p:sldId id="517" r:id="rId36"/>
    <p:sldId id="483" r:id="rId37"/>
    <p:sldId id="351" r:id="rId38"/>
  </p:sldIdLst>
  <p:sldSz cx="9144000" cy="5143500" type="screen16x9"/>
  <p:notesSz cx="6858000" cy="9144000"/>
  <p:defaultTextStyle>
    <a:defPPr>
      <a:defRPr lang="en-GB"/>
    </a:defPPr>
    <a:lvl1pPr algn="l" defTabSz="457200" rtl="0" fontAlgn="base">
      <a:spcBef>
        <a:spcPct val="0"/>
      </a:spcBef>
      <a:spcAft>
        <a:spcPct val="0"/>
      </a:spcAft>
      <a:defRPr kern="1200">
        <a:solidFill>
          <a:schemeClr val="tx1"/>
        </a:solidFill>
        <a:latin typeface="Arial" charset="0"/>
        <a:ea typeface="ヒラギノ角ゴ Pro W3"/>
        <a:cs typeface="ヒラギノ角ゴ Pro W3"/>
      </a:defRPr>
    </a:lvl1pPr>
    <a:lvl2pPr marL="457200" algn="l" defTabSz="457200" rtl="0" fontAlgn="base">
      <a:spcBef>
        <a:spcPct val="0"/>
      </a:spcBef>
      <a:spcAft>
        <a:spcPct val="0"/>
      </a:spcAft>
      <a:defRPr kern="1200">
        <a:solidFill>
          <a:schemeClr val="tx1"/>
        </a:solidFill>
        <a:latin typeface="Arial" charset="0"/>
        <a:ea typeface="ヒラギノ角ゴ Pro W3"/>
        <a:cs typeface="ヒラギノ角ゴ Pro W3"/>
      </a:defRPr>
    </a:lvl2pPr>
    <a:lvl3pPr marL="914400" algn="l" defTabSz="457200" rtl="0" fontAlgn="base">
      <a:spcBef>
        <a:spcPct val="0"/>
      </a:spcBef>
      <a:spcAft>
        <a:spcPct val="0"/>
      </a:spcAft>
      <a:defRPr kern="1200">
        <a:solidFill>
          <a:schemeClr val="tx1"/>
        </a:solidFill>
        <a:latin typeface="Arial" charset="0"/>
        <a:ea typeface="ヒラギノ角ゴ Pro W3"/>
        <a:cs typeface="ヒラギノ角ゴ Pro W3"/>
      </a:defRPr>
    </a:lvl3pPr>
    <a:lvl4pPr marL="1371600" algn="l" defTabSz="457200" rtl="0" fontAlgn="base">
      <a:spcBef>
        <a:spcPct val="0"/>
      </a:spcBef>
      <a:spcAft>
        <a:spcPct val="0"/>
      </a:spcAft>
      <a:defRPr kern="1200">
        <a:solidFill>
          <a:schemeClr val="tx1"/>
        </a:solidFill>
        <a:latin typeface="Arial" charset="0"/>
        <a:ea typeface="ヒラギノ角ゴ Pro W3"/>
        <a:cs typeface="ヒラギノ角ゴ Pro W3"/>
      </a:defRPr>
    </a:lvl4pPr>
    <a:lvl5pPr marL="1828800" algn="l" defTabSz="457200" rtl="0" fontAlgn="base">
      <a:spcBef>
        <a:spcPct val="0"/>
      </a:spcBef>
      <a:spcAft>
        <a:spcPct val="0"/>
      </a:spcAft>
      <a:defRPr kern="1200">
        <a:solidFill>
          <a:schemeClr val="tx1"/>
        </a:solidFill>
        <a:latin typeface="Arial" charset="0"/>
        <a:ea typeface="ヒラギノ角ゴ Pro W3"/>
        <a:cs typeface="ヒラギノ角ゴ Pro W3"/>
      </a:defRPr>
    </a:lvl5pPr>
    <a:lvl6pPr marL="2286000" algn="l" defTabSz="914400" rtl="0" eaLnBrk="1" latinLnBrk="0" hangingPunct="1">
      <a:defRPr kern="1200">
        <a:solidFill>
          <a:schemeClr val="tx1"/>
        </a:solidFill>
        <a:latin typeface="Arial" charset="0"/>
        <a:ea typeface="ヒラギノ角ゴ Pro W3"/>
        <a:cs typeface="ヒラギノ角ゴ Pro W3"/>
      </a:defRPr>
    </a:lvl6pPr>
    <a:lvl7pPr marL="2743200" algn="l" defTabSz="914400" rtl="0" eaLnBrk="1" latinLnBrk="0" hangingPunct="1">
      <a:defRPr kern="1200">
        <a:solidFill>
          <a:schemeClr val="tx1"/>
        </a:solidFill>
        <a:latin typeface="Arial" charset="0"/>
        <a:ea typeface="ヒラギノ角ゴ Pro W3"/>
        <a:cs typeface="ヒラギノ角ゴ Pro W3"/>
      </a:defRPr>
    </a:lvl7pPr>
    <a:lvl8pPr marL="3200400" algn="l" defTabSz="914400" rtl="0" eaLnBrk="1" latinLnBrk="0" hangingPunct="1">
      <a:defRPr kern="1200">
        <a:solidFill>
          <a:schemeClr val="tx1"/>
        </a:solidFill>
        <a:latin typeface="Arial" charset="0"/>
        <a:ea typeface="ヒラギノ角ゴ Pro W3"/>
        <a:cs typeface="ヒラギノ角ゴ Pro W3"/>
      </a:defRPr>
    </a:lvl8pPr>
    <a:lvl9pPr marL="3657600" algn="l" defTabSz="914400" rtl="0" eaLnBrk="1" latinLnBrk="0" hangingPunct="1">
      <a:defRPr kern="1200">
        <a:solidFill>
          <a:schemeClr val="tx1"/>
        </a:solidFill>
        <a:latin typeface="Arial" charset="0"/>
        <a:ea typeface="ヒラギノ角ゴ Pro W3"/>
        <a:cs typeface="ヒラギノ角ゴ Pro W3"/>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10" clrIdx="1"/>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AF13"/>
    <a:srgbClr val="F2900E"/>
    <a:srgbClr val="C1C4F7"/>
    <a:srgbClr val="CCE9AD"/>
    <a:srgbClr val="D4ECBA"/>
    <a:srgbClr val="000000"/>
    <a:srgbClr val="FAE7B8"/>
    <a:srgbClr val="FBE0BD"/>
    <a:srgbClr val="FBE2C1"/>
    <a:srgbClr val="FAD7A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13" autoAdjust="0"/>
    <p:restoredTop sz="67779" autoAdjust="0"/>
  </p:normalViewPr>
  <p:slideViewPr>
    <p:cSldViewPr snapToGrid="0">
      <p:cViewPr varScale="1">
        <p:scale>
          <a:sx n="82" d="100"/>
          <a:sy n="82" d="100"/>
        </p:scale>
        <p:origin x="1530" y="90"/>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70" d="100"/>
          <a:sy n="70" d="100"/>
        </p:scale>
        <p:origin x="3240"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handoutMaster" Target="handoutMasters/handoutMaster1.xml"/><Relationship Id="rId45"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ea typeface="+mn-ea"/>
                <a:cs typeface="+mn-cs"/>
              </a:defRPr>
            </a:lvl1pPr>
          </a:lstStyle>
          <a:p>
            <a:pPr>
              <a:defRPr/>
            </a:pPr>
            <a:fld id="{E3A1A956-FBA6-4D44-9717-88B588F88EA2}" type="datetimeFigureOut">
              <a:rPr lang="en-US"/>
              <a:pPr>
                <a:defRPr/>
              </a:pPr>
              <a:t>6/7/2016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ea typeface="+mn-ea"/>
                <a:cs typeface="+mn-cs"/>
              </a:defRPr>
            </a:lvl1pPr>
          </a:lstStyle>
          <a:p>
            <a:pPr>
              <a:defRPr/>
            </a:pPr>
            <a:fld id="{6EB7DA75-3119-461F-BBD9-15CADFA283A7}" type="slidenum">
              <a:rPr lang="en-US"/>
              <a:pPr>
                <a:defRPr/>
              </a:pPr>
              <a:t>‹#›</a:t>
            </a:fld>
            <a:endParaRPr lang="en-US"/>
          </a:p>
        </p:txBody>
      </p:sp>
    </p:spTree>
    <p:extLst>
      <p:ext uri="{BB962C8B-B14F-4D97-AF65-F5344CB8AC3E}">
        <p14:creationId xmlns:p14="http://schemas.microsoft.com/office/powerpoint/2010/main" val="386759862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ea typeface="+mn-ea"/>
                <a:cs typeface="+mn-cs"/>
              </a:defRPr>
            </a:lvl1pPr>
          </a:lstStyle>
          <a:p>
            <a:pPr>
              <a:defRPr/>
            </a:pPr>
            <a:fld id="{32CF6B7E-5EE0-4686-A335-20EF82FA6D28}" type="datetimeFigureOut">
              <a:rPr lang="en-US"/>
              <a:pPr>
                <a:defRPr/>
              </a:pPr>
              <a:t>6/7/2016</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bodyPr>
          <a:lstStyle/>
          <a:p>
            <a:pPr lvl="0"/>
            <a:r>
              <a:rPr lang="en-GB" noProof="0" smtClean="0"/>
              <a:t>Click to edit Master text styles</a:t>
            </a:r>
          </a:p>
          <a:p>
            <a:pPr lvl="1"/>
            <a:r>
              <a:rPr lang="en-GB" noProof="0" smtClean="0"/>
              <a:t>Second level</a:t>
            </a:r>
          </a:p>
          <a:p>
            <a:pPr lvl="2"/>
            <a:r>
              <a:rPr lang="en-GB" noProof="0" smtClean="0"/>
              <a:t>Third level</a:t>
            </a:r>
          </a:p>
          <a:p>
            <a:pPr lvl="3"/>
            <a:r>
              <a:rPr lang="en-GB" noProof="0" smtClean="0"/>
              <a:t>Fourth level</a:t>
            </a:r>
          </a:p>
          <a:p>
            <a:pPr lvl="4"/>
            <a:r>
              <a:rPr lang="en-GB"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ea typeface="+mn-ea"/>
                <a:cs typeface="+mn-cs"/>
              </a:defRPr>
            </a:lvl1pPr>
          </a:lstStyle>
          <a:p>
            <a:pPr>
              <a:defRPr/>
            </a:pPr>
            <a:fld id="{26C2616F-011D-47B3-A2C1-4E16F11993E6}" type="slidenum">
              <a:rPr lang="en-US"/>
              <a:pPr>
                <a:defRPr/>
              </a:pPr>
              <a:t>‹#›</a:t>
            </a:fld>
            <a:endParaRPr lang="en-US"/>
          </a:p>
        </p:txBody>
      </p:sp>
    </p:spTree>
    <p:extLst>
      <p:ext uri="{BB962C8B-B14F-4D97-AF65-F5344CB8AC3E}">
        <p14:creationId xmlns:p14="http://schemas.microsoft.com/office/powerpoint/2010/main" val="977992471"/>
      </p:ext>
    </p:extLst>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defRPr sz="1200" kern="1200">
        <a:solidFill>
          <a:schemeClr val="tx1"/>
        </a:solidFill>
        <a:latin typeface="+mn-lt"/>
        <a:ea typeface="ヒラギノ角ゴ Pro W3" charset="0"/>
        <a:cs typeface="ヒラギノ角ゴ Pro W3" charset="0"/>
      </a:defRPr>
    </a:lvl1pPr>
    <a:lvl2pPr marL="457200" algn="l" defTabSz="457200" rtl="0" eaLnBrk="0" fontAlgn="base" hangingPunct="0">
      <a:spcBef>
        <a:spcPct val="30000"/>
      </a:spcBef>
      <a:spcAft>
        <a:spcPct val="0"/>
      </a:spcAft>
      <a:defRPr sz="1200" kern="1200">
        <a:solidFill>
          <a:schemeClr val="tx1"/>
        </a:solidFill>
        <a:latin typeface="+mn-lt"/>
        <a:ea typeface="ヒラギノ角ゴ Pro W3" charset="0"/>
        <a:cs typeface="ヒラギノ角ゴ Pro W3"/>
      </a:defRPr>
    </a:lvl2pPr>
    <a:lvl3pPr marL="914400" algn="l" defTabSz="457200" rtl="0" eaLnBrk="0" fontAlgn="base" hangingPunct="0">
      <a:spcBef>
        <a:spcPct val="30000"/>
      </a:spcBef>
      <a:spcAft>
        <a:spcPct val="0"/>
      </a:spcAft>
      <a:defRPr sz="1200" kern="1200">
        <a:solidFill>
          <a:schemeClr val="tx1"/>
        </a:solidFill>
        <a:latin typeface="+mn-lt"/>
        <a:ea typeface="ヒラギノ角ゴ Pro W3" charset="0"/>
        <a:cs typeface="ヒラギノ角ゴ Pro W3"/>
      </a:defRPr>
    </a:lvl3pPr>
    <a:lvl4pPr marL="1371600" algn="l" defTabSz="457200" rtl="0" eaLnBrk="0" fontAlgn="base" hangingPunct="0">
      <a:spcBef>
        <a:spcPct val="30000"/>
      </a:spcBef>
      <a:spcAft>
        <a:spcPct val="0"/>
      </a:spcAft>
      <a:defRPr sz="1200" kern="1200">
        <a:solidFill>
          <a:schemeClr val="tx1"/>
        </a:solidFill>
        <a:latin typeface="+mn-lt"/>
        <a:ea typeface="ヒラギノ角ゴ Pro W3" charset="0"/>
        <a:cs typeface="ヒラギノ角ゴ Pro W3"/>
      </a:defRPr>
    </a:lvl4pPr>
    <a:lvl5pPr marL="1828800" algn="l" defTabSz="457200" rtl="0" eaLnBrk="0" fontAlgn="base" hangingPunct="0">
      <a:spcBef>
        <a:spcPct val="30000"/>
      </a:spcBef>
      <a:spcAft>
        <a:spcPct val="0"/>
      </a:spcAft>
      <a:defRPr sz="1200" kern="1200">
        <a:solidFill>
          <a:schemeClr val="tx1"/>
        </a:solidFill>
        <a:latin typeface="+mn-lt"/>
        <a:ea typeface="ヒラギノ角ゴ Pro W3" charset="0"/>
        <a:cs typeface="ヒラギノ角ゴ Pro W3"/>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Slide Image Placeholder 1"/>
          <p:cNvSpPr>
            <a:spLocks noGrp="1" noRot="1" noChangeAspect="1"/>
          </p:cNvSpPr>
          <p:nvPr>
            <p:ph type="sldImg"/>
          </p:nvPr>
        </p:nvSpPr>
        <p:spPr bwMode="auto">
          <a:noFill/>
          <a:ln>
            <a:solidFill>
              <a:srgbClr val="000000"/>
            </a:solidFill>
            <a:miter lim="800000"/>
            <a:headEnd/>
            <a:tailEnd/>
          </a:ln>
        </p:spPr>
      </p:sp>
      <p:sp>
        <p:nvSpPr>
          <p:cNvPr id="14338" name="Notes Placeholder 2"/>
          <p:cNvSpPr>
            <a:spLocks noGrp="1"/>
          </p:cNvSpPr>
          <p:nvPr>
            <p:ph type="body" idx="1"/>
          </p:nvPr>
        </p:nvSpPr>
        <p:spPr bwMode="auto">
          <a:noFill/>
        </p:spPr>
        <p:txBody>
          <a:bodyPr/>
          <a:lstStyle/>
          <a:p>
            <a:r>
              <a:rPr lang="en-US" sz="1200" b="0" i="0" u="none" strike="noStrike" kern="1200" baseline="0" dirty="0" smtClean="0">
                <a:solidFill>
                  <a:schemeClr val="tx1"/>
                </a:solidFill>
                <a:latin typeface="+mn-lt"/>
                <a:ea typeface="ヒラギノ角ゴ Pro W3" charset="0"/>
                <a:cs typeface="ヒラギノ角ゴ Pro W3" charset="0"/>
              </a:rPr>
              <a:t>what is Git in a nutshell? This is an important section to absorb, because if you understand what Git is and the fundamentals of how it works, then using Git effectively will probably be much easier for you. </a:t>
            </a:r>
          </a:p>
          <a:p>
            <a:r>
              <a:rPr lang="en-US" sz="1200" b="0" i="0" u="none" strike="noStrike" kern="1200" baseline="0" dirty="0" smtClean="0">
                <a:solidFill>
                  <a:schemeClr val="tx1"/>
                </a:solidFill>
                <a:latin typeface="+mn-lt"/>
                <a:ea typeface="ヒラギノ角ゴ Pro W3" charset="0"/>
                <a:cs typeface="ヒラギノ角ゴ Pro W3" charset="0"/>
              </a:rPr>
              <a:t>As you learn Git, try to clear your mind of the things you may know about other VCSs, such as Subversion and Perforce; doing so will help you avoid subtle confusion when using the tool.</a:t>
            </a:r>
          </a:p>
          <a:p>
            <a:endParaRPr lang="en-US" sz="1200" b="0" i="0" u="none" strike="noStrike" kern="1200" baseline="0" dirty="0" smtClean="0">
              <a:solidFill>
                <a:schemeClr val="tx1"/>
              </a:solidFill>
              <a:latin typeface="+mn-lt"/>
              <a:ea typeface="ヒラギノ角ゴ Pro W3" charset="0"/>
              <a:cs typeface="ヒラギノ角ゴ Pro W3" charset="0"/>
            </a:endParaRPr>
          </a:p>
          <a:p>
            <a:endParaRPr lang="en-US" dirty="0" smtClean="0">
              <a:ea typeface="ヒラギノ角ゴ Pro W3"/>
              <a:cs typeface="ヒラギノ角ゴ Pro W3"/>
            </a:endParaRPr>
          </a:p>
        </p:txBody>
      </p:sp>
      <p:sp>
        <p:nvSpPr>
          <p:cNvPr id="4" name="Slide Number Placeholder 3"/>
          <p:cNvSpPr>
            <a:spLocks noGrp="1"/>
          </p:cNvSpPr>
          <p:nvPr>
            <p:ph type="sldNum" sz="quarter" idx="5"/>
          </p:nvPr>
        </p:nvSpPr>
        <p:spPr/>
        <p:txBody>
          <a:bodyPr/>
          <a:lstStyle/>
          <a:p>
            <a:pPr>
              <a:defRPr/>
            </a:pPr>
            <a:fld id="{BCF1E334-DD0D-44F1-B379-F6C65B92AF59}" type="slidenum">
              <a:rPr lang="en-US" smtClean="0"/>
              <a:pPr>
                <a:defRPr/>
              </a:pPr>
              <a:t>1</a:t>
            </a:fld>
            <a:endParaRPr lang="en-US" dirty="0"/>
          </a:p>
        </p:txBody>
      </p:sp>
    </p:spTree>
    <p:extLst>
      <p:ext uri="{BB962C8B-B14F-4D97-AF65-F5344CB8AC3E}">
        <p14:creationId xmlns:p14="http://schemas.microsoft.com/office/powerpoint/2010/main" val="31800548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sz="1200" b="0" i="0" u="none" strike="noStrike" kern="1200" baseline="0" dirty="0" smtClean="0">
                <a:solidFill>
                  <a:schemeClr val="tx1"/>
                </a:solidFill>
                <a:latin typeface="+mn-lt"/>
                <a:ea typeface="ヒラギノ角ゴ Pro W3" charset="0"/>
                <a:cs typeface="ヒラギノ角ゴ Pro W3" charset="0"/>
              </a:rPr>
              <a:t>Let’s change a file that was already tracked. If you change a previously tracked file called “CONTRIBUTING.md” and then run your </a:t>
            </a:r>
            <a:r>
              <a:rPr lang="en-US" sz="1200" b="1" i="0" u="none" strike="noStrike" kern="1200" baseline="0" dirty="0" err="1" smtClean="0">
                <a:solidFill>
                  <a:schemeClr val="tx1"/>
                </a:solidFill>
                <a:latin typeface="+mn-lt"/>
                <a:ea typeface="ヒラギノ角ゴ Pro W3" charset="0"/>
                <a:cs typeface="ヒラギノ角ゴ Pro W3" charset="0"/>
              </a:rPr>
              <a:t>git</a:t>
            </a:r>
            <a:r>
              <a:rPr lang="en-US" sz="1200" b="1" i="0" u="none" strike="noStrike" kern="1200" baseline="0" dirty="0" smtClean="0">
                <a:solidFill>
                  <a:schemeClr val="tx1"/>
                </a:solidFill>
                <a:latin typeface="+mn-lt"/>
                <a:ea typeface="ヒラギノ角ゴ Pro W3" charset="0"/>
                <a:cs typeface="ヒラギノ角ゴ Pro W3" charset="0"/>
              </a:rPr>
              <a:t> status</a:t>
            </a:r>
            <a:r>
              <a:rPr lang="en-US" sz="1200" b="0" i="0" u="none" strike="noStrike" kern="1200" baseline="0" dirty="0" smtClean="0">
                <a:solidFill>
                  <a:schemeClr val="tx1"/>
                </a:solidFill>
                <a:latin typeface="+mn-lt"/>
                <a:ea typeface="ヒラギノ角ゴ Pro W3" charset="0"/>
                <a:cs typeface="ヒラギノ角ゴ Pro W3" charset="0"/>
              </a:rPr>
              <a:t> command again, you get something that looks like this:</a:t>
            </a:r>
          </a:p>
          <a:p>
            <a:r>
              <a:rPr lang="en-US" sz="1200" b="0" i="0" u="none" strike="noStrike" kern="1200" baseline="0" dirty="0" smtClean="0">
                <a:solidFill>
                  <a:schemeClr val="tx1"/>
                </a:solidFill>
                <a:latin typeface="+mn-lt"/>
                <a:ea typeface="ヒラギノ角ゴ Pro W3" charset="0"/>
                <a:cs typeface="ヒラギノ角ゴ Pro W3" charset="0"/>
              </a:rPr>
              <a:t>&lt;1</a:t>
            </a:r>
            <a:r>
              <a:rPr lang="en-US" sz="1200" b="0" i="0" u="none" strike="noStrike" kern="1200" baseline="30000" dirty="0" smtClean="0">
                <a:solidFill>
                  <a:schemeClr val="tx1"/>
                </a:solidFill>
                <a:latin typeface="+mn-lt"/>
                <a:ea typeface="ヒラギノ角ゴ Pro W3" charset="0"/>
                <a:cs typeface="ヒラギノ角ゴ Pro W3" charset="0"/>
              </a:rPr>
              <a:t>st</a:t>
            </a:r>
            <a:r>
              <a:rPr lang="en-US" sz="1200" b="0" i="0" u="none" strike="noStrike" kern="1200" baseline="0" dirty="0" smtClean="0">
                <a:solidFill>
                  <a:schemeClr val="tx1"/>
                </a:solidFill>
                <a:latin typeface="+mn-lt"/>
                <a:ea typeface="ヒラギノ角ゴ Pro W3" charset="0"/>
                <a:cs typeface="ヒラギノ角ゴ Pro W3" charset="0"/>
              </a:rPr>
              <a:t> animation&gt;</a:t>
            </a:r>
          </a:p>
          <a:p>
            <a:endParaRPr lang="en-US" sz="1200" b="0" i="0" u="none" strike="noStrike" kern="1200" baseline="0" dirty="0" smtClean="0">
              <a:solidFill>
                <a:schemeClr val="tx1"/>
              </a:solidFill>
              <a:latin typeface="+mn-lt"/>
              <a:ea typeface="ヒラギノ角ゴ Pro W3" charset="0"/>
              <a:cs typeface="ヒラギノ角ゴ Pro W3" charset="0"/>
            </a:endParaRPr>
          </a:p>
          <a:p>
            <a:r>
              <a:rPr lang="en-US" sz="1200" b="0" i="0" u="none" strike="noStrike" kern="1200" baseline="0" dirty="0" smtClean="0">
                <a:solidFill>
                  <a:schemeClr val="tx1"/>
                </a:solidFill>
                <a:latin typeface="+mn-lt"/>
                <a:ea typeface="ヒラギノ角ゴ Pro W3" charset="0"/>
                <a:cs typeface="ヒラギノ角ゴ Pro W3" charset="0"/>
              </a:rPr>
              <a:t>The “CONTRIBUTING.md” file appears under a section named “Changed not staged for commit” – which means that a file that is tracked has been modified in the working directory but not yet staged. </a:t>
            </a:r>
          </a:p>
          <a:p>
            <a:endParaRPr lang="en-US" sz="1200" b="0" i="0" u="none" strike="noStrike" kern="1200" baseline="0" dirty="0" smtClean="0">
              <a:solidFill>
                <a:schemeClr val="tx1"/>
              </a:solidFill>
              <a:latin typeface="+mn-lt"/>
              <a:ea typeface="ヒラギノ角ゴ Pro W3" charset="0"/>
              <a:cs typeface="ヒラギノ角ゴ Pro W3" charset="0"/>
            </a:endParaRPr>
          </a:p>
          <a:p>
            <a:r>
              <a:rPr lang="en-US" sz="1200" b="0" i="0" u="none" strike="noStrike" kern="1200" baseline="0" dirty="0" smtClean="0">
                <a:solidFill>
                  <a:schemeClr val="tx1"/>
                </a:solidFill>
                <a:latin typeface="+mn-lt"/>
                <a:ea typeface="ヒラギノ角ゴ Pro W3" charset="0"/>
                <a:cs typeface="ヒラギノ角ゴ Pro W3" charset="0"/>
              </a:rPr>
              <a:t>To stage it, you run the </a:t>
            </a:r>
            <a:r>
              <a:rPr lang="en-US" sz="1200" b="1" i="0" u="none" strike="noStrike" kern="1200" baseline="0" dirty="0" err="1" smtClean="0">
                <a:solidFill>
                  <a:schemeClr val="tx1"/>
                </a:solidFill>
                <a:latin typeface="+mn-lt"/>
                <a:ea typeface="ヒラギノ角ゴ Pro W3" charset="0"/>
                <a:cs typeface="ヒラギノ角ゴ Pro W3" charset="0"/>
              </a:rPr>
              <a:t>git</a:t>
            </a:r>
            <a:r>
              <a:rPr lang="en-US" sz="1200" b="1" i="0" u="none" strike="noStrike" kern="1200" baseline="0" dirty="0" smtClean="0">
                <a:solidFill>
                  <a:schemeClr val="tx1"/>
                </a:solidFill>
                <a:latin typeface="+mn-lt"/>
                <a:ea typeface="ヒラギノ角ゴ Pro W3" charset="0"/>
                <a:cs typeface="ヒラギノ角ゴ Pro W3" charset="0"/>
              </a:rPr>
              <a:t> add</a:t>
            </a:r>
            <a:r>
              <a:rPr lang="en-US" sz="1200" b="0" i="0" u="none" strike="noStrike" kern="1200" baseline="0" dirty="0" smtClean="0">
                <a:solidFill>
                  <a:schemeClr val="tx1"/>
                </a:solidFill>
                <a:latin typeface="+mn-lt"/>
                <a:ea typeface="ヒラギノ角ゴ Pro W3" charset="0"/>
                <a:cs typeface="ヒラギノ角ゴ Pro W3" charset="0"/>
              </a:rPr>
              <a:t> command. </a:t>
            </a:r>
          </a:p>
          <a:p>
            <a:endParaRPr lang="en-US" sz="1200" b="0" i="0" u="none" strike="noStrike" kern="1200" baseline="0" dirty="0" smtClean="0">
              <a:solidFill>
                <a:schemeClr val="tx1"/>
              </a:solidFill>
              <a:latin typeface="+mn-lt"/>
              <a:ea typeface="ヒラギノ角ゴ Pro W3" charset="0"/>
              <a:cs typeface="ヒラギノ角ゴ Pro W3" charset="0"/>
            </a:endParaRPr>
          </a:p>
          <a:p>
            <a:r>
              <a:rPr lang="en-US" sz="1200" b="1" i="0" u="none" strike="noStrike" kern="1200" baseline="0" dirty="0" err="1" smtClean="0">
                <a:solidFill>
                  <a:schemeClr val="tx1"/>
                </a:solidFill>
                <a:latin typeface="+mn-lt"/>
                <a:ea typeface="ヒラギノ角ゴ Pro W3" charset="0"/>
                <a:cs typeface="ヒラギノ角ゴ Pro W3" charset="0"/>
              </a:rPr>
              <a:t>git</a:t>
            </a:r>
            <a:r>
              <a:rPr lang="en-US" sz="1200" b="1" i="0" u="none" strike="noStrike" kern="1200" baseline="0" dirty="0" smtClean="0">
                <a:solidFill>
                  <a:schemeClr val="tx1"/>
                </a:solidFill>
                <a:latin typeface="+mn-lt"/>
                <a:ea typeface="ヒラギノ角ゴ Pro W3" charset="0"/>
                <a:cs typeface="ヒラギノ角ゴ Pro W3" charset="0"/>
              </a:rPr>
              <a:t> add</a:t>
            </a:r>
            <a:r>
              <a:rPr lang="en-US" sz="1200" b="0" i="0" u="none" strike="noStrike" kern="1200" baseline="0" dirty="0" smtClean="0">
                <a:solidFill>
                  <a:schemeClr val="tx1"/>
                </a:solidFill>
                <a:latin typeface="+mn-lt"/>
                <a:ea typeface="ヒラギノ角ゴ Pro W3" charset="0"/>
                <a:cs typeface="ヒラギノ角ゴ Pro W3" charset="0"/>
              </a:rPr>
              <a:t> is a multipurpose command – you use it to begin tracking new files, to stage files, and to do other things like marking </a:t>
            </a:r>
            <a:r>
              <a:rPr lang="en-US" sz="1200" b="0" i="0" u="none" strike="noStrike" kern="1200" baseline="0" dirty="0" err="1" smtClean="0">
                <a:solidFill>
                  <a:schemeClr val="tx1"/>
                </a:solidFill>
                <a:latin typeface="+mn-lt"/>
                <a:ea typeface="ヒラギノ角ゴ Pro W3" charset="0"/>
                <a:cs typeface="ヒラギノ角ゴ Pro W3" charset="0"/>
              </a:rPr>
              <a:t>mergeconflicted</a:t>
            </a:r>
            <a:r>
              <a:rPr lang="en-US" sz="1200" b="0" i="0" u="none" strike="noStrike" kern="1200" baseline="0" dirty="0" smtClean="0">
                <a:solidFill>
                  <a:schemeClr val="tx1"/>
                </a:solidFill>
                <a:latin typeface="+mn-lt"/>
                <a:ea typeface="ヒラギノ角ゴ Pro W3" charset="0"/>
                <a:cs typeface="ヒラギノ角ゴ Pro W3" charset="0"/>
              </a:rPr>
              <a:t> files as resolved. </a:t>
            </a:r>
          </a:p>
          <a:p>
            <a:r>
              <a:rPr lang="en-US" sz="1200" b="0" i="0" u="none" strike="noStrike" kern="1200" baseline="0" dirty="0" smtClean="0">
                <a:solidFill>
                  <a:schemeClr val="tx1"/>
                </a:solidFill>
                <a:latin typeface="+mn-lt"/>
                <a:ea typeface="ヒラギノ角ゴ Pro W3" charset="0"/>
                <a:cs typeface="ヒラギノ角ゴ Pro W3" charset="0"/>
              </a:rPr>
              <a:t>It may be helpful to think of it more as “add this content to the next commit” rather than “add this file to the project”. </a:t>
            </a:r>
          </a:p>
          <a:p>
            <a:r>
              <a:rPr lang="en-US" sz="1200" b="0" i="0" u="none" strike="noStrike" kern="1200" baseline="0" dirty="0" smtClean="0">
                <a:solidFill>
                  <a:schemeClr val="tx1"/>
                </a:solidFill>
                <a:latin typeface="+mn-lt"/>
                <a:ea typeface="ヒラギノ角ゴ Pro W3" charset="0"/>
                <a:cs typeface="ヒラギノ角ゴ Pro W3" charset="0"/>
              </a:rPr>
              <a:t>Let’s run </a:t>
            </a:r>
            <a:r>
              <a:rPr lang="en-US" sz="1200" b="1" i="0" u="none" strike="noStrike" kern="1200" baseline="0" dirty="0" err="1" smtClean="0">
                <a:solidFill>
                  <a:schemeClr val="tx1"/>
                </a:solidFill>
                <a:latin typeface="+mn-lt"/>
                <a:ea typeface="ヒラギノ角ゴ Pro W3" charset="0"/>
                <a:cs typeface="ヒラギノ角ゴ Pro W3" charset="0"/>
              </a:rPr>
              <a:t>git</a:t>
            </a:r>
            <a:r>
              <a:rPr lang="en-US" sz="1200" b="1" i="0" u="none" strike="noStrike" kern="1200" baseline="0" dirty="0" smtClean="0">
                <a:solidFill>
                  <a:schemeClr val="tx1"/>
                </a:solidFill>
                <a:latin typeface="+mn-lt"/>
                <a:ea typeface="ヒラギノ角ゴ Pro W3" charset="0"/>
                <a:cs typeface="ヒラギノ角ゴ Pro W3" charset="0"/>
              </a:rPr>
              <a:t> add </a:t>
            </a:r>
            <a:r>
              <a:rPr lang="en-US" sz="1200" b="0" i="0" u="none" strike="noStrike" kern="1200" baseline="0" dirty="0" smtClean="0">
                <a:solidFill>
                  <a:schemeClr val="tx1"/>
                </a:solidFill>
                <a:latin typeface="+mn-lt"/>
                <a:ea typeface="ヒラギノ角ゴ Pro W3" charset="0"/>
                <a:cs typeface="ヒラギノ角ゴ Pro W3" charset="0"/>
              </a:rPr>
              <a:t>now to stage the “CONTRIBUTING.md” file, and then run </a:t>
            </a:r>
            <a:r>
              <a:rPr lang="en-US" sz="1200" b="1" i="0" u="none" strike="noStrike" kern="1200" baseline="0" dirty="0" err="1" smtClean="0">
                <a:solidFill>
                  <a:schemeClr val="tx1"/>
                </a:solidFill>
                <a:latin typeface="+mn-lt"/>
                <a:ea typeface="ヒラギノ角ゴ Pro W3" charset="0"/>
                <a:cs typeface="ヒラギノ角ゴ Pro W3" charset="0"/>
              </a:rPr>
              <a:t>git</a:t>
            </a:r>
            <a:r>
              <a:rPr lang="en-US" sz="1200" b="1" i="0" u="none" strike="noStrike" kern="1200" baseline="0" dirty="0" smtClean="0">
                <a:solidFill>
                  <a:schemeClr val="tx1"/>
                </a:solidFill>
                <a:latin typeface="+mn-lt"/>
                <a:ea typeface="ヒラギノ角ゴ Pro W3" charset="0"/>
                <a:cs typeface="ヒラギノ角ゴ Pro W3" charset="0"/>
              </a:rPr>
              <a:t> status</a:t>
            </a:r>
            <a:r>
              <a:rPr lang="en-US" sz="1200" b="0" i="0" u="none" strike="noStrike" kern="1200" baseline="0" dirty="0" smtClean="0">
                <a:solidFill>
                  <a:schemeClr val="tx1"/>
                </a:solidFill>
                <a:latin typeface="+mn-lt"/>
                <a:ea typeface="ヒラギノ角ゴ Pro W3" charset="0"/>
                <a:cs typeface="ヒラギノ角ゴ Pro W3" charset="0"/>
              </a:rPr>
              <a:t> </a:t>
            </a:r>
            <a:r>
              <a:rPr lang="en-IN" sz="1200" b="0" i="0" u="none" strike="noStrike" kern="1200" baseline="0" dirty="0" smtClean="0">
                <a:solidFill>
                  <a:schemeClr val="tx1"/>
                </a:solidFill>
                <a:latin typeface="+mn-lt"/>
                <a:ea typeface="ヒラギノ角ゴ Pro W3" charset="0"/>
                <a:cs typeface="ヒラギノ角ゴ Pro W3" charset="0"/>
              </a:rPr>
              <a:t>again:</a:t>
            </a:r>
          </a:p>
          <a:p>
            <a:r>
              <a:rPr lang="en-US" sz="1200" b="0" i="0" u="none" strike="noStrike" kern="1200" baseline="0" dirty="0" smtClean="0">
                <a:solidFill>
                  <a:schemeClr val="tx1"/>
                </a:solidFill>
                <a:latin typeface="+mn-lt"/>
                <a:ea typeface="ヒラギノ角ゴ Pro W3" charset="0"/>
                <a:cs typeface="ヒラギノ角ゴ Pro W3" charset="0"/>
              </a:rPr>
              <a:t>&lt;2</a:t>
            </a:r>
            <a:r>
              <a:rPr lang="en-US" sz="1200" b="0" i="0" u="none" strike="noStrike" kern="1200" baseline="30000" dirty="0" smtClean="0">
                <a:solidFill>
                  <a:schemeClr val="tx1"/>
                </a:solidFill>
                <a:latin typeface="+mn-lt"/>
                <a:ea typeface="ヒラギノ角ゴ Pro W3" charset="0"/>
                <a:cs typeface="ヒラギノ角ゴ Pro W3" charset="0"/>
              </a:rPr>
              <a:t>nd</a:t>
            </a:r>
            <a:r>
              <a:rPr lang="en-US" sz="1200" b="0" i="0" u="none" strike="noStrike" kern="1200" baseline="0" dirty="0" smtClean="0">
                <a:solidFill>
                  <a:schemeClr val="tx1"/>
                </a:solidFill>
                <a:latin typeface="+mn-lt"/>
                <a:ea typeface="ヒラギノ角ゴ Pro W3" charset="0"/>
                <a:cs typeface="ヒラギノ角ゴ Pro W3" charset="0"/>
              </a:rPr>
              <a:t> animation&gt;</a:t>
            </a:r>
          </a:p>
          <a:p>
            <a:endParaRPr lang="en-US" sz="1200" b="0" i="0" u="none" strike="noStrike" kern="1200" baseline="0" dirty="0" smtClean="0">
              <a:solidFill>
                <a:schemeClr val="tx1"/>
              </a:solidFill>
              <a:latin typeface="+mn-lt"/>
              <a:ea typeface="ヒラギノ角ゴ Pro W3" charset="0"/>
              <a:cs typeface="ヒラギノ角ゴ Pro W3" charset="0"/>
            </a:endParaRPr>
          </a:p>
          <a:p>
            <a:r>
              <a:rPr lang="en-US" sz="1200" b="0" i="0" u="none" strike="noStrike" kern="1200" baseline="0" dirty="0" smtClean="0">
                <a:solidFill>
                  <a:schemeClr val="tx1"/>
                </a:solidFill>
                <a:latin typeface="+mn-lt"/>
                <a:ea typeface="ヒラギノ角ゴ Pro W3" charset="0"/>
                <a:cs typeface="ヒラギノ角ゴ Pro W3" charset="0"/>
              </a:rPr>
              <a:t>Both files are staged and will go into your next commit. </a:t>
            </a:r>
          </a:p>
          <a:p>
            <a:endParaRPr lang="en-IN" sz="1200" b="0" i="0" u="none" strike="noStrike" kern="1200" baseline="0" dirty="0" smtClean="0">
              <a:solidFill>
                <a:schemeClr val="tx1"/>
              </a:solidFill>
              <a:latin typeface="+mn-lt"/>
              <a:ea typeface="ヒラギノ角ゴ Pro W3" charset="0"/>
              <a:cs typeface="ヒラギノ角ゴ Pro W3" charset="0"/>
            </a:endParaRPr>
          </a:p>
          <a:p>
            <a:endParaRPr lang="en-US" sz="1200" b="0" i="0" u="none" strike="noStrike" kern="1200" baseline="0" dirty="0" smtClean="0">
              <a:solidFill>
                <a:schemeClr val="tx1"/>
              </a:solidFill>
              <a:latin typeface="+mn-lt"/>
              <a:ea typeface="ヒラギノ角ゴ Pro W3" charset="0"/>
              <a:cs typeface="ヒラギノ角ゴ Pro W3" charset="0"/>
            </a:endParaRPr>
          </a:p>
          <a:p>
            <a:endParaRPr lang="en-US" dirty="0"/>
          </a:p>
        </p:txBody>
      </p:sp>
      <p:sp>
        <p:nvSpPr>
          <p:cNvPr id="4" name="Slide Number Placeholder 3"/>
          <p:cNvSpPr>
            <a:spLocks noGrp="1"/>
          </p:cNvSpPr>
          <p:nvPr>
            <p:ph type="sldNum" sz="quarter" idx="10"/>
          </p:nvPr>
        </p:nvSpPr>
        <p:spPr/>
        <p:txBody>
          <a:bodyPr/>
          <a:lstStyle/>
          <a:p>
            <a:fld id="{E29F6AFF-7E04-4C46-8BF4-31DD73873FE8}" type="slidenum">
              <a:rPr lang="en-US" smtClean="0"/>
              <a:pPr/>
              <a:t>10</a:t>
            </a:fld>
            <a:endParaRPr lang="en-US"/>
          </a:p>
        </p:txBody>
      </p:sp>
    </p:spTree>
    <p:extLst>
      <p:ext uri="{BB962C8B-B14F-4D97-AF65-F5344CB8AC3E}">
        <p14:creationId xmlns:p14="http://schemas.microsoft.com/office/powerpoint/2010/main" val="23968516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IN" sz="1200" b="0" i="0" u="none" strike="noStrike" kern="1200" baseline="0" dirty="0" smtClean="0">
                <a:solidFill>
                  <a:schemeClr val="tx1"/>
                </a:solidFill>
                <a:latin typeface="+mn-lt"/>
                <a:ea typeface="ヒラギノ角ゴ Pro W3" charset="0"/>
                <a:cs typeface="ヒラギノ角ゴ Pro W3" charset="0"/>
              </a:rPr>
              <a:t>At this point, suppose </a:t>
            </a:r>
            <a:r>
              <a:rPr lang="en-US" sz="1200" b="0" i="0" u="none" strike="noStrike" kern="1200" baseline="0" dirty="0" smtClean="0">
                <a:solidFill>
                  <a:schemeClr val="tx1"/>
                </a:solidFill>
                <a:latin typeface="+mn-lt"/>
                <a:ea typeface="ヒラギノ角ゴ Pro W3" charset="0"/>
                <a:cs typeface="ヒラギノ角ゴ Pro W3" charset="0"/>
              </a:rPr>
              <a:t>you remember one little change that you want to make in CONTRIBUTING.md before you commit it. </a:t>
            </a:r>
          </a:p>
          <a:p>
            <a:r>
              <a:rPr lang="en-US" sz="1200" b="0" i="0" u="none" strike="noStrike" kern="1200" baseline="0" dirty="0" smtClean="0">
                <a:solidFill>
                  <a:schemeClr val="tx1"/>
                </a:solidFill>
                <a:latin typeface="+mn-lt"/>
                <a:ea typeface="ヒラギノ角ゴ Pro W3" charset="0"/>
                <a:cs typeface="ヒラギノ角ゴ Pro W3" charset="0"/>
              </a:rPr>
              <a:t>You open it again and make that change, and you’re ready to commit. </a:t>
            </a:r>
          </a:p>
          <a:p>
            <a:r>
              <a:rPr lang="en-US" sz="1200" b="0" i="0" u="none" strike="noStrike" kern="1200" baseline="0" dirty="0" smtClean="0">
                <a:solidFill>
                  <a:schemeClr val="tx1"/>
                </a:solidFill>
                <a:latin typeface="+mn-lt"/>
                <a:ea typeface="ヒラギノ角ゴ Pro W3" charset="0"/>
                <a:cs typeface="ヒラギノ角ゴ Pro W3" charset="0"/>
              </a:rPr>
              <a:t>&lt;1</a:t>
            </a:r>
            <a:r>
              <a:rPr lang="en-US" sz="1200" b="0" i="0" u="none" strike="noStrike" kern="1200" baseline="30000" dirty="0" smtClean="0">
                <a:solidFill>
                  <a:schemeClr val="tx1"/>
                </a:solidFill>
                <a:latin typeface="+mn-lt"/>
                <a:ea typeface="ヒラギノ角ゴ Pro W3" charset="0"/>
                <a:cs typeface="ヒラギノ角ゴ Pro W3" charset="0"/>
              </a:rPr>
              <a:t>st</a:t>
            </a:r>
            <a:r>
              <a:rPr lang="en-US" sz="1200" b="0" i="0" u="none" strike="noStrike" kern="1200" baseline="0" dirty="0" smtClean="0">
                <a:solidFill>
                  <a:schemeClr val="tx1"/>
                </a:solidFill>
                <a:latin typeface="+mn-lt"/>
                <a:ea typeface="ヒラギノ角ゴ Pro W3" charset="0"/>
                <a:cs typeface="ヒラギノ角ゴ Pro W3" charset="0"/>
              </a:rPr>
              <a:t> animation&gt;</a:t>
            </a:r>
          </a:p>
          <a:p>
            <a:endParaRPr lang="en-US" sz="1200" b="0" i="0" u="none" strike="noStrike" kern="1200" baseline="0" dirty="0" smtClean="0">
              <a:solidFill>
                <a:schemeClr val="tx1"/>
              </a:solidFill>
              <a:latin typeface="+mn-lt"/>
              <a:ea typeface="ヒラギノ角ゴ Pro W3" charset="0"/>
              <a:cs typeface="ヒラギノ角ゴ Pro W3" charset="0"/>
            </a:endParaRPr>
          </a:p>
          <a:p>
            <a:r>
              <a:rPr lang="en-US" sz="1200" b="0" i="0" u="none" strike="noStrike" kern="1200" baseline="0" dirty="0" smtClean="0">
                <a:solidFill>
                  <a:schemeClr val="tx1"/>
                </a:solidFill>
                <a:latin typeface="+mn-lt"/>
                <a:ea typeface="ヒラギノ角ゴ Pro W3" charset="0"/>
                <a:cs typeface="ヒラギノ角ゴ Pro W3" charset="0"/>
              </a:rPr>
              <a:t>However, let’s run </a:t>
            </a:r>
            <a:r>
              <a:rPr lang="en-US" sz="1200" b="1" i="0" u="none" strike="noStrike" kern="1200" baseline="0" dirty="0" err="1" smtClean="0">
                <a:solidFill>
                  <a:schemeClr val="tx1"/>
                </a:solidFill>
                <a:latin typeface="+mn-lt"/>
                <a:ea typeface="ヒラギノ角ゴ Pro W3" charset="0"/>
                <a:cs typeface="ヒラギノ角ゴ Pro W3" charset="0"/>
              </a:rPr>
              <a:t>git</a:t>
            </a:r>
            <a:r>
              <a:rPr lang="en-US" sz="1200" b="1" i="0" u="none" strike="noStrike" kern="1200" baseline="0" dirty="0" smtClean="0">
                <a:solidFill>
                  <a:schemeClr val="tx1"/>
                </a:solidFill>
                <a:latin typeface="+mn-lt"/>
                <a:ea typeface="ヒラギノ角ゴ Pro W3" charset="0"/>
                <a:cs typeface="ヒラギノ角ゴ Pro W3" charset="0"/>
              </a:rPr>
              <a:t> status</a:t>
            </a:r>
            <a:r>
              <a:rPr lang="en-US" sz="1200" b="0" i="0" u="none" strike="noStrike" kern="1200" baseline="0" dirty="0" smtClean="0">
                <a:solidFill>
                  <a:schemeClr val="tx1"/>
                </a:solidFill>
                <a:latin typeface="+mn-lt"/>
                <a:ea typeface="ヒラギノ角ゴ Pro W3" charset="0"/>
                <a:cs typeface="ヒラギノ角ゴ Pro W3" charset="0"/>
              </a:rPr>
              <a:t> one more time:</a:t>
            </a:r>
          </a:p>
          <a:p>
            <a:r>
              <a:rPr lang="en-US" sz="1200" b="0" i="0" u="none" strike="noStrike" kern="1200" baseline="0" dirty="0" smtClean="0">
                <a:solidFill>
                  <a:schemeClr val="tx1"/>
                </a:solidFill>
                <a:latin typeface="+mn-lt"/>
                <a:ea typeface="ヒラギノ角ゴ Pro W3" charset="0"/>
                <a:cs typeface="ヒラギノ角ゴ Pro W3" charset="0"/>
              </a:rPr>
              <a:t>&lt;2</a:t>
            </a:r>
            <a:r>
              <a:rPr lang="en-US" sz="1200" b="0" i="0" u="none" strike="noStrike" kern="1200" baseline="30000" dirty="0" smtClean="0">
                <a:solidFill>
                  <a:schemeClr val="tx1"/>
                </a:solidFill>
                <a:latin typeface="+mn-lt"/>
                <a:ea typeface="ヒラギノ角ゴ Pro W3" charset="0"/>
                <a:cs typeface="ヒラギノ角ゴ Pro W3" charset="0"/>
              </a:rPr>
              <a:t>nd</a:t>
            </a:r>
            <a:r>
              <a:rPr lang="en-US" sz="1200" b="0" i="0" u="none" strike="noStrike" kern="1200" baseline="0" dirty="0" smtClean="0">
                <a:solidFill>
                  <a:schemeClr val="tx1"/>
                </a:solidFill>
                <a:latin typeface="+mn-lt"/>
                <a:ea typeface="ヒラギノ角ゴ Pro W3" charset="0"/>
                <a:cs typeface="ヒラギノ角ゴ Pro W3" charset="0"/>
              </a:rPr>
              <a:t> animation&gt;</a:t>
            </a:r>
          </a:p>
          <a:p>
            <a:endParaRPr lang="en-US" sz="1200" b="0" i="0" u="none" strike="noStrike" kern="1200" baseline="0" dirty="0" smtClean="0">
              <a:solidFill>
                <a:schemeClr val="tx1"/>
              </a:solidFill>
              <a:latin typeface="+mn-lt"/>
              <a:ea typeface="ヒラギノ角ゴ Pro W3" charset="0"/>
              <a:cs typeface="ヒラギノ角ゴ Pro W3" charset="0"/>
            </a:endParaRPr>
          </a:p>
          <a:p>
            <a:r>
              <a:rPr lang="en-US" sz="1200" b="0" i="0" u="none" strike="noStrike" kern="1200" baseline="0" dirty="0" smtClean="0">
                <a:solidFill>
                  <a:schemeClr val="tx1"/>
                </a:solidFill>
                <a:latin typeface="+mn-lt"/>
                <a:ea typeface="ヒラギノ角ゴ Pro W3" charset="0"/>
                <a:cs typeface="ヒラギノ角ゴ Pro W3" charset="0"/>
              </a:rPr>
              <a:t>What the surprise? Now CONTRIBUTING.md is listed as both staged </a:t>
            </a:r>
            <a:r>
              <a:rPr lang="en-US" sz="1200" b="0" i="1" u="none" strike="noStrike" kern="1200" baseline="0" dirty="0" smtClean="0">
                <a:solidFill>
                  <a:schemeClr val="tx1"/>
                </a:solidFill>
                <a:latin typeface="+mn-lt"/>
                <a:ea typeface="ヒラギノ角ゴ Pro W3" charset="0"/>
                <a:cs typeface="ヒラギノ角ゴ Pro W3" charset="0"/>
              </a:rPr>
              <a:t>and </a:t>
            </a:r>
            <a:r>
              <a:rPr lang="en-US" sz="1200" b="0" i="0" u="none" strike="noStrike" kern="1200" baseline="0" dirty="0" err="1" smtClean="0">
                <a:solidFill>
                  <a:schemeClr val="tx1"/>
                </a:solidFill>
                <a:latin typeface="+mn-lt"/>
                <a:ea typeface="ヒラギノ角ゴ Pro W3" charset="0"/>
                <a:cs typeface="ヒラギノ角ゴ Pro W3" charset="0"/>
              </a:rPr>
              <a:t>unstaged</a:t>
            </a:r>
            <a:r>
              <a:rPr lang="en-US" sz="1200" b="0" i="0" u="none" strike="noStrike" kern="1200" baseline="0" dirty="0" smtClean="0">
                <a:solidFill>
                  <a:schemeClr val="tx1"/>
                </a:solidFill>
                <a:latin typeface="+mn-lt"/>
                <a:ea typeface="ヒラギノ角ゴ Pro W3" charset="0"/>
                <a:cs typeface="ヒラギノ角ゴ Pro W3" charset="0"/>
              </a:rPr>
              <a:t>. How is that possible? </a:t>
            </a:r>
          </a:p>
          <a:p>
            <a:r>
              <a:rPr lang="en-US" sz="1200" b="0" i="0" u="none" strike="noStrike" kern="1200" baseline="0" dirty="0" smtClean="0">
                <a:solidFill>
                  <a:schemeClr val="tx1"/>
                </a:solidFill>
                <a:latin typeface="+mn-lt"/>
                <a:ea typeface="ヒラギノ角ゴ Pro W3" charset="0"/>
                <a:cs typeface="ヒラギノ角ゴ Pro W3" charset="0"/>
              </a:rPr>
              <a:t>It turns out that Git stages a file exactly as it is when you run the </a:t>
            </a:r>
            <a:r>
              <a:rPr lang="en-US" sz="1200" b="1" i="0" u="none" strike="noStrike" kern="1200" baseline="0" dirty="0" err="1" smtClean="0">
                <a:solidFill>
                  <a:schemeClr val="tx1"/>
                </a:solidFill>
                <a:latin typeface="+mn-lt"/>
                <a:ea typeface="ヒラギノ角ゴ Pro W3" charset="0"/>
                <a:cs typeface="ヒラギノ角ゴ Pro W3" charset="0"/>
              </a:rPr>
              <a:t>git</a:t>
            </a:r>
            <a:r>
              <a:rPr lang="en-US" sz="1200" b="1" i="0" u="none" strike="noStrike" kern="1200" baseline="0" dirty="0" smtClean="0">
                <a:solidFill>
                  <a:schemeClr val="tx1"/>
                </a:solidFill>
                <a:latin typeface="+mn-lt"/>
                <a:ea typeface="ヒラギノ角ゴ Pro W3" charset="0"/>
                <a:cs typeface="ヒラギノ角ゴ Pro W3" charset="0"/>
              </a:rPr>
              <a:t> add </a:t>
            </a:r>
            <a:r>
              <a:rPr lang="en-US" sz="1200" b="0" i="0" u="none" strike="noStrike" kern="1200" baseline="0" dirty="0" smtClean="0">
                <a:solidFill>
                  <a:schemeClr val="tx1"/>
                </a:solidFill>
                <a:latin typeface="+mn-lt"/>
                <a:ea typeface="ヒラギノ角ゴ Pro W3" charset="0"/>
                <a:cs typeface="ヒラギノ角ゴ Pro W3" charset="0"/>
              </a:rPr>
              <a:t>command. </a:t>
            </a:r>
          </a:p>
          <a:p>
            <a:r>
              <a:rPr lang="en-US" sz="1200" b="0" i="0" u="none" strike="noStrike" kern="1200" baseline="0" dirty="0" smtClean="0">
                <a:solidFill>
                  <a:schemeClr val="tx1"/>
                </a:solidFill>
                <a:latin typeface="+mn-lt"/>
                <a:ea typeface="ヒラギノ角ゴ Pro W3" charset="0"/>
                <a:cs typeface="ヒラギノ角ゴ Pro W3" charset="0"/>
              </a:rPr>
              <a:t>If you commit now, the version of CONTRIBUTING.md as it was when you last ran the </a:t>
            </a:r>
            <a:r>
              <a:rPr lang="en-US" sz="1200" b="1" i="0" u="none" strike="noStrike" kern="1200" baseline="0" dirty="0" err="1" smtClean="0">
                <a:solidFill>
                  <a:schemeClr val="tx1"/>
                </a:solidFill>
                <a:latin typeface="+mn-lt"/>
                <a:ea typeface="ヒラギノ角ゴ Pro W3" charset="0"/>
                <a:cs typeface="ヒラギノ角ゴ Pro W3" charset="0"/>
              </a:rPr>
              <a:t>git</a:t>
            </a:r>
            <a:r>
              <a:rPr lang="en-US" sz="1200" b="1" i="0" u="none" strike="noStrike" kern="1200" baseline="0" dirty="0" smtClean="0">
                <a:solidFill>
                  <a:schemeClr val="tx1"/>
                </a:solidFill>
                <a:latin typeface="+mn-lt"/>
                <a:ea typeface="ヒラギノ角ゴ Pro W3" charset="0"/>
                <a:cs typeface="ヒラギノ角ゴ Pro W3" charset="0"/>
              </a:rPr>
              <a:t> add</a:t>
            </a:r>
            <a:r>
              <a:rPr lang="en-US" sz="1200" b="0" i="0" u="none" strike="noStrike" kern="1200" baseline="0" dirty="0" smtClean="0">
                <a:solidFill>
                  <a:schemeClr val="tx1"/>
                </a:solidFill>
                <a:latin typeface="+mn-lt"/>
                <a:ea typeface="ヒラギノ角ゴ Pro W3" charset="0"/>
                <a:cs typeface="ヒラギノ角ゴ Pro W3" charset="0"/>
              </a:rPr>
              <a:t> command is how it will go into the commit, </a:t>
            </a:r>
            <a:r>
              <a:rPr lang="en-US" sz="1200" b="0" i="0" u="none" strike="noStrike" kern="1200" baseline="0" dirty="0" smtClean="0">
                <a:solidFill>
                  <a:srgbClr val="FF0000"/>
                </a:solidFill>
                <a:latin typeface="+mn-lt"/>
                <a:ea typeface="ヒラギノ角ゴ Pro W3" charset="0"/>
                <a:cs typeface="ヒラギノ角ゴ Pro W3" charset="0"/>
              </a:rPr>
              <a:t>not</a:t>
            </a:r>
            <a:r>
              <a:rPr lang="en-US" sz="1200" b="0" i="0" u="none" strike="noStrike" kern="1200" baseline="0" dirty="0" smtClean="0">
                <a:solidFill>
                  <a:schemeClr val="tx1"/>
                </a:solidFill>
                <a:latin typeface="+mn-lt"/>
                <a:ea typeface="ヒラギノ角ゴ Pro W3" charset="0"/>
                <a:cs typeface="ヒラギノ角ゴ Pro W3" charset="0"/>
              </a:rPr>
              <a:t> the version of the file as it looks in your working directory when you run </a:t>
            </a:r>
            <a:r>
              <a:rPr lang="en-US" sz="1200" b="1" i="0" u="none" strike="noStrike" kern="1200" baseline="0" dirty="0" err="1" smtClean="0">
                <a:solidFill>
                  <a:schemeClr val="tx1"/>
                </a:solidFill>
                <a:latin typeface="+mn-lt"/>
                <a:ea typeface="ヒラギノ角ゴ Pro W3" charset="0"/>
                <a:cs typeface="ヒラギノ角ゴ Pro W3" charset="0"/>
              </a:rPr>
              <a:t>git</a:t>
            </a:r>
            <a:r>
              <a:rPr lang="en-US" sz="1200" b="1" i="0" u="none" strike="noStrike" kern="1200" baseline="0" dirty="0" smtClean="0">
                <a:solidFill>
                  <a:schemeClr val="tx1"/>
                </a:solidFill>
                <a:latin typeface="+mn-lt"/>
                <a:ea typeface="ヒラギノ角ゴ Pro W3" charset="0"/>
                <a:cs typeface="ヒラギノ角ゴ Pro W3" charset="0"/>
              </a:rPr>
              <a:t> commit</a:t>
            </a:r>
            <a:r>
              <a:rPr lang="en-US" sz="1200" b="0" i="0" u="none" strike="noStrike" kern="1200" baseline="0" dirty="0" smtClean="0">
                <a:solidFill>
                  <a:schemeClr val="tx1"/>
                </a:solidFill>
                <a:latin typeface="+mn-lt"/>
                <a:ea typeface="ヒラギノ角ゴ Pro W3" charset="0"/>
                <a:cs typeface="ヒラギノ角ゴ Pro W3" charset="0"/>
              </a:rPr>
              <a:t>. </a:t>
            </a:r>
          </a:p>
          <a:p>
            <a:endParaRPr lang="en-US" sz="1200" b="0" i="0" u="none" strike="noStrike" kern="1200" baseline="0" dirty="0" smtClean="0">
              <a:solidFill>
                <a:schemeClr val="tx1"/>
              </a:solidFill>
              <a:latin typeface="+mn-lt"/>
              <a:ea typeface="ヒラギノ角ゴ Pro W3" charset="0"/>
              <a:cs typeface="ヒラギノ角ゴ Pro W3" charset="0"/>
            </a:endParaRPr>
          </a:p>
          <a:p>
            <a:r>
              <a:rPr lang="en-US" sz="1200" b="0" i="0" u="none" strike="noStrike" kern="1200" baseline="0" dirty="0" smtClean="0">
                <a:solidFill>
                  <a:schemeClr val="tx1"/>
                </a:solidFill>
                <a:latin typeface="+mn-lt"/>
                <a:ea typeface="ヒラギノ角ゴ Pro W3" charset="0"/>
                <a:cs typeface="ヒラギノ角ゴ Pro W3" charset="0"/>
              </a:rPr>
              <a:t>If you modify a file after you run </a:t>
            </a:r>
            <a:r>
              <a:rPr lang="en-US" sz="1200" b="1" i="0" u="none" strike="noStrike" kern="1200" baseline="0" dirty="0" err="1" smtClean="0">
                <a:solidFill>
                  <a:schemeClr val="tx1"/>
                </a:solidFill>
                <a:latin typeface="+mn-lt"/>
                <a:ea typeface="ヒラギノ角ゴ Pro W3" charset="0"/>
                <a:cs typeface="ヒラギノ角ゴ Pro W3" charset="0"/>
              </a:rPr>
              <a:t>git</a:t>
            </a:r>
            <a:r>
              <a:rPr lang="en-US" sz="1200" b="1" i="0" u="none" strike="noStrike" kern="1200" baseline="0" dirty="0" smtClean="0">
                <a:solidFill>
                  <a:schemeClr val="tx1"/>
                </a:solidFill>
                <a:latin typeface="+mn-lt"/>
                <a:ea typeface="ヒラギノ角ゴ Pro W3" charset="0"/>
                <a:cs typeface="ヒラギノ角ゴ Pro W3" charset="0"/>
              </a:rPr>
              <a:t> add</a:t>
            </a:r>
            <a:r>
              <a:rPr lang="en-US" sz="1200" b="0" i="0" u="none" strike="noStrike" kern="1200" baseline="0" dirty="0" smtClean="0">
                <a:solidFill>
                  <a:schemeClr val="tx1"/>
                </a:solidFill>
                <a:latin typeface="+mn-lt"/>
                <a:ea typeface="ヒラギノ角ゴ Pro W3" charset="0"/>
                <a:cs typeface="ヒラギノ角ゴ Pro W3" charset="0"/>
              </a:rPr>
              <a:t>, you have to run </a:t>
            </a:r>
            <a:r>
              <a:rPr lang="en-US" sz="1200" b="1" i="0" u="none" strike="noStrike" kern="1200" baseline="0" dirty="0" err="1" smtClean="0">
                <a:solidFill>
                  <a:schemeClr val="tx1"/>
                </a:solidFill>
                <a:latin typeface="+mn-lt"/>
                <a:ea typeface="ヒラギノ角ゴ Pro W3" charset="0"/>
                <a:cs typeface="ヒラギノ角ゴ Pro W3" charset="0"/>
              </a:rPr>
              <a:t>git</a:t>
            </a:r>
            <a:r>
              <a:rPr lang="en-US" sz="1200" b="1" i="0" u="none" strike="noStrike" kern="1200" baseline="0" dirty="0" smtClean="0">
                <a:solidFill>
                  <a:schemeClr val="tx1"/>
                </a:solidFill>
                <a:latin typeface="+mn-lt"/>
                <a:ea typeface="ヒラギノ角ゴ Pro W3" charset="0"/>
                <a:cs typeface="ヒラギノ角ゴ Pro W3" charset="0"/>
              </a:rPr>
              <a:t> add</a:t>
            </a:r>
            <a:r>
              <a:rPr lang="en-US" sz="1200" b="0" i="0" u="none" strike="noStrike" kern="1200" baseline="0" dirty="0" smtClean="0">
                <a:solidFill>
                  <a:schemeClr val="tx1"/>
                </a:solidFill>
                <a:latin typeface="+mn-lt"/>
                <a:ea typeface="ヒラギノ角ゴ Pro W3" charset="0"/>
                <a:cs typeface="ヒラギノ角ゴ Pro W3" charset="0"/>
              </a:rPr>
              <a:t> again to stage the latest version of the file:</a:t>
            </a:r>
          </a:p>
          <a:p>
            <a:r>
              <a:rPr lang="en-US" sz="1200" b="0" i="0" u="none" strike="noStrike" kern="1200" baseline="0" dirty="0" smtClean="0">
                <a:solidFill>
                  <a:schemeClr val="tx1"/>
                </a:solidFill>
                <a:latin typeface="+mn-lt"/>
                <a:ea typeface="ヒラギノ角ゴ Pro W3" charset="0"/>
                <a:cs typeface="ヒラギノ角ゴ Pro W3" charset="0"/>
              </a:rPr>
              <a:t>&lt;3</a:t>
            </a:r>
            <a:r>
              <a:rPr lang="en-US" sz="1200" b="0" i="0" u="none" strike="noStrike" kern="1200" baseline="30000" dirty="0" smtClean="0">
                <a:solidFill>
                  <a:schemeClr val="tx1"/>
                </a:solidFill>
                <a:latin typeface="+mn-lt"/>
                <a:ea typeface="ヒラギノ角ゴ Pro W3" charset="0"/>
                <a:cs typeface="ヒラギノ角ゴ Pro W3" charset="0"/>
              </a:rPr>
              <a:t>rd</a:t>
            </a:r>
            <a:r>
              <a:rPr lang="en-US" sz="1200" b="0" i="0" u="none" strike="noStrike" kern="1200" baseline="0" dirty="0" smtClean="0">
                <a:solidFill>
                  <a:schemeClr val="tx1"/>
                </a:solidFill>
                <a:latin typeface="+mn-lt"/>
                <a:ea typeface="ヒラギノ角ゴ Pro W3" charset="0"/>
                <a:cs typeface="ヒラギノ角ゴ Pro W3" charset="0"/>
              </a:rPr>
              <a:t> animation&gt;</a:t>
            </a:r>
          </a:p>
          <a:p>
            <a:endParaRPr lang="en-US" sz="1200" b="0" i="0" u="none" strike="noStrike" kern="1200" baseline="0" dirty="0" smtClean="0">
              <a:solidFill>
                <a:schemeClr val="tx1"/>
              </a:solidFill>
              <a:latin typeface="+mn-lt"/>
              <a:ea typeface="ヒラギノ角ゴ Pro W3" charset="0"/>
              <a:cs typeface="ヒラギノ角ゴ Pro W3" charset="0"/>
            </a:endParaRPr>
          </a:p>
          <a:p>
            <a:r>
              <a:rPr lang="en-US" sz="1200" b="0" i="0" u="none" strike="noStrike" kern="1200" baseline="0" dirty="0" smtClean="0">
                <a:solidFill>
                  <a:schemeClr val="tx1"/>
                </a:solidFill>
                <a:latin typeface="+mn-lt"/>
                <a:ea typeface="ヒラギノ角ゴ Pro W3" charset="0"/>
                <a:cs typeface="ヒラギノ角ゴ Pro W3" charset="0"/>
              </a:rPr>
              <a:t>…. 5 seconds …..</a:t>
            </a:r>
          </a:p>
          <a:p>
            <a:endParaRPr lang="en-US" sz="1200" b="0" i="0" u="none" strike="noStrike" kern="1200" baseline="0" dirty="0" smtClean="0">
              <a:solidFill>
                <a:schemeClr val="tx1"/>
              </a:solidFill>
              <a:latin typeface="+mn-lt"/>
              <a:ea typeface="ヒラギノ角ゴ Pro W3" charset="0"/>
              <a:cs typeface="ヒラギノ角ゴ Pro W3" charset="0"/>
            </a:endParaRPr>
          </a:p>
          <a:p>
            <a:r>
              <a:rPr lang="en-US" sz="1200" b="0" i="0" u="none" strike="noStrike" kern="1200" baseline="0" dirty="0" smtClean="0">
                <a:solidFill>
                  <a:schemeClr val="tx1"/>
                </a:solidFill>
                <a:latin typeface="+mn-lt"/>
                <a:ea typeface="ヒラギノ角ゴ Pro W3" charset="0"/>
                <a:cs typeface="ヒラギノ角ゴ Pro W3" charset="0"/>
              </a:rPr>
              <a:t>&lt;4</a:t>
            </a:r>
            <a:r>
              <a:rPr lang="en-US" sz="1200" b="0" i="0" u="none" strike="noStrike" kern="1200" baseline="30000" dirty="0" smtClean="0">
                <a:solidFill>
                  <a:schemeClr val="tx1"/>
                </a:solidFill>
                <a:latin typeface="+mn-lt"/>
                <a:ea typeface="ヒラギノ角ゴ Pro W3" charset="0"/>
                <a:cs typeface="ヒラギノ角ゴ Pro W3" charset="0"/>
              </a:rPr>
              <a:t>th</a:t>
            </a:r>
            <a:r>
              <a:rPr lang="en-US" sz="1200" b="0" i="0" u="none" strike="noStrike" kern="1200" baseline="0" dirty="0" smtClean="0">
                <a:solidFill>
                  <a:schemeClr val="tx1"/>
                </a:solidFill>
                <a:latin typeface="+mn-lt"/>
                <a:ea typeface="ヒラギノ角ゴ Pro W3" charset="0"/>
                <a:cs typeface="ヒラギノ角ゴ Pro W3" charset="0"/>
              </a:rPr>
              <a:t> animation&gt;</a:t>
            </a:r>
          </a:p>
          <a:p>
            <a:endParaRPr lang="en-US" sz="1200" b="0" i="0" u="none" strike="noStrike" kern="1200" baseline="0" dirty="0" smtClean="0">
              <a:solidFill>
                <a:schemeClr val="tx1"/>
              </a:solidFill>
              <a:latin typeface="+mn-lt"/>
              <a:ea typeface="ヒラギノ角ゴ Pro W3" charset="0"/>
              <a:cs typeface="ヒラギノ角ゴ Pro W3" charset="0"/>
            </a:endParaRPr>
          </a:p>
          <a:p>
            <a:endParaRPr lang="en-US" dirty="0"/>
          </a:p>
        </p:txBody>
      </p:sp>
      <p:sp>
        <p:nvSpPr>
          <p:cNvPr id="4" name="Slide Number Placeholder 3"/>
          <p:cNvSpPr>
            <a:spLocks noGrp="1"/>
          </p:cNvSpPr>
          <p:nvPr>
            <p:ph type="sldNum" sz="quarter" idx="10"/>
          </p:nvPr>
        </p:nvSpPr>
        <p:spPr/>
        <p:txBody>
          <a:bodyPr/>
          <a:lstStyle/>
          <a:p>
            <a:fld id="{E29F6AFF-7E04-4C46-8BF4-31DD73873FE8}" type="slidenum">
              <a:rPr lang="en-US" smtClean="0"/>
              <a:pPr/>
              <a:t>11</a:t>
            </a:fld>
            <a:endParaRPr lang="en-US"/>
          </a:p>
        </p:txBody>
      </p:sp>
    </p:spTree>
    <p:extLst>
      <p:ext uri="{BB962C8B-B14F-4D97-AF65-F5344CB8AC3E}">
        <p14:creationId xmlns:p14="http://schemas.microsoft.com/office/powerpoint/2010/main" val="16061621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sz="1200" b="0" i="0" u="none" strike="noStrike" kern="1200" baseline="0" dirty="0" smtClean="0">
                <a:solidFill>
                  <a:schemeClr val="tx1"/>
                </a:solidFill>
                <a:latin typeface="+mn-lt"/>
                <a:ea typeface="ヒラギノ角ゴ Pro W3" charset="0"/>
                <a:cs typeface="ヒラギノ角ゴ Pro W3" charset="0"/>
              </a:rPr>
              <a:t>While the </a:t>
            </a:r>
            <a:r>
              <a:rPr lang="en-US" sz="1200" b="1" i="0" u="none" strike="noStrike" kern="1200" baseline="0" dirty="0" err="1" smtClean="0">
                <a:solidFill>
                  <a:schemeClr val="tx1"/>
                </a:solidFill>
                <a:latin typeface="+mn-lt"/>
                <a:ea typeface="ヒラギノ角ゴ Pro W3" charset="0"/>
                <a:cs typeface="ヒラギノ角ゴ Pro W3" charset="0"/>
              </a:rPr>
              <a:t>git</a:t>
            </a:r>
            <a:r>
              <a:rPr lang="en-US" sz="1200" b="1" i="0" u="none" strike="noStrike" kern="1200" baseline="0" dirty="0" smtClean="0">
                <a:solidFill>
                  <a:schemeClr val="tx1"/>
                </a:solidFill>
                <a:latin typeface="+mn-lt"/>
                <a:ea typeface="ヒラギノ角ゴ Pro W3" charset="0"/>
                <a:cs typeface="ヒラギノ角ゴ Pro W3" charset="0"/>
              </a:rPr>
              <a:t> status </a:t>
            </a:r>
            <a:r>
              <a:rPr lang="en-US" sz="1200" b="0" i="0" u="none" strike="noStrike" kern="1200" baseline="0" dirty="0" smtClean="0">
                <a:solidFill>
                  <a:schemeClr val="tx1"/>
                </a:solidFill>
                <a:latin typeface="+mn-lt"/>
                <a:ea typeface="ヒラギノ角ゴ Pro W3" charset="0"/>
                <a:cs typeface="ヒラギノ角ゴ Pro W3" charset="0"/>
              </a:rPr>
              <a:t>output is pretty comprehensive, it’s also quite wordy. Git also has a short status flag so you can see your changes in a more compact way.</a:t>
            </a:r>
          </a:p>
          <a:p>
            <a:r>
              <a:rPr lang="en-US" sz="1200" b="0" i="0" u="none" strike="noStrike" kern="1200" baseline="0" dirty="0" smtClean="0">
                <a:solidFill>
                  <a:schemeClr val="tx1"/>
                </a:solidFill>
                <a:latin typeface="+mn-lt"/>
                <a:ea typeface="ヒラギノ角ゴ Pro W3" charset="0"/>
                <a:cs typeface="ヒラギノ角ゴ Pro W3" charset="0"/>
              </a:rPr>
              <a:t>If you run </a:t>
            </a:r>
            <a:r>
              <a:rPr lang="en-US" sz="1200" b="1" i="0" u="none" strike="noStrike" kern="1200" baseline="0" dirty="0" err="1" smtClean="0">
                <a:solidFill>
                  <a:schemeClr val="tx1"/>
                </a:solidFill>
                <a:latin typeface="+mn-lt"/>
                <a:ea typeface="ヒラギノ角ゴ Pro W3" charset="0"/>
                <a:cs typeface="ヒラギノ角ゴ Pro W3" charset="0"/>
              </a:rPr>
              <a:t>git</a:t>
            </a:r>
            <a:r>
              <a:rPr lang="en-US" sz="1200" b="1" i="0" u="none" strike="noStrike" kern="1200" baseline="0" dirty="0" smtClean="0">
                <a:solidFill>
                  <a:schemeClr val="tx1"/>
                </a:solidFill>
                <a:latin typeface="+mn-lt"/>
                <a:ea typeface="ヒラギノ角ゴ Pro W3" charset="0"/>
                <a:cs typeface="ヒラギノ角ゴ Pro W3" charset="0"/>
              </a:rPr>
              <a:t> status -s</a:t>
            </a:r>
            <a:r>
              <a:rPr lang="en-US" sz="1200" b="0" i="0" u="none" strike="noStrike" kern="1200" baseline="0" dirty="0" smtClean="0">
                <a:solidFill>
                  <a:schemeClr val="tx1"/>
                </a:solidFill>
                <a:latin typeface="+mn-lt"/>
                <a:ea typeface="ヒラギノ角ゴ Pro W3" charset="0"/>
                <a:cs typeface="ヒラギノ角ゴ Pro W3" charset="0"/>
              </a:rPr>
              <a:t> or </a:t>
            </a:r>
            <a:r>
              <a:rPr lang="en-US" sz="1200" b="1" i="0" u="none" strike="noStrike" kern="1200" baseline="0" dirty="0" err="1" smtClean="0">
                <a:solidFill>
                  <a:schemeClr val="tx1"/>
                </a:solidFill>
                <a:latin typeface="+mn-lt"/>
                <a:ea typeface="ヒラギノ角ゴ Pro W3" charset="0"/>
                <a:cs typeface="ヒラギノ角ゴ Pro W3" charset="0"/>
              </a:rPr>
              <a:t>git</a:t>
            </a:r>
            <a:r>
              <a:rPr lang="en-US" sz="1200" b="1" i="0" u="none" strike="noStrike" kern="1200" baseline="0" dirty="0" smtClean="0">
                <a:solidFill>
                  <a:schemeClr val="tx1"/>
                </a:solidFill>
                <a:latin typeface="+mn-lt"/>
                <a:ea typeface="ヒラギノ角ゴ Pro W3" charset="0"/>
                <a:cs typeface="ヒラギノ角ゴ Pro W3" charset="0"/>
              </a:rPr>
              <a:t> status --short</a:t>
            </a:r>
            <a:r>
              <a:rPr lang="en-US" sz="1200" b="0" i="0" u="none" strike="noStrike" kern="1200" baseline="0" dirty="0" smtClean="0">
                <a:solidFill>
                  <a:schemeClr val="tx1"/>
                </a:solidFill>
                <a:latin typeface="+mn-lt"/>
                <a:ea typeface="ヒラギノ角ゴ Pro W3" charset="0"/>
                <a:cs typeface="ヒラギノ角ゴ Pro W3" charset="0"/>
              </a:rPr>
              <a:t> you get a far more simplified </a:t>
            </a:r>
            <a:r>
              <a:rPr lang="en-IN" sz="1200" b="0" i="0" u="none" strike="noStrike" kern="1200" baseline="0" dirty="0" smtClean="0">
                <a:solidFill>
                  <a:schemeClr val="tx1"/>
                </a:solidFill>
                <a:latin typeface="+mn-lt"/>
                <a:ea typeface="ヒラギノ角ゴ Pro W3" charset="0"/>
                <a:cs typeface="ヒラギノ角ゴ Pro W3" charset="0"/>
              </a:rPr>
              <a:t>output from the command.</a:t>
            </a:r>
          </a:p>
          <a:p>
            <a:endParaRPr lang="en-US" sz="1200" b="0" i="0" u="none" strike="noStrike" kern="1200" baseline="0" dirty="0" smtClean="0">
              <a:solidFill>
                <a:schemeClr val="tx1"/>
              </a:solidFill>
              <a:latin typeface="+mn-lt"/>
            </a:endParaRPr>
          </a:p>
          <a:p>
            <a:r>
              <a:rPr lang="en-US" sz="1200" b="0" i="0" u="none" strike="noStrike" kern="1200" baseline="0" dirty="0" smtClean="0">
                <a:solidFill>
                  <a:schemeClr val="tx1"/>
                </a:solidFill>
                <a:latin typeface="+mn-lt"/>
              </a:rPr>
              <a:t>&lt;1</a:t>
            </a:r>
            <a:r>
              <a:rPr lang="en-US" sz="1200" b="0" i="0" u="none" strike="noStrike" kern="1200" baseline="30000" dirty="0" smtClean="0">
                <a:solidFill>
                  <a:schemeClr val="tx1"/>
                </a:solidFill>
                <a:latin typeface="+mn-lt"/>
              </a:rPr>
              <a:t>st</a:t>
            </a:r>
            <a:r>
              <a:rPr lang="en-US" sz="1200" b="0" i="0" u="none" strike="noStrike" kern="1200" baseline="0" dirty="0" smtClean="0">
                <a:solidFill>
                  <a:schemeClr val="tx1"/>
                </a:solidFill>
                <a:latin typeface="+mn-lt"/>
              </a:rPr>
              <a:t> animation&gt;</a:t>
            </a:r>
          </a:p>
          <a:p>
            <a:r>
              <a:rPr lang="en-US" sz="1200" b="0" i="0" u="none" strike="noStrike" kern="1200" baseline="0" dirty="0" smtClean="0">
                <a:solidFill>
                  <a:schemeClr val="tx1"/>
                </a:solidFill>
                <a:latin typeface="+mn-lt"/>
                <a:ea typeface="ヒラギノ角ゴ Pro W3" charset="0"/>
                <a:cs typeface="ヒラギノ角ゴ Pro W3" charset="0"/>
              </a:rPr>
              <a:t>New files that aren’t tracked have a ?? next to them, </a:t>
            </a:r>
          </a:p>
          <a:p>
            <a:r>
              <a:rPr lang="en-US" sz="1200" b="0" i="0" u="none" strike="noStrike" kern="1200" baseline="0" dirty="0" smtClean="0">
                <a:solidFill>
                  <a:schemeClr val="tx1"/>
                </a:solidFill>
                <a:latin typeface="+mn-lt"/>
                <a:ea typeface="ヒラギノ角ゴ Pro W3" charset="0"/>
                <a:cs typeface="ヒラギノ角ゴ Pro W3" charset="0"/>
              </a:rPr>
              <a:t>new files that have been added to the staging area have an A, </a:t>
            </a:r>
          </a:p>
          <a:p>
            <a:r>
              <a:rPr lang="en-US" sz="1200" b="0" i="0" u="none" strike="noStrike" kern="1200" baseline="0" dirty="0" smtClean="0">
                <a:solidFill>
                  <a:schemeClr val="tx1"/>
                </a:solidFill>
                <a:latin typeface="+mn-lt"/>
                <a:ea typeface="ヒラギノ角ゴ Pro W3" charset="0"/>
                <a:cs typeface="ヒラギノ角ゴ Pro W3" charset="0"/>
              </a:rPr>
              <a:t>modified files have an M and so on.</a:t>
            </a:r>
          </a:p>
          <a:p>
            <a:endParaRPr lang="en-US" sz="1200" b="0" i="0" u="none" strike="noStrike" kern="1200" baseline="0" dirty="0" smtClean="0">
              <a:solidFill>
                <a:schemeClr val="tx1"/>
              </a:solidFill>
              <a:latin typeface="+mn-lt"/>
              <a:ea typeface="ヒラギノ角ゴ Pro W3" charset="0"/>
              <a:cs typeface="ヒラギノ角ゴ Pro W3" charset="0"/>
            </a:endParaRPr>
          </a:p>
          <a:p>
            <a:r>
              <a:rPr lang="en-US" sz="1200" b="0" i="0" u="none" strike="noStrike" kern="1200" baseline="0" dirty="0" smtClean="0">
                <a:solidFill>
                  <a:schemeClr val="tx1"/>
                </a:solidFill>
                <a:latin typeface="+mn-lt"/>
                <a:ea typeface="ヒラギノ角ゴ Pro W3" charset="0"/>
                <a:cs typeface="ヒラギノ角ゴ Pro W3" charset="0"/>
              </a:rPr>
              <a:t>&lt;2</a:t>
            </a:r>
            <a:r>
              <a:rPr lang="en-US" sz="1200" b="0" i="0" u="none" strike="noStrike" kern="1200" baseline="30000" dirty="0" smtClean="0">
                <a:solidFill>
                  <a:schemeClr val="tx1"/>
                </a:solidFill>
                <a:latin typeface="+mn-lt"/>
                <a:ea typeface="ヒラギノ角ゴ Pro W3" charset="0"/>
                <a:cs typeface="ヒラギノ角ゴ Pro W3" charset="0"/>
              </a:rPr>
              <a:t>nd</a:t>
            </a:r>
            <a:r>
              <a:rPr lang="en-US" sz="1200" b="0" i="0" u="none" strike="noStrike" kern="1200" baseline="0" dirty="0" smtClean="0">
                <a:solidFill>
                  <a:schemeClr val="tx1"/>
                </a:solidFill>
                <a:latin typeface="+mn-lt"/>
                <a:ea typeface="ヒラギノ角ゴ Pro W3" charset="0"/>
                <a:cs typeface="ヒラギノ角ゴ Pro W3" charset="0"/>
              </a:rPr>
              <a:t> animation&gt;</a:t>
            </a:r>
          </a:p>
          <a:p>
            <a:r>
              <a:rPr lang="en-US" sz="1200" b="0" i="0" u="none" strike="noStrike" kern="1200" baseline="0" dirty="0" smtClean="0">
                <a:solidFill>
                  <a:schemeClr val="tx1"/>
                </a:solidFill>
                <a:latin typeface="+mn-lt"/>
                <a:ea typeface="ヒラギノ角ゴ Pro W3" charset="0"/>
                <a:cs typeface="ヒラギノ角ゴ Pro W3" charset="0"/>
              </a:rPr>
              <a:t>There are two columns to the output – </a:t>
            </a:r>
          </a:p>
          <a:p>
            <a:pPr marL="171450" indent="-171450">
              <a:buFont typeface="Arial" panose="020B0604020202020204" pitchFamily="34" charset="0"/>
              <a:buChar char="•"/>
            </a:pPr>
            <a:r>
              <a:rPr lang="en-US" sz="1200" b="0" i="0" u="none" strike="noStrike" kern="1200" baseline="0" dirty="0" smtClean="0">
                <a:solidFill>
                  <a:schemeClr val="tx1"/>
                </a:solidFill>
                <a:latin typeface="+mn-lt"/>
                <a:ea typeface="ヒラギノ角ゴ Pro W3" charset="0"/>
                <a:cs typeface="ヒラギノ角ゴ Pro W3" charset="0"/>
              </a:rPr>
              <a:t>the left hand column indicates that the file is staged and </a:t>
            </a:r>
          </a:p>
          <a:p>
            <a:pPr marL="171450" indent="-171450">
              <a:buFont typeface="Arial" panose="020B0604020202020204" pitchFamily="34" charset="0"/>
              <a:buChar char="•"/>
            </a:pPr>
            <a:r>
              <a:rPr lang="en-US" sz="1200" b="0" i="0" u="none" strike="noStrike" kern="1200" baseline="0" dirty="0" smtClean="0">
                <a:solidFill>
                  <a:schemeClr val="tx1"/>
                </a:solidFill>
                <a:latin typeface="+mn-lt"/>
                <a:ea typeface="ヒラギノ角ゴ Pro W3" charset="0"/>
                <a:cs typeface="ヒラギノ角ゴ Pro W3" charset="0"/>
              </a:rPr>
              <a:t>the right hand column indicates that it’s modified. </a:t>
            </a:r>
          </a:p>
          <a:p>
            <a:pPr marL="0" indent="0">
              <a:buFont typeface="Arial" panose="020B0604020202020204" pitchFamily="34" charset="0"/>
              <a:buNone/>
            </a:pPr>
            <a:endParaRPr lang="en-US" sz="1200" b="0" i="0" u="none" strike="noStrike" kern="1200" baseline="0" dirty="0" smtClean="0">
              <a:solidFill>
                <a:schemeClr val="tx1"/>
              </a:solidFill>
              <a:latin typeface="+mn-lt"/>
              <a:ea typeface="ヒラギノ角ゴ Pro W3" charset="0"/>
              <a:cs typeface="ヒラギノ角ゴ Pro W3" charset="0"/>
            </a:endParaRPr>
          </a:p>
          <a:p>
            <a:pPr marL="0" indent="0">
              <a:buFont typeface="Arial" panose="020B0604020202020204" pitchFamily="34" charset="0"/>
              <a:buNone/>
            </a:pPr>
            <a:r>
              <a:rPr lang="en-US" sz="1200" b="0" i="0" u="none" strike="noStrike" kern="1200" baseline="0" dirty="0" smtClean="0">
                <a:solidFill>
                  <a:schemeClr val="tx1"/>
                </a:solidFill>
                <a:latin typeface="+mn-lt"/>
                <a:ea typeface="ヒラギノ角ゴ Pro W3" charset="0"/>
                <a:cs typeface="ヒラギノ角ゴ Pro W3" charset="0"/>
              </a:rPr>
              <a:t>&lt;3</a:t>
            </a:r>
            <a:r>
              <a:rPr lang="en-US" sz="1200" b="0" i="0" u="none" strike="noStrike" kern="1200" baseline="30000" dirty="0" smtClean="0">
                <a:solidFill>
                  <a:schemeClr val="tx1"/>
                </a:solidFill>
                <a:latin typeface="+mn-lt"/>
                <a:ea typeface="ヒラギノ角ゴ Pro W3" charset="0"/>
                <a:cs typeface="ヒラギノ角ゴ Pro W3" charset="0"/>
              </a:rPr>
              <a:t>rd</a:t>
            </a:r>
            <a:r>
              <a:rPr lang="en-US" sz="1200" b="0" i="0" u="none" strike="noStrike" kern="1200" baseline="0" dirty="0" smtClean="0">
                <a:solidFill>
                  <a:schemeClr val="tx1"/>
                </a:solidFill>
                <a:latin typeface="+mn-lt"/>
                <a:ea typeface="ヒラギノ角ゴ Pro W3" charset="0"/>
                <a:cs typeface="ヒラギノ角ゴ Pro W3" charset="0"/>
              </a:rPr>
              <a:t> animation&gt;</a:t>
            </a:r>
          </a:p>
          <a:p>
            <a:pPr marL="0" indent="0">
              <a:buFont typeface="Arial" panose="020B0604020202020204" pitchFamily="34" charset="0"/>
              <a:buNone/>
            </a:pPr>
            <a:r>
              <a:rPr lang="en-US" sz="1200" b="0" i="0" u="none" strike="noStrike" kern="1200" baseline="0" dirty="0" smtClean="0">
                <a:solidFill>
                  <a:schemeClr val="tx1"/>
                </a:solidFill>
                <a:latin typeface="+mn-lt"/>
                <a:ea typeface="ヒラギノ角ゴ Pro W3" charset="0"/>
                <a:cs typeface="ヒラギノ角ゴ Pro W3" charset="0"/>
              </a:rPr>
              <a:t>So for example in that output, </a:t>
            </a:r>
          </a:p>
          <a:p>
            <a:pPr marL="228600" indent="-228600">
              <a:buFont typeface="Arial" panose="020B0604020202020204" pitchFamily="34" charset="0"/>
              <a:buAutoNum type="arabicParenBoth"/>
            </a:pPr>
            <a:r>
              <a:rPr lang="en-US" sz="1200" b="0" i="0" u="none" strike="noStrike" kern="1200" baseline="0" dirty="0" smtClean="0">
                <a:solidFill>
                  <a:schemeClr val="tx1"/>
                </a:solidFill>
                <a:latin typeface="+mn-lt"/>
                <a:ea typeface="ヒラギノ角ゴ Pro W3" charset="0"/>
                <a:cs typeface="ヒラギノ角ゴ Pro W3" charset="0"/>
              </a:rPr>
              <a:t>the README file is modified in the working directory but not yet staged, </a:t>
            </a:r>
          </a:p>
          <a:p>
            <a:pPr marL="228600" indent="-228600">
              <a:buFont typeface="Arial" panose="020B0604020202020204" pitchFamily="34" charset="0"/>
              <a:buAutoNum type="arabicParenBoth"/>
            </a:pPr>
            <a:r>
              <a:rPr lang="en-US" sz="1200" b="0" i="0" u="none" strike="noStrike" kern="1200" baseline="0" dirty="0" smtClean="0">
                <a:solidFill>
                  <a:schemeClr val="tx1"/>
                </a:solidFill>
                <a:latin typeface="+mn-lt"/>
                <a:ea typeface="ヒラギノ角ゴ Pro W3" charset="0"/>
                <a:cs typeface="ヒラギノ角ゴ Pro W3" charset="0"/>
              </a:rPr>
              <a:t>File lib/</a:t>
            </a:r>
            <a:r>
              <a:rPr lang="en-US" sz="1200" b="0" i="0" u="none" strike="noStrike" kern="1200" baseline="0" dirty="0" err="1" smtClean="0">
                <a:solidFill>
                  <a:schemeClr val="tx1"/>
                </a:solidFill>
                <a:latin typeface="+mn-lt"/>
                <a:ea typeface="ヒラギノ角ゴ Pro W3" charset="0"/>
                <a:cs typeface="ヒラギノ角ゴ Pro W3" charset="0"/>
              </a:rPr>
              <a:t>git.rb</a:t>
            </a:r>
            <a:r>
              <a:rPr lang="en-US" sz="1200" b="0" i="0" u="none" strike="noStrike" kern="1200" baseline="0" dirty="0" smtClean="0">
                <a:solidFill>
                  <a:schemeClr val="tx1"/>
                </a:solidFill>
                <a:latin typeface="+mn-lt"/>
                <a:ea typeface="ヒラギノ角ゴ Pro W3" charset="0"/>
                <a:cs typeface="ヒラギノ角ゴ Pro W3" charset="0"/>
              </a:rPr>
              <a:t> is a new file that has been added/tracked to the staging area</a:t>
            </a:r>
          </a:p>
          <a:p>
            <a:pPr marL="228600" indent="-228600">
              <a:buFont typeface="Arial" panose="020B0604020202020204" pitchFamily="34" charset="0"/>
              <a:buAutoNum type="arabicParenBoth"/>
            </a:pPr>
            <a:r>
              <a:rPr lang="en-US" sz="1200" b="0" i="0" u="none" strike="noStrike" kern="1200" baseline="0" dirty="0" smtClean="0">
                <a:solidFill>
                  <a:schemeClr val="tx1"/>
                </a:solidFill>
                <a:latin typeface="+mn-lt"/>
                <a:ea typeface="ヒラギノ角ゴ Pro W3" charset="0"/>
                <a:cs typeface="ヒラギノ角ゴ Pro W3" charset="0"/>
              </a:rPr>
              <a:t>while the lib/</a:t>
            </a:r>
            <a:r>
              <a:rPr lang="en-US" sz="1200" b="0" i="0" u="none" strike="noStrike" kern="1200" baseline="0" dirty="0" err="1" smtClean="0">
                <a:solidFill>
                  <a:schemeClr val="tx1"/>
                </a:solidFill>
                <a:latin typeface="+mn-lt"/>
                <a:ea typeface="ヒラギノ角ゴ Pro W3" charset="0"/>
                <a:cs typeface="ヒラギノ角ゴ Pro W3" charset="0"/>
              </a:rPr>
              <a:t>simplegit.rb</a:t>
            </a:r>
            <a:r>
              <a:rPr lang="en-US" sz="1200" b="0" i="0" u="none" strike="noStrike" kern="1200" baseline="0" dirty="0" smtClean="0">
                <a:solidFill>
                  <a:schemeClr val="tx1"/>
                </a:solidFill>
                <a:latin typeface="+mn-lt"/>
                <a:ea typeface="ヒラギノ角ゴ Pro W3" charset="0"/>
                <a:cs typeface="ヒラギノ角ゴ Pro W3" charset="0"/>
              </a:rPr>
              <a:t> file is modified and staged. </a:t>
            </a:r>
          </a:p>
          <a:p>
            <a:pPr marL="228600" indent="-228600">
              <a:buFont typeface="Arial" panose="020B0604020202020204" pitchFamily="34" charset="0"/>
              <a:buAutoNum type="arabicParenBoth"/>
            </a:pPr>
            <a:r>
              <a:rPr lang="en-US" sz="1200" b="0" i="0" u="none" strike="noStrike" kern="1200" baseline="0" dirty="0" smtClean="0">
                <a:solidFill>
                  <a:schemeClr val="tx1"/>
                </a:solidFill>
                <a:latin typeface="+mn-lt"/>
                <a:ea typeface="ヒラギノ角ゴ Pro W3" charset="0"/>
                <a:cs typeface="ヒラギノ角ゴ Pro W3" charset="0"/>
              </a:rPr>
              <a:t>The </a:t>
            </a:r>
            <a:r>
              <a:rPr lang="en-US" sz="1200" b="0" i="0" u="none" strike="noStrike" kern="1200" baseline="0" dirty="0" err="1" smtClean="0">
                <a:solidFill>
                  <a:schemeClr val="tx1"/>
                </a:solidFill>
                <a:latin typeface="+mn-lt"/>
                <a:ea typeface="ヒラギノ角ゴ Pro W3" charset="0"/>
                <a:cs typeface="ヒラギノ角ゴ Pro W3" charset="0"/>
              </a:rPr>
              <a:t>Rakefile</a:t>
            </a:r>
            <a:r>
              <a:rPr lang="en-US" sz="1200" b="0" i="0" u="none" strike="noStrike" kern="1200" baseline="0" dirty="0" smtClean="0">
                <a:solidFill>
                  <a:schemeClr val="tx1"/>
                </a:solidFill>
                <a:latin typeface="+mn-lt"/>
                <a:ea typeface="ヒラギノ角ゴ Pro W3" charset="0"/>
                <a:cs typeface="ヒラギノ角ゴ Pro W3" charset="0"/>
              </a:rPr>
              <a:t> was modified, staged and then modified again, so there are changes to it that are both staged and </a:t>
            </a:r>
            <a:r>
              <a:rPr lang="en-US" sz="1200" b="0" i="0" u="none" strike="noStrike" kern="1200" baseline="0" dirty="0" err="1" smtClean="0">
                <a:solidFill>
                  <a:schemeClr val="tx1"/>
                </a:solidFill>
                <a:latin typeface="+mn-lt"/>
                <a:ea typeface="ヒラギノ角ゴ Pro W3" charset="0"/>
                <a:cs typeface="ヒラギノ角ゴ Pro W3" charset="0"/>
              </a:rPr>
              <a:t>unstaged</a:t>
            </a:r>
            <a:r>
              <a:rPr lang="en-US" sz="1200" b="0" i="0" u="none" strike="noStrike" kern="1200" baseline="0" dirty="0" smtClean="0">
                <a:solidFill>
                  <a:schemeClr val="tx1"/>
                </a:solidFill>
                <a:latin typeface="+mn-lt"/>
                <a:ea typeface="ヒラギノ角ゴ Pro W3" charset="0"/>
                <a:cs typeface="ヒラギノ角ゴ Pro W3" charset="0"/>
              </a:rPr>
              <a:t>.</a:t>
            </a:r>
          </a:p>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E29F6AFF-7E04-4C46-8BF4-31DD73873FE8}" type="slidenum">
              <a:rPr lang="en-US" smtClean="0"/>
              <a:pPr/>
              <a:t>12</a:t>
            </a:fld>
            <a:endParaRPr lang="en-US"/>
          </a:p>
        </p:txBody>
      </p:sp>
    </p:spTree>
    <p:extLst>
      <p:ext uri="{BB962C8B-B14F-4D97-AF65-F5344CB8AC3E}">
        <p14:creationId xmlns:p14="http://schemas.microsoft.com/office/powerpoint/2010/main" val="34673471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US" sz="1200" b="0" i="0" u="none" strike="noStrike" kern="1200" baseline="0" dirty="0" smtClean="0">
                <a:solidFill>
                  <a:schemeClr val="tx1"/>
                </a:solidFill>
                <a:latin typeface="+mn-lt"/>
                <a:ea typeface="ヒラギノ角ゴ Pro W3" charset="0"/>
                <a:cs typeface="ヒラギノ角ゴ Pro W3" charset="0"/>
              </a:rPr>
              <a:t>Often, you’ll have a class of files that you don’t want Git to automatically add or even show you as being untracked. </a:t>
            </a:r>
          </a:p>
          <a:p>
            <a:r>
              <a:rPr lang="en-US" sz="1200" b="0" i="0" u="none" strike="noStrike" kern="1200" baseline="0" dirty="0" smtClean="0">
                <a:solidFill>
                  <a:schemeClr val="tx1"/>
                </a:solidFill>
                <a:latin typeface="+mn-lt"/>
                <a:ea typeface="ヒラギノ角ゴ Pro W3" charset="0"/>
                <a:cs typeface="ヒラギノ角ゴ Pro W3" charset="0"/>
              </a:rPr>
              <a:t>These are generally automatically generated files such as log files or files produced by your build system. </a:t>
            </a:r>
          </a:p>
          <a:p>
            <a:r>
              <a:rPr lang="en-US" sz="1200" b="0" i="0" u="none" strike="noStrike" kern="1200" baseline="0" dirty="0" smtClean="0">
                <a:solidFill>
                  <a:schemeClr val="tx1"/>
                </a:solidFill>
                <a:latin typeface="+mn-lt"/>
                <a:ea typeface="ヒラギノ角ゴ Pro W3" charset="0"/>
                <a:cs typeface="ヒラギノ角ゴ Pro W3" charset="0"/>
              </a:rPr>
              <a:t>In such cases, you can create a file listing patterns to match them named </a:t>
            </a:r>
            <a:r>
              <a:rPr lang="en-US" sz="1200" b="1" i="0" u="none" strike="noStrike" kern="1200" baseline="0" dirty="0" smtClean="0">
                <a:solidFill>
                  <a:schemeClr val="tx1"/>
                </a:solidFill>
                <a:latin typeface="+mn-lt"/>
                <a:ea typeface="ヒラギノ角ゴ Pro W3" charset="0"/>
                <a:cs typeface="ヒラギノ角ゴ Pro W3" charset="0"/>
              </a:rPr>
              <a:t>.</a:t>
            </a:r>
            <a:r>
              <a:rPr lang="en-US" sz="1200" b="1" i="0" u="none" strike="noStrike" kern="1200" baseline="0" dirty="0" err="1" smtClean="0">
                <a:solidFill>
                  <a:schemeClr val="tx1"/>
                </a:solidFill>
                <a:latin typeface="+mn-lt"/>
                <a:ea typeface="ヒラギノ角ゴ Pro W3" charset="0"/>
                <a:cs typeface="ヒラギノ角ゴ Pro W3" charset="0"/>
              </a:rPr>
              <a:t>gitignore</a:t>
            </a:r>
            <a:r>
              <a:rPr lang="en-US" sz="1200" b="0" i="0" u="none" strike="noStrike" kern="1200" baseline="0" dirty="0" smtClean="0">
                <a:solidFill>
                  <a:schemeClr val="tx1"/>
                </a:solidFill>
                <a:latin typeface="+mn-lt"/>
                <a:ea typeface="ヒラギノ角ゴ Pro W3" charset="0"/>
                <a:cs typeface="ヒラギノ角ゴ Pro W3" charset="0"/>
              </a:rPr>
              <a:t>. </a:t>
            </a:r>
          </a:p>
          <a:p>
            <a:r>
              <a:rPr lang="en-US" sz="1200" b="0" i="0" u="none" strike="noStrike" kern="1200" baseline="0" dirty="0" smtClean="0">
                <a:solidFill>
                  <a:schemeClr val="tx1"/>
                </a:solidFill>
                <a:latin typeface="+mn-lt"/>
                <a:ea typeface="ヒラギノ角ゴ Pro W3" charset="0"/>
                <a:cs typeface="ヒラギノ角ゴ Pro W3" charset="0"/>
              </a:rPr>
              <a:t>Here is </a:t>
            </a:r>
            <a:r>
              <a:rPr lang="en-IN" sz="1200" b="0" i="0" u="none" strike="noStrike" kern="1200" baseline="0" dirty="0" smtClean="0">
                <a:solidFill>
                  <a:schemeClr val="tx1"/>
                </a:solidFill>
                <a:latin typeface="+mn-lt"/>
                <a:ea typeface="ヒラギノ角ゴ Pro W3" charset="0"/>
                <a:cs typeface="ヒラギノ角ゴ Pro W3" charset="0"/>
              </a:rPr>
              <a:t>an example </a:t>
            </a:r>
            <a:r>
              <a:rPr lang="en-IN" sz="1200" b="1" i="0" u="none" strike="noStrike" kern="1200" baseline="0" dirty="0" smtClean="0">
                <a:solidFill>
                  <a:schemeClr val="tx1"/>
                </a:solidFill>
                <a:latin typeface="+mn-lt"/>
                <a:ea typeface="ヒラギノ角ゴ Pro W3" charset="0"/>
                <a:cs typeface="ヒラギノ角ゴ Pro W3" charset="0"/>
              </a:rPr>
              <a:t>.</a:t>
            </a:r>
            <a:r>
              <a:rPr lang="en-IN" sz="1200" b="1" i="0" u="none" strike="noStrike" kern="1200" baseline="0" dirty="0" err="1" smtClean="0">
                <a:solidFill>
                  <a:schemeClr val="tx1"/>
                </a:solidFill>
                <a:latin typeface="+mn-lt"/>
                <a:ea typeface="ヒラギノ角ゴ Pro W3" charset="0"/>
                <a:cs typeface="ヒラギノ角ゴ Pro W3" charset="0"/>
              </a:rPr>
              <a:t>gitignore</a:t>
            </a:r>
            <a:r>
              <a:rPr lang="en-IN" sz="1200" b="0" i="0" u="none" strike="noStrike" kern="1200" baseline="0" dirty="0" smtClean="0">
                <a:solidFill>
                  <a:schemeClr val="tx1"/>
                </a:solidFill>
                <a:latin typeface="+mn-lt"/>
                <a:ea typeface="ヒラギノ角ゴ Pro W3" charset="0"/>
                <a:cs typeface="ヒラギノ角ゴ Pro W3" charset="0"/>
              </a:rPr>
              <a:t> file:</a:t>
            </a:r>
          </a:p>
          <a:p>
            <a:r>
              <a:rPr lang="en-US" sz="1200" b="0" i="0" u="none" strike="noStrike" kern="1200" baseline="0" dirty="0" smtClean="0">
                <a:solidFill>
                  <a:schemeClr val="tx1"/>
                </a:solidFill>
                <a:latin typeface="+mn-lt"/>
                <a:ea typeface="ヒラギノ角ゴ Pro W3" charset="0"/>
                <a:cs typeface="ヒラギノ角ゴ Pro W3" charset="0"/>
              </a:rPr>
              <a:t>&lt;1</a:t>
            </a:r>
            <a:r>
              <a:rPr lang="en-US" sz="1200" b="0" i="0" u="none" strike="noStrike" kern="1200" baseline="30000" dirty="0" smtClean="0">
                <a:solidFill>
                  <a:schemeClr val="tx1"/>
                </a:solidFill>
                <a:latin typeface="+mn-lt"/>
                <a:ea typeface="ヒラギノ角ゴ Pro W3" charset="0"/>
                <a:cs typeface="ヒラギノ角ゴ Pro W3" charset="0"/>
              </a:rPr>
              <a:t>st</a:t>
            </a:r>
            <a:r>
              <a:rPr lang="en-US" sz="1200" b="0" i="0" u="none" strike="noStrike" kern="1200" baseline="0" dirty="0" smtClean="0">
                <a:solidFill>
                  <a:schemeClr val="tx1"/>
                </a:solidFill>
                <a:latin typeface="+mn-lt"/>
                <a:ea typeface="ヒラギノ角ゴ Pro W3" charset="0"/>
                <a:cs typeface="ヒラギノ角ゴ Pro W3" charset="0"/>
              </a:rPr>
              <a:t> animation&gt; </a:t>
            </a:r>
            <a:endParaRPr lang="en-IN" sz="1200" b="0" i="0" u="none" strike="noStrike" kern="1200" baseline="0" dirty="0" smtClean="0">
              <a:solidFill>
                <a:schemeClr val="tx1"/>
              </a:solidFill>
              <a:latin typeface="+mn-lt"/>
              <a:ea typeface="ヒラギノ角ゴ Pro W3" charset="0"/>
              <a:cs typeface="ヒラギノ角ゴ Pro W3" charset="0"/>
            </a:endParaRPr>
          </a:p>
          <a:p>
            <a:endParaRPr lang="en-US" dirty="0" smtClean="0"/>
          </a:p>
          <a:p>
            <a:r>
              <a:rPr lang="en-US" sz="1200" b="0" i="0" u="none" strike="noStrike" kern="1200" baseline="0" dirty="0" smtClean="0">
                <a:solidFill>
                  <a:schemeClr val="tx1"/>
                </a:solidFill>
                <a:latin typeface="+mn-lt"/>
                <a:ea typeface="ヒラギノ角ゴ Pro W3" charset="0"/>
                <a:cs typeface="ヒラギノ角ゴ Pro W3" charset="0"/>
              </a:rPr>
              <a:t>The first line tells Git to ignore any files ending in “.o” or “.a” – object and archive files that may be the product of building your code. </a:t>
            </a:r>
          </a:p>
          <a:p>
            <a:r>
              <a:rPr lang="en-US" sz="1200" b="0" i="0" u="none" strike="noStrike" kern="1200" baseline="0" dirty="0" smtClean="0">
                <a:solidFill>
                  <a:schemeClr val="tx1"/>
                </a:solidFill>
                <a:latin typeface="+mn-lt"/>
                <a:ea typeface="ヒラギノ角ゴ Pro W3" charset="0"/>
                <a:cs typeface="ヒラギノ角ゴ Pro W3" charset="0"/>
              </a:rPr>
              <a:t>The second line tells Git to ignore all files that end with a tilde (~), which is used by many text editors such as </a:t>
            </a:r>
            <a:r>
              <a:rPr lang="en-US" sz="1200" b="0" i="0" u="none" strike="noStrike" kern="1200" baseline="0" dirty="0" err="1" smtClean="0">
                <a:solidFill>
                  <a:schemeClr val="tx1"/>
                </a:solidFill>
                <a:latin typeface="+mn-lt"/>
                <a:ea typeface="ヒラギノ角ゴ Pro W3" charset="0"/>
                <a:cs typeface="ヒラギノ角ゴ Pro W3" charset="0"/>
              </a:rPr>
              <a:t>Emacs</a:t>
            </a:r>
            <a:r>
              <a:rPr lang="en-US" sz="1200" b="0" i="0" u="none" strike="noStrike" kern="1200" baseline="0" dirty="0" smtClean="0">
                <a:solidFill>
                  <a:schemeClr val="tx1"/>
                </a:solidFill>
                <a:latin typeface="+mn-lt"/>
                <a:ea typeface="ヒラギノ角ゴ Pro W3" charset="0"/>
                <a:cs typeface="ヒラギノ角ゴ Pro W3" charset="0"/>
              </a:rPr>
              <a:t> to mark temporary files. </a:t>
            </a:r>
          </a:p>
          <a:p>
            <a:r>
              <a:rPr lang="en-US" sz="1200" b="0" i="0" u="none" strike="noStrike" kern="1200" baseline="0" dirty="0" smtClean="0">
                <a:solidFill>
                  <a:schemeClr val="tx1"/>
                </a:solidFill>
                <a:latin typeface="+mn-lt"/>
                <a:ea typeface="ヒラギノ角ゴ Pro W3" charset="0"/>
                <a:cs typeface="ヒラギノ角ゴ Pro W3" charset="0"/>
              </a:rPr>
              <a:t>You may also include a log, </a:t>
            </a:r>
            <a:r>
              <a:rPr lang="en-US" sz="1200" b="0" i="0" u="none" strike="noStrike" kern="1200" baseline="0" dirty="0" err="1" smtClean="0">
                <a:solidFill>
                  <a:schemeClr val="tx1"/>
                </a:solidFill>
                <a:latin typeface="+mn-lt"/>
                <a:ea typeface="ヒラギノ角ゴ Pro W3" charset="0"/>
                <a:cs typeface="ヒラギノ角ゴ Pro W3" charset="0"/>
              </a:rPr>
              <a:t>tmp</a:t>
            </a:r>
            <a:r>
              <a:rPr lang="en-US" sz="1200" b="0" i="0" u="none" strike="noStrike" kern="1200" baseline="0" dirty="0" smtClean="0">
                <a:solidFill>
                  <a:schemeClr val="tx1"/>
                </a:solidFill>
                <a:latin typeface="+mn-lt"/>
                <a:ea typeface="ヒラギノ角ゴ Pro W3" charset="0"/>
                <a:cs typeface="ヒラギノ角ゴ Pro W3" charset="0"/>
              </a:rPr>
              <a:t>, or </a:t>
            </a:r>
            <a:r>
              <a:rPr lang="en-US" sz="1200" b="0" i="0" u="none" strike="noStrike" kern="1200" baseline="0" dirty="0" err="1" smtClean="0">
                <a:solidFill>
                  <a:schemeClr val="tx1"/>
                </a:solidFill>
                <a:latin typeface="+mn-lt"/>
                <a:ea typeface="ヒラギノ角ゴ Pro W3" charset="0"/>
                <a:cs typeface="ヒラギノ角ゴ Pro W3" charset="0"/>
              </a:rPr>
              <a:t>pid</a:t>
            </a:r>
            <a:r>
              <a:rPr lang="en-US" sz="1200" b="0" i="0" u="none" strike="noStrike" kern="1200" baseline="0" dirty="0" smtClean="0">
                <a:solidFill>
                  <a:schemeClr val="tx1"/>
                </a:solidFill>
                <a:latin typeface="+mn-lt"/>
                <a:ea typeface="ヒラギノ角ゴ Pro W3" charset="0"/>
                <a:cs typeface="ヒラギノ角ゴ Pro W3" charset="0"/>
              </a:rPr>
              <a:t> directory; automatically generated documentation; and so on. Setting up a </a:t>
            </a:r>
            <a:r>
              <a:rPr lang="en-US" sz="1200" b="1" i="0" u="none" strike="noStrike" kern="1200" baseline="0" dirty="0" smtClean="0">
                <a:solidFill>
                  <a:schemeClr val="tx1"/>
                </a:solidFill>
                <a:latin typeface="+mn-lt"/>
                <a:ea typeface="ヒラギノ角ゴ Pro W3" charset="0"/>
                <a:cs typeface="ヒラギノ角ゴ Pro W3" charset="0"/>
              </a:rPr>
              <a:t>.</a:t>
            </a:r>
            <a:r>
              <a:rPr lang="en-US" sz="1200" b="1" i="0" u="none" strike="noStrike" kern="1200" baseline="0" dirty="0" err="1" smtClean="0">
                <a:solidFill>
                  <a:schemeClr val="tx1"/>
                </a:solidFill>
                <a:latin typeface="+mn-lt"/>
                <a:ea typeface="ヒラギノ角ゴ Pro W3" charset="0"/>
                <a:cs typeface="ヒラギノ角ゴ Pro W3" charset="0"/>
              </a:rPr>
              <a:t>gitignore</a:t>
            </a:r>
            <a:r>
              <a:rPr lang="en-US" sz="1200" b="1" i="0" u="none" strike="noStrike" kern="1200" baseline="0" dirty="0" smtClean="0">
                <a:solidFill>
                  <a:schemeClr val="tx1"/>
                </a:solidFill>
                <a:latin typeface="+mn-lt"/>
                <a:ea typeface="ヒラギノ角ゴ Pro W3" charset="0"/>
                <a:cs typeface="ヒラギノ角ゴ Pro W3" charset="0"/>
              </a:rPr>
              <a:t> </a:t>
            </a:r>
            <a:r>
              <a:rPr lang="en-US" sz="1200" b="0" i="0" u="none" strike="noStrike" kern="1200" baseline="0" dirty="0" smtClean="0">
                <a:solidFill>
                  <a:schemeClr val="tx1"/>
                </a:solidFill>
                <a:latin typeface="+mn-lt"/>
                <a:ea typeface="ヒラギノ角ゴ Pro W3" charset="0"/>
                <a:cs typeface="ヒラギノ角ゴ Pro W3" charset="0"/>
              </a:rPr>
              <a:t>file before you get going is generally a good idea so you don’t</a:t>
            </a:r>
          </a:p>
          <a:p>
            <a:r>
              <a:rPr lang="en-US" sz="1200" b="0" i="0" u="none" strike="noStrike" kern="1200" baseline="0" dirty="0" smtClean="0">
                <a:solidFill>
                  <a:schemeClr val="tx1"/>
                </a:solidFill>
                <a:latin typeface="+mn-lt"/>
                <a:ea typeface="ヒラギノ角ゴ Pro W3" charset="0"/>
                <a:cs typeface="ヒラギノ角ゴ Pro W3" charset="0"/>
              </a:rPr>
              <a:t>accidentally commit files that you really don’t want in your Git repository.</a:t>
            </a:r>
          </a:p>
          <a:p>
            <a:endParaRPr lang="en-US" sz="1200" b="0" i="0" u="none" strike="noStrike" kern="1200" baseline="0" dirty="0" smtClean="0">
              <a:solidFill>
                <a:schemeClr val="tx1"/>
              </a:solidFill>
              <a:latin typeface="+mn-lt"/>
              <a:ea typeface="ヒラギノ角ゴ Pro W3" charset="0"/>
              <a:cs typeface="ヒラギノ角ゴ Pro W3" charset="0"/>
            </a:endParaRPr>
          </a:p>
          <a:p>
            <a:r>
              <a:rPr lang="en-US" sz="1200" b="0" i="0" u="none" strike="noStrike" kern="1200" baseline="0" dirty="0" smtClean="0">
                <a:solidFill>
                  <a:schemeClr val="tx1"/>
                </a:solidFill>
                <a:latin typeface="+mn-lt"/>
                <a:ea typeface="ヒラギノ角ゴ Pro W3" charset="0"/>
                <a:cs typeface="ヒラギノ角ゴ Pro W3" charset="0"/>
              </a:rPr>
              <a:t>&lt;2</a:t>
            </a:r>
            <a:r>
              <a:rPr lang="en-US" sz="1200" b="0" i="0" u="none" strike="noStrike" kern="1200" baseline="30000" dirty="0" smtClean="0">
                <a:solidFill>
                  <a:schemeClr val="tx1"/>
                </a:solidFill>
                <a:latin typeface="+mn-lt"/>
                <a:ea typeface="ヒラギノ角ゴ Pro W3" charset="0"/>
                <a:cs typeface="ヒラギノ角ゴ Pro W3" charset="0"/>
              </a:rPr>
              <a:t>nd</a:t>
            </a:r>
            <a:r>
              <a:rPr lang="en-US" sz="1200" b="0" i="0" u="none" strike="noStrike" kern="1200" baseline="0" dirty="0" smtClean="0">
                <a:solidFill>
                  <a:schemeClr val="tx1"/>
                </a:solidFill>
                <a:latin typeface="+mn-lt"/>
                <a:ea typeface="ヒラギノ角ゴ Pro W3" charset="0"/>
                <a:cs typeface="ヒラギノ角ゴ Pro W3" charset="0"/>
              </a:rPr>
              <a:t> animation&gt;</a:t>
            </a:r>
          </a:p>
          <a:p>
            <a:r>
              <a:rPr lang="en-US" sz="1200" b="0" i="0" u="none" strike="noStrike" kern="1200" baseline="0" dirty="0" smtClean="0">
                <a:solidFill>
                  <a:schemeClr val="tx1"/>
                </a:solidFill>
                <a:latin typeface="+mn-lt"/>
                <a:ea typeface="ヒラギノ角ゴ Pro W3" charset="0"/>
                <a:cs typeface="ヒラギノ角ゴ Pro W3" charset="0"/>
              </a:rPr>
              <a:t>The rules for the patterns you can put in the </a:t>
            </a:r>
            <a:r>
              <a:rPr lang="en-US" sz="1200" b="1" i="0" u="none" strike="noStrike" kern="1200" baseline="0" dirty="0" smtClean="0">
                <a:solidFill>
                  <a:schemeClr val="tx1"/>
                </a:solidFill>
                <a:latin typeface="+mn-lt"/>
                <a:ea typeface="ヒラギノ角ゴ Pro W3" charset="0"/>
                <a:cs typeface="ヒラギノ角ゴ Pro W3" charset="0"/>
              </a:rPr>
              <a:t>.</a:t>
            </a:r>
            <a:r>
              <a:rPr lang="en-US" sz="1200" b="1" i="0" u="none" strike="noStrike" kern="1200" baseline="0" dirty="0" err="1" smtClean="0">
                <a:solidFill>
                  <a:schemeClr val="tx1"/>
                </a:solidFill>
                <a:latin typeface="+mn-lt"/>
                <a:ea typeface="ヒラギノ角ゴ Pro W3" charset="0"/>
                <a:cs typeface="ヒラギノ角ゴ Pro W3" charset="0"/>
              </a:rPr>
              <a:t>gitignore</a:t>
            </a:r>
            <a:r>
              <a:rPr lang="en-US" sz="1200" b="1" i="0" u="none" strike="noStrike" kern="1200" baseline="0" dirty="0" smtClean="0">
                <a:solidFill>
                  <a:schemeClr val="tx1"/>
                </a:solidFill>
                <a:latin typeface="+mn-lt"/>
                <a:ea typeface="ヒラギノ角ゴ Pro W3" charset="0"/>
                <a:cs typeface="ヒラギノ角ゴ Pro W3" charset="0"/>
              </a:rPr>
              <a:t> </a:t>
            </a:r>
            <a:r>
              <a:rPr lang="en-US" sz="1200" b="0" i="0" u="none" strike="noStrike" kern="1200" baseline="0" dirty="0" smtClean="0">
                <a:solidFill>
                  <a:schemeClr val="tx1"/>
                </a:solidFill>
                <a:latin typeface="+mn-lt"/>
                <a:ea typeface="ヒラギノ角ゴ Pro W3" charset="0"/>
                <a:cs typeface="ヒラギノ角ゴ Pro W3" charset="0"/>
              </a:rPr>
              <a:t>file are as follows:</a:t>
            </a:r>
          </a:p>
          <a:p>
            <a:r>
              <a:rPr lang="en-US" sz="1200" b="0" i="0" u="none" strike="noStrike" kern="1200" baseline="0" dirty="0" smtClean="0">
                <a:solidFill>
                  <a:schemeClr val="tx1"/>
                </a:solidFill>
                <a:latin typeface="+mn-lt"/>
                <a:ea typeface="ヒラギノ角ゴ Pro W3" charset="0"/>
                <a:cs typeface="ヒラギノ角ゴ Pro W3" charset="0"/>
              </a:rPr>
              <a:t>• Blank lines or lines starting with # are ignored.</a:t>
            </a:r>
          </a:p>
          <a:p>
            <a:r>
              <a:rPr lang="en-IN" sz="1200" b="0" i="0" u="none" strike="noStrike" kern="1200" baseline="0" dirty="0" smtClean="0">
                <a:solidFill>
                  <a:schemeClr val="tx1"/>
                </a:solidFill>
                <a:latin typeface="+mn-lt"/>
                <a:ea typeface="ヒラギノ角ゴ Pro W3" charset="0"/>
                <a:cs typeface="ヒラギノ角ゴ Pro W3" charset="0"/>
              </a:rPr>
              <a:t>• Standard glob patterns work.</a:t>
            </a:r>
          </a:p>
          <a:p>
            <a:r>
              <a:rPr lang="en-US" sz="1200" b="0" i="0" u="none" strike="noStrike" kern="1200" baseline="0" dirty="0" smtClean="0">
                <a:solidFill>
                  <a:schemeClr val="tx1"/>
                </a:solidFill>
                <a:latin typeface="+mn-lt"/>
                <a:ea typeface="ヒラギノ角ゴ Pro W3" charset="0"/>
                <a:cs typeface="ヒラギノ角ゴ Pro W3" charset="0"/>
              </a:rPr>
              <a:t>• You can end patterns with a forward slash (/) to specify a directory.</a:t>
            </a:r>
          </a:p>
          <a:p>
            <a:r>
              <a:rPr lang="en-US" sz="1200" b="0" i="0" u="none" strike="noStrike" kern="1200" baseline="0" dirty="0" smtClean="0">
                <a:solidFill>
                  <a:schemeClr val="tx1"/>
                </a:solidFill>
                <a:latin typeface="+mn-lt"/>
                <a:ea typeface="ヒラギノ角ゴ Pro W3" charset="0"/>
                <a:cs typeface="ヒラギノ角ゴ Pro W3" charset="0"/>
              </a:rPr>
              <a:t>• You can negate a pattern by starting it with an exclamation point (!).</a:t>
            </a:r>
          </a:p>
          <a:p>
            <a:endParaRPr lang="en-US" sz="1200" b="0" i="0" u="none" strike="noStrike" kern="1200" baseline="0" dirty="0" smtClean="0">
              <a:solidFill>
                <a:schemeClr val="tx1"/>
              </a:solidFill>
              <a:latin typeface="+mn-lt"/>
            </a:endParaRPr>
          </a:p>
          <a:p>
            <a:r>
              <a:rPr lang="en-US" sz="1200" b="0" i="0" u="none" strike="noStrike" kern="1200" baseline="0" dirty="0" smtClean="0">
                <a:solidFill>
                  <a:schemeClr val="tx1"/>
                </a:solidFill>
                <a:latin typeface="+mn-lt"/>
              </a:rPr>
              <a:t>&lt;3</a:t>
            </a:r>
            <a:r>
              <a:rPr lang="en-US" sz="1200" b="0" i="0" u="none" strike="noStrike" kern="1200" baseline="30000" dirty="0" smtClean="0">
                <a:solidFill>
                  <a:schemeClr val="tx1"/>
                </a:solidFill>
                <a:latin typeface="+mn-lt"/>
              </a:rPr>
              <a:t>rd</a:t>
            </a:r>
            <a:r>
              <a:rPr lang="en-US" sz="1200" b="0" i="0" u="none" strike="noStrike" kern="1200" baseline="0" dirty="0" smtClean="0">
                <a:solidFill>
                  <a:schemeClr val="tx1"/>
                </a:solidFill>
                <a:latin typeface="+mn-lt"/>
              </a:rPr>
              <a:t> animation&gt;</a:t>
            </a:r>
          </a:p>
          <a:p>
            <a:endParaRPr lang="en-US" sz="1200" b="0" i="0" u="none" strike="noStrike" kern="1200" baseline="0" dirty="0" smtClean="0">
              <a:solidFill>
                <a:schemeClr val="tx1"/>
              </a:solidFill>
              <a:latin typeface="+mn-lt"/>
            </a:endParaRPr>
          </a:p>
          <a:p>
            <a:r>
              <a:rPr lang="en-US" sz="1200" b="0" i="0" u="none" strike="noStrike" kern="1200" baseline="0" dirty="0" smtClean="0">
                <a:solidFill>
                  <a:schemeClr val="tx1"/>
                </a:solidFill>
                <a:latin typeface="+mn-lt"/>
              </a:rPr>
              <a:t>…. 5 seconds …</a:t>
            </a:r>
          </a:p>
          <a:p>
            <a:endParaRPr lang="en-US" dirty="0"/>
          </a:p>
        </p:txBody>
      </p:sp>
      <p:sp>
        <p:nvSpPr>
          <p:cNvPr id="4" name="Slide Number Placeholder 3"/>
          <p:cNvSpPr>
            <a:spLocks noGrp="1"/>
          </p:cNvSpPr>
          <p:nvPr>
            <p:ph type="sldNum" sz="quarter" idx="10"/>
          </p:nvPr>
        </p:nvSpPr>
        <p:spPr/>
        <p:txBody>
          <a:bodyPr/>
          <a:lstStyle/>
          <a:p>
            <a:fld id="{E29F6AFF-7E04-4C46-8BF4-31DD73873FE8}" type="slidenum">
              <a:rPr lang="en-US" smtClean="0"/>
              <a:pPr/>
              <a:t>13</a:t>
            </a:fld>
            <a:endParaRPr lang="en-US"/>
          </a:p>
        </p:txBody>
      </p:sp>
    </p:spTree>
    <p:extLst>
      <p:ext uri="{BB962C8B-B14F-4D97-AF65-F5344CB8AC3E}">
        <p14:creationId xmlns:p14="http://schemas.microsoft.com/office/powerpoint/2010/main" val="40858187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US" sz="1200" b="0" i="0" u="none" strike="noStrike" kern="1200" baseline="0" dirty="0" smtClean="0">
                <a:solidFill>
                  <a:schemeClr val="tx1"/>
                </a:solidFill>
                <a:latin typeface="+mn-lt"/>
                <a:ea typeface="ヒラギノ角ゴ Pro W3" charset="0"/>
                <a:cs typeface="ヒラギノ角ゴ Pro W3" charset="0"/>
              </a:rPr>
              <a:t>If the </a:t>
            </a:r>
            <a:r>
              <a:rPr lang="en-US" sz="1200" b="1" i="0" u="none" strike="noStrike" kern="1200" baseline="0" dirty="0" err="1" smtClean="0">
                <a:solidFill>
                  <a:schemeClr val="tx1"/>
                </a:solidFill>
                <a:latin typeface="+mn-lt"/>
                <a:ea typeface="ヒラギノ角ゴ Pro W3" charset="0"/>
                <a:cs typeface="ヒラギノ角ゴ Pro W3" charset="0"/>
              </a:rPr>
              <a:t>git</a:t>
            </a:r>
            <a:r>
              <a:rPr lang="en-US" sz="1200" b="1" i="0" u="none" strike="noStrike" kern="1200" baseline="0" dirty="0" smtClean="0">
                <a:solidFill>
                  <a:schemeClr val="tx1"/>
                </a:solidFill>
                <a:latin typeface="+mn-lt"/>
                <a:ea typeface="ヒラギノ角ゴ Pro W3" charset="0"/>
                <a:cs typeface="ヒラギノ角ゴ Pro W3" charset="0"/>
              </a:rPr>
              <a:t> status </a:t>
            </a:r>
            <a:r>
              <a:rPr lang="en-US" sz="1200" b="0" i="0" u="none" strike="noStrike" kern="1200" baseline="0" dirty="0" smtClean="0">
                <a:solidFill>
                  <a:schemeClr val="tx1"/>
                </a:solidFill>
                <a:latin typeface="+mn-lt"/>
                <a:ea typeface="ヒラギノ角ゴ Pro W3" charset="0"/>
                <a:cs typeface="ヒラギノ角ゴ Pro W3" charset="0"/>
              </a:rPr>
              <a:t>command is too vague for you – you want to know exactly what you changed, not just which files were changed – you can use the </a:t>
            </a:r>
            <a:r>
              <a:rPr lang="en-US" sz="1200" b="1" i="0" u="none" strike="noStrike" kern="1200" baseline="0" dirty="0" err="1" smtClean="0">
                <a:solidFill>
                  <a:schemeClr val="tx1"/>
                </a:solidFill>
                <a:latin typeface="+mn-lt"/>
                <a:ea typeface="ヒラギノ角ゴ Pro W3" charset="0"/>
                <a:cs typeface="ヒラギノ角ゴ Pro W3" charset="0"/>
              </a:rPr>
              <a:t>git</a:t>
            </a:r>
            <a:r>
              <a:rPr lang="en-US" sz="1200" b="1" i="0" u="none" strike="noStrike" kern="1200" baseline="0" dirty="0" smtClean="0">
                <a:solidFill>
                  <a:schemeClr val="tx1"/>
                </a:solidFill>
                <a:latin typeface="+mn-lt"/>
                <a:ea typeface="ヒラギノ角ゴ Pro W3" charset="0"/>
                <a:cs typeface="ヒラギノ角ゴ Pro W3" charset="0"/>
              </a:rPr>
              <a:t> diff</a:t>
            </a:r>
            <a:r>
              <a:rPr lang="en-US" sz="1200" b="0" i="0" u="none" strike="noStrike" kern="1200" baseline="0" dirty="0" smtClean="0">
                <a:solidFill>
                  <a:schemeClr val="tx1"/>
                </a:solidFill>
                <a:latin typeface="+mn-lt"/>
                <a:ea typeface="ヒラギノ角ゴ Pro W3" charset="0"/>
                <a:cs typeface="ヒラギノ角ゴ Pro W3" charset="0"/>
              </a:rPr>
              <a:t> command. </a:t>
            </a:r>
          </a:p>
          <a:p>
            <a:r>
              <a:rPr lang="en-US" sz="1200" b="0" i="0" u="none" strike="noStrike" kern="1200" baseline="0" dirty="0" smtClean="0">
                <a:solidFill>
                  <a:schemeClr val="tx1"/>
                </a:solidFill>
                <a:latin typeface="+mn-lt"/>
                <a:ea typeface="ヒラギノ角ゴ Pro W3" charset="0"/>
                <a:cs typeface="ヒラギノ角ゴ Pro W3" charset="0"/>
              </a:rPr>
              <a:t>We’ll cover </a:t>
            </a:r>
            <a:r>
              <a:rPr lang="en-US" sz="1200" b="1" i="0" u="none" strike="noStrike" kern="1200" baseline="0" dirty="0" err="1" smtClean="0">
                <a:solidFill>
                  <a:schemeClr val="tx1"/>
                </a:solidFill>
                <a:latin typeface="+mn-lt"/>
                <a:ea typeface="ヒラギノ角ゴ Pro W3" charset="0"/>
                <a:cs typeface="ヒラギノ角ゴ Pro W3" charset="0"/>
              </a:rPr>
              <a:t>git</a:t>
            </a:r>
            <a:r>
              <a:rPr lang="en-US" sz="1200" b="1" i="0" u="none" strike="noStrike" kern="1200" baseline="0" dirty="0" smtClean="0">
                <a:solidFill>
                  <a:schemeClr val="tx1"/>
                </a:solidFill>
                <a:latin typeface="+mn-lt"/>
                <a:ea typeface="ヒラギノ角ゴ Pro W3" charset="0"/>
                <a:cs typeface="ヒラギノ角ゴ Pro W3" charset="0"/>
              </a:rPr>
              <a:t> diff</a:t>
            </a:r>
            <a:r>
              <a:rPr lang="en-US" sz="1200" b="0" i="0" u="none" strike="noStrike" kern="1200" baseline="0" dirty="0" smtClean="0">
                <a:solidFill>
                  <a:schemeClr val="tx1"/>
                </a:solidFill>
                <a:latin typeface="+mn-lt"/>
                <a:ea typeface="ヒラギノ角ゴ Pro W3" charset="0"/>
                <a:cs typeface="ヒラギノ角ゴ Pro W3" charset="0"/>
              </a:rPr>
              <a:t> in more detail later, but you’ll probably use it most often to answer these two questions: </a:t>
            </a:r>
          </a:p>
          <a:p>
            <a:r>
              <a:rPr lang="en-US" sz="1200" b="0" i="0" u="none" strike="noStrike" kern="1200" baseline="0" dirty="0" smtClean="0">
                <a:solidFill>
                  <a:schemeClr val="tx1"/>
                </a:solidFill>
                <a:latin typeface="+mn-lt"/>
                <a:ea typeface="ヒラギノ角ゴ Pro W3" charset="0"/>
                <a:cs typeface="ヒラギノ角ゴ Pro W3" charset="0"/>
              </a:rPr>
              <a:t>	What have you changed but not yet staged? </a:t>
            </a:r>
          </a:p>
          <a:p>
            <a:r>
              <a:rPr lang="en-US" sz="1200" b="0" i="0" u="none" strike="noStrike" kern="1200" baseline="0" dirty="0" smtClean="0">
                <a:solidFill>
                  <a:schemeClr val="tx1"/>
                </a:solidFill>
                <a:latin typeface="+mn-lt"/>
                <a:ea typeface="ヒラギノ角ゴ Pro W3" charset="0"/>
                <a:cs typeface="ヒラギノ角ゴ Pro W3" charset="0"/>
              </a:rPr>
              <a:t>	And what have you staged that you are about to commit? </a:t>
            </a:r>
          </a:p>
          <a:p>
            <a:endParaRPr lang="en-US" sz="1200" b="0" i="0" u="none" strike="noStrike" kern="1200" baseline="0" dirty="0" smtClean="0">
              <a:solidFill>
                <a:schemeClr val="tx1"/>
              </a:solidFill>
              <a:latin typeface="+mn-lt"/>
              <a:ea typeface="ヒラギノ角ゴ Pro W3" charset="0"/>
              <a:cs typeface="ヒラギノ角ゴ Pro W3" charset="0"/>
            </a:endParaRPr>
          </a:p>
          <a:p>
            <a:r>
              <a:rPr lang="en-US" sz="1200" b="0" i="0" u="none" strike="noStrike" kern="1200" baseline="0" dirty="0" smtClean="0">
                <a:solidFill>
                  <a:schemeClr val="tx1"/>
                </a:solidFill>
                <a:latin typeface="+mn-lt"/>
                <a:ea typeface="ヒラギノ角ゴ Pro W3" charset="0"/>
                <a:cs typeface="ヒラギノ角ゴ Pro W3" charset="0"/>
              </a:rPr>
              <a:t>Although </a:t>
            </a:r>
            <a:r>
              <a:rPr lang="en-US" sz="1200" b="1" i="0" u="none" strike="noStrike" kern="1200" baseline="0" dirty="0" err="1" smtClean="0">
                <a:solidFill>
                  <a:schemeClr val="tx1"/>
                </a:solidFill>
                <a:latin typeface="+mn-lt"/>
                <a:ea typeface="ヒラギノ角ゴ Pro W3" charset="0"/>
                <a:cs typeface="ヒラギノ角ゴ Pro W3" charset="0"/>
              </a:rPr>
              <a:t>git</a:t>
            </a:r>
            <a:r>
              <a:rPr lang="en-US" sz="1200" b="1" i="0" u="none" strike="noStrike" kern="1200" baseline="0" dirty="0" smtClean="0">
                <a:solidFill>
                  <a:schemeClr val="tx1"/>
                </a:solidFill>
                <a:latin typeface="+mn-lt"/>
                <a:ea typeface="ヒラギノ角ゴ Pro W3" charset="0"/>
                <a:cs typeface="ヒラギノ角ゴ Pro W3" charset="0"/>
              </a:rPr>
              <a:t> status</a:t>
            </a:r>
            <a:r>
              <a:rPr lang="en-US" sz="1200" b="0" i="0" u="none" strike="noStrike" kern="1200" baseline="0" dirty="0" smtClean="0">
                <a:solidFill>
                  <a:schemeClr val="tx1"/>
                </a:solidFill>
                <a:latin typeface="+mn-lt"/>
                <a:ea typeface="ヒラギノ角ゴ Pro W3" charset="0"/>
                <a:cs typeface="ヒラギノ角ゴ Pro W3" charset="0"/>
              </a:rPr>
              <a:t> answers those questions very generally by listing the file names, </a:t>
            </a:r>
            <a:r>
              <a:rPr lang="en-US" sz="1200" b="1" i="0" u="none" strike="noStrike" kern="1200" baseline="0" dirty="0" err="1" smtClean="0">
                <a:solidFill>
                  <a:schemeClr val="tx1"/>
                </a:solidFill>
                <a:latin typeface="+mn-lt"/>
                <a:ea typeface="ヒラギノ角ゴ Pro W3" charset="0"/>
                <a:cs typeface="ヒラギノ角ゴ Pro W3" charset="0"/>
              </a:rPr>
              <a:t>git</a:t>
            </a:r>
            <a:r>
              <a:rPr lang="en-US" sz="1200" b="1" i="0" u="none" strike="noStrike" kern="1200" baseline="0" dirty="0" smtClean="0">
                <a:solidFill>
                  <a:schemeClr val="tx1"/>
                </a:solidFill>
                <a:latin typeface="+mn-lt"/>
                <a:ea typeface="ヒラギノ角ゴ Pro W3" charset="0"/>
                <a:cs typeface="ヒラギノ角ゴ Pro W3" charset="0"/>
              </a:rPr>
              <a:t> diff</a:t>
            </a:r>
            <a:r>
              <a:rPr lang="en-US" sz="1200" b="0" i="0" u="none" strike="noStrike" kern="1200" baseline="0" dirty="0" smtClean="0">
                <a:solidFill>
                  <a:schemeClr val="tx1"/>
                </a:solidFill>
                <a:latin typeface="+mn-lt"/>
                <a:ea typeface="ヒラギノ角ゴ Pro W3" charset="0"/>
                <a:cs typeface="ヒラギノ角ゴ Pro W3" charset="0"/>
              </a:rPr>
              <a:t> shows you the exact lines added and removed – the patch, as </a:t>
            </a:r>
            <a:r>
              <a:rPr lang="en-IN" sz="1200" b="0" i="0" u="none" strike="noStrike" kern="1200" baseline="0" dirty="0" smtClean="0">
                <a:solidFill>
                  <a:schemeClr val="tx1"/>
                </a:solidFill>
                <a:latin typeface="+mn-lt"/>
                <a:ea typeface="ヒラギノ角ゴ Pro W3" charset="0"/>
                <a:cs typeface="ヒラギノ角ゴ Pro W3" charset="0"/>
              </a:rPr>
              <a:t>it were.</a:t>
            </a:r>
          </a:p>
          <a:p>
            <a:endParaRPr lang="en-US" sz="1200" b="0" i="0" u="none" strike="noStrike" kern="1200" baseline="0" dirty="0" smtClean="0">
              <a:solidFill>
                <a:schemeClr val="tx1"/>
              </a:solidFill>
              <a:latin typeface="+mn-lt"/>
              <a:ea typeface="ヒラギノ角ゴ Pro W3" charset="0"/>
              <a:cs typeface="ヒラギノ角ゴ Pro W3" charset="0"/>
            </a:endParaRPr>
          </a:p>
          <a:p>
            <a:r>
              <a:rPr lang="en-US" sz="1200" b="0" i="0" u="none" strike="noStrike" kern="1200" baseline="0" dirty="0" smtClean="0">
                <a:solidFill>
                  <a:schemeClr val="tx1"/>
                </a:solidFill>
                <a:latin typeface="+mn-lt"/>
                <a:ea typeface="ヒラギノ角ゴ Pro W3" charset="0"/>
                <a:cs typeface="ヒラギノ角ゴ Pro W3" charset="0"/>
              </a:rPr>
              <a:t>Let’s say you edit and stage the README file again and then edit the CONTRIBUTING.md file without staging it. </a:t>
            </a:r>
          </a:p>
          <a:p>
            <a:endParaRPr lang="en-US" sz="1200" b="0" i="0" u="none" strike="noStrike" kern="1200" baseline="0" dirty="0" smtClean="0">
              <a:solidFill>
                <a:schemeClr val="tx1"/>
              </a:solidFill>
              <a:latin typeface="+mn-lt"/>
            </a:endParaRPr>
          </a:p>
          <a:p>
            <a:r>
              <a:rPr lang="en-US" sz="1200" b="0" i="0" u="none" strike="noStrike" kern="1200" baseline="0" dirty="0" smtClean="0">
                <a:solidFill>
                  <a:schemeClr val="tx1"/>
                </a:solidFill>
                <a:latin typeface="+mn-lt"/>
                <a:ea typeface="ヒラギノ角ゴ Pro W3" charset="0"/>
                <a:cs typeface="ヒラギノ角ゴ Pro W3" charset="0"/>
              </a:rPr>
              <a:t>&lt;1</a:t>
            </a:r>
            <a:r>
              <a:rPr lang="en-US" sz="1200" b="0" i="0" u="none" strike="noStrike" kern="1200" baseline="30000" dirty="0" smtClean="0">
                <a:solidFill>
                  <a:schemeClr val="tx1"/>
                </a:solidFill>
                <a:latin typeface="+mn-lt"/>
                <a:ea typeface="ヒラギノ角ゴ Pro W3" charset="0"/>
                <a:cs typeface="ヒラギノ角ゴ Pro W3" charset="0"/>
              </a:rPr>
              <a:t>st</a:t>
            </a:r>
            <a:r>
              <a:rPr lang="en-US" sz="1200" b="0" i="0" u="none" strike="noStrike" kern="1200" baseline="0" dirty="0" smtClean="0">
                <a:solidFill>
                  <a:schemeClr val="tx1"/>
                </a:solidFill>
                <a:latin typeface="+mn-lt"/>
                <a:ea typeface="ヒラギノ角ゴ Pro W3" charset="0"/>
                <a:cs typeface="ヒラギノ角ゴ Pro W3" charset="0"/>
              </a:rPr>
              <a:t> animation&gt;</a:t>
            </a:r>
          </a:p>
          <a:p>
            <a:r>
              <a:rPr lang="en-US" sz="1200" b="0" i="0" u="none" strike="noStrike" kern="1200" baseline="0" dirty="0" smtClean="0">
                <a:solidFill>
                  <a:schemeClr val="tx1"/>
                </a:solidFill>
                <a:latin typeface="+mn-lt"/>
                <a:ea typeface="ヒラギノ角ゴ Pro W3" charset="0"/>
                <a:cs typeface="ヒラギノ角ゴ Pro W3" charset="0"/>
              </a:rPr>
              <a:t>To see what you’ve changed but not yet staged, type </a:t>
            </a:r>
            <a:r>
              <a:rPr lang="en-US" sz="1200" b="1" i="0" u="none" strike="noStrike" kern="1200" baseline="0" dirty="0" err="1" smtClean="0">
                <a:solidFill>
                  <a:schemeClr val="tx1"/>
                </a:solidFill>
                <a:latin typeface="+mn-lt"/>
                <a:ea typeface="ヒラギノ角ゴ Pro W3" charset="0"/>
                <a:cs typeface="ヒラギノ角ゴ Pro W3" charset="0"/>
              </a:rPr>
              <a:t>git</a:t>
            </a:r>
            <a:r>
              <a:rPr lang="en-US" sz="1200" b="1" i="0" u="none" strike="noStrike" kern="1200" baseline="0" dirty="0" smtClean="0">
                <a:solidFill>
                  <a:schemeClr val="tx1"/>
                </a:solidFill>
                <a:latin typeface="+mn-lt"/>
                <a:ea typeface="ヒラギノ角ゴ Pro W3" charset="0"/>
                <a:cs typeface="ヒラギノ角ゴ Pro W3" charset="0"/>
              </a:rPr>
              <a:t> diff </a:t>
            </a:r>
            <a:r>
              <a:rPr lang="en-US" sz="1200" b="0" i="0" u="none" strike="noStrike" kern="1200" baseline="0" dirty="0" smtClean="0">
                <a:solidFill>
                  <a:schemeClr val="tx1"/>
                </a:solidFill>
                <a:latin typeface="+mn-lt"/>
                <a:ea typeface="ヒラギノ角ゴ Pro W3" charset="0"/>
                <a:cs typeface="ヒラギノ角ゴ Pro W3" charset="0"/>
              </a:rPr>
              <a:t>with no other </a:t>
            </a:r>
            <a:r>
              <a:rPr lang="en-IN" sz="1200" b="0" i="0" u="none" strike="noStrike" kern="1200" baseline="0" dirty="0" smtClean="0">
                <a:solidFill>
                  <a:schemeClr val="tx1"/>
                </a:solidFill>
                <a:latin typeface="+mn-lt"/>
                <a:ea typeface="ヒラギノ角ゴ Pro W3" charset="0"/>
                <a:cs typeface="ヒラギノ角ゴ Pro W3" charset="0"/>
              </a:rPr>
              <a:t>arguments.</a:t>
            </a:r>
          </a:p>
          <a:p>
            <a:r>
              <a:rPr lang="en-US" sz="1200" b="0" i="0" u="none" strike="noStrike" kern="1200" baseline="0" dirty="0" smtClean="0">
                <a:solidFill>
                  <a:schemeClr val="tx1"/>
                </a:solidFill>
                <a:latin typeface="+mn-lt"/>
                <a:ea typeface="ヒラギノ角ゴ Pro W3" charset="0"/>
                <a:cs typeface="ヒラギノ角ゴ Pro W3" charset="0"/>
              </a:rPr>
              <a:t>The result tells you the changes you’ve made that you haven’t </a:t>
            </a:r>
            <a:r>
              <a:rPr lang="en-IN" sz="1200" b="0" i="0" u="none" strike="noStrike" kern="1200" baseline="0" dirty="0" smtClean="0">
                <a:solidFill>
                  <a:schemeClr val="tx1"/>
                </a:solidFill>
                <a:latin typeface="+mn-lt"/>
                <a:ea typeface="ヒラギノ角ゴ Pro W3" charset="0"/>
                <a:cs typeface="ヒラギノ角ゴ Pro W3" charset="0"/>
              </a:rPr>
              <a:t>yet staged.</a:t>
            </a:r>
          </a:p>
          <a:p>
            <a:endParaRPr lang="en-US" sz="1200" b="0" i="0" u="none" strike="noStrike" kern="1200" baseline="0" dirty="0" smtClean="0">
              <a:solidFill>
                <a:schemeClr val="tx1"/>
              </a:solidFill>
              <a:latin typeface="+mn-lt"/>
            </a:endParaRPr>
          </a:p>
          <a:p>
            <a:r>
              <a:rPr lang="en-US" sz="1200" b="0" i="0" u="none" strike="noStrike" kern="1200" baseline="0" dirty="0" smtClean="0">
                <a:solidFill>
                  <a:schemeClr val="tx1"/>
                </a:solidFill>
                <a:latin typeface="+mn-lt"/>
              </a:rPr>
              <a:t>&lt;2</a:t>
            </a:r>
            <a:r>
              <a:rPr lang="en-US" sz="1200" b="0" i="0" u="none" strike="noStrike" kern="1200" baseline="30000" dirty="0" smtClean="0">
                <a:solidFill>
                  <a:schemeClr val="tx1"/>
                </a:solidFill>
                <a:latin typeface="+mn-lt"/>
              </a:rPr>
              <a:t>nd</a:t>
            </a:r>
            <a:r>
              <a:rPr lang="en-US" sz="1200" b="0" i="0" u="none" strike="noStrike" kern="1200" baseline="0" dirty="0" smtClean="0">
                <a:solidFill>
                  <a:schemeClr val="tx1"/>
                </a:solidFill>
                <a:latin typeface="+mn-lt"/>
              </a:rPr>
              <a:t> animation&gt;</a:t>
            </a:r>
          </a:p>
          <a:p>
            <a:r>
              <a:rPr lang="en-US" sz="1200" b="0" i="0" u="none" strike="noStrike" kern="1200" baseline="0" dirty="0" smtClean="0">
                <a:solidFill>
                  <a:schemeClr val="tx1"/>
                </a:solidFill>
                <a:latin typeface="+mn-lt"/>
                <a:ea typeface="ヒラギノ角ゴ Pro W3" charset="0"/>
                <a:cs typeface="ヒラギノ角ゴ Pro W3" charset="0"/>
              </a:rPr>
              <a:t>If you want to see what you’ve staged that will go into your next commit, you can use </a:t>
            </a:r>
            <a:r>
              <a:rPr lang="en-US" sz="1200" b="1" i="0" u="none" strike="noStrike" kern="1200" baseline="0" dirty="0" err="1" smtClean="0">
                <a:solidFill>
                  <a:schemeClr val="tx1"/>
                </a:solidFill>
                <a:latin typeface="+mn-lt"/>
                <a:ea typeface="ヒラギノ角ゴ Pro W3" charset="0"/>
                <a:cs typeface="ヒラギノ角ゴ Pro W3" charset="0"/>
              </a:rPr>
              <a:t>git</a:t>
            </a:r>
            <a:r>
              <a:rPr lang="en-US" sz="1200" b="1" i="0" u="none" strike="noStrike" kern="1200" baseline="0" dirty="0" smtClean="0">
                <a:solidFill>
                  <a:schemeClr val="tx1"/>
                </a:solidFill>
                <a:latin typeface="+mn-lt"/>
                <a:ea typeface="ヒラギノ角ゴ Pro W3" charset="0"/>
                <a:cs typeface="ヒラギノ角ゴ Pro W3" charset="0"/>
              </a:rPr>
              <a:t> diff --staged</a:t>
            </a:r>
            <a:r>
              <a:rPr lang="en-US" sz="1200" b="0" i="0" u="none" strike="noStrike" kern="1200" baseline="0" dirty="0" smtClean="0">
                <a:solidFill>
                  <a:schemeClr val="tx1"/>
                </a:solidFill>
                <a:latin typeface="+mn-lt"/>
                <a:ea typeface="ヒラギノ角ゴ Pro W3" charset="0"/>
                <a:cs typeface="ヒラギノ角ゴ Pro W3" charset="0"/>
              </a:rPr>
              <a:t>. </a:t>
            </a:r>
          </a:p>
          <a:p>
            <a:r>
              <a:rPr lang="en-US" sz="1200" b="0" i="0" u="none" strike="noStrike" kern="1200" baseline="0" dirty="0" smtClean="0">
                <a:solidFill>
                  <a:schemeClr val="tx1"/>
                </a:solidFill>
                <a:latin typeface="+mn-lt"/>
                <a:ea typeface="ヒラギノ角ゴ Pro W3" charset="0"/>
                <a:cs typeface="ヒラギノ角ゴ Pro W3" charset="0"/>
              </a:rPr>
              <a:t>This command compares your staged changes </a:t>
            </a:r>
            <a:r>
              <a:rPr lang="en-IN" sz="1200" b="0" i="0" u="none" strike="noStrike" kern="1200" baseline="0" dirty="0" smtClean="0">
                <a:solidFill>
                  <a:schemeClr val="tx1"/>
                </a:solidFill>
                <a:latin typeface="+mn-lt"/>
                <a:ea typeface="ヒラギノ角ゴ Pro W3" charset="0"/>
                <a:cs typeface="ヒラギノ角ゴ Pro W3" charset="0"/>
              </a:rPr>
              <a:t>to your last commit.</a:t>
            </a:r>
          </a:p>
          <a:p>
            <a:endParaRPr lang="en-US" sz="1200" b="0" i="0" u="none" strike="noStrike" kern="1200" baseline="0" dirty="0" smtClean="0">
              <a:solidFill>
                <a:schemeClr val="tx1"/>
              </a:solidFill>
              <a:latin typeface="+mn-lt"/>
            </a:endParaRPr>
          </a:p>
          <a:p>
            <a:r>
              <a:rPr lang="en-US" sz="1200" b="0" i="0" u="none" strike="noStrike" kern="1200" baseline="0" dirty="0" smtClean="0">
                <a:solidFill>
                  <a:schemeClr val="tx1"/>
                </a:solidFill>
                <a:latin typeface="+mn-lt"/>
                <a:ea typeface="ヒラギノ角ゴ Pro W3" charset="0"/>
                <a:cs typeface="ヒラギノ角ゴ Pro W3" charset="0"/>
              </a:rPr>
              <a:t>It’s important to note that </a:t>
            </a:r>
            <a:r>
              <a:rPr lang="en-US" sz="1200" b="1" i="0" u="none" strike="noStrike" kern="1200" baseline="0" dirty="0" err="1" smtClean="0">
                <a:solidFill>
                  <a:schemeClr val="tx1"/>
                </a:solidFill>
                <a:latin typeface="+mn-lt"/>
                <a:ea typeface="ヒラギノ角ゴ Pro W3" charset="0"/>
                <a:cs typeface="ヒラギノ角ゴ Pro W3" charset="0"/>
              </a:rPr>
              <a:t>git</a:t>
            </a:r>
            <a:r>
              <a:rPr lang="en-US" sz="1200" b="1" i="0" u="none" strike="noStrike" kern="1200" baseline="0" dirty="0" smtClean="0">
                <a:solidFill>
                  <a:schemeClr val="tx1"/>
                </a:solidFill>
                <a:latin typeface="+mn-lt"/>
                <a:ea typeface="ヒラギノ角ゴ Pro W3" charset="0"/>
                <a:cs typeface="ヒラギノ角ゴ Pro W3" charset="0"/>
              </a:rPr>
              <a:t> diff</a:t>
            </a:r>
            <a:r>
              <a:rPr lang="en-US" sz="1200" b="0" i="0" u="none" strike="noStrike" kern="1200" baseline="0" dirty="0" smtClean="0">
                <a:solidFill>
                  <a:schemeClr val="tx1"/>
                </a:solidFill>
                <a:latin typeface="+mn-lt"/>
                <a:ea typeface="ヒラギノ角ゴ Pro W3" charset="0"/>
                <a:cs typeface="ヒラギノ角ゴ Pro W3" charset="0"/>
              </a:rPr>
              <a:t> by itself doesn’t show all changes made since your last commit – only changes that are still </a:t>
            </a:r>
            <a:r>
              <a:rPr lang="en-US" sz="1200" b="0" i="0" u="none" strike="noStrike" kern="1200" baseline="0" dirty="0" err="1" smtClean="0">
                <a:solidFill>
                  <a:schemeClr val="tx1"/>
                </a:solidFill>
                <a:latin typeface="+mn-lt"/>
                <a:ea typeface="ヒラギノ角ゴ Pro W3" charset="0"/>
                <a:cs typeface="ヒラギノ角ゴ Pro W3" charset="0"/>
              </a:rPr>
              <a:t>unstaged</a:t>
            </a:r>
            <a:r>
              <a:rPr lang="en-US" sz="1200" b="0" i="0" u="none" strike="noStrike" kern="1200" baseline="0" dirty="0" smtClean="0">
                <a:solidFill>
                  <a:schemeClr val="tx1"/>
                </a:solidFill>
                <a:latin typeface="+mn-lt"/>
                <a:ea typeface="ヒラギノ角ゴ Pro W3" charset="0"/>
                <a:cs typeface="ヒラギノ角ゴ Pro W3" charset="0"/>
              </a:rPr>
              <a:t>. </a:t>
            </a:r>
          </a:p>
          <a:p>
            <a:r>
              <a:rPr lang="en-US" sz="1200" b="0" i="0" u="none" strike="noStrike" kern="1200" baseline="0" dirty="0" smtClean="0">
                <a:solidFill>
                  <a:schemeClr val="tx1"/>
                </a:solidFill>
                <a:latin typeface="+mn-lt"/>
                <a:ea typeface="ヒラギノ角ゴ Pro W3" charset="0"/>
                <a:cs typeface="ヒラギノ角ゴ Pro W3" charset="0"/>
              </a:rPr>
              <a:t>This can be confusing, because if you’ve staged all of your changes, </a:t>
            </a:r>
            <a:r>
              <a:rPr lang="en-US" sz="1200" b="1" i="0" u="none" strike="noStrike" kern="1200" baseline="0" dirty="0" err="1" smtClean="0">
                <a:solidFill>
                  <a:schemeClr val="tx1"/>
                </a:solidFill>
                <a:latin typeface="+mn-lt"/>
                <a:ea typeface="ヒラギノ角ゴ Pro W3" charset="0"/>
                <a:cs typeface="ヒラギノ角ゴ Pro W3" charset="0"/>
              </a:rPr>
              <a:t>git</a:t>
            </a:r>
            <a:r>
              <a:rPr lang="en-US" sz="1200" b="1" i="0" u="none" strike="noStrike" kern="1200" baseline="0" dirty="0" smtClean="0">
                <a:solidFill>
                  <a:schemeClr val="tx1"/>
                </a:solidFill>
                <a:latin typeface="+mn-lt"/>
                <a:ea typeface="ヒラギノ角ゴ Pro W3" charset="0"/>
                <a:cs typeface="ヒラギノ角ゴ Pro W3" charset="0"/>
              </a:rPr>
              <a:t> diff</a:t>
            </a:r>
            <a:r>
              <a:rPr lang="en-US" sz="1200" b="0" i="0" u="none" strike="noStrike" kern="1200" baseline="0" dirty="0" smtClean="0">
                <a:solidFill>
                  <a:schemeClr val="tx1"/>
                </a:solidFill>
                <a:latin typeface="+mn-lt"/>
                <a:ea typeface="ヒラギノ角ゴ Pro W3" charset="0"/>
                <a:cs typeface="ヒラギノ角ゴ Pro W3" charset="0"/>
              </a:rPr>
              <a:t> will give you </a:t>
            </a:r>
            <a:r>
              <a:rPr lang="en-IN" sz="1200" b="0" i="0" u="none" strike="noStrike" kern="1200" baseline="0" dirty="0" smtClean="0">
                <a:solidFill>
                  <a:schemeClr val="tx1"/>
                </a:solidFill>
                <a:latin typeface="+mn-lt"/>
                <a:ea typeface="ヒラギノ角ゴ Pro W3" charset="0"/>
                <a:cs typeface="ヒラギノ角ゴ Pro W3" charset="0"/>
              </a:rPr>
              <a:t>no output.</a:t>
            </a:r>
          </a:p>
          <a:p>
            <a:endParaRPr lang="en-US" sz="1200" b="0" i="0" u="none" strike="noStrike" kern="1200" baseline="0" dirty="0" smtClean="0">
              <a:solidFill>
                <a:schemeClr val="tx1"/>
              </a:solidFill>
              <a:latin typeface="+mn-lt"/>
              <a:ea typeface="ヒラギノ角ゴ Pro W3" charset="0"/>
              <a:cs typeface="ヒラギノ角ゴ Pro W3" charset="0"/>
            </a:endParaRPr>
          </a:p>
          <a:p>
            <a:r>
              <a:rPr lang="en-US" sz="1200" b="0" i="0" u="none" strike="noStrike" kern="1200" baseline="0" dirty="0" smtClean="0">
                <a:solidFill>
                  <a:schemeClr val="tx1"/>
                </a:solidFill>
                <a:latin typeface="+mn-lt"/>
                <a:ea typeface="ヒラギノ角ゴ Pro W3" charset="0"/>
                <a:cs typeface="ヒラギノ角ゴ Pro W3" charset="0"/>
              </a:rPr>
              <a:t>For another example, if you stage the CONTRIBUTING.md file and then edit it, you can use </a:t>
            </a:r>
            <a:r>
              <a:rPr lang="en-US" sz="1200" b="1" i="0" u="none" strike="noStrike" kern="1200" baseline="0" dirty="0" err="1" smtClean="0">
                <a:solidFill>
                  <a:schemeClr val="tx1"/>
                </a:solidFill>
                <a:latin typeface="+mn-lt"/>
                <a:ea typeface="ヒラギノ角ゴ Pro W3" charset="0"/>
                <a:cs typeface="ヒラギノ角ゴ Pro W3" charset="0"/>
              </a:rPr>
              <a:t>git</a:t>
            </a:r>
            <a:r>
              <a:rPr lang="en-US" sz="1200" b="1" i="0" u="none" strike="noStrike" kern="1200" baseline="0" dirty="0" smtClean="0">
                <a:solidFill>
                  <a:schemeClr val="tx1"/>
                </a:solidFill>
                <a:latin typeface="+mn-lt"/>
                <a:ea typeface="ヒラギノ角ゴ Pro W3" charset="0"/>
                <a:cs typeface="ヒラギノ角ゴ Pro W3" charset="0"/>
              </a:rPr>
              <a:t> diff</a:t>
            </a:r>
            <a:r>
              <a:rPr lang="en-US" sz="1200" b="0" i="0" u="none" strike="noStrike" kern="1200" baseline="0" dirty="0" smtClean="0">
                <a:solidFill>
                  <a:schemeClr val="tx1"/>
                </a:solidFill>
                <a:latin typeface="+mn-lt"/>
                <a:ea typeface="ヒラギノ角ゴ Pro W3" charset="0"/>
                <a:cs typeface="ヒラギノ角ゴ Pro W3" charset="0"/>
              </a:rPr>
              <a:t> to see the changes in the file that are staged and the </a:t>
            </a:r>
            <a:r>
              <a:rPr lang="en-IN" sz="1200" b="0" i="0" u="none" strike="noStrike" kern="1200" baseline="0" dirty="0" smtClean="0">
                <a:solidFill>
                  <a:schemeClr val="tx1"/>
                </a:solidFill>
                <a:latin typeface="+mn-lt"/>
                <a:ea typeface="ヒラギノ角ゴ Pro W3" charset="0"/>
                <a:cs typeface="ヒラギノ角ゴ Pro W3" charset="0"/>
              </a:rPr>
              <a:t>changes that are </a:t>
            </a:r>
            <a:r>
              <a:rPr lang="en-IN" sz="1200" b="0" i="0" u="none" strike="noStrike" kern="1200" baseline="0" dirty="0" err="1" smtClean="0">
                <a:solidFill>
                  <a:schemeClr val="tx1"/>
                </a:solidFill>
                <a:latin typeface="+mn-lt"/>
                <a:ea typeface="ヒラギノ角ゴ Pro W3" charset="0"/>
                <a:cs typeface="ヒラギノ角ゴ Pro W3" charset="0"/>
              </a:rPr>
              <a:t>unstaged</a:t>
            </a:r>
            <a:endParaRPr lang="en-IN" sz="1200" b="0" i="0" u="none" strike="noStrike" kern="1200" baseline="0" dirty="0" smtClean="0">
              <a:solidFill>
                <a:schemeClr val="tx1"/>
              </a:solidFill>
              <a:latin typeface="+mn-lt"/>
              <a:ea typeface="ヒラギノ角ゴ Pro W3" charset="0"/>
              <a:cs typeface="ヒラギノ角ゴ Pro W3" charset="0"/>
            </a:endParaRPr>
          </a:p>
          <a:p>
            <a:endParaRPr lang="en-US" sz="1200" b="0" i="0" u="none" strike="noStrike" kern="1200" baseline="0" dirty="0" smtClean="0">
              <a:solidFill>
                <a:schemeClr val="tx1"/>
              </a:solidFill>
              <a:latin typeface="+mn-lt"/>
            </a:endParaRPr>
          </a:p>
          <a:p>
            <a:endParaRPr lang="en-US" dirty="0"/>
          </a:p>
        </p:txBody>
      </p:sp>
      <p:sp>
        <p:nvSpPr>
          <p:cNvPr id="4" name="Slide Number Placeholder 3"/>
          <p:cNvSpPr>
            <a:spLocks noGrp="1"/>
          </p:cNvSpPr>
          <p:nvPr>
            <p:ph type="sldNum" sz="quarter" idx="10"/>
          </p:nvPr>
        </p:nvSpPr>
        <p:spPr/>
        <p:txBody>
          <a:bodyPr/>
          <a:lstStyle/>
          <a:p>
            <a:fld id="{E29F6AFF-7E04-4C46-8BF4-31DD73873FE8}" type="slidenum">
              <a:rPr lang="en-US" smtClean="0"/>
              <a:pPr/>
              <a:t>14</a:t>
            </a:fld>
            <a:endParaRPr lang="en-US"/>
          </a:p>
        </p:txBody>
      </p:sp>
    </p:spTree>
    <p:extLst>
      <p:ext uri="{BB962C8B-B14F-4D97-AF65-F5344CB8AC3E}">
        <p14:creationId xmlns:p14="http://schemas.microsoft.com/office/powerpoint/2010/main" val="38616844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sz="1200" b="0" i="0" u="none" strike="noStrike" kern="1200" baseline="0" dirty="0" smtClean="0">
                <a:solidFill>
                  <a:schemeClr val="tx1"/>
                </a:solidFill>
                <a:latin typeface="+mn-lt"/>
                <a:ea typeface="ヒラギノ角ゴ Pro W3" charset="0"/>
                <a:cs typeface="ヒラギノ角ゴ Pro W3" charset="0"/>
              </a:rPr>
              <a:t>Now that your staging area is set up the way you want it, you can commit your changes. </a:t>
            </a:r>
          </a:p>
          <a:p>
            <a:endParaRPr lang="en-US" sz="1200" b="0" i="0" u="none" strike="noStrike" kern="1200" baseline="0" dirty="0" smtClean="0">
              <a:solidFill>
                <a:schemeClr val="tx1"/>
              </a:solidFill>
              <a:latin typeface="+mn-lt"/>
              <a:ea typeface="ヒラギノ角ゴ Pro W3" charset="0"/>
              <a:cs typeface="ヒラギノ角ゴ Pro W3" charset="0"/>
            </a:endParaRPr>
          </a:p>
          <a:p>
            <a:r>
              <a:rPr lang="en-US" sz="1200" b="0" i="0" u="none" strike="noStrike" kern="1200" baseline="0" dirty="0" smtClean="0">
                <a:solidFill>
                  <a:schemeClr val="tx1"/>
                </a:solidFill>
                <a:latin typeface="+mn-lt"/>
                <a:ea typeface="ヒラギノ角ゴ Pro W3" charset="0"/>
                <a:cs typeface="ヒラギノ角ゴ Pro W3" charset="0"/>
              </a:rPr>
              <a:t>Remember that anything that is still </a:t>
            </a:r>
            <a:r>
              <a:rPr lang="en-US" sz="1200" b="0" i="0" u="none" strike="noStrike" kern="1200" baseline="0" dirty="0" err="1" smtClean="0">
                <a:solidFill>
                  <a:schemeClr val="tx1"/>
                </a:solidFill>
                <a:latin typeface="+mn-lt"/>
                <a:ea typeface="ヒラギノ角ゴ Pro W3" charset="0"/>
                <a:cs typeface="ヒラギノ角ゴ Pro W3" charset="0"/>
              </a:rPr>
              <a:t>unstaged</a:t>
            </a:r>
            <a:r>
              <a:rPr lang="en-US" sz="1200" b="0" i="0" u="none" strike="noStrike" kern="1200" baseline="0" dirty="0" smtClean="0">
                <a:solidFill>
                  <a:schemeClr val="tx1"/>
                </a:solidFill>
                <a:latin typeface="+mn-lt"/>
                <a:ea typeface="ヒラギノ角ゴ Pro W3" charset="0"/>
                <a:cs typeface="ヒラギノ角ゴ Pro W3" charset="0"/>
              </a:rPr>
              <a:t> – any files you have created or modified that you haven’t run </a:t>
            </a:r>
            <a:r>
              <a:rPr lang="en-US" sz="1200" b="1" i="0" u="none" strike="noStrike" kern="1200" baseline="0" dirty="0" err="1" smtClean="0">
                <a:solidFill>
                  <a:schemeClr val="tx1"/>
                </a:solidFill>
                <a:latin typeface="+mn-lt"/>
                <a:ea typeface="ヒラギノ角ゴ Pro W3" charset="0"/>
                <a:cs typeface="ヒラギノ角ゴ Pro W3" charset="0"/>
              </a:rPr>
              <a:t>git</a:t>
            </a:r>
            <a:r>
              <a:rPr lang="en-US" sz="1200" b="1" i="0" u="none" strike="noStrike" kern="1200" baseline="0" dirty="0" smtClean="0">
                <a:solidFill>
                  <a:schemeClr val="tx1"/>
                </a:solidFill>
                <a:latin typeface="+mn-lt"/>
                <a:ea typeface="ヒラギノ角ゴ Pro W3" charset="0"/>
                <a:cs typeface="ヒラギノ角ゴ Pro W3" charset="0"/>
              </a:rPr>
              <a:t> add </a:t>
            </a:r>
            <a:r>
              <a:rPr lang="en-US" sz="1200" b="0" i="0" u="none" strike="noStrike" kern="1200" baseline="0" dirty="0" smtClean="0">
                <a:solidFill>
                  <a:schemeClr val="tx1"/>
                </a:solidFill>
                <a:latin typeface="+mn-lt"/>
                <a:ea typeface="ヒラギノ角ゴ Pro W3" charset="0"/>
                <a:cs typeface="ヒラギノ角ゴ Pro W3" charset="0"/>
              </a:rPr>
              <a:t>on since you edited them – won’t go into this commit. </a:t>
            </a:r>
          </a:p>
          <a:p>
            <a:r>
              <a:rPr lang="en-US" sz="1200" b="0" i="0" u="none" strike="noStrike" kern="1200" baseline="0" dirty="0" smtClean="0">
                <a:solidFill>
                  <a:schemeClr val="tx1"/>
                </a:solidFill>
                <a:latin typeface="+mn-lt"/>
                <a:ea typeface="ヒラギノ角ゴ Pro W3" charset="0"/>
                <a:cs typeface="ヒラギノ角ゴ Pro W3" charset="0"/>
              </a:rPr>
              <a:t>They will stay as modified files on your disk. </a:t>
            </a:r>
          </a:p>
          <a:p>
            <a:endParaRPr lang="en-US" sz="1200" b="0" i="0" u="none" strike="noStrike" kern="1200" baseline="0" dirty="0" smtClean="0">
              <a:solidFill>
                <a:schemeClr val="tx1"/>
              </a:solidFill>
              <a:latin typeface="+mn-lt"/>
              <a:ea typeface="ヒラギノ角ゴ Pro W3" charset="0"/>
              <a:cs typeface="ヒラギノ角ゴ Pro W3" charset="0"/>
            </a:endParaRPr>
          </a:p>
          <a:p>
            <a:r>
              <a:rPr lang="en-US" sz="1200" b="0" i="0" u="none" strike="noStrike" kern="1200" baseline="0" dirty="0" smtClean="0">
                <a:solidFill>
                  <a:schemeClr val="tx1"/>
                </a:solidFill>
                <a:latin typeface="+mn-lt"/>
                <a:ea typeface="ヒラギノ角ゴ Pro W3" charset="0"/>
                <a:cs typeface="ヒラギノ角ゴ Pro W3" charset="0"/>
              </a:rPr>
              <a:t>In this case, let’s say that the last time you ran </a:t>
            </a:r>
            <a:r>
              <a:rPr lang="en-US" sz="1200" b="1" i="1" u="none" strike="noStrike" kern="1200" baseline="0" dirty="0" err="1" smtClean="0">
                <a:solidFill>
                  <a:schemeClr val="tx1"/>
                </a:solidFill>
                <a:latin typeface="+mn-lt"/>
                <a:ea typeface="ヒラギノ角ゴ Pro W3" charset="0"/>
                <a:cs typeface="ヒラギノ角ゴ Pro W3" charset="0"/>
              </a:rPr>
              <a:t>git</a:t>
            </a:r>
            <a:r>
              <a:rPr lang="en-US" sz="1200" b="1" i="1" u="none" strike="noStrike" kern="1200" baseline="0" dirty="0" smtClean="0">
                <a:solidFill>
                  <a:schemeClr val="tx1"/>
                </a:solidFill>
                <a:latin typeface="+mn-lt"/>
                <a:ea typeface="ヒラギノ角ゴ Pro W3" charset="0"/>
                <a:cs typeface="ヒラギノ角ゴ Pro W3" charset="0"/>
              </a:rPr>
              <a:t> status</a:t>
            </a:r>
            <a:r>
              <a:rPr lang="en-US" sz="1200" b="0" i="0" u="none" strike="noStrike" kern="1200" baseline="0" dirty="0" smtClean="0">
                <a:solidFill>
                  <a:schemeClr val="tx1"/>
                </a:solidFill>
                <a:latin typeface="+mn-lt"/>
                <a:ea typeface="ヒラギノ角ゴ Pro W3" charset="0"/>
                <a:cs typeface="ヒラギノ角ゴ Pro W3" charset="0"/>
              </a:rPr>
              <a:t>, you saw that everything was staged, so you’re ready to commit your changes. </a:t>
            </a:r>
          </a:p>
          <a:p>
            <a:r>
              <a:rPr lang="en-US" sz="1200" b="0" i="0" u="none" strike="noStrike" kern="1200" baseline="0" dirty="0" smtClean="0">
                <a:solidFill>
                  <a:schemeClr val="tx1"/>
                </a:solidFill>
                <a:latin typeface="+mn-lt"/>
                <a:ea typeface="ヒラギノ角ゴ Pro W3" charset="0"/>
                <a:cs typeface="ヒラギノ角ゴ Pro W3" charset="0"/>
              </a:rPr>
              <a:t>The simplest way to commit is to type </a:t>
            </a:r>
            <a:r>
              <a:rPr lang="en-US" sz="1200" b="1" i="0" u="none" strike="noStrike" kern="1200" baseline="0" dirty="0" err="1" smtClean="0">
                <a:solidFill>
                  <a:schemeClr val="tx1"/>
                </a:solidFill>
                <a:latin typeface="+mn-lt"/>
                <a:ea typeface="ヒラギノ角ゴ Pro W3" charset="0"/>
                <a:cs typeface="ヒラギノ角ゴ Pro W3" charset="0"/>
              </a:rPr>
              <a:t>git</a:t>
            </a:r>
            <a:r>
              <a:rPr lang="en-US" sz="1200" b="1" i="0" u="none" strike="noStrike" kern="1200" baseline="0" dirty="0" smtClean="0">
                <a:solidFill>
                  <a:schemeClr val="tx1"/>
                </a:solidFill>
                <a:latin typeface="+mn-lt"/>
                <a:ea typeface="ヒラギノ角ゴ Pro W3" charset="0"/>
                <a:cs typeface="ヒラギノ角ゴ Pro W3" charset="0"/>
              </a:rPr>
              <a:t> commit</a:t>
            </a:r>
            <a:endParaRPr lang="en-US" sz="1200" b="0" i="0" u="none" strike="noStrike" kern="1200" baseline="0" dirty="0" smtClean="0">
              <a:solidFill>
                <a:schemeClr val="tx1"/>
              </a:solidFill>
              <a:latin typeface="+mn-lt"/>
              <a:ea typeface="ヒラギノ角ゴ Pro W3" charset="0"/>
              <a:cs typeface="ヒラギノ角ゴ Pro W3" charset="0"/>
            </a:endParaRPr>
          </a:p>
          <a:p>
            <a:r>
              <a:rPr lang="en-US" sz="1200" b="0" i="0" u="none" strike="noStrike" kern="1200" baseline="0" dirty="0" smtClean="0">
                <a:solidFill>
                  <a:schemeClr val="tx1"/>
                </a:solidFill>
                <a:latin typeface="+mn-lt"/>
              </a:rPr>
              <a:t>&lt;1</a:t>
            </a:r>
            <a:r>
              <a:rPr lang="en-US" sz="1200" b="0" i="0" u="none" strike="noStrike" kern="1200" baseline="30000" dirty="0" smtClean="0">
                <a:solidFill>
                  <a:schemeClr val="tx1"/>
                </a:solidFill>
                <a:latin typeface="+mn-lt"/>
              </a:rPr>
              <a:t>st</a:t>
            </a:r>
            <a:r>
              <a:rPr lang="en-US" sz="1200" b="0" i="0" u="none" strike="noStrike" kern="1200" baseline="0" dirty="0" smtClean="0">
                <a:solidFill>
                  <a:schemeClr val="tx1"/>
                </a:solidFill>
                <a:latin typeface="+mn-lt"/>
              </a:rPr>
              <a:t> animation&gt;</a:t>
            </a:r>
          </a:p>
          <a:p>
            <a:endParaRPr lang="en-US" sz="1200" b="0" i="0" u="none" strike="noStrike" kern="1200" baseline="0" dirty="0" smtClean="0">
              <a:solidFill>
                <a:schemeClr val="tx1"/>
              </a:solidFill>
              <a:latin typeface="+mn-lt"/>
            </a:endParaRPr>
          </a:p>
          <a:p>
            <a:r>
              <a:rPr lang="en-US" sz="1200" b="0" i="0" u="none" strike="noStrike" kern="1200" baseline="0" dirty="0" smtClean="0">
                <a:solidFill>
                  <a:schemeClr val="tx1"/>
                </a:solidFill>
                <a:latin typeface="+mn-lt"/>
                <a:ea typeface="ヒラギノ角ゴ Pro W3" charset="0"/>
                <a:cs typeface="ヒラギノ角ゴ Pro W3" charset="0"/>
              </a:rPr>
              <a:t>Doing so launches your editor of choice. (This is set by your shell’s $EDITOR environment variable – usually vim or </a:t>
            </a:r>
            <a:r>
              <a:rPr lang="en-US" sz="1200" b="0" i="0" u="none" strike="noStrike" kern="1200" baseline="0" dirty="0" err="1" smtClean="0">
                <a:solidFill>
                  <a:schemeClr val="tx1"/>
                </a:solidFill>
                <a:latin typeface="+mn-lt"/>
                <a:ea typeface="ヒラギノ角ゴ Pro W3" charset="0"/>
                <a:cs typeface="ヒラギノ角ゴ Pro W3" charset="0"/>
              </a:rPr>
              <a:t>emacs</a:t>
            </a:r>
            <a:r>
              <a:rPr lang="en-US" sz="1200" b="0" i="0" u="none" strike="noStrike" kern="1200" baseline="0" dirty="0" smtClean="0">
                <a:solidFill>
                  <a:schemeClr val="tx1"/>
                </a:solidFill>
                <a:latin typeface="+mn-lt"/>
                <a:ea typeface="ヒラギノ角ゴ Pro W3" charset="0"/>
                <a:cs typeface="ヒラギノ角ゴ Pro W3" charset="0"/>
              </a:rPr>
              <a:t>, although you can configure it with whatever you want using the </a:t>
            </a:r>
            <a:r>
              <a:rPr lang="en-US" sz="1200" b="0" i="0" u="none" strike="noStrike" kern="1200" baseline="0" dirty="0" err="1" smtClean="0">
                <a:solidFill>
                  <a:schemeClr val="tx1"/>
                </a:solidFill>
                <a:latin typeface="+mn-lt"/>
                <a:ea typeface="ヒラギノ角ゴ Pro W3" charset="0"/>
                <a:cs typeface="ヒラギノ角ゴ Pro W3" charset="0"/>
              </a:rPr>
              <a:t>git</a:t>
            </a:r>
            <a:r>
              <a:rPr lang="en-US" sz="1200" b="0" i="0" u="none" strike="noStrike" kern="1200" baseline="0" dirty="0" smtClean="0">
                <a:solidFill>
                  <a:schemeClr val="tx1"/>
                </a:solidFill>
                <a:latin typeface="+mn-lt"/>
                <a:ea typeface="ヒラギノ角ゴ Pro W3" charset="0"/>
                <a:cs typeface="ヒラギノ角ゴ Pro W3" charset="0"/>
              </a:rPr>
              <a:t> </a:t>
            </a:r>
            <a:r>
              <a:rPr lang="en-US" sz="1200" b="0" i="0" u="none" strike="noStrike" kern="1200" baseline="0" dirty="0" err="1" smtClean="0">
                <a:solidFill>
                  <a:schemeClr val="tx1"/>
                </a:solidFill>
                <a:latin typeface="+mn-lt"/>
                <a:ea typeface="ヒラギノ角ゴ Pro W3" charset="0"/>
                <a:cs typeface="ヒラギノ角ゴ Pro W3" charset="0"/>
              </a:rPr>
              <a:t>config</a:t>
            </a:r>
            <a:r>
              <a:rPr lang="en-US" sz="1200" b="0" i="0" u="none" strike="noStrike" kern="1200" baseline="0" dirty="0" smtClean="0">
                <a:solidFill>
                  <a:schemeClr val="tx1"/>
                </a:solidFill>
                <a:latin typeface="+mn-lt"/>
                <a:ea typeface="ヒラギノ角ゴ Pro W3" charset="0"/>
                <a:cs typeface="ヒラギノ角ゴ Pro W3" charset="0"/>
              </a:rPr>
              <a:t> --global </a:t>
            </a:r>
            <a:r>
              <a:rPr lang="en-US" sz="1200" b="0" i="0" u="none" strike="noStrike" kern="1200" baseline="0" dirty="0" err="1" smtClean="0">
                <a:solidFill>
                  <a:schemeClr val="tx1"/>
                </a:solidFill>
                <a:latin typeface="+mn-lt"/>
                <a:ea typeface="ヒラギノ角ゴ Pro W3" charset="0"/>
                <a:cs typeface="ヒラギノ角ゴ Pro W3" charset="0"/>
              </a:rPr>
              <a:t>core.editor</a:t>
            </a:r>
            <a:r>
              <a:rPr lang="en-US" sz="1200" b="0" i="0" u="none" strike="noStrike" kern="1200" baseline="0" dirty="0" smtClean="0">
                <a:solidFill>
                  <a:schemeClr val="tx1"/>
                </a:solidFill>
                <a:latin typeface="+mn-lt"/>
                <a:ea typeface="ヒラギノ角ゴ Pro W3" charset="0"/>
                <a:cs typeface="ヒラギノ角ゴ Pro W3" charset="0"/>
              </a:rPr>
              <a:t> command as you already saw in previous example).</a:t>
            </a:r>
          </a:p>
          <a:p>
            <a:r>
              <a:rPr lang="en-US" sz="1200" b="0" i="0" u="none" strike="noStrike" kern="1200" baseline="0" dirty="0" smtClean="0">
                <a:solidFill>
                  <a:schemeClr val="tx1"/>
                </a:solidFill>
                <a:latin typeface="+mn-lt"/>
                <a:ea typeface="ヒラギノ角ゴ Pro W3" charset="0"/>
                <a:cs typeface="ヒラギノ角ゴ Pro W3" charset="0"/>
              </a:rPr>
              <a:t>The editor displays this following text (this example is a Vim screen)</a:t>
            </a:r>
          </a:p>
          <a:p>
            <a:endParaRPr lang="en-US" sz="1200" b="0" i="0" u="none" strike="noStrike" kern="1200" baseline="0" dirty="0" smtClean="0">
              <a:solidFill>
                <a:schemeClr val="tx1"/>
              </a:solidFill>
              <a:latin typeface="+mn-lt"/>
              <a:ea typeface="ヒラギノ角ゴ Pro W3" charset="0"/>
              <a:cs typeface="ヒラギノ角ゴ Pro W3" charset="0"/>
            </a:endParaRPr>
          </a:p>
          <a:p>
            <a:r>
              <a:rPr lang="en-US" sz="1200" b="0" i="0" u="none" strike="noStrike" kern="1200" baseline="0" dirty="0" smtClean="0">
                <a:solidFill>
                  <a:schemeClr val="tx1"/>
                </a:solidFill>
                <a:latin typeface="+mn-lt"/>
                <a:ea typeface="ヒラギノ角ゴ Pro W3" charset="0"/>
                <a:cs typeface="ヒラギノ角ゴ Pro W3" charset="0"/>
              </a:rPr>
              <a:t>You can see that the default commit message contains the latest output of the </a:t>
            </a:r>
            <a:r>
              <a:rPr lang="en-US" sz="1200" b="0" i="0" u="none" strike="noStrike" kern="1200" baseline="0" dirty="0" err="1" smtClean="0">
                <a:solidFill>
                  <a:schemeClr val="tx1"/>
                </a:solidFill>
                <a:latin typeface="+mn-lt"/>
                <a:ea typeface="ヒラギノ角ゴ Pro W3" charset="0"/>
                <a:cs typeface="ヒラギノ角ゴ Pro W3" charset="0"/>
              </a:rPr>
              <a:t>git</a:t>
            </a:r>
            <a:r>
              <a:rPr lang="en-US" sz="1200" b="0" i="0" u="none" strike="noStrike" kern="1200" baseline="0" dirty="0" smtClean="0">
                <a:solidFill>
                  <a:schemeClr val="tx1"/>
                </a:solidFill>
                <a:latin typeface="+mn-lt"/>
                <a:ea typeface="ヒラギノ角ゴ Pro W3" charset="0"/>
                <a:cs typeface="ヒラギノ角ゴ Pro W3" charset="0"/>
              </a:rPr>
              <a:t> status command commented out and one empty line on top. </a:t>
            </a:r>
          </a:p>
          <a:p>
            <a:r>
              <a:rPr lang="en-US" sz="1200" b="0" i="0" u="none" strike="noStrike" kern="1200" baseline="0" dirty="0" smtClean="0">
                <a:solidFill>
                  <a:schemeClr val="tx1"/>
                </a:solidFill>
                <a:latin typeface="+mn-lt"/>
                <a:ea typeface="ヒラギノ角ゴ Pro W3" charset="0"/>
                <a:cs typeface="ヒラギノ角ゴ Pro W3" charset="0"/>
              </a:rPr>
              <a:t>You can remove these comments and type your commit message, or you can leave them there to help you remember what you’re committing.</a:t>
            </a:r>
          </a:p>
          <a:p>
            <a:endParaRPr lang="en-US" sz="1200" b="0" i="0" u="none" strike="noStrike" kern="1200" baseline="0" dirty="0" smtClean="0">
              <a:solidFill>
                <a:schemeClr val="tx1"/>
              </a:solidFill>
              <a:latin typeface="+mn-lt"/>
              <a:ea typeface="ヒラギノ角ゴ Pro W3" charset="0"/>
              <a:cs typeface="ヒラギノ角ゴ Pro W3" charset="0"/>
            </a:endParaRPr>
          </a:p>
          <a:p>
            <a:r>
              <a:rPr lang="en-US" sz="1200" b="0" i="0" u="none" strike="noStrike" kern="1200" baseline="0" dirty="0" smtClean="0">
                <a:solidFill>
                  <a:schemeClr val="tx1"/>
                </a:solidFill>
                <a:latin typeface="+mn-lt"/>
                <a:ea typeface="ヒラギノ角ゴ Pro W3" charset="0"/>
                <a:cs typeface="ヒラギノ角ゴ Pro W3" charset="0"/>
              </a:rPr>
              <a:t>Alternatively, you can type your commit message inline with the commit command by specifying it after a </a:t>
            </a:r>
            <a:r>
              <a:rPr lang="en-US" sz="1200" b="1" i="1" u="none" strike="noStrike" kern="1200" baseline="0" dirty="0" smtClean="0">
                <a:solidFill>
                  <a:schemeClr val="tx1"/>
                </a:solidFill>
                <a:latin typeface="+mn-lt"/>
                <a:ea typeface="ヒラギノ角ゴ Pro W3" charset="0"/>
                <a:cs typeface="ヒラギノ角ゴ Pro W3" charset="0"/>
              </a:rPr>
              <a:t>-m</a:t>
            </a:r>
            <a:r>
              <a:rPr lang="en-US" sz="1200" b="0" i="0" u="none" strike="noStrike" kern="1200" baseline="0" dirty="0" smtClean="0">
                <a:solidFill>
                  <a:schemeClr val="tx1"/>
                </a:solidFill>
                <a:latin typeface="+mn-lt"/>
                <a:ea typeface="ヒラギノ角ゴ Pro W3" charset="0"/>
                <a:cs typeface="ヒラギノ角ゴ Pro W3" charset="0"/>
              </a:rPr>
              <a:t> flag, like this:</a:t>
            </a:r>
          </a:p>
          <a:p>
            <a:r>
              <a:rPr lang="en-US" sz="1200" b="0" i="0" u="none" strike="noStrike" kern="1200" baseline="0" dirty="0" smtClean="0">
                <a:solidFill>
                  <a:schemeClr val="tx1"/>
                </a:solidFill>
                <a:latin typeface="+mn-lt"/>
              </a:rPr>
              <a:t>&lt;2</a:t>
            </a:r>
            <a:r>
              <a:rPr lang="en-US" sz="1200" b="0" i="0" u="none" strike="noStrike" kern="1200" baseline="30000" dirty="0" smtClean="0">
                <a:solidFill>
                  <a:schemeClr val="tx1"/>
                </a:solidFill>
                <a:latin typeface="+mn-lt"/>
              </a:rPr>
              <a:t>nd</a:t>
            </a:r>
            <a:r>
              <a:rPr lang="en-US" sz="1200" b="0" i="0" u="none" strike="noStrike" kern="1200" baseline="0" dirty="0" smtClean="0">
                <a:solidFill>
                  <a:schemeClr val="tx1"/>
                </a:solidFill>
                <a:latin typeface="+mn-lt"/>
              </a:rPr>
              <a:t> animation&gt;</a:t>
            </a:r>
          </a:p>
          <a:p>
            <a:endParaRPr lang="en-US" sz="1200" b="0" i="0" u="none" strike="noStrike" kern="1200" baseline="0" dirty="0" smtClean="0">
              <a:solidFill>
                <a:schemeClr val="tx1"/>
              </a:solidFill>
              <a:latin typeface="+mn-lt"/>
            </a:endParaRPr>
          </a:p>
          <a:p>
            <a:r>
              <a:rPr lang="en-US" sz="1200" b="0" i="0" u="none" strike="noStrike" kern="1200" baseline="0" dirty="0" smtClean="0">
                <a:solidFill>
                  <a:schemeClr val="tx1"/>
                </a:solidFill>
                <a:latin typeface="+mn-lt"/>
                <a:ea typeface="ヒラギノ角ゴ Pro W3" charset="0"/>
                <a:cs typeface="ヒラギノ角ゴ Pro W3" charset="0"/>
              </a:rPr>
              <a:t>Now you’ve created your first commit! You can see that the commit has given you some output about itself: </a:t>
            </a:r>
          </a:p>
          <a:p>
            <a:pPr marL="171450" indent="-171450">
              <a:buFont typeface="Arial" panose="020B0604020202020204" pitchFamily="34" charset="0"/>
              <a:buChar char="•"/>
            </a:pPr>
            <a:r>
              <a:rPr lang="en-US" sz="1200" b="0" i="0" u="none" strike="noStrike" kern="1200" baseline="0" dirty="0" smtClean="0">
                <a:solidFill>
                  <a:schemeClr val="tx1"/>
                </a:solidFill>
                <a:latin typeface="+mn-lt"/>
                <a:ea typeface="ヒラギノ角ゴ Pro W3" charset="0"/>
                <a:cs typeface="ヒラギノ角ゴ Pro W3" charset="0"/>
              </a:rPr>
              <a:t>	which branch you committed to (master),</a:t>
            </a:r>
          </a:p>
          <a:p>
            <a:pPr marL="171450" indent="-171450">
              <a:buFont typeface="Arial" panose="020B0604020202020204" pitchFamily="34" charset="0"/>
              <a:buChar char="•"/>
            </a:pPr>
            <a:r>
              <a:rPr lang="en-US" sz="1200" b="0" i="0" u="none" strike="noStrike" kern="1200" baseline="0" dirty="0" smtClean="0">
                <a:solidFill>
                  <a:schemeClr val="tx1"/>
                </a:solidFill>
                <a:latin typeface="+mn-lt"/>
                <a:ea typeface="ヒラギノ角ゴ Pro W3" charset="0"/>
                <a:cs typeface="ヒラギノ角ゴ Pro W3" charset="0"/>
              </a:rPr>
              <a:t>	what SHA-1 checksum the commit has (463dc4f), </a:t>
            </a:r>
          </a:p>
          <a:p>
            <a:pPr marL="171450" indent="-171450">
              <a:buFont typeface="Arial" panose="020B0604020202020204" pitchFamily="34" charset="0"/>
              <a:buChar char="•"/>
            </a:pPr>
            <a:r>
              <a:rPr lang="en-US" sz="1200" b="0" i="0" u="none" strike="noStrike" kern="1200" baseline="0" dirty="0" smtClean="0">
                <a:solidFill>
                  <a:schemeClr val="tx1"/>
                </a:solidFill>
                <a:latin typeface="+mn-lt"/>
                <a:ea typeface="ヒラギノ角ゴ Pro W3" charset="0"/>
                <a:cs typeface="ヒラギノ角ゴ Pro W3" charset="0"/>
              </a:rPr>
              <a:t>	how many files were changed, and </a:t>
            </a:r>
          </a:p>
          <a:p>
            <a:pPr marL="171450" indent="-171450">
              <a:buFont typeface="Arial" panose="020B0604020202020204" pitchFamily="34" charset="0"/>
              <a:buChar char="•"/>
            </a:pPr>
            <a:r>
              <a:rPr lang="en-US" sz="1200" b="0" i="0" u="none" strike="noStrike" kern="1200" baseline="0" dirty="0" smtClean="0">
                <a:solidFill>
                  <a:schemeClr val="tx1"/>
                </a:solidFill>
                <a:latin typeface="+mn-lt"/>
                <a:ea typeface="ヒラギノ角ゴ Pro W3" charset="0"/>
                <a:cs typeface="ヒラギノ角ゴ Pro W3" charset="0"/>
              </a:rPr>
              <a:t>	statistics about lines added and removed in the commit.</a:t>
            </a:r>
          </a:p>
          <a:p>
            <a:endParaRPr lang="en-US" sz="1200" b="0" i="0" u="none" strike="noStrike" kern="1200" baseline="0" dirty="0" smtClean="0">
              <a:solidFill>
                <a:schemeClr val="tx1"/>
              </a:solidFill>
              <a:latin typeface="+mn-lt"/>
            </a:endParaRPr>
          </a:p>
          <a:p>
            <a:r>
              <a:rPr lang="en-US" sz="1200" b="0" i="0" u="none" strike="noStrike" kern="1200" baseline="0" dirty="0" smtClean="0">
                <a:solidFill>
                  <a:schemeClr val="tx1"/>
                </a:solidFill>
                <a:latin typeface="+mn-lt"/>
                <a:ea typeface="ヒラギノ角ゴ Pro W3" charset="0"/>
                <a:cs typeface="ヒラギノ角ゴ Pro W3" charset="0"/>
              </a:rPr>
              <a:t>Remember that the commit records the snapshot you set up in your staging area. </a:t>
            </a:r>
          </a:p>
          <a:p>
            <a:r>
              <a:rPr lang="en-US" sz="1200" b="0" i="0" u="none" strike="noStrike" kern="1200" baseline="0" dirty="0" smtClean="0">
                <a:solidFill>
                  <a:schemeClr val="tx1"/>
                </a:solidFill>
                <a:latin typeface="+mn-lt"/>
                <a:ea typeface="ヒラギノ角ゴ Pro W3" charset="0"/>
                <a:cs typeface="ヒラギノ角ゴ Pro W3" charset="0"/>
              </a:rPr>
              <a:t>Anything you didn’t stage is still sitting there modified; you can do another commit to add it to your history. </a:t>
            </a:r>
          </a:p>
          <a:p>
            <a:r>
              <a:rPr lang="en-US" sz="1200" b="0" i="0" u="none" strike="noStrike" kern="1200" baseline="0" dirty="0" smtClean="0">
                <a:solidFill>
                  <a:schemeClr val="tx1"/>
                </a:solidFill>
                <a:latin typeface="+mn-lt"/>
                <a:ea typeface="ヒラギノ角ゴ Pro W3" charset="0"/>
                <a:cs typeface="ヒラギノ角ゴ Pro W3" charset="0"/>
              </a:rPr>
              <a:t>Every time you perform a commit, you’re recording a snapshot of your project that you can revert to or compare to later.</a:t>
            </a:r>
            <a:endParaRPr lang="en-US" sz="1200" b="0" i="0" u="none" strike="noStrike" kern="1200" baseline="0" dirty="0" smtClean="0">
              <a:solidFill>
                <a:schemeClr val="tx1"/>
              </a:solidFill>
              <a:latin typeface="+mn-lt"/>
            </a:endParaRPr>
          </a:p>
          <a:p>
            <a:endParaRPr lang="en-US" dirty="0"/>
          </a:p>
        </p:txBody>
      </p:sp>
      <p:sp>
        <p:nvSpPr>
          <p:cNvPr id="4" name="Slide Number Placeholder 3"/>
          <p:cNvSpPr>
            <a:spLocks noGrp="1"/>
          </p:cNvSpPr>
          <p:nvPr>
            <p:ph type="sldNum" sz="quarter" idx="10"/>
          </p:nvPr>
        </p:nvSpPr>
        <p:spPr/>
        <p:txBody>
          <a:bodyPr/>
          <a:lstStyle/>
          <a:p>
            <a:fld id="{E29F6AFF-7E04-4C46-8BF4-31DD73873FE8}" type="slidenum">
              <a:rPr lang="en-US" smtClean="0"/>
              <a:pPr/>
              <a:t>15</a:t>
            </a:fld>
            <a:endParaRPr lang="en-US"/>
          </a:p>
        </p:txBody>
      </p:sp>
    </p:spTree>
    <p:extLst>
      <p:ext uri="{BB962C8B-B14F-4D97-AF65-F5344CB8AC3E}">
        <p14:creationId xmlns:p14="http://schemas.microsoft.com/office/powerpoint/2010/main" val="26434729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u="none" strike="noStrike" kern="1200" baseline="0" dirty="0" smtClean="0">
                <a:solidFill>
                  <a:schemeClr val="tx1"/>
                </a:solidFill>
                <a:latin typeface="+mn-lt"/>
                <a:ea typeface="ヒラギノ角ゴ Pro W3" charset="0"/>
                <a:cs typeface="ヒラギノ角ゴ Pro W3" charset="0"/>
              </a:rPr>
              <a:t>Although it can be amazingly useful for crafting commits exactly how you want them, the staging area is sometimes a bit more complex than you need in your workflow. </a:t>
            </a:r>
          </a:p>
          <a:p>
            <a:endParaRPr lang="en-US" sz="1200" b="0" i="0" u="none" strike="noStrike" kern="1200" baseline="0" dirty="0" smtClean="0">
              <a:solidFill>
                <a:schemeClr val="tx1"/>
              </a:solidFill>
              <a:latin typeface="+mn-lt"/>
              <a:ea typeface="ヒラギノ角ゴ Pro W3" charset="0"/>
              <a:cs typeface="ヒラギノ角ゴ Pro W3" charset="0"/>
            </a:endParaRPr>
          </a:p>
          <a:p>
            <a:r>
              <a:rPr lang="en-US" sz="1200" b="0" i="0" u="none" strike="noStrike" kern="1200" baseline="0" dirty="0" smtClean="0">
                <a:solidFill>
                  <a:schemeClr val="tx1"/>
                </a:solidFill>
                <a:latin typeface="+mn-lt"/>
                <a:ea typeface="ヒラギノ角ゴ Pro W3" charset="0"/>
                <a:cs typeface="ヒラギノ角ゴ Pro W3" charset="0"/>
              </a:rPr>
              <a:t>&lt;1</a:t>
            </a:r>
            <a:r>
              <a:rPr lang="en-US" sz="1200" b="0" i="0" u="none" strike="noStrike" kern="1200" baseline="30000" dirty="0" smtClean="0">
                <a:solidFill>
                  <a:schemeClr val="tx1"/>
                </a:solidFill>
                <a:latin typeface="+mn-lt"/>
                <a:ea typeface="ヒラギノ角ゴ Pro W3" charset="0"/>
                <a:cs typeface="ヒラギノ角ゴ Pro W3" charset="0"/>
              </a:rPr>
              <a:t>st</a:t>
            </a:r>
            <a:r>
              <a:rPr lang="en-US" sz="1200" b="0" i="0" u="none" strike="noStrike" kern="1200" baseline="0" dirty="0" smtClean="0">
                <a:solidFill>
                  <a:schemeClr val="tx1"/>
                </a:solidFill>
                <a:latin typeface="+mn-lt"/>
                <a:ea typeface="ヒラギノ角ゴ Pro W3" charset="0"/>
                <a:cs typeface="ヒラギノ角ゴ Pro W3" charset="0"/>
              </a:rPr>
              <a:t> animation&gt;</a:t>
            </a:r>
          </a:p>
          <a:p>
            <a:r>
              <a:rPr lang="en-US" sz="1200" b="0" i="0" u="none" strike="noStrike" kern="1200" baseline="0" dirty="0" smtClean="0">
                <a:solidFill>
                  <a:schemeClr val="tx1"/>
                </a:solidFill>
                <a:latin typeface="+mn-lt"/>
                <a:ea typeface="ヒラギノ角ゴ Pro W3" charset="0"/>
                <a:cs typeface="ヒラギノ角ゴ Pro W3" charset="0"/>
              </a:rPr>
              <a:t>If you want to skip the staging area, Git provides a simple shortcut. </a:t>
            </a:r>
          </a:p>
          <a:p>
            <a:r>
              <a:rPr lang="en-US" sz="1200" b="0" i="0" u="none" strike="noStrike" kern="1200" baseline="0" dirty="0" smtClean="0">
                <a:solidFill>
                  <a:schemeClr val="tx1"/>
                </a:solidFill>
                <a:latin typeface="+mn-lt"/>
                <a:ea typeface="ヒラギノ角ゴ Pro W3" charset="0"/>
                <a:cs typeface="ヒラギノ角ゴ Pro W3" charset="0"/>
              </a:rPr>
              <a:t>Adding the </a:t>
            </a:r>
            <a:r>
              <a:rPr lang="en-US" sz="1200" b="1" i="1" u="none" strike="noStrike" kern="1200" baseline="0" dirty="0" smtClean="0">
                <a:solidFill>
                  <a:schemeClr val="tx1"/>
                </a:solidFill>
                <a:latin typeface="+mn-lt"/>
                <a:ea typeface="ヒラギノ角ゴ Pro W3" charset="0"/>
                <a:cs typeface="ヒラギノ角ゴ Pro W3" charset="0"/>
              </a:rPr>
              <a:t>-a</a:t>
            </a:r>
            <a:r>
              <a:rPr lang="en-US" sz="1200" b="0" i="0" u="none" strike="noStrike" kern="1200" baseline="0" dirty="0" smtClean="0">
                <a:solidFill>
                  <a:schemeClr val="tx1"/>
                </a:solidFill>
                <a:latin typeface="+mn-lt"/>
                <a:ea typeface="ヒラギノ角ゴ Pro W3" charset="0"/>
                <a:cs typeface="ヒラギノ角ゴ Pro W3" charset="0"/>
              </a:rPr>
              <a:t> option to the </a:t>
            </a:r>
            <a:r>
              <a:rPr lang="en-US" sz="1200" b="1" i="0" u="none" strike="noStrike" kern="1200" baseline="0" dirty="0" err="1" smtClean="0">
                <a:solidFill>
                  <a:schemeClr val="tx1"/>
                </a:solidFill>
                <a:latin typeface="+mn-lt"/>
                <a:ea typeface="ヒラギノ角ゴ Pro W3" charset="0"/>
                <a:cs typeface="ヒラギノ角ゴ Pro W3" charset="0"/>
              </a:rPr>
              <a:t>git</a:t>
            </a:r>
            <a:r>
              <a:rPr lang="en-US" sz="1200" b="1" i="0" u="none" strike="noStrike" kern="1200" baseline="0" dirty="0" smtClean="0">
                <a:solidFill>
                  <a:schemeClr val="tx1"/>
                </a:solidFill>
                <a:latin typeface="+mn-lt"/>
                <a:ea typeface="ヒラギノ角ゴ Pro W3" charset="0"/>
                <a:cs typeface="ヒラギノ角ゴ Pro W3" charset="0"/>
              </a:rPr>
              <a:t> commit</a:t>
            </a:r>
            <a:r>
              <a:rPr lang="en-US" sz="1200" b="0" i="0" u="none" strike="noStrike" kern="1200" baseline="0" dirty="0" smtClean="0">
                <a:solidFill>
                  <a:schemeClr val="tx1"/>
                </a:solidFill>
                <a:latin typeface="+mn-lt"/>
                <a:ea typeface="ヒラギノ角ゴ Pro W3" charset="0"/>
                <a:cs typeface="ヒラギノ角ゴ Pro W3" charset="0"/>
              </a:rPr>
              <a:t> command makes Git automatically stage every file that is already tracked before doing the commit, letting you skip </a:t>
            </a:r>
            <a:r>
              <a:rPr lang="en-IN" sz="1200" b="0" i="0" u="none" strike="noStrike" kern="1200" baseline="0" dirty="0" smtClean="0">
                <a:solidFill>
                  <a:schemeClr val="tx1"/>
                </a:solidFill>
                <a:latin typeface="+mn-lt"/>
                <a:ea typeface="ヒラギノ角ゴ Pro W3" charset="0"/>
                <a:cs typeface="ヒラギノ角ゴ Pro W3" charset="0"/>
              </a:rPr>
              <a:t>the </a:t>
            </a:r>
            <a:r>
              <a:rPr lang="en-IN" sz="1200" b="1" i="1" u="none" strike="noStrike" kern="1200" baseline="0" dirty="0" smtClean="0">
                <a:solidFill>
                  <a:schemeClr val="tx1"/>
                </a:solidFill>
                <a:latin typeface="+mn-lt"/>
                <a:ea typeface="ヒラギノ角ゴ Pro W3" charset="0"/>
                <a:cs typeface="ヒラギノ角ゴ Pro W3" charset="0"/>
              </a:rPr>
              <a:t>git add</a:t>
            </a:r>
            <a:r>
              <a:rPr lang="en-IN" sz="1200" b="0" i="0" u="none" strike="noStrike" kern="1200" baseline="0" dirty="0" smtClean="0">
                <a:solidFill>
                  <a:schemeClr val="tx1"/>
                </a:solidFill>
                <a:latin typeface="+mn-lt"/>
                <a:ea typeface="ヒラギノ角ゴ Pro W3" charset="0"/>
                <a:cs typeface="ヒラギノ角ゴ Pro W3" charset="0"/>
              </a:rPr>
              <a:t> part.</a:t>
            </a:r>
          </a:p>
          <a:p>
            <a:endParaRPr lang="en-US" sz="1200" b="0" i="0" u="none" strike="noStrike" kern="1200" baseline="0" dirty="0" smtClean="0">
              <a:solidFill>
                <a:schemeClr val="tx1"/>
              </a:solidFill>
              <a:latin typeface="+mn-lt"/>
              <a:ea typeface="ヒラギノ角ゴ Pro W3" charset="0"/>
              <a:cs typeface="ヒラギノ角ゴ Pro W3" charset="0"/>
            </a:endParaRPr>
          </a:p>
          <a:p>
            <a:r>
              <a:rPr lang="en-US" sz="1200" b="0" i="0" u="none" strike="noStrike" kern="1200" baseline="0" dirty="0" smtClean="0">
                <a:solidFill>
                  <a:schemeClr val="tx1"/>
                </a:solidFill>
                <a:latin typeface="+mn-lt"/>
                <a:ea typeface="ヒラギノ角ゴ Pro W3" charset="0"/>
                <a:cs typeface="ヒラギノ角ゴ Pro W3" charset="0"/>
              </a:rPr>
              <a:t>&lt;2</a:t>
            </a:r>
            <a:r>
              <a:rPr lang="en-US" sz="1200" b="0" i="0" u="none" strike="noStrike" kern="1200" baseline="30000" dirty="0" smtClean="0">
                <a:solidFill>
                  <a:schemeClr val="tx1"/>
                </a:solidFill>
                <a:latin typeface="+mn-lt"/>
                <a:ea typeface="ヒラギノ角ゴ Pro W3" charset="0"/>
                <a:cs typeface="ヒラギノ角ゴ Pro W3" charset="0"/>
              </a:rPr>
              <a:t>nd</a:t>
            </a:r>
            <a:r>
              <a:rPr lang="en-US" sz="1200" b="0" i="0" u="none" strike="noStrike" kern="1200" baseline="0" dirty="0" smtClean="0">
                <a:solidFill>
                  <a:schemeClr val="tx1"/>
                </a:solidFill>
                <a:latin typeface="+mn-lt"/>
                <a:ea typeface="ヒラギノ角ゴ Pro W3" charset="0"/>
                <a:cs typeface="ヒラギノ角ゴ Pro W3" charset="0"/>
              </a:rPr>
              <a:t> animation&gt;</a:t>
            </a:r>
          </a:p>
          <a:p>
            <a:r>
              <a:rPr lang="en-US" sz="1200" b="0" i="0" u="none" strike="noStrike" kern="1200" baseline="0" dirty="0" smtClean="0">
                <a:solidFill>
                  <a:schemeClr val="tx1"/>
                </a:solidFill>
                <a:latin typeface="+mn-lt"/>
                <a:ea typeface="ヒラギノ角ゴ Pro W3" charset="0"/>
                <a:cs typeface="ヒラギノ角ゴ Pro W3" charset="0"/>
              </a:rPr>
              <a:t>Notice how you don’t have to run </a:t>
            </a:r>
            <a:r>
              <a:rPr lang="en-US" sz="1200" b="1" i="1" u="none" strike="noStrike" kern="1200" baseline="0" dirty="0" err="1" smtClean="0">
                <a:solidFill>
                  <a:schemeClr val="tx1"/>
                </a:solidFill>
                <a:latin typeface="+mn-lt"/>
                <a:ea typeface="ヒラギノ角ゴ Pro W3" charset="0"/>
                <a:cs typeface="ヒラギノ角ゴ Pro W3" charset="0"/>
              </a:rPr>
              <a:t>git</a:t>
            </a:r>
            <a:r>
              <a:rPr lang="en-US" sz="1200" b="1" i="1" u="none" strike="noStrike" kern="1200" baseline="0" dirty="0" smtClean="0">
                <a:solidFill>
                  <a:schemeClr val="tx1"/>
                </a:solidFill>
                <a:latin typeface="+mn-lt"/>
                <a:ea typeface="ヒラギノ角ゴ Pro W3" charset="0"/>
                <a:cs typeface="ヒラギノ角ゴ Pro W3" charset="0"/>
              </a:rPr>
              <a:t> add</a:t>
            </a:r>
            <a:r>
              <a:rPr lang="en-US" sz="1200" b="0" i="0" u="none" strike="noStrike" kern="1200" baseline="0" dirty="0" smtClean="0">
                <a:solidFill>
                  <a:schemeClr val="tx1"/>
                </a:solidFill>
                <a:latin typeface="+mn-lt"/>
                <a:ea typeface="ヒラギノ角ゴ Pro W3" charset="0"/>
                <a:cs typeface="ヒラギノ角ゴ Pro W3" charset="0"/>
              </a:rPr>
              <a:t> on the “CONTRIBUTING.md” file in this case before you commit.</a:t>
            </a:r>
            <a:endParaRPr lang="en-IN" sz="1200" b="0" i="0" u="none" strike="noStrike" kern="1200" baseline="0" dirty="0" smtClean="0">
              <a:solidFill>
                <a:schemeClr val="tx1"/>
              </a:solidFill>
              <a:latin typeface="+mn-lt"/>
              <a:ea typeface="ヒラギノ角ゴ Pro W3" charset="0"/>
              <a:cs typeface="ヒラギノ角ゴ Pro W3" charset="0"/>
            </a:endParaRPr>
          </a:p>
          <a:p>
            <a:endParaRPr lang="en-US" sz="1200" b="0" i="0" u="none" strike="noStrike" kern="1200" baseline="0" dirty="0" smtClean="0">
              <a:solidFill>
                <a:schemeClr val="tx1"/>
              </a:solidFill>
              <a:latin typeface="+mn-lt"/>
            </a:endParaRPr>
          </a:p>
          <a:p>
            <a:endParaRPr lang="en-US" dirty="0"/>
          </a:p>
        </p:txBody>
      </p:sp>
      <p:sp>
        <p:nvSpPr>
          <p:cNvPr id="4" name="Slide Number Placeholder 3"/>
          <p:cNvSpPr>
            <a:spLocks noGrp="1"/>
          </p:cNvSpPr>
          <p:nvPr>
            <p:ph type="sldNum" sz="quarter" idx="10"/>
          </p:nvPr>
        </p:nvSpPr>
        <p:spPr/>
        <p:txBody>
          <a:bodyPr/>
          <a:lstStyle/>
          <a:p>
            <a:fld id="{E29F6AFF-7E04-4C46-8BF4-31DD73873FE8}" type="slidenum">
              <a:rPr lang="en-US" smtClean="0"/>
              <a:pPr/>
              <a:t>16</a:t>
            </a:fld>
            <a:endParaRPr lang="en-US"/>
          </a:p>
        </p:txBody>
      </p:sp>
    </p:spTree>
    <p:extLst>
      <p:ext uri="{BB962C8B-B14F-4D97-AF65-F5344CB8AC3E}">
        <p14:creationId xmlns:p14="http://schemas.microsoft.com/office/powerpoint/2010/main" val="11546366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u="none" strike="noStrike" kern="1200" baseline="0" dirty="0" smtClean="0">
                <a:solidFill>
                  <a:schemeClr val="tx1"/>
                </a:solidFill>
                <a:latin typeface="+mn-lt"/>
                <a:ea typeface="ヒラギノ角ゴ Pro W3" charset="0"/>
                <a:cs typeface="ヒラギノ角ゴ Pro W3" charset="0"/>
              </a:rPr>
              <a:t>To remove a file from Git, you have to remove it from your tracked files (more accurately, remove it from your staging area) and then commit. </a:t>
            </a:r>
          </a:p>
          <a:p>
            <a:r>
              <a:rPr lang="en-US" sz="1200" b="0" i="0" u="none" strike="noStrike" kern="1200" baseline="0" dirty="0" smtClean="0">
                <a:solidFill>
                  <a:schemeClr val="tx1"/>
                </a:solidFill>
                <a:latin typeface="+mn-lt"/>
                <a:ea typeface="ヒラギノ角ゴ Pro W3" charset="0"/>
                <a:cs typeface="ヒラギノ角ゴ Pro W3" charset="0"/>
              </a:rPr>
              <a:t>The </a:t>
            </a:r>
            <a:r>
              <a:rPr lang="en-US" sz="1200" b="1" i="0" u="none" strike="noStrike" kern="1200" baseline="0" dirty="0" err="1" smtClean="0">
                <a:solidFill>
                  <a:schemeClr val="tx1"/>
                </a:solidFill>
                <a:latin typeface="+mn-lt"/>
                <a:ea typeface="ヒラギノ角ゴ Pro W3" charset="0"/>
                <a:cs typeface="ヒラギノ角ゴ Pro W3" charset="0"/>
              </a:rPr>
              <a:t>git</a:t>
            </a:r>
            <a:r>
              <a:rPr lang="en-US" sz="1200" b="1" i="0" u="none" strike="noStrike" kern="1200" baseline="0" dirty="0" smtClean="0">
                <a:solidFill>
                  <a:schemeClr val="tx1"/>
                </a:solidFill>
                <a:latin typeface="+mn-lt"/>
                <a:ea typeface="ヒラギノ角ゴ Pro W3" charset="0"/>
                <a:cs typeface="ヒラギノ角ゴ Pro W3" charset="0"/>
              </a:rPr>
              <a:t> </a:t>
            </a:r>
            <a:r>
              <a:rPr lang="en-US" sz="1200" b="1" i="0" u="none" strike="noStrike" kern="1200" baseline="0" dirty="0" err="1" smtClean="0">
                <a:solidFill>
                  <a:schemeClr val="tx1"/>
                </a:solidFill>
                <a:latin typeface="+mn-lt"/>
                <a:ea typeface="ヒラギノ角ゴ Pro W3" charset="0"/>
                <a:cs typeface="ヒラギノ角ゴ Pro W3" charset="0"/>
              </a:rPr>
              <a:t>rm</a:t>
            </a:r>
            <a:r>
              <a:rPr lang="en-US" sz="1200" b="0" i="0" u="none" strike="noStrike" kern="1200" baseline="0" dirty="0" smtClean="0">
                <a:solidFill>
                  <a:schemeClr val="tx1"/>
                </a:solidFill>
                <a:latin typeface="+mn-lt"/>
                <a:ea typeface="ヒラギノ角ゴ Pro W3" charset="0"/>
                <a:cs typeface="ヒラギノ角ゴ Pro W3" charset="0"/>
              </a:rPr>
              <a:t> command does that, and also removes the file from your working directory so you don’t see it as an untracked file the next time around.</a:t>
            </a:r>
          </a:p>
          <a:p>
            <a:endParaRPr lang="en-US" sz="1200" b="0" i="0" u="none" strike="noStrike" kern="1200" baseline="0" dirty="0" smtClean="0">
              <a:solidFill>
                <a:schemeClr val="tx1"/>
              </a:solidFill>
              <a:latin typeface="+mn-lt"/>
              <a:ea typeface="ヒラギノ角ゴ Pro W3" charset="0"/>
              <a:cs typeface="ヒラギノ角ゴ Pro W3" charset="0"/>
            </a:endParaRPr>
          </a:p>
          <a:p>
            <a:r>
              <a:rPr lang="en-US" sz="1200" b="0" i="0" u="none" strike="noStrike" kern="1200" baseline="0" dirty="0" smtClean="0">
                <a:solidFill>
                  <a:schemeClr val="tx1"/>
                </a:solidFill>
                <a:latin typeface="+mn-lt"/>
                <a:ea typeface="ヒラギノ角ゴ Pro W3" charset="0"/>
                <a:cs typeface="ヒラギノ角ゴ Pro W3" charset="0"/>
              </a:rPr>
              <a:t>If you simply remove the file from your working directory, it shows up under the “Changed but not updated” (that is, </a:t>
            </a:r>
            <a:r>
              <a:rPr lang="en-US" sz="1200" b="0" i="1" u="none" strike="noStrike" kern="1200" baseline="0" dirty="0" err="1" smtClean="0">
                <a:solidFill>
                  <a:schemeClr val="tx1"/>
                </a:solidFill>
                <a:latin typeface="+mn-lt"/>
                <a:ea typeface="ヒラギノ角ゴ Pro W3" charset="0"/>
                <a:cs typeface="ヒラギノ角ゴ Pro W3" charset="0"/>
              </a:rPr>
              <a:t>unstaged</a:t>
            </a:r>
            <a:r>
              <a:rPr lang="en-US" sz="1200" b="0" i="0" u="none" strike="noStrike" kern="1200" baseline="0" dirty="0" smtClean="0">
                <a:solidFill>
                  <a:schemeClr val="tx1"/>
                </a:solidFill>
                <a:latin typeface="+mn-lt"/>
                <a:ea typeface="ヒラギノ角ゴ Pro W3" charset="0"/>
                <a:cs typeface="ヒラギノ角ゴ Pro W3" charset="0"/>
              </a:rPr>
              <a:t>) area of your </a:t>
            </a:r>
            <a:r>
              <a:rPr lang="en-US" sz="1200" b="1" i="1" u="none" strike="noStrike" kern="1200" baseline="0" dirty="0" err="1" smtClean="0">
                <a:solidFill>
                  <a:schemeClr val="tx1"/>
                </a:solidFill>
                <a:latin typeface="+mn-lt"/>
                <a:ea typeface="ヒラギノ角ゴ Pro W3" charset="0"/>
                <a:cs typeface="ヒラギノ角ゴ Pro W3" charset="0"/>
              </a:rPr>
              <a:t>git</a:t>
            </a:r>
            <a:r>
              <a:rPr lang="en-US" sz="1200" b="1" i="1" u="none" strike="noStrike" kern="1200" baseline="0" dirty="0" smtClean="0">
                <a:solidFill>
                  <a:schemeClr val="tx1"/>
                </a:solidFill>
                <a:latin typeface="+mn-lt"/>
                <a:ea typeface="ヒラギノ角ゴ Pro W3" charset="0"/>
                <a:cs typeface="ヒラギノ角ゴ Pro W3" charset="0"/>
              </a:rPr>
              <a:t> status</a:t>
            </a:r>
            <a:r>
              <a:rPr lang="en-US" sz="1200" b="0" i="0" u="none" strike="noStrike" kern="1200" baseline="0" dirty="0" smtClean="0">
                <a:solidFill>
                  <a:schemeClr val="tx1"/>
                </a:solidFill>
                <a:latin typeface="+mn-lt"/>
                <a:ea typeface="ヒラギノ角ゴ Pro W3" charset="0"/>
                <a:cs typeface="ヒラギノ角ゴ Pro W3" charset="0"/>
              </a:rPr>
              <a:t> </a:t>
            </a:r>
            <a:r>
              <a:rPr lang="en-IN" sz="1200" b="0" i="0" u="none" strike="noStrike" kern="1200" baseline="0" dirty="0" smtClean="0">
                <a:solidFill>
                  <a:schemeClr val="tx1"/>
                </a:solidFill>
                <a:latin typeface="+mn-lt"/>
                <a:ea typeface="ヒラギノ角ゴ Pro W3" charset="0"/>
                <a:cs typeface="ヒラギノ角ゴ Pro W3" charset="0"/>
              </a:rPr>
              <a:t>output.</a:t>
            </a:r>
          </a:p>
          <a:p>
            <a:r>
              <a:rPr lang="en-US" sz="1200" b="0" i="0" u="none" strike="noStrike" kern="1200" baseline="0" dirty="0" smtClean="0">
                <a:solidFill>
                  <a:schemeClr val="tx1"/>
                </a:solidFill>
                <a:latin typeface="+mn-lt"/>
                <a:ea typeface="ヒラギノ角ゴ Pro W3" charset="0"/>
                <a:cs typeface="ヒラギノ角ゴ Pro W3" charset="0"/>
              </a:rPr>
              <a:t>&lt;1</a:t>
            </a:r>
            <a:r>
              <a:rPr lang="en-US" sz="1200" b="0" i="0" u="none" strike="noStrike" kern="1200" baseline="30000" dirty="0" smtClean="0">
                <a:solidFill>
                  <a:schemeClr val="tx1"/>
                </a:solidFill>
                <a:latin typeface="+mn-lt"/>
                <a:ea typeface="ヒラギノ角ゴ Pro W3" charset="0"/>
                <a:cs typeface="ヒラギノ角ゴ Pro W3" charset="0"/>
              </a:rPr>
              <a:t>st</a:t>
            </a:r>
            <a:r>
              <a:rPr lang="en-US" sz="1200" b="0" i="0" u="none" strike="noStrike" kern="1200" baseline="0" dirty="0" smtClean="0">
                <a:solidFill>
                  <a:schemeClr val="tx1"/>
                </a:solidFill>
                <a:latin typeface="+mn-lt"/>
                <a:ea typeface="ヒラギノ角ゴ Pro W3" charset="0"/>
                <a:cs typeface="ヒラギノ角ゴ Pro W3" charset="0"/>
              </a:rPr>
              <a:t> animation&gt;</a:t>
            </a:r>
          </a:p>
          <a:p>
            <a:endParaRPr lang="en-US" sz="1200" b="0" i="0" u="none" strike="noStrike" kern="1200" baseline="0" dirty="0" smtClean="0">
              <a:solidFill>
                <a:schemeClr val="tx1"/>
              </a:solidFill>
              <a:latin typeface="+mn-lt"/>
              <a:ea typeface="ヒラギノ角ゴ Pro W3" charset="0"/>
              <a:cs typeface="ヒラギノ角ゴ Pro W3" charset="0"/>
            </a:endParaRPr>
          </a:p>
          <a:p>
            <a:r>
              <a:rPr lang="en-US" sz="1200" b="0" i="0" u="none" strike="noStrike" kern="1200" baseline="0" dirty="0" smtClean="0">
                <a:solidFill>
                  <a:schemeClr val="tx1"/>
                </a:solidFill>
                <a:latin typeface="+mn-lt"/>
                <a:ea typeface="ヒラギノ角ゴ Pro W3" charset="0"/>
                <a:cs typeface="ヒラギノ角ゴ Pro W3" charset="0"/>
              </a:rPr>
              <a:t>Then, if you run </a:t>
            </a:r>
            <a:r>
              <a:rPr lang="en-US" sz="1200" b="1" i="0" u="none" strike="noStrike" kern="1200" baseline="0" dirty="0" err="1" smtClean="0">
                <a:solidFill>
                  <a:schemeClr val="tx1"/>
                </a:solidFill>
                <a:latin typeface="+mn-lt"/>
                <a:ea typeface="ヒラギノ角ゴ Pro W3" charset="0"/>
                <a:cs typeface="ヒラギノ角ゴ Pro W3" charset="0"/>
              </a:rPr>
              <a:t>git</a:t>
            </a:r>
            <a:r>
              <a:rPr lang="en-US" sz="1200" b="1" i="0" u="none" strike="noStrike" kern="1200" baseline="0" dirty="0" smtClean="0">
                <a:solidFill>
                  <a:schemeClr val="tx1"/>
                </a:solidFill>
                <a:latin typeface="+mn-lt"/>
                <a:ea typeface="ヒラギノ角ゴ Pro W3" charset="0"/>
                <a:cs typeface="ヒラギノ角ゴ Pro W3" charset="0"/>
              </a:rPr>
              <a:t> </a:t>
            </a:r>
            <a:r>
              <a:rPr lang="en-US" sz="1200" b="1" i="0" u="none" strike="noStrike" kern="1200" baseline="0" dirty="0" err="1" smtClean="0">
                <a:solidFill>
                  <a:schemeClr val="tx1"/>
                </a:solidFill>
                <a:latin typeface="+mn-lt"/>
                <a:ea typeface="ヒラギノ角ゴ Pro W3" charset="0"/>
                <a:cs typeface="ヒラギノ角ゴ Pro W3" charset="0"/>
              </a:rPr>
              <a:t>rm</a:t>
            </a:r>
            <a:r>
              <a:rPr lang="en-US" sz="1200" b="1" i="0" u="none" strike="noStrike" kern="1200" baseline="0" dirty="0" smtClean="0">
                <a:solidFill>
                  <a:schemeClr val="tx1"/>
                </a:solidFill>
                <a:latin typeface="+mn-lt"/>
                <a:ea typeface="ヒラギノ角ゴ Pro W3" charset="0"/>
                <a:cs typeface="ヒラギノ角ゴ Pro W3" charset="0"/>
              </a:rPr>
              <a:t>,</a:t>
            </a:r>
            <a:r>
              <a:rPr lang="en-US" sz="1200" b="0" i="0" u="none" strike="noStrike" kern="1200" baseline="0" dirty="0" smtClean="0">
                <a:solidFill>
                  <a:schemeClr val="tx1"/>
                </a:solidFill>
                <a:latin typeface="+mn-lt"/>
                <a:ea typeface="ヒラギノ角ゴ Pro W3" charset="0"/>
                <a:cs typeface="ヒラギノ角ゴ Pro W3" charset="0"/>
              </a:rPr>
              <a:t> it stages the file’s removal</a:t>
            </a:r>
          </a:p>
          <a:p>
            <a:r>
              <a:rPr lang="en-US" sz="1200" b="0" i="0" u="none" strike="noStrike" kern="1200" baseline="0" dirty="0" smtClean="0">
                <a:solidFill>
                  <a:schemeClr val="tx1"/>
                </a:solidFill>
                <a:latin typeface="+mn-lt"/>
                <a:ea typeface="ヒラギノ角ゴ Pro W3" charset="0"/>
                <a:cs typeface="ヒラギノ角ゴ Pro W3" charset="0"/>
              </a:rPr>
              <a:t>&lt;2</a:t>
            </a:r>
            <a:r>
              <a:rPr lang="en-US" sz="1200" b="0" i="0" u="none" strike="noStrike" kern="1200" baseline="30000" dirty="0" smtClean="0">
                <a:solidFill>
                  <a:schemeClr val="tx1"/>
                </a:solidFill>
                <a:latin typeface="+mn-lt"/>
                <a:ea typeface="ヒラギノ角ゴ Pro W3" charset="0"/>
                <a:cs typeface="ヒラギノ角ゴ Pro W3" charset="0"/>
              </a:rPr>
              <a:t>nd</a:t>
            </a:r>
            <a:r>
              <a:rPr lang="en-US" sz="1200" b="0" i="0" u="none" strike="noStrike" kern="1200" baseline="0" dirty="0" smtClean="0">
                <a:solidFill>
                  <a:schemeClr val="tx1"/>
                </a:solidFill>
                <a:latin typeface="+mn-lt"/>
                <a:ea typeface="ヒラギノ角ゴ Pro W3" charset="0"/>
                <a:cs typeface="ヒラギノ角ゴ Pro W3" charset="0"/>
              </a:rPr>
              <a:t> animation&gt;</a:t>
            </a:r>
          </a:p>
          <a:p>
            <a:endParaRPr lang="en-US" sz="1200" b="0" i="0" u="none" strike="noStrike" kern="1200" baseline="0" dirty="0" smtClean="0">
              <a:solidFill>
                <a:schemeClr val="tx1"/>
              </a:solidFill>
              <a:latin typeface="+mn-lt"/>
              <a:ea typeface="ヒラギノ角ゴ Pro W3" charset="0"/>
              <a:cs typeface="ヒラギノ角ゴ Pro W3" charset="0"/>
            </a:endParaRPr>
          </a:p>
          <a:p>
            <a:r>
              <a:rPr lang="en-US" sz="1200" b="0" i="0" u="none" strike="noStrike" kern="1200" baseline="0" dirty="0" smtClean="0">
                <a:solidFill>
                  <a:schemeClr val="tx1"/>
                </a:solidFill>
                <a:latin typeface="+mn-lt"/>
                <a:ea typeface="ヒラギノ角ゴ Pro W3" charset="0"/>
                <a:cs typeface="ヒラギノ角ゴ Pro W3" charset="0"/>
              </a:rPr>
              <a:t>The next time you commit, the file will be gone and no longer tracked. </a:t>
            </a:r>
          </a:p>
          <a:p>
            <a:r>
              <a:rPr lang="en-US" sz="1200" b="0" i="0" u="none" strike="noStrike" kern="1200" baseline="0" dirty="0" smtClean="0">
                <a:solidFill>
                  <a:schemeClr val="tx1"/>
                </a:solidFill>
                <a:latin typeface="+mn-lt"/>
                <a:ea typeface="ヒラギノ角ゴ Pro W3" charset="0"/>
                <a:cs typeface="ヒラギノ角ゴ Pro W3" charset="0"/>
              </a:rPr>
              <a:t>If you modified the file and added it to the index already, you must force the removal with the -f option. </a:t>
            </a:r>
          </a:p>
          <a:p>
            <a:r>
              <a:rPr lang="en-US" sz="1200" b="0" i="0" u="none" strike="noStrike" kern="1200" baseline="0" dirty="0" smtClean="0">
                <a:solidFill>
                  <a:schemeClr val="tx1"/>
                </a:solidFill>
                <a:latin typeface="+mn-lt"/>
                <a:ea typeface="ヒラギノ角ゴ Pro W3" charset="0"/>
                <a:cs typeface="ヒラギノ角ゴ Pro W3" charset="0"/>
              </a:rPr>
              <a:t>This is a safety feature to prevent accidental removal of data that hasn’t yet been recorded in a snapshot and that can’t be recovered from </a:t>
            </a:r>
            <a:r>
              <a:rPr lang="en-IN" sz="1200" b="0" i="0" u="none" strike="noStrike" kern="1200" baseline="0" dirty="0" smtClean="0">
                <a:solidFill>
                  <a:schemeClr val="tx1"/>
                </a:solidFill>
                <a:latin typeface="+mn-lt"/>
                <a:ea typeface="ヒラギノ角ゴ Pro W3" charset="0"/>
                <a:cs typeface="ヒラギノ角ゴ Pro W3" charset="0"/>
              </a:rPr>
              <a:t>Git.</a:t>
            </a:r>
            <a:endParaRPr lang="en-US" sz="1200" b="0" i="0" u="none" strike="noStrike" kern="1200" baseline="0" dirty="0" smtClean="0">
              <a:solidFill>
                <a:schemeClr val="tx1"/>
              </a:solidFill>
              <a:latin typeface="+mn-lt"/>
              <a:ea typeface="ヒラギノ角ゴ Pro W3" charset="0"/>
              <a:cs typeface="ヒラギノ角ゴ Pro W3" charset="0"/>
            </a:endParaRPr>
          </a:p>
          <a:p>
            <a:endParaRPr lang="en-US" sz="1200" b="0" i="0" u="none" strike="noStrike" kern="1200" baseline="0" dirty="0" smtClean="0">
              <a:solidFill>
                <a:schemeClr val="tx1"/>
              </a:solidFill>
              <a:latin typeface="+mn-lt"/>
              <a:ea typeface="ヒラギノ角ゴ Pro W3" charset="0"/>
              <a:cs typeface="ヒラギノ角ゴ Pro W3" charset="0"/>
            </a:endParaRPr>
          </a:p>
          <a:p>
            <a:endParaRPr lang="en-US" sz="1200" b="0" i="0" u="none" strike="noStrike" kern="1200" baseline="0" dirty="0" smtClean="0">
              <a:solidFill>
                <a:schemeClr val="tx1"/>
              </a:solidFill>
              <a:latin typeface="+mn-lt"/>
              <a:ea typeface="ヒラギノ角ゴ Pro W3" charset="0"/>
              <a:cs typeface="ヒラギノ角ゴ Pro W3" charset="0"/>
            </a:endParaRPr>
          </a:p>
          <a:p>
            <a:endParaRPr lang="en-IN" sz="1200" b="0" i="0" u="none" strike="noStrike" kern="1200" baseline="0" dirty="0" smtClean="0">
              <a:solidFill>
                <a:schemeClr val="tx1"/>
              </a:solidFill>
              <a:latin typeface="+mn-lt"/>
              <a:ea typeface="ヒラギノ角ゴ Pro W3" charset="0"/>
              <a:cs typeface="ヒラギノ角ゴ Pro W3" charset="0"/>
            </a:endParaRPr>
          </a:p>
          <a:p>
            <a:endParaRPr lang="en-US" dirty="0"/>
          </a:p>
        </p:txBody>
      </p:sp>
      <p:sp>
        <p:nvSpPr>
          <p:cNvPr id="4" name="Slide Number Placeholder 3"/>
          <p:cNvSpPr>
            <a:spLocks noGrp="1"/>
          </p:cNvSpPr>
          <p:nvPr>
            <p:ph type="sldNum" sz="quarter" idx="10"/>
          </p:nvPr>
        </p:nvSpPr>
        <p:spPr/>
        <p:txBody>
          <a:bodyPr/>
          <a:lstStyle/>
          <a:p>
            <a:fld id="{E29F6AFF-7E04-4C46-8BF4-31DD73873FE8}" type="slidenum">
              <a:rPr lang="en-US" smtClean="0"/>
              <a:pPr/>
              <a:t>17</a:t>
            </a:fld>
            <a:endParaRPr lang="en-US"/>
          </a:p>
        </p:txBody>
      </p:sp>
    </p:spTree>
    <p:extLst>
      <p:ext uri="{BB962C8B-B14F-4D97-AF65-F5344CB8AC3E}">
        <p14:creationId xmlns:p14="http://schemas.microsoft.com/office/powerpoint/2010/main" val="38713377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sz="1200" b="0" i="0" u="none" strike="noStrike" kern="1200" baseline="0" dirty="0" smtClean="0">
                <a:solidFill>
                  <a:schemeClr val="tx1"/>
                </a:solidFill>
                <a:latin typeface="+mn-lt"/>
                <a:ea typeface="ヒラギノ角ゴ Pro W3" charset="0"/>
                <a:cs typeface="ヒラギノ角ゴ Pro W3" charset="0"/>
              </a:rPr>
              <a:t>Unlike many other VCS systems, Git doesn’t explicitly track file movement. </a:t>
            </a:r>
          </a:p>
          <a:p>
            <a:r>
              <a:rPr lang="en-US" sz="1200" b="0" i="0" u="none" strike="noStrike" kern="1200" baseline="0" dirty="0" smtClean="0">
                <a:solidFill>
                  <a:schemeClr val="tx1"/>
                </a:solidFill>
                <a:latin typeface="+mn-lt"/>
                <a:ea typeface="ヒラギノ角ゴ Pro W3" charset="0"/>
                <a:cs typeface="ヒラギノ角ゴ Pro W3" charset="0"/>
              </a:rPr>
              <a:t>If you rename a file in Git, no metadata is stored in Git that tells it you renamed the file. </a:t>
            </a:r>
          </a:p>
          <a:p>
            <a:r>
              <a:rPr lang="en-US" sz="1200" b="0" i="0" u="none" strike="noStrike" kern="1200" baseline="0" dirty="0" smtClean="0">
                <a:solidFill>
                  <a:schemeClr val="tx1"/>
                </a:solidFill>
                <a:latin typeface="+mn-lt"/>
                <a:ea typeface="ヒラギノ角ゴ Pro W3" charset="0"/>
                <a:cs typeface="ヒラギノ角ゴ Pro W3" charset="0"/>
              </a:rPr>
              <a:t>However, Git is pretty smart about figuring that out after the fact – we’ll deal with detecting file movement a bit later.</a:t>
            </a:r>
          </a:p>
          <a:p>
            <a:endParaRPr lang="en-US" sz="1200" b="0" i="0" u="none" strike="noStrike" kern="1200" baseline="0" dirty="0" smtClean="0">
              <a:solidFill>
                <a:schemeClr val="tx1"/>
              </a:solidFill>
              <a:latin typeface="+mn-lt"/>
              <a:ea typeface="ヒラギノ角ゴ Pro W3" charset="0"/>
              <a:cs typeface="ヒラギノ角ゴ Pro W3" charset="0"/>
            </a:endParaRPr>
          </a:p>
          <a:p>
            <a:r>
              <a:rPr lang="en-US" sz="1200" b="0" i="0" u="none" strike="noStrike" kern="1200" baseline="0" dirty="0" smtClean="0">
                <a:solidFill>
                  <a:schemeClr val="tx1"/>
                </a:solidFill>
                <a:latin typeface="+mn-lt"/>
                <a:ea typeface="ヒラギノ角ゴ Pro W3" charset="0"/>
                <a:cs typeface="ヒラギノ角ゴ Pro W3" charset="0"/>
              </a:rPr>
              <a:t>Thus it’s a bit confusing that Git has a </a:t>
            </a:r>
            <a:r>
              <a:rPr lang="en-US" sz="1200" b="1" i="1" u="none" strike="noStrike" kern="1200" baseline="0" dirty="0" smtClean="0">
                <a:solidFill>
                  <a:schemeClr val="tx1"/>
                </a:solidFill>
                <a:latin typeface="+mn-lt"/>
                <a:ea typeface="ヒラギノ角ゴ Pro W3" charset="0"/>
                <a:cs typeface="ヒラギノ角ゴ Pro W3" charset="0"/>
              </a:rPr>
              <a:t>mv</a:t>
            </a:r>
            <a:r>
              <a:rPr lang="en-US" sz="1200" b="0" i="0" u="none" strike="noStrike" kern="1200" baseline="0" dirty="0" smtClean="0">
                <a:solidFill>
                  <a:schemeClr val="tx1"/>
                </a:solidFill>
                <a:latin typeface="+mn-lt"/>
                <a:ea typeface="ヒラギノ角ゴ Pro W3" charset="0"/>
                <a:cs typeface="ヒラギノ角ゴ Pro W3" charset="0"/>
              </a:rPr>
              <a:t> command. If you want to rename a file in Git, you can run something like</a:t>
            </a:r>
          </a:p>
          <a:p>
            <a:r>
              <a:rPr lang="en-US" sz="1200" b="0" i="0" u="none" strike="noStrike" kern="1200" baseline="0" dirty="0" smtClean="0">
                <a:solidFill>
                  <a:schemeClr val="tx1"/>
                </a:solidFill>
                <a:latin typeface="+mn-lt"/>
              </a:rPr>
              <a:t>&lt;1</a:t>
            </a:r>
            <a:r>
              <a:rPr lang="en-US" sz="1200" b="0" i="0" u="none" strike="noStrike" kern="1200" baseline="30000" dirty="0" smtClean="0">
                <a:solidFill>
                  <a:schemeClr val="tx1"/>
                </a:solidFill>
                <a:latin typeface="+mn-lt"/>
              </a:rPr>
              <a:t>st</a:t>
            </a:r>
            <a:r>
              <a:rPr lang="en-US" sz="1200" b="0" i="0" u="none" strike="noStrike" kern="1200" baseline="0" dirty="0" smtClean="0">
                <a:solidFill>
                  <a:schemeClr val="tx1"/>
                </a:solidFill>
                <a:latin typeface="+mn-lt"/>
              </a:rPr>
              <a:t> animation&gt;</a:t>
            </a:r>
          </a:p>
          <a:p>
            <a:endParaRPr lang="en-US" sz="1200" b="0" i="0" u="none" strike="noStrike" kern="1200" baseline="0" dirty="0" smtClean="0">
              <a:solidFill>
                <a:schemeClr val="tx1"/>
              </a:solidFill>
              <a:latin typeface="+mn-lt"/>
              <a:ea typeface="ヒラギノ角ゴ Pro W3" charset="0"/>
              <a:cs typeface="ヒラギノ角ゴ Pro W3" charset="0"/>
            </a:endParaRPr>
          </a:p>
          <a:p>
            <a:r>
              <a:rPr lang="en-US" sz="1200" b="0" i="0" u="none" strike="noStrike" kern="1200" baseline="0" dirty="0" smtClean="0">
                <a:solidFill>
                  <a:schemeClr val="tx1"/>
                </a:solidFill>
                <a:latin typeface="+mn-lt"/>
                <a:ea typeface="ヒラギノ角ゴ Pro W3" charset="0"/>
                <a:cs typeface="ヒラギノ角ゴ Pro W3" charset="0"/>
              </a:rPr>
              <a:t>And it works fine. In fact, if you run something like this and look at the status, you’ll see that Git considers it a renamed file:</a:t>
            </a:r>
          </a:p>
          <a:p>
            <a:r>
              <a:rPr lang="en-US" dirty="0" smtClean="0"/>
              <a:t>&lt;2</a:t>
            </a:r>
            <a:r>
              <a:rPr lang="en-US" baseline="30000" dirty="0" smtClean="0"/>
              <a:t>nd</a:t>
            </a:r>
            <a:r>
              <a:rPr lang="en-US" dirty="0" smtClean="0"/>
              <a:t> animation&gt;</a:t>
            </a:r>
          </a:p>
          <a:p>
            <a:endParaRPr lang="en-US" dirty="0" smtClean="0"/>
          </a:p>
          <a:p>
            <a:r>
              <a:rPr lang="en-US" sz="1200" b="0" i="0" u="none" strike="noStrike" kern="1200" baseline="0" dirty="0" smtClean="0">
                <a:solidFill>
                  <a:schemeClr val="tx1"/>
                </a:solidFill>
                <a:latin typeface="+mn-lt"/>
                <a:ea typeface="ヒラギノ角ゴ Pro W3" charset="0"/>
                <a:cs typeface="ヒラギノ角ゴ Pro W3" charset="0"/>
              </a:rPr>
              <a:t>However, this is equivalent to running something like this:</a:t>
            </a:r>
          </a:p>
          <a:p>
            <a:r>
              <a:rPr lang="en-US" sz="1200" b="0" i="0" u="none" strike="noStrike" kern="1200" baseline="0" dirty="0" smtClean="0">
                <a:solidFill>
                  <a:schemeClr val="tx1"/>
                </a:solidFill>
                <a:latin typeface="+mn-lt"/>
              </a:rPr>
              <a:t>&lt;3</a:t>
            </a:r>
            <a:r>
              <a:rPr lang="en-US" sz="1200" b="0" i="0" u="none" strike="noStrike" kern="1200" baseline="30000" dirty="0" smtClean="0">
                <a:solidFill>
                  <a:schemeClr val="tx1"/>
                </a:solidFill>
                <a:latin typeface="+mn-lt"/>
              </a:rPr>
              <a:t>rd</a:t>
            </a:r>
            <a:r>
              <a:rPr lang="en-US" sz="1200" b="0" i="0" u="none" strike="noStrike" kern="1200" baseline="0" dirty="0" smtClean="0">
                <a:solidFill>
                  <a:schemeClr val="tx1"/>
                </a:solidFill>
                <a:latin typeface="+mn-lt"/>
              </a:rPr>
              <a:t> animation&gt;</a:t>
            </a:r>
          </a:p>
          <a:p>
            <a:endParaRPr lang="en-US" sz="1200" b="0" i="0" u="none" strike="noStrike" kern="1200" baseline="0" dirty="0" smtClean="0">
              <a:solidFill>
                <a:schemeClr val="tx1"/>
              </a:solidFill>
              <a:latin typeface="+mn-lt"/>
            </a:endParaRPr>
          </a:p>
          <a:p>
            <a:r>
              <a:rPr lang="en-US" sz="1200" b="0" i="0" u="none" strike="noStrike" kern="1200" baseline="0" dirty="0" smtClean="0">
                <a:solidFill>
                  <a:schemeClr val="tx1"/>
                </a:solidFill>
                <a:latin typeface="+mn-lt"/>
                <a:ea typeface="ヒラギノ角ゴ Pro W3" charset="0"/>
                <a:cs typeface="ヒラギノ角ゴ Pro W3" charset="0"/>
              </a:rPr>
              <a:t>Git figures out that it’s a rename implicitly, so it doesn’t matter if you rename a file that way or with the mv command. </a:t>
            </a:r>
          </a:p>
          <a:p>
            <a:r>
              <a:rPr lang="en-US" sz="1200" b="0" i="0" u="none" strike="noStrike" kern="1200" baseline="0" dirty="0" smtClean="0">
                <a:solidFill>
                  <a:schemeClr val="tx1"/>
                </a:solidFill>
                <a:latin typeface="+mn-lt"/>
                <a:ea typeface="ヒラギノ角ゴ Pro W3" charset="0"/>
                <a:cs typeface="ヒラギノ角ゴ Pro W3" charset="0"/>
              </a:rPr>
              <a:t>The only real difference is that </a:t>
            </a:r>
            <a:r>
              <a:rPr lang="en-US" sz="1200" b="1" i="1" u="none" strike="noStrike" kern="1200" baseline="0" dirty="0" smtClean="0">
                <a:solidFill>
                  <a:schemeClr val="tx1"/>
                </a:solidFill>
                <a:latin typeface="+mn-lt"/>
                <a:ea typeface="ヒラギノ角ゴ Pro W3" charset="0"/>
                <a:cs typeface="ヒラギノ角ゴ Pro W3" charset="0"/>
              </a:rPr>
              <a:t>mv</a:t>
            </a:r>
            <a:r>
              <a:rPr lang="en-US" sz="1200" b="0" i="0" u="none" strike="noStrike" kern="1200" baseline="0" dirty="0" smtClean="0">
                <a:solidFill>
                  <a:schemeClr val="tx1"/>
                </a:solidFill>
                <a:latin typeface="+mn-lt"/>
                <a:ea typeface="ヒラギノ角ゴ Pro W3" charset="0"/>
                <a:cs typeface="ヒラギノ角ゴ Pro W3" charset="0"/>
              </a:rPr>
              <a:t> is one command instead of three – it’s a convenience function. </a:t>
            </a:r>
          </a:p>
          <a:p>
            <a:r>
              <a:rPr lang="en-US" sz="1200" b="0" i="0" u="none" strike="noStrike" kern="1200" baseline="0" dirty="0" smtClean="0">
                <a:solidFill>
                  <a:schemeClr val="tx1"/>
                </a:solidFill>
                <a:latin typeface="+mn-lt"/>
                <a:ea typeface="ヒラギノ角ゴ Pro W3" charset="0"/>
                <a:cs typeface="ヒラギノ角ゴ Pro W3" charset="0"/>
              </a:rPr>
              <a:t>More important, you can use any tool you like to rename a file, and address the add/</a:t>
            </a:r>
            <a:r>
              <a:rPr lang="en-US" sz="1200" b="0" i="0" u="none" strike="noStrike" kern="1200" baseline="0" dirty="0" err="1" smtClean="0">
                <a:solidFill>
                  <a:schemeClr val="tx1"/>
                </a:solidFill>
                <a:latin typeface="+mn-lt"/>
                <a:ea typeface="ヒラギノ角ゴ Pro W3" charset="0"/>
                <a:cs typeface="ヒラギノ角ゴ Pro W3" charset="0"/>
              </a:rPr>
              <a:t>rm</a:t>
            </a:r>
            <a:r>
              <a:rPr lang="en-US" sz="1200" b="0" i="0" u="none" strike="noStrike" kern="1200" baseline="0" dirty="0" smtClean="0">
                <a:solidFill>
                  <a:schemeClr val="tx1"/>
                </a:solidFill>
                <a:latin typeface="+mn-lt"/>
                <a:ea typeface="ヒラギノ角ゴ Pro W3" charset="0"/>
                <a:cs typeface="ヒラギノ角ゴ Pro W3" charset="0"/>
              </a:rPr>
              <a:t> </a:t>
            </a:r>
            <a:r>
              <a:rPr lang="en-IN" sz="1200" b="0" i="0" u="none" strike="noStrike" kern="1200" baseline="0" dirty="0" smtClean="0">
                <a:solidFill>
                  <a:schemeClr val="tx1"/>
                </a:solidFill>
                <a:latin typeface="+mn-lt"/>
                <a:ea typeface="ヒラギノ角ゴ Pro W3" charset="0"/>
                <a:cs typeface="ヒラギノ角ゴ Pro W3" charset="0"/>
              </a:rPr>
              <a:t>later, before you commit.</a:t>
            </a:r>
          </a:p>
          <a:p>
            <a:endParaRPr lang="en-US" sz="1200" b="0" i="0" u="none" strike="noStrike" kern="1200" baseline="0" dirty="0" smtClean="0">
              <a:solidFill>
                <a:schemeClr val="tx1"/>
              </a:solidFill>
              <a:latin typeface="+mn-lt"/>
            </a:endParaRPr>
          </a:p>
          <a:p>
            <a:endParaRPr lang="en-US" dirty="0"/>
          </a:p>
        </p:txBody>
      </p:sp>
      <p:sp>
        <p:nvSpPr>
          <p:cNvPr id="4" name="Slide Number Placeholder 3"/>
          <p:cNvSpPr>
            <a:spLocks noGrp="1"/>
          </p:cNvSpPr>
          <p:nvPr>
            <p:ph type="sldNum" sz="quarter" idx="10"/>
          </p:nvPr>
        </p:nvSpPr>
        <p:spPr/>
        <p:txBody>
          <a:bodyPr/>
          <a:lstStyle/>
          <a:p>
            <a:fld id="{E29F6AFF-7E04-4C46-8BF4-31DD73873FE8}" type="slidenum">
              <a:rPr lang="en-US" smtClean="0"/>
              <a:pPr/>
              <a:t>18</a:t>
            </a:fld>
            <a:endParaRPr lang="en-US"/>
          </a:p>
        </p:txBody>
      </p:sp>
    </p:spTree>
    <p:extLst>
      <p:ext uri="{BB962C8B-B14F-4D97-AF65-F5344CB8AC3E}">
        <p14:creationId xmlns:p14="http://schemas.microsoft.com/office/powerpoint/2010/main" val="122232926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u="none" strike="noStrike" kern="1200" baseline="0" dirty="0" smtClean="0">
                <a:solidFill>
                  <a:schemeClr val="tx1"/>
                </a:solidFill>
                <a:latin typeface="+mn-lt"/>
                <a:ea typeface="ヒラギノ角ゴ Pro W3" charset="0"/>
                <a:cs typeface="ヒラギノ角ゴ Pro W3" charset="0"/>
              </a:rPr>
              <a:t>After you have created several commits, or if you have cloned a repository with an existing commit history, you’ll probably want to look back to see what has happened. </a:t>
            </a:r>
          </a:p>
          <a:p>
            <a:r>
              <a:rPr lang="en-US" sz="1200" b="0" i="0" u="none" strike="noStrike" kern="1200" baseline="0" dirty="0" smtClean="0">
                <a:solidFill>
                  <a:schemeClr val="tx1"/>
                </a:solidFill>
                <a:latin typeface="+mn-lt"/>
                <a:ea typeface="ヒラギノ角ゴ Pro W3" charset="0"/>
                <a:cs typeface="ヒラギノ角ゴ Pro W3" charset="0"/>
              </a:rPr>
              <a:t>The most basic and powerful tool to do this is the </a:t>
            </a:r>
            <a:r>
              <a:rPr lang="en-US" sz="1200" b="1" i="0" u="none" strike="noStrike" kern="1200" baseline="0" dirty="0" err="1" smtClean="0">
                <a:solidFill>
                  <a:schemeClr val="tx1"/>
                </a:solidFill>
                <a:latin typeface="+mn-lt"/>
                <a:ea typeface="ヒラギノ角ゴ Pro W3" charset="0"/>
                <a:cs typeface="ヒラギノ角ゴ Pro W3" charset="0"/>
              </a:rPr>
              <a:t>git</a:t>
            </a:r>
            <a:r>
              <a:rPr lang="en-US" sz="1200" b="1" i="0" u="none" strike="noStrike" kern="1200" baseline="0" dirty="0" smtClean="0">
                <a:solidFill>
                  <a:schemeClr val="tx1"/>
                </a:solidFill>
                <a:latin typeface="+mn-lt"/>
                <a:ea typeface="ヒラギノ角ゴ Pro W3" charset="0"/>
                <a:cs typeface="ヒラギノ角ゴ Pro W3" charset="0"/>
              </a:rPr>
              <a:t> log</a:t>
            </a:r>
            <a:r>
              <a:rPr lang="en-US" sz="1200" b="0" i="0" u="none" strike="noStrike" kern="1200" baseline="0" dirty="0" smtClean="0">
                <a:solidFill>
                  <a:schemeClr val="tx1"/>
                </a:solidFill>
                <a:latin typeface="+mn-lt"/>
                <a:ea typeface="ヒラギノ角ゴ Pro W3" charset="0"/>
                <a:cs typeface="ヒラギノ角ゴ Pro W3" charset="0"/>
              </a:rPr>
              <a:t> command. </a:t>
            </a:r>
          </a:p>
          <a:p>
            <a:r>
              <a:rPr lang="en-US" sz="1200" b="0" i="0" u="none" strike="noStrike" kern="1200" baseline="0" dirty="0" smtClean="0">
                <a:solidFill>
                  <a:schemeClr val="tx1"/>
                </a:solidFill>
                <a:latin typeface="+mn-lt"/>
                <a:ea typeface="ヒラギノ角ゴ Pro W3" charset="0"/>
                <a:cs typeface="ヒラギノ角ゴ Pro W3" charset="0"/>
              </a:rPr>
              <a:t>These examples use a very simple project called “</a:t>
            </a:r>
            <a:r>
              <a:rPr lang="en-US" sz="1200" b="0" i="0" u="none" strike="noStrike" kern="1200" baseline="0" dirty="0" err="1" smtClean="0">
                <a:solidFill>
                  <a:schemeClr val="tx1"/>
                </a:solidFill>
                <a:latin typeface="+mn-lt"/>
                <a:ea typeface="ヒラギノ角ゴ Pro W3" charset="0"/>
                <a:cs typeface="ヒラギノ角ゴ Pro W3" charset="0"/>
              </a:rPr>
              <a:t>simplegit</a:t>
            </a:r>
            <a:r>
              <a:rPr lang="en-US" sz="1200" b="0" i="0" u="none" strike="noStrike" kern="1200" baseline="0" dirty="0" smtClean="0">
                <a:solidFill>
                  <a:schemeClr val="tx1"/>
                </a:solidFill>
                <a:latin typeface="+mn-lt"/>
                <a:ea typeface="ヒラギノ角ゴ Pro W3" charset="0"/>
                <a:cs typeface="ヒラギノ角ゴ Pro W3" charset="0"/>
              </a:rPr>
              <a:t>”. To get the </a:t>
            </a:r>
            <a:r>
              <a:rPr lang="en-IN" sz="1200" b="0" i="0" u="none" strike="noStrike" kern="1200" baseline="0" dirty="0" smtClean="0">
                <a:solidFill>
                  <a:schemeClr val="tx1"/>
                </a:solidFill>
                <a:latin typeface="+mn-lt"/>
                <a:ea typeface="ヒラギノ角ゴ Pro W3" charset="0"/>
                <a:cs typeface="ヒラギノ角ゴ Pro W3" charset="0"/>
              </a:rPr>
              <a:t>project, run </a:t>
            </a:r>
            <a:r>
              <a:rPr lang="en-IN" sz="1200" b="1" i="1" u="none" strike="noStrike" kern="1200" baseline="0" dirty="0" smtClean="0">
                <a:solidFill>
                  <a:schemeClr val="tx1"/>
                </a:solidFill>
                <a:latin typeface="+mn-lt"/>
                <a:ea typeface="ヒラギノ角ゴ Pro W3" charset="0"/>
                <a:cs typeface="ヒラギノ角ゴ Pro W3" charset="0"/>
              </a:rPr>
              <a:t>git clone &lt;URL&gt;</a:t>
            </a:r>
            <a:endParaRPr lang="en-IN" sz="1200" b="0" i="0" u="none" strike="noStrike" kern="1200" baseline="0" dirty="0" smtClean="0">
              <a:solidFill>
                <a:schemeClr val="tx1"/>
              </a:solidFill>
              <a:latin typeface="+mn-lt"/>
              <a:ea typeface="ヒラギノ角ゴ Pro W3" charset="0"/>
              <a:cs typeface="ヒラギノ角ゴ Pro W3" charset="0"/>
            </a:endParaRPr>
          </a:p>
          <a:p>
            <a:r>
              <a:rPr lang="en-US" sz="1200" b="0" i="0" u="none" strike="noStrike" kern="1200" baseline="0" dirty="0" smtClean="0">
                <a:solidFill>
                  <a:schemeClr val="tx1"/>
                </a:solidFill>
                <a:latin typeface="+mn-lt"/>
              </a:rPr>
              <a:t>&lt;1</a:t>
            </a:r>
            <a:r>
              <a:rPr lang="en-US" sz="1200" b="0" i="0" u="none" strike="noStrike" kern="1200" baseline="30000" dirty="0" smtClean="0">
                <a:solidFill>
                  <a:schemeClr val="tx1"/>
                </a:solidFill>
                <a:latin typeface="+mn-lt"/>
              </a:rPr>
              <a:t>st</a:t>
            </a:r>
            <a:r>
              <a:rPr lang="en-US" sz="1200" b="0" i="0" u="none" strike="noStrike" kern="1200" baseline="0" dirty="0" smtClean="0">
                <a:solidFill>
                  <a:schemeClr val="tx1"/>
                </a:solidFill>
                <a:latin typeface="+mn-lt"/>
              </a:rPr>
              <a:t> animation&gt;</a:t>
            </a:r>
          </a:p>
          <a:p>
            <a:endParaRPr lang="en-US" sz="1200" b="0" i="0" u="none" strike="noStrike" kern="1200" baseline="0" dirty="0" smtClean="0">
              <a:solidFill>
                <a:schemeClr val="tx1"/>
              </a:solidFill>
              <a:latin typeface="+mn-lt"/>
            </a:endParaRPr>
          </a:p>
          <a:p>
            <a:r>
              <a:rPr lang="en-US" sz="1200" b="0" i="0" u="none" strike="noStrike" kern="1200" baseline="0" dirty="0" smtClean="0">
                <a:solidFill>
                  <a:schemeClr val="tx1"/>
                </a:solidFill>
                <a:latin typeface="+mn-lt"/>
                <a:ea typeface="ヒラギノ角ゴ Pro W3" charset="0"/>
                <a:cs typeface="ヒラギノ角ゴ Pro W3" charset="0"/>
              </a:rPr>
              <a:t>When you run </a:t>
            </a:r>
            <a:r>
              <a:rPr lang="en-US" sz="1200" b="1" i="0" u="none" strike="noStrike" kern="1200" baseline="0" dirty="0" err="1" smtClean="0">
                <a:solidFill>
                  <a:schemeClr val="tx1"/>
                </a:solidFill>
                <a:latin typeface="+mn-lt"/>
                <a:ea typeface="ヒラギノ角ゴ Pro W3" charset="0"/>
                <a:cs typeface="ヒラギノ角ゴ Pro W3" charset="0"/>
              </a:rPr>
              <a:t>git</a:t>
            </a:r>
            <a:r>
              <a:rPr lang="en-US" sz="1200" b="1" i="0" u="none" strike="noStrike" kern="1200" baseline="0" dirty="0" smtClean="0">
                <a:solidFill>
                  <a:schemeClr val="tx1"/>
                </a:solidFill>
                <a:latin typeface="+mn-lt"/>
                <a:ea typeface="ヒラギノ角ゴ Pro W3" charset="0"/>
                <a:cs typeface="ヒラギノ角ゴ Pro W3" charset="0"/>
              </a:rPr>
              <a:t> log</a:t>
            </a:r>
            <a:r>
              <a:rPr lang="en-US" sz="1200" b="0" i="0" u="none" strike="noStrike" kern="1200" baseline="0" dirty="0" smtClean="0">
                <a:solidFill>
                  <a:schemeClr val="tx1"/>
                </a:solidFill>
                <a:latin typeface="+mn-lt"/>
                <a:ea typeface="ヒラギノ角ゴ Pro W3" charset="0"/>
                <a:cs typeface="ヒラギノ角ゴ Pro W3" charset="0"/>
              </a:rPr>
              <a:t> in this project, you should get output that looks </a:t>
            </a:r>
            <a:r>
              <a:rPr lang="en-IN" sz="1200" b="0" i="0" u="none" strike="noStrike" kern="1200" baseline="0" dirty="0" smtClean="0">
                <a:solidFill>
                  <a:schemeClr val="tx1"/>
                </a:solidFill>
                <a:latin typeface="+mn-lt"/>
                <a:ea typeface="ヒラギノ角ゴ Pro W3" charset="0"/>
                <a:cs typeface="ヒラギノ角ゴ Pro W3" charset="0"/>
              </a:rPr>
              <a:t>something like this:</a:t>
            </a:r>
          </a:p>
          <a:p>
            <a:r>
              <a:rPr lang="en-US" sz="1200" b="0" i="0" u="none" strike="noStrike" kern="1200" baseline="0" dirty="0" smtClean="0">
                <a:solidFill>
                  <a:schemeClr val="tx1"/>
                </a:solidFill>
                <a:latin typeface="+mn-lt"/>
              </a:rPr>
              <a:t>&lt;2</a:t>
            </a:r>
            <a:r>
              <a:rPr lang="en-US" sz="1200" b="0" i="0" u="none" strike="noStrike" kern="1200" baseline="30000" dirty="0" smtClean="0">
                <a:solidFill>
                  <a:schemeClr val="tx1"/>
                </a:solidFill>
                <a:latin typeface="+mn-lt"/>
              </a:rPr>
              <a:t>nd</a:t>
            </a:r>
            <a:r>
              <a:rPr lang="en-US" sz="1200" b="0" i="0" u="none" strike="noStrike" kern="1200" baseline="0" dirty="0" smtClean="0">
                <a:solidFill>
                  <a:schemeClr val="tx1"/>
                </a:solidFill>
                <a:latin typeface="+mn-lt"/>
              </a:rPr>
              <a:t> animation&gt;</a:t>
            </a:r>
          </a:p>
          <a:p>
            <a:endParaRPr lang="en-US" sz="1200" b="0" i="0" u="none" strike="noStrike" kern="1200" baseline="0" dirty="0" smtClean="0">
              <a:solidFill>
                <a:schemeClr val="tx1"/>
              </a:solidFill>
              <a:latin typeface="+mn-lt"/>
            </a:endParaRPr>
          </a:p>
          <a:p>
            <a:r>
              <a:rPr lang="en-US" sz="1200" b="0" i="0" u="none" strike="noStrike" kern="1200" baseline="0" dirty="0" smtClean="0">
                <a:solidFill>
                  <a:schemeClr val="tx1"/>
                </a:solidFill>
                <a:latin typeface="+mn-lt"/>
                <a:ea typeface="ヒラギノ角ゴ Pro W3" charset="0"/>
                <a:cs typeface="ヒラギノ角ゴ Pro W3" charset="0"/>
              </a:rPr>
              <a:t>By default, with no arguments, </a:t>
            </a:r>
            <a:r>
              <a:rPr lang="en-US" sz="1200" b="1" i="0" u="none" strike="noStrike" kern="1200" baseline="0" dirty="0" err="1" smtClean="0">
                <a:solidFill>
                  <a:schemeClr val="tx1"/>
                </a:solidFill>
                <a:latin typeface="+mn-lt"/>
                <a:ea typeface="ヒラギノ角ゴ Pro W3" charset="0"/>
                <a:cs typeface="ヒラギノ角ゴ Pro W3" charset="0"/>
              </a:rPr>
              <a:t>git</a:t>
            </a:r>
            <a:r>
              <a:rPr lang="en-US" sz="1200" b="1" i="0" u="none" strike="noStrike" kern="1200" baseline="0" dirty="0" smtClean="0">
                <a:solidFill>
                  <a:schemeClr val="tx1"/>
                </a:solidFill>
                <a:latin typeface="+mn-lt"/>
                <a:ea typeface="ヒラギノ角ゴ Pro W3" charset="0"/>
                <a:cs typeface="ヒラギノ角ゴ Pro W3" charset="0"/>
              </a:rPr>
              <a:t> log</a:t>
            </a:r>
            <a:r>
              <a:rPr lang="en-US" sz="1200" b="0" i="0" u="none" strike="noStrike" kern="1200" baseline="0" dirty="0" smtClean="0">
                <a:solidFill>
                  <a:schemeClr val="tx1"/>
                </a:solidFill>
                <a:latin typeface="+mn-lt"/>
                <a:ea typeface="ヒラギノ角ゴ Pro W3" charset="0"/>
                <a:cs typeface="ヒラギノ角ゴ Pro W3" charset="0"/>
              </a:rPr>
              <a:t> lists the commits made in that repository in reverse chronological order – that is, the most recent commits show up first. </a:t>
            </a:r>
          </a:p>
          <a:p>
            <a:r>
              <a:rPr lang="en-US" sz="1200" b="0" i="0" u="none" strike="noStrike" kern="1200" baseline="0" dirty="0" smtClean="0">
                <a:solidFill>
                  <a:schemeClr val="tx1"/>
                </a:solidFill>
                <a:latin typeface="+mn-lt"/>
                <a:ea typeface="ヒラギノ角ゴ Pro W3" charset="0"/>
                <a:cs typeface="ヒラギノ角ゴ Pro W3" charset="0"/>
              </a:rPr>
              <a:t>As you can see, this command lists </a:t>
            </a:r>
          </a:p>
          <a:p>
            <a:pPr marL="171450" indent="-171450">
              <a:buFont typeface="Wingdings" panose="05000000000000000000" pitchFamily="2" charset="2"/>
              <a:buChar char="v"/>
            </a:pPr>
            <a:r>
              <a:rPr lang="en-US" sz="1200" b="0" i="0" u="none" strike="noStrike" kern="1200" baseline="0" dirty="0" smtClean="0">
                <a:solidFill>
                  <a:schemeClr val="tx1"/>
                </a:solidFill>
                <a:latin typeface="+mn-lt"/>
                <a:ea typeface="ヒラギノ角ゴ Pro W3" charset="0"/>
                <a:cs typeface="ヒラギノ角ゴ Pro W3" charset="0"/>
              </a:rPr>
              <a:t>	each commit with its SHA-1 checksum, </a:t>
            </a:r>
          </a:p>
          <a:p>
            <a:pPr marL="171450" indent="-171450">
              <a:buFont typeface="Wingdings" panose="05000000000000000000" pitchFamily="2" charset="2"/>
              <a:buChar char="v"/>
            </a:pPr>
            <a:r>
              <a:rPr lang="en-US" sz="1200" b="0" i="0" u="none" strike="noStrike" kern="1200" baseline="0" dirty="0" smtClean="0">
                <a:solidFill>
                  <a:schemeClr val="tx1"/>
                </a:solidFill>
                <a:latin typeface="+mn-lt"/>
                <a:ea typeface="ヒラギノ角ゴ Pro W3" charset="0"/>
                <a:cs typeface="ヒラギノ角ゴ Pro W3" charset="0"/>
              </a:rPr>
              <a:t>	the author’s name and e-mail, </a:t>
            </a:r>
          </a:p>
          <a:p>
            <a:pPr marL="171450" indent="-171450">
              <a:buFont typeface="Wingdings" panose="05000000000000000000" pitchFamily="2" charset="2"/>
              <a:buChar char="v"/>
            </a:pPr>
            <a:r>
              <a:rPr lang="en-US" sz="1200" b="0" i="0" u="none" strike="noStrike" kern="1200" baseline="0" dirty="0" smtClean="0">
                <a:solidFill>
                  <a:schemeClr val="tx1"/>
                </a:solidFill>
                <a:latin typeface="+mn-lt"/>
                <a:ea typeface="ヒラギノ角ゴ Pro W3" charset="0"/>
                <a:cs typeface="ヒラギノ角ゴ Pro W3" charset="0"/>
              </a:rPr>
              <a:t>	the date written, and </a:t>
            </a:r>
          </a:p>
          <a:p>
            <a:pPr marL="171450" indent="-171450">
              <a:buFont typeface="Wingdings" panose="05000000000000000000" pitchFamily="2" charset="2"/>
              <a:buChar char="v"/>
            </a:pPr>
            <a:r>
              <a:rPr lang="en-US" sz="1200" b="0" i="0" u="none" strike="noStrike" kern="1200" baseline="0" dirty="0" smtClean="0">
                <a:solidFill>
                  <a:schemeClr val="tx1"/>
                </a:solidFill>
                <a:latin typeface="+mn-lt"/>
                <a:ea typeface="ヒラギノ角ゴ Pro W3" charset="0"/>
                <a:cs typeface="ヒラギノ角ゴ Pro W3" charset="0"/>
              </a:rPr>
              <a:t>	the commit </a:t>
            </a:r>
            <a:r>
              <a:rPr lang="en-IN" sz="1200" b="0" i="0" u="none" strike="noStrike" kern="1200" baseline="0" dirty="0" smtClean="0">
                <a:solidFill>
                  <a:schemeClr val="tx1"/>
                </a:solidFill>
                <a:latin typeface="+mn-lt"/>
                <a:ea typeface="ヒラギノ角ゴ Pro W3" charset="0"/>
                <a:cs typeface="ヒラギノ角ゴ Pro W3" charset="0"/>
              </a:rPr>
              <a:t>message.</a:t>
            </a:r>
          </a:p>
          <a:p>
            <a:endParaRPr lang="en-US" sz="1200" b="0" i="0" u="none" strike="noStrike" kern="1200" baseline="0" dirty="0" smtClean="0">
              <a:solidFill>
                <a:schemeClr val="tx1"/>
              </a:solidFill>
              <a:latin typeface="+mn-lt"/>
              <a:ea typeface="ヒラギノ角ゴ Pro W3" charset="0"/>
              <a:cs typeface="ヒラギノ角ゴ Pro W3" charset="0"/>
            </a:endParaRPr>
          </a:p>
        </p:txBody>
      </p:sp>
      <p:sp>
        <p:nvSpPr>
          <p:cNvPr id="4" name="Slide Number Placeholder 3"/>
          <p:cNvSpPr>
            <a:spLocks noGrp="1"/>
          </p:cNvSpPr>
          <p:nvPr>
            <p:ph type="sldNum" sz="quarter" idx="10"/>
          </p:nvPr>
        </p:nvSpPr>
        <p:spPr/>
        <p:txBody>
          <a:bodyPr/>
          <a:lstStyle/>
          <a:p>
            <a:fld id="{E29F6AFF-7E04-4C46-8BF4-31DD73873FE8}" type="slidenum">
              <a:rPr lang="en-US" smtClean="0"/>
              <a:pPr/>
              <a:t>19</a:t>
            </a:fld>
            <a:endParaRPr lang="en-US"/>
          </a:p>
        </p:txBody>
      </p:sp>
    </p:spTree>
    <p:extLst>
      <p:ext uri="{BB962C8B-B14F-4D97-AF65-F5344CB8AC3E}">
        <p14:creationId xmlns:p14="http://schemas.microsoft.com/office/powerpoint/2010/main" val="5856688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u="none" strike="noStrike" kern="1200" baseline="0" dirty="0" smtClean="0">
                <a:solidFill>
                  <a:schemeClr val="tx1"/>
                </a:solidFill>
                <a:latin typeface="+mn-lt"/>
                <a:ea typeface="ヒラギノ角ゴ Pro W3" charset="0"/>
                <a:cs typeface="ヒラギノ角ゴ Pro W3" charset="0"/>
              </a:rPr>
              <a:t>Git stores and thinks about information much differently than these other systems, even though the user interface is fairly similar, and understanding those differences will help prevent you from becoming confused while using it. </a:t>
            </a:r>
          </a:p>
          <a:p>
            <a:endParaRPr lang="en-US" sz="1200" b="0" i="0" u="none" strike="noStrike" kern="1200" baseline="0" dirty="0" smtClean="0">
              <a:solidFill>
                <a:schemeClr val="tx1"/>
              </a:solidFill>
              <a:latin typeface="+mn-lt"/>
            </a:endParaRPr>
          </a:p>
          <a:p>
            <a:r>
              <a:rPr lang="en-IN" sz="1200" b="0" i="0" u="none" strike="noStrike" kern="1200" baseline="0" dirty="0" smtClean="0">
                <a:solidFill>
                  <a:schemeClr val="tx1"/>
                </a:solidFill>
                <a:latin typeface="+mn-lt"/>
                <a:ea typeface="ヒラギノ角ゴ Pro W3" charset="0"/>
                <a:cs typeface="ヒラギノ角ゴ Pro W3" charset="0"/>
              </a:rPr>
              <a:t>This module </a:t>
            </a:r>
            <a:r>
              <a:rPr lang="en-US" sz="1200" b="0" i="0" u="none" strike="noStrike" kern="1200" baseline="0" dirty="0" smtClean="0">
                <a:solidFill>
                  <a:schemeClr val="tx1"/>
                </a:solidFill>
                <a:latin typeface="+mn-lt"/>
                <a:ea typeface="ヒラギノ角ゴ Pro W3" charset="0"/>
                <a:cs typeface="ヒラギノ角ゴ Pro W3" charset="0"/>
              </a:rPr>
              <a:t>covers every basic command you need to do the vast majority of the things you’ll eventually spend your time doing with Git. </a:t>
            </a:r>
          </a:p>
          <a:p>
            <a:r>
              <a:rPr lang="en-US" sz="1200" b="0" i="0" u="none" strike="noStrike" kern="1200" baseline="0" dirty="0" smtClean="0">
                <a:solidFill>
                  <a:schemeClr val="tx1"/>
                </a:solidFill>
                <a:latin typeface="+mn-lt"/>
                <a:ea typeface="ヒラギノ角ゴ Pro W3" charset="0"/>
                <a:cs typeface="ヒラギノ角ゴ Pro W3" charset="0"/>
              </a:rPr>
              <a:t>By the end of the chapter, you should be able to configure and initialize a repository, begin and stop tracking files, and stage and commit changes. </a:t>
            </a:r>
          </a:p>
          <a:p>
            <a:r>
              <a:rPr lang="en-US" sz="1200" b="0" i="0" u="none" strike="noStrike" kern="1200" baseline="0" dirty="0" smtClean="0">
                <a:solidFill>
                  <a:schemeClr val="tx1"/>
                </a:solidFill>
                <a:latin typeface="+mn-lt"/>
                <a:ea typeface="ヒラギノ角ゴ Pro W3" charset="0"/>
                <a:cs typeface="ヒラギノ角ゴ Pro W3" charset="0"/>
              </a:rPr>
              <a:t>We’ll also show you how to set up Git to ignore certain files and file patterns, how to undo mistakes quickly and easily, how to browse the history of your project and view changes between  commits, and how to push and pull from remote repositories.</a:t>
            </a:r>
            <a:endParaRPr lang="en-US" sz="1200" b="0" i="0" u="none" strike="noStrike" kern="1200" baseline="0" dirty="0" smtClean="0">
              <a:solidFill>
                <a:schemeClr val="tx1"/>
              </a:solidFill>
              <a:latin typeface="+mn-lt"/>
            </a:endParaRPr>
          </a:p>
          <a:p>
            <a:endParaRPr lang="en-US" sz="1200" b="0" i="0" u="none" strike="noStrike" kern="1200" baseline="0" dirty="0" smtClean="0">
              <a:solidFill>
                <a:schemeClr val="tx1"/>
              </a:solidFill>
              <a:latin typeface="+mn-lt"/>
            </a:endParaRPr>
          </a:p>
        </p:txBody>
      </p:sp>
      <p:sp>
        <p:nvSpPr>
          <p:cNvPr id="4" name="Slide Number Placeholder 3"/>
          <p:cNvSpPr>
            <a:spLocks noGrp="1"/>
          </p:cNvSpPr>
          <p:nvPr>
            <p:ph type="sldNum" sz="quarter" idx="10"/>
          </p:nvPr>
        </p:nvSpPr>
        <p:spPr/>
        <p:txBody>
          <a:bodyPr/>
          <a:lstStyle/>
          <a:p>
            <a:fld id="{E29F6AFF-7E04-4C46-8BF4-31DD73873FE8}" type="slidenum">
              <a:rPr lang="en-US" smtClean="0"/>
              <a:pPr/>
              <a:t>2</a:t>
            </a:fld>
            <a:endParaRPr lang="en-US"/>
          </a:p>
        </p:txBody>
      </p:sp>
    </p:spTree>
    <p:extLst>
      <p:ext uri="{BB962C8B-B14F-4D97-AF65-F5344CB8AC3E}">
        <p14:creationId xmlns:p14="http://schemas.microsoft.com/office/powerpoint/2010/main" val="36515999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sz="1200" b="0" i="0" u="none" strike="noStrike" kern="1200" baseline="0" dirty="0" smtClean="0">
                <a:solidFill>
                  <a:schemeClr val="tx1"/>
                </a:solidFill>
                <a:latin typeface="+mn-lt"/>
                <a:ea typeface="ヒラギノ角ゴ Pro W3" charset="0"/>
                <a:cs typeface="ヒラギノ角ゴ Pro W3" charset="0"/>
              </a:rPr>
              <a:t>A huge number and variety of options to the </a:t>
            </a:r>
            <a:r>
              <a:rPr lang="en-US" sz="1200" b="1" i="0" u="none" strike="noStrike" kern="1200" baseline="0" dirty="0" err="1" smtClean="0">
                <a:solidFill>
                  <a:schemeClr val="tx1"/>
                </a:solidFill>
                <a:latin typeface="+mn-lt"/>
                <a:ea typeface="ヒラギノ角ゴ Pro W3" charset="0"/>
                <a:cs typeface="ヒラギノ角ゴ Pro W3" charset="0"/>
              </a:rPr>
              <a:t>git</a:t>
            </a:r>
            <a:r>
              <a:rPr lang="en-US" sz="1200" b="1" i="0" u="none" strike="noStrike" kern="1200" baseline="0" dirty="0" smtClean="0">
                <a:solidFill>
                  <a:schemeClr val="tx1"/>
                </a:solidFill>
                <a:latin typeface="+mn-lt"/>
                <a:ea typeface="ヒラギノ角ゴ Pro W3" charset="0"/>
                <a:cs typeface="ヒラギノ角ゴ Pro W3" charset="0"/>
              </a:rPr>
              <a:t> log</a:t>
            </a:r>
            <a:r>
              <a:rPr lang="en-US" sz="1200" b="0" i="0" u="none" strike="noStrike" kern="1200" baseline="0" dirty="0" smtClean="0">
                <a:solidFill>
                  <a:schemeClr val="tx1"/>
                </a:solidFill>
                <a:latin typeface="+mn-lt"/>
                <a:ea typeface="ヒラギノ角ゴ Pro W3" charset="0"/>
                <a:cs typeface="ヒラギノ角ゴ Pro W3" charset="0"/>
              </a:rPr>
              <a:t> command are available to show you exactly what you’re looking for. </a:t>
            </a:r>
          </a:p>
          <a:p>
            <a:endParaRPr lang="en-US" sz="1200" b="0" i="0" u="none" strike="noStrike" kern="1200" baseline="0" dirty="0" smtClean="0">
              <a:solidFill>
                <a:schemeClr val="tx1"/>
              </a:solidFill>
              <a:latin typeface="+mn-lt"/>
              <a:ea typeface="ヒラギノ角ゴ Pro W3" charset="0"/>
              <a:cs typeface="ヒラギノ角ゴ Pro W3" charset="0"/>
            </a:endParaRPr>
          </a:p>
          <a:p>
            <a:r>
              <a:rPr lang="en-US" sz="1200" b="0" i="0" u="none" strike="noStrike" kern="1200" baseline="0" dirty="0" smtClean="0">
                <a:solidFill>
                  <a:schemeClr val="tx1"/>
                </a:solidFill>
                <a:latin typeface="+mn-lt"/>
                <a:ea typeface="ヒラギノ角ゴ Pro W3" charset="0"/>
                <a:cs typeface="ヒラギノ角ゴ Pro W3" charset="0"/>
              </a:rPr>
              <a:t>Here, we’ll show you some of </a:t>
            </a:r>
            <a:r>
              <a:rPr lang="en-IN" sz="1200" b="0" i="0" u="none" strike="noStrike" kern="1200" baseline="0" dirty="0" smtClean="0">
                <a:solidFill>
                  <a:schemeClr val="tx1"/>
                </a:solidFill>
                <a:latin typeface="+mn-lt"/>
                <a:ea typeface="ヒラギノ角ゴ Pro W3" charset="0"/>
                <a:cs typeface="ヒラギノ角ゴ Pro W3" charset="0"/>
              </a:rPr>
              <a:t>the most popular.</a:t>
            </a:r>
          </a:p>
          <a:p>
            <a:pPr marL="628650" lvl="1" indent="-171450">
              <a:buFont typeface="Wingdings" panose="05000000000000000000" pitchFamily="2" charset="2"/>
              <a:buChar char="ü"/>
            </a:pPr>
            <a:r>
              <a:rPr lang="en-US" sz="1200" b="0" i="0" u="none" strike="noStrike" kern="1200" baseline="0" dirty="0" smtClean="0">
                <a:solidFill>
                  <a:schemeClr val="tx1"/>
                </a:solidFill>
                <a:latin typeface="+mn-lt"/>
                <a:ea typeface="ヒラギノ角ゴ Pro W3" charset="0"/>
                <a:cs typeface="ヒラギノ角ゴ Pro W3" charset="0"/>
              </a:rPr>
              <a:t>One of the more helpful options is </a:t>
            </a:r>
            <a:r>
              <a:rPr lang="en-US" sz="1200" b="1" i="1" u="none" strike="noStrike" kern="1200" baseline="0" dirty="0" smtClean="0">
                <a:solidFill>
                  <a:schemeClr val="tx1"/>
                </a:solidFill>
                <a:latin typeface="+mn-lt"/>
                <a:ea typeface="ヒラギノ角ゴ Pro W3" charset="0"/>
                <a:cs typeface="ヒラギノ角ゴ Pro W3" charset="0"/>
              </a:rPr>
              <a:t>-p</a:t>
            </a:r>
            <a:r>
              <a:rPr lang="en-US" sz="1200" b="0" i="0" u="none" strike="noStrike" kern="1200" baseline="0" dirty="0" smtClean="0">
                <a:solidFill>
                  <a:schemeClr val="tx1"/>
                </a:solidFill>
                <a:latin typeface="+mn-lt"/>
                <a:ea typeface="ヒラギノ角ゴ Pro W3" charset="0"/>
                <a:cs typeface="ヒラギノ角ゴ Pro W3" charset="0"/>
              </a:rPr>
              <a:t>, which shows the difference introduced in each commit. You can also use -2, which limits the output to only the </a:t>
            </a:r>
            <a:r>
              <a:rPr lang="en-IN" sz="1200" b="0" i="0" u="none" strike="noStrike" kern="1200" baseline="0" dirty="0" smtClean="0">
                <a:solidFill>
                  <a:schemeClr val="tx1"/>
                </a:solidFill>
                <a:latin typeface="+mn-lt"/>
                <a:ea typeface="ヒラギノ角ゴ Pro W3" charset="0"/>
                <a:cs typeface="ヒラギノ角ゴ Pro W3" charset="0"/>
              </a:rPr>
              <a:t>last two entries:</a:t>
            </a:r>
          </a:p>
          <a:p>
            <a:pPr marL="457200" lvl="1" indent="0">
              <a:buFont typeface="Wingdings" panose="05000000000000000000" pitchFamily="2" charset="2"/>
              <a:buNone/>
            </a:pPr>
            <a:r>
              <a:rPr lang="en-US" sz="1200" b="0" i="0" u="none" strike="noStrike" kern="1200" baseline="0" dirty="0" smtClean="0">
                <a:solidFill>
                  <a:schemeClr val="tx1"/>
                </a:solidFill>
                <a:latin typeface="+mn-lt"/>
                <a:ea typeface="ヒラギノ角ゴ Pro W3" charset="0"/>
                <a:cs typeface="ヒラギノ角ゴ Pro W3" charset="0"/>
              </a:rPr>
              <a:t>&lt;1</a:t>
            </a:r>
            <a:r>
              <a:rPr lang="en-US" sz="1200" b="0" i="0" u="none" strike="noStrike" kern="1200" baseline="30000" dirty="0" smtClean="0">
                <a:solidFill>
                  <a:schemeClr val="tx1"/>
                </a:solidFill>
                <a:latin typeface="+mn-lt"/>
                <a:ea typeface="ヒラギノ角ゴ Pro W3" charset="0"/>
                <a:cs typeface="ヒラギノ角ゴ Pro W3" charset="0"/>
              </a:rPr>
              <a:t>st</a:t>
            </a:r>
            <a:r>
              <a:rPr lang="en-US" sz="1200" b="0" i="0" u="none" strike="noStrike" kern="1200" baseline="0" dirty="0" smtClean="0">
                <a:solidFill>
                  <a:schemeClr val="tx1"/>
                </a:solidFill>
                <a:latin typeface="+mn-lt"/>
                <a:ea typeface="ヒラギノ角ゴ Pro W3" charset="0"/>
                <a:cs typeface="ヒラギノ角ゴ Pro W3" charset="0"/>
              </a:rPr>
              <a:t> animation&gt;</a:t>
            </a:r>
          </a:p>
          <a:p>
            <a:pPr marL="457200" lvl="1" indent="0">
              <a:buFont typeface="Wingdings" panose="05000000000000000000" pitchFamily="2" charset="2"/>
              <a:buNone/>
            </a:pPr>
            <a:endParaRPr lang="en-IN" sz="1200" b="0" i="0" u="none" strike="noStrike" kern="1200" baseline="0" dirty="0" smtClean="0">
              <a:solidFill>
                <a:schemeClr val="tx1"/>
              </a:solidFill>
              <a:latin typeface="+mn-lt"/>
              <a:ea typeface="ヒラギノ角ゴ Pro W3" charset="0"/>
              <a:cs typeface="ヒラギノ角ゴ Pro W3" charset="0"/>
            </a:endParaRPr>
          </a:p>
          <a:p>
            <a:pPr marL="628650" lvl="1" indent="-171450">
              <a:buFont typeface="Wingdings" panose="05000000000000000000" pitchFamily="2" charset="2"/>
              <a:buChar char="ü"/>
            </a:pPr>
            <a:r>
              <a:rPr lang="en-IN" sz="1200" b="0" i="0" u="none" strike="noStrike" kern="1200" baseline="0" dirty="0" smtClean="0">
                <a:solidFill>
                  <a:schemeClr val="tx1"/>
                </a:solidFill>
                <a:latin typeface="+mn-lt"/>
                <a:ea typeface="ヒラギノ角ゴ Pro W3" charset="0"/>
                <a:cs typeface="ヒラギノ角ゴ Pro W3" charset="0"/>
              </a:rPr>
              <a:t>If you want to </a:t>
            </a:r>
            <a:r>
              <a:rPr lang="en-US" sz="1200" b="0" i="0" u="none" strike="noStrike" kern="1200" baseline="0" dirty="0" smtClean="0">
                <a:solidFill>
                  <a:schemeClr val="tx1"/>
                </a:solidFill>
                <a:latin typeface="+mn-lt"/>
                <a:ea typeface="ヒラギノ角ゴ Pro W3" charset="0"/>
                <a:cs typeface="ヒラギノ角ゴ Pro W3" charset="0"/>
              </a:rPr>
              <a:t>see some abbreviated stats for each commit, you can use the </a:t>
            </a:r>
            <a:r>
              <a:rPr lang="en-US" sz="1200" b="1" i="0" u="none" strike="noStrike" kern="1200" baseline="0" dirty="0" smtClean="0">
                <a:solidFill>
                  <a:schemeClr val="tx1"/>
                </a:solidFill>
                <a:latin typeface="+mn-lt"/>
                <a:ea typeface="ヒラギノ角ゴ Pro W3" charset="0"/>
                <a:cs typeface="ヒラギノ角ゴ Pro W3" charset="0"/>
              </a:rPr>
              <a:t>--stat</a:t>
            </a:r>
            <a:r>
              <a:rPr lang="en-US" sz="1200" b="0" i="0" u="none" strike="noStrike" kern="1200" baseline="0" dirty="0" smtClean="0">
                <a:solidFill>
                  <a:schemeClr val="tx1"/>
                </a:solidFill>
                <a:latin typeface="+mn-lt"/>
                <a:ea typeface="ヒラギノ角ゴ Pro W3" charset="0"/>
                <a:cs typeface="ヒラギノ角ゴ Pro W3" charset="0"/>
              </a:rPr>
              <a:t> option</a:t>
            </a:r>
          </a:p>
          <a:p>
            <a:pPr marL="457200" lvl="1" indent="0">
              <a:buFont typeface="Wingdings" panose="05000000000000000000" pitchFamily="2" charset="2"/>
              <a:buNone/>
            </a:pPr>
            <a:r>
              <a:rPr lang="en-US" sz="1200" b="0" i="0" u="none" strike="noStrike" kern="1200" baseline="0" dirty="0" smtClean="0">
                <a:solidFill>
                  <a:schemeClr val="tx1"/>
                </a:solidFill>
                <a:latin typeface="+mn-lt"/>
                <a:ea typeface="ヒラギノ角ゴ Pro W3" charset="0"/>
                <a:cs typeface="ヒラギノ角ゴ Pro W3" charset="0"/>
              </a:rPr>
              <a:t>&lt;2</a:t>
            </a:r>
            <a:r>
              <a:rPr lang="en-US" sz="1200" b="0" i="0" u="none" strike="noStrike" kern="1200" baseline="30000" dirty="0" smtClean="0">
                <a:solidFill>
                  <a:schemeClr val="tx1"/>
                </a:solidFill>
                <a:latin typeface="+mn-lt"/>
                <a:ea typeface="ヒラギノ角ゴ Pro W3" charset="0"/>
                <a:cs typeface="ヒラギノ角ゴ Pro W3" charset="0"/>
              </a:rPr>
              <a:t>nd</a:t>
            </a:r>
            <a:r>
              <a:rPr lang="en-US" sz="1200" b="0" i="0" u="none" strike="noStrike" kern="1200" baseline="0" dirty="0" smtClean="0">
                <a:solidFill>
                  <a:schemeClr val="tx1"/>
                </a:solidFill>
                <a:latin typeface="+mn-lt"/>
                <a:ea typeface="ヒラギノ角ゴ Pro W3" charset="0"/>
                <a:cs typeface="ヒラギノ角ゴ Pro W3" charset="0"/>
              </a:rPr>
              <a:t> animation&gt;</a:t>
            </a:r>
          </a:p>
          <a:p>
            <a:pPr marL="457200" lvl="1" indent="0">
              <a:buFont typeface="Wingdings" panose="05000000000000000000" pitchFamily="2" charset="2"/>
              <a:buNone/>
            </a:pPr>
            <a:endParaRPr lang="en-US" sz="1200" b="0" i="0" u="none" strike="noStrike" kern="1200" baseline="0" dirty="0" smtClean="0">
              <a:solidFill>
                <a:schemeClr val="tx1"/>
              </a:solidFill>
              <a:latin typeface="+mn-lt"/>
              <a:ea typeface="ヒラギノ角ゴ Pro W3" charset="0"/>
              <a:cs typeface="ヒラギノ角ゴ Pro W3" charset="0"/>
            </a:endParaRPr>
          </a:p>
          <a:p>
            <a:pPr marL="628650" lvl="1" indent="-171450">
              <a:buFont typeface="Wingdings" panose="05000000000000000000" pitchFamily="2" charset="2"/>
              <a:buChar char="ü"/>
            </a:pPr>
            <a:r>
              <a:rPr lang="en-US" sz="1200" b="0" i="0" u="none" strike="noStrike" kern="1200" baseline="0" dirty="0" smtClean="0">
                <a:solidFill>
                  <a:schemeClr val="tx1"/>
                </a:solidFill>
                <a:latin typeface="+mn-lt"/>
                <a:ea typeface="ヒラギノ角ゴ Pro W3" charset="0"/>
                <a:cs typeface="ヒラギノ角ゴ Pro W3" charset="0"/>
              </a:rPr>
              <a:t>Another really useful option is </a:t>
            </a:r>
            <a:r>
              <a:rPr lang="en-US" sz="1400" b="1" i="1" u="none" strike="noStrike" kern="1200" baseline="0" dirty="0" smtClean="0">
                <a:solidFill>
                  <a:schemeClr val="tx1"/>
                </a:solidFill>
                <a:latin typeface="+mn-lt"/>
                <a:ea typeface="ヒラギノ角ゴ Pro W3" charset="0"/>
                <a:cs typeface="ヒラギノ角ゴ Pro W3" charset="0"/>
              </a:rPr>
              <a:t>--pretty</a:t>
            </a:r>
            <a:r>
              <a:rPr lang="en-US" sz="1200" b="0" i="0" u="none" strike="noStrike" kern="1200" baseline="0" dirty="0" smtClean="0">
                <a:solidFill>
                  <a:schemeClr val="tx1"/>
                </a:solidFill>
                <a:latin typeface="+mn-lt"/>
                <a:ea typeface="ヒラギノ角ゴ Pro W3" charset="0"/>
                <a:cs typeface="ヒラギノ角ゴ Pro W3" charset="0"/>
              </a:rPr>
              <a:t>. This option changes the log output to formats other than the default. A few prebuilt options are available for you to use. The </a:t>
            </a:r>
            <a:r>
              <a:rPr lang="en-US" sz="1400" b="1" i="1" u="none" strike="noStrike" kern="1200" baseline="0" dirty="0" err="1" smtClean="0">
                <a:solidFill>
                  <a:schemeClr val="tx1"/>
                </a:solidFill>
                <a:latin typeface="+mn-lt"/>
                <a:ea typeface="ヒラギノ角ゴ Pro W3" charset="0"/>
                <a:cs typeface="ヒラギノ角ゴ Pro W3" charset="0"/>
              </a:rPr>
              <a:t>oneline</a:t>
            </a:r>
            <a:r>
              <a:rPr lang="en-US" sz="1400" b="0" i="0" u="none" strike="noStrike" kern="1200" baseline="0" dirty="0" smtClean="0">
                <a:solidFill>
                  <a:schemeClr val="tx1"/>
                </a:solidFill>
                <a:latin typeface="+mn-lt"/>
                <a:ea typeface="ヒラギノ角ゴ Pro W3" charset="0"/>
                <a:cs typeface="ヒラギノ角ゴ Pro W3" charset="0"/>
              </a:rPr>
              <a:t> </a:t>
            </a:r>
            <a:r>
              <a:rPr lang="en-US" sz="1200" b="0" i="0" u="none" strike="noStrike" kern="1200" baseline="0" dirty="0" smtClean="0">
                <a:solidFill>
                  <a:schemeClr val="tx1"/>
                </a:solidFill>
                <a:latin typeface="+mn-lt"/>
                <a:ea typeface="ヒラギノ角ゴ Pro W3" charset="0"/>
                <a:cs typeface="ヒラギノ角ゴ Pro W3" charset="0"/>
              </a:rPr>
              <a:t>option prints each commit on a single line, which is useful if you’re looking at a lot of commits</a:t>
            </a:r>
          </a:p>
          <a:p>
            <a:pPr marL="457200" lvl="1" indent="0">
              <a:buFont typeface="Wingdings" panose="05000000000000000000" pitchFamily="2" charset="2"/>
              <a:buNone/>
            </a:pPr>
            <a:r>
              <a:rPr lang="en-US" sz="1200" b="0" i="0" u="none" strike="noStrike" kern="1200" baseline="0" dirty="0" smtClean="0">
                <a:solidFill>
                  <a:schemeClr val="tx1"/>
                </a:solidFill>
                <a:latin typeface="+mn-lt"/>
                <a:ea typeface="ヒラギノ角ゴ Pro W3" charset="0"/>
                <a:cs typeface="ヒラギノ角ゴ Pro W3" charset="0"/>
              </a:rPr>
              <a:t>&lt;3</a:t>
            </a:r>
            <a:r>
              <a:rPr lang="en-US" sz="1200" b="0" i="0" u="none" strike="noStrike" kern="1200" baseline="30000" dirty="0" smtClean="0">
                <a:solidFill>
                  <a:schemeClr val="tx1"/>
                </a:solidFill>
                <a:latin typeface="+mn-lt"/>
                <a:ea typeface="ヒラギノ角ゴ Pro W3" charset="0"/>
                <a:cs typeface="ヒラギノ角ゴ Pro W3" charset="0"/>
              </a:rPr>
              <a:t>rd</a:t>
            </a:r>
            <a:r>
              <a:rPr lang="en-US" sz="1200" b="0" i="0" u="none" strike="noStrike" kern="1200" baseline="0" dirty="0" smtClean="0">
                <a:solidFill>
                  <a:schemeClr val="tx1"/>
                </a:solidFill>
                <a:latin typeface="+mn-lt"/>
                <a:ea typeface="ヒラギノ角ゴ Pro W3" charset="0"/>
                <a:cs typeface="ヒラギノ角ゴ Pro W3" charset="0"/>
              </a:rPr>
              <a:t> animation&gt;</a:t>
            </a:r>
          </a:p>
          <a:p>
            <a:pPr marL="457200" lvl="1" indent="0">
              <a:buFont typeface="Wingdings" panose="05000000000000000000" pitchFamily="2" charset="2"/>
              <a:buNone/>
            </a:pPr>
            <a:endParaRPr lang="en-US" sz="1200" b="0" i="0" u="none" strike="noStrike" kern="1200" baseline="0" dirty="0" smtClean="0">
              <a:solidFill>
                <a:schemeClr val="tx1"/>
              </a:solidFill>
              <a:latin typeface="+mn-lt"/>
              <a:ea typeface="ヒラギノ角ゴ Pro W3" charset="0"/>
              <a:cs typeface="ヒラギノ角ゴ Pro W3" charset="0"/>
            </a:endParaRPr>
          </a:p>
          <a:p>
            <a:pPr marL="628650" lvl="1" indent="-171450">
              <a:buFont typeface="Wingdings" panose="05000000000000000000" pitchFamily="2" charset="2"/>
              <a:buChar char="ü"/>
            </a:pPr>
            <a:r>
              <a:rPr lang="en-US" sz="1200" b="0" i="0" u="none" strike="noStrike" kern="1200" baseline="0" dirty="0" smtClean="0">
                <a:solidFill>
                  <a:schemeClr val="tx1"/>
                </a:solidFill>
                <a:latin typeface="+mn-lt"/>
                <a:ea typeface="ヒラギノ角ゴ Pro W3" charset="0"/>
                <a:cs typeface="ヒラギノ角ゴ Pro W3" charset="0"/>
              </a:rPr>
              <a:t>The most interesting option is </a:t>
            </a:r>
            <a:r>
              <a:rPr lang="en-US" sz="1400" b="1" i="1" u="none" strike="noStrike" kern="1200" baseline="0" dirty="0" smtClean="0">
                <a:solidFill>
                  <a:schemeClr val="tx1"/>
                </a:solidFill>
                <a:latin typeface="+mn-lt"/>
                <a:ea typeface="ヒラギノ角ゴ Pro W3" charset="0"/>
                <a:cs typeface="ヒラギノ角ゴ Pro W3" charset="0"/>
              </a:rPr>
              <a:t>format</a:t>
            </a:r>
            <a:r>
              <a:rPr lang="en-US" sz="1200" b="0" i="0" u="none" strike="noStrike" kern="1200" baseline="0" dirty="0" smtClean="0">
                <a:solidFill>
                  <a:schemeClr val="tx1"/>
                </a:solidFill>
                <a:latin typeface="+mn-lt"/>
                <a:ea typeface="ヒラギノ角ゴ Pro W3" charset="0"/>
                <a:cs typeface="ヒラギノ角ゴ Pro W3" charset="0"/>
              </a:rPr>
              <a:t>, which allows you to specify your own log output format. This is especially useful when you’re generating output for </a:t>
            </a:r>
            <a:r>
              <a:rPr lang="en-IN" sz="1200" b="0" i="0" u="none" strike="noStrike" kern="1200" baseline="0" dirty="0" smtClean="0">
                <a:solidFill>
                  <a:schemeClr val="tx1"/>
                </a:solidFill>
                <a:latin typeface="+mn-lt"/>
                <a:ea typeface="ヒラギノ角ゴ Pro W3" charset="0"/>
                <a:cs typeface="ヒラギノ角ゴ Pro W3" charset="0"/>
              </a:rPr>
              <a:t>machine parsing</a:t>
            </a:r>
          </a:p>
          <a:p>
            <a:pPr marL="457200" lvl="1" indent="0">
              <a:buFont typeface="Wingdings" panose="05000000000000000000" pitchFamily="2" charset="2"/>
              <a:buNone/>
            </a:pPr>
            <a:r>
              <a:rPr lang="en-US" sz="1200" b="0" i="0" u="none" strike="noStrike" kern="1200" baseline="0" dirty="0" smtClean="0">
                <a:solidFill>
                  <a:schemeClr val="tx1"/>
                </a:solidFill>
                <a:latin typeface="+mn-lt"/>
              </a:rPr>
              <a:t>&lt;4</a:t>
            </a:r>
            <a:r>
              <a:rPr lang="en-US" sz="1200" b="0" i="0" u="none" strike="noStrike" kern="1200" baseline="30000" dirty="0" smtClean="0">
                <a:solidFill>
                  <a:schemeClr val="tx1"/>
                </a:solidFill>
                <a:latin typeface="+mn-lt"/>
              </a:rPr>
              <a:t>th</a:t>
            </a:r>
            <a:r>
              <a:rPr lang="en-US" sz="1200" b="0" i="0" u="none" strike="noStrike" kern="1200" baseline="0" dirty="0" smtClean="0">
                <a:solidFill>
                  <a:schemeClr val="tx1"/>
                </a:solidFill>
                <a:latin typeface="+mn-lt"/>
              </a:rPr>
              <a:t> animation&gt;</a:t>
            </a:r>
          </a:p>
          <a:p>
            <a:pPr marL="457200" lvl="1" indent="0">
              <a:buFont typeface="Wingdings" panose="05000000000000000000" pitchFamily="2" charset="2"/>
              <a:buNone/>
            </a:pPr>
            <a:endParaRPr lang="en-US" sz="1200" b="0" i="0" u="none" strike="noStrike" kern="1200" baseline="0" dirty="0" smtClean="0">
              <a:solidFill>
                <a:schemeClr val="tx1"/>
              </a:solidFill>
              <a:latin typeface="+mn-lt"/>
            </a:endParaRPr>
          </a:p>
          <a:p>
            <a:pPr marL="0" lvl="0" indent="0">
              <a:buFont typeface="Wingdings" panose="05000000000000000000" pitchFamily="2" charset="2"/>
              <a:buNone/>
            </a:pPr>
            <a:endParaRPr lang="en-US" sz="1200" b="0" i="0" u="none" strike="noStrike" kern="1200" baseline="0" dirty="0" smtClean="0">
              <a:solidFill>
                <a:schemeClr val="tx1"/>
              </a:solidFill>
              <a:latin typeface="+mn-lt"/>
            </a:endParaRPr>
          </a:p>
        </p:txBody>
      </p:sp>
      <p:sp>
        <p:nvSpPr>
          <p:cNvPr id="4" name="Slide Number Placeholder 3"/>
          <p:cNvSpPr>
            <a:spLocks noGrp="1"/>
          </p:cNvSpPr>
          <p:nvPr>
            <p:ph type="sldNum" sz="quarter" idx="10"/>
          </p:nvPr>
        </p:nvSpPr>
        <p:spPr/>
        <p:txBody>
          <a:bodyPr/>
          <a:lstStyle/>
          <a:p>
            <a:fld id="{E29F6AFF-7E04-4C46-8BF4-31DD73873FE8}" type="slidenum">
              <a:rPr lang="en-US" smtClean="0"/>
              <a:pPr/>
              <a:t>20</a:t>
            </a:fld>
            <a:endParaRPr lang="en-US"/>
          </a:p>
        </p:txBody>
      </p:sp>
    </p:spTree>
    <p:extLst>
      <p:ext uri="{BB962C8B-B14F-4D97-AF65-F5344CB8AC3E}">
        <p14:creationId xmlns:p14="http://schemas.microsoft.com/office/powerpoint/2010/main" val="5899781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sz="1200" b="0" i="0" u="none" strike="noStrike" kern="1200" baseline="0" dirty="0" smtClean="0">
                <a:solidFill>
                  <a:schemeClr val="tx1"/>
                </a:solidFill>
                <a:latin typeface="+mn-lt"/>
                <a:ea typeface="ヒラギノ角ゴ Pro W3" charset="0"/>
                <a:cs typeface="ヒラギノ角ゴ Pro W3" charset="0"/>
              </a:rPr>
              <a:t>In addition to output-formatting options, </a:t>
            </a:r>
            <a:r>
              <a:rPr lang="en-US" sz="1200" b="1" i="0" u="none" strike="noStrike" kern="1200" baseline="0" dirty="0" err="1" smtClean="0">
                <a:solidFill>
                  <a:schemeClr val="tx1"/>
                </a:solidFill>
                <a:latin typeface="+mn-lt"/>
                <a:ea typeface="ヒラギノ角ゴ Pro W3" charset="0"/>
                <a:cs typeface="ヒラギノ角ゴ Pro W3" charset="0"/>
              </a:rPr>
              <a:t>git</a:t>
            </a:r>
            <a:r>
              <a:rPr lang="en-US" sz="1200" b="1" i="0" u="none" strike="noStrike" kern="1200" baseline="0" dirty="0" smtClean="0">
                <a:solidFill>
                  <a:schemeClr val="tx1"/>
                </a:solidFill>
                <a:latin typeface="+mn-lt"/>
                <a:ea typeface="ヒラギノ角ゴ Pro W3" charset="0"/>
                <a:cs typeface="ヒラギノ角ゴ Pro W3" charset="0"/>
              </a:rPr>
              <a:t> log</a:t>
            </a:r>
            <a:r>
              <a:rPr lang="en-US" sz="1200" b="0" i="0" u="none" strike="noStrike" kern="1200" baseline="0" dirty="0" smtClean="0">
                <a:solidFill>
                  <a:schemeClr val="tx1"/>
                </a:solidFill>
                <a:latin typeface="+mn-lt"/>
                <a:ea typeface="ヒラギノ角ゴ Pro W3" charset="0"/>
                <a:cs typeface="ヒラギノ角ゴ Pro W3" charset="0"/>
              </a:rPr>
              <a:t> takes a number of useful limiting options – that is, options that let you show only a subset of commits.</a:t>
            </a:r>
          </a:p>
          <a:p>
            <a:endParaRPr lang="en-US" sz="1200" b="0" i="0" u="none" strike="noStrike" kern="1200" baseline="0" dirty="0" smtClean="0">
              <a:solidFill>
                <a:schemeClr val="tx1"/>
              </a:solidFill>
              <a:latin typeface="+mn-lt"/>
              <a:ea typeface="ヒラギノ角ゴ Pro W3" charset="0"/>
              <a:cs typeface="ヒラギノ角ゴ Pro W3" charset="0"/>
            </a:endParaRPr>
          </a:p>
          <a:p>
            <a:r>
              <a:rPr lang="en-US" sz="1200" b="0" i="0" u="none" strike="noStrike" kern="1200" baseline="0" dirty="0" smtClean="0">
                <a:solidFill>
                  <a:schemeClr val="tx1"/>
                </a:solidFill>
                <a:latin typeface="+mn-lt"/>
                <a:ea typeface="ヒラギノ角ゴ Pro W3" charset="0"/>
                <a:cs typeface="ヒラギノ角ゴ Pro W3" charset="0"/>
              </a:rPr>
              <a:t>You’ve seen one such option already – the -2 option, which show only the last two commits. In fact, you can do -&lt;n&gt;, where n is any integer to show the last n commits. </a:t>
            </a:r>
          </a:p>
          <a:p>
            <a:r>
              <a:rPr lang="en-US" sz="1200" b="0" i="0" u="none" strike="noStrike" kern="1200" baseline="0" dirty="0" smtClean="0">
                <a:solidFill>
                  <a:schemeClr val="tx1"/>
                </a:solidFill>
                <a:latin typeface="+mn-lt"/>
                <a:ea typeface="ヒラギノ角ゴ Pro W3" charset="0"/>
                <a:cs typeface="ヒラギノ角ゴ Pro W3" charset="0"/>
              </a:rPr>
              <a:t>&lt;1</a:t>
            </a:r>
            <a:r>
              <a:rPr lang="en-US" sz="1200" b="0" i="0" u="none" strike="noStrike" kern="1200" baseline="30000" dirty="0" smtClean="0">
                <a:solidFill>
                  <a:schemeClr val="tx1"/>
                </a:solidFill>
                <a:latin typeface="+mn-lt"/>
                <a:ea typeface="ヒラギノ角ゴ Pro W3" charset="0"/>
                <a:cs typeface="ヒラギノ角ゴ Pro W3" charset="0"/>
              </a:rPr>
              <a:t>st</a:t>
            </a:r>
            <a:r>
              <a:rPr lang="en-US" sz="1200" b="0" i="0" u="none" strike="noStrike" kern="1200" baseline="0" dirty="0" smtClean="0">
                <a:solidFill>
                  <a:schemeClr val="tx1"/>
                </a:solidFill>
                <a:latin typeface="+mn-lt"/>
                <a:ea typeface="ヒラギノ角ゴ Pro W3" charset="0"/>
                <a:cs typeface="ヒラギノ角ゴ Pro W3" charset="0"/>
              </a:rPr>
              <a:t> animation&gt;</a:t>
            </a:r>
          </a:p>
          <a:p>
            <a:r>
              <a:rPr lang="en-US" sz="1200" b="0" i="0" u="none" strike="noStrike" kern="1200" baseline="0" dirty="0" smtClean="0">
                <a:solidFill>
                  <a:schemeClr val="tx1"/>
                </a:solidFill>
                <a:latin typeface="+mn-lt"/>
                <a:ea typeface="ヒラギノ角ゴ Pro W3" charset="0"/>
                <a:cs typeface="ヒラギノ角ゴ Pro W3" charset="0"/>
              </a:rPr>
              <a:t>In reality, you’re unlikely to use that often, because Git by default pipes all output through a pager so you see only one page of log output at a </a:t>
            </a:r>
            <a:r>
              <a:rPr lang="en-IN" sz="1200" b="0" i="0" u="none" strike="noStrike" kern="1200" baseline="0" dirty="0" smtClean="0">
                <a:solidFill>
                  <a:schemeClr val="tx1"/>
                </a:solidFill>
                <a:latin typeface="+mn-lt"/>
                <a:ea typeface="ヒラギノ角ゴ Pro W3" charset="0"/>
                <a:cs typeface="ヒラギノ角ゴ Pro W3" charset="0"/>
              </a:rPr>
              <a:t>time.</a:t>
            </a:r>
          </a:p>
          <a:p>
            <a:endParaRPr lang="en-US" sz="1200" b="0" i="0" u="none" strike="noStrike" kern="1200" baseline="0" dirty="0" smtClean="0">
              <a:solidFill>
                <a:schemeClr val="tx1"/>
              </a:solidFill>
              <a:latin typeface="+mn-lt"/>
            </a:endParaRPr>
          </a:p>
          <a:p>
            <a:r>
              <a:rPr lang="en-US" sz="1200" b="0" i="0" u="none" strike="noStrike" kern="1200" baseline="0" dirty="0" smtClean="0">
                <a:solidFill>
                  <a:schemeClr val="tx1"/>
                </a:solidFill>
                <a:latin typeface="+mn-lt"/>
                <a:ea typeface="ヒラギノ角ゴ Pro W3" charset="0"/>
                <a:cs typeface="ヒラギノ角ゴ Pro W3" charset="0"/>
              </a:rPr>
              <a:t>However, the time-limiting options such as </a:t>
            </a:r>
            <a:r>
              <a:rPr lang="en-US" sz="1200" b="1" i="0" u="none" strike="noStrike" kern="1200" baseline="0" dirty="0" smtClean="0">
                <a:solidFill>
                  <a:schemeClr val="tx1"/>
                </a:solidFill>
                <a:latin typeface="+mn-lt"/>
                <a:ea typeface="ヒラギノ角ゴ Pro W3" charset="0"/>
                <a:cs typeface="ヒラギノ角ゴ Pro W3" charset="0"/>
              </a:rPr>
              <a:t>--since</a:t>
            </a:r>
            <a:r>
              <a:rPr lang="en-US" sz="1200" b="0" i="0" u="none" strike="noStrike" kern="1200" baseline="0" dirty="0" smtClean="0">
                <a:solidFill>
                  <a:schemeClr val="tx1"/>
                </a:solidFill>
                <a:latin typeface="+mn-lt"/>
                <a:ea typeface="ヒラギノ角ゴ Pro W3" charset="0"/>
                <a:cs typeface="ヒラギノ角ゴ Pro W3" charset="0"/>
              </a:rPr>
              <a:t> and </a:t>
            </a:r>
            <a:r>
              <a:rPr lang="en-US" sz="1200" b="1" i="0" u="none" strike="noStrike" kern="1200" baseline="0" dirty="0" smtClean="0">
                <a:solidFill>
                  <a:schemeClr val="tx1"/>
                </a:solidFill>
                <a:latin typeface="+mn-lt"/>
                <a:ea typeface="ヒラギノ角ゴ Pro W3" charset="0"/>
                <a:cs typeface="ヒラギノ角ゴ Pro W3" charset="0"/>
              </a:rPr>
              <a:t>--until</a:t>
            </a:r>
            <a:r>
              <a:rPr lang="en-US" sz="1200" b="0" i="0" u="none" strike="noStrike" kern="1200" baseline="0" dirty="0" smtClean="0">
                <a:solidFill>
                  <a:schemeClr val="tx1"/>
                </a:solidFill>
                <a:latin typeface="+mn-lt"/>
                <a:ea typeface="ヒラギノ角ゴ Pro W3" charset="0"/>
                <a:cs typeface="ヒラギノ角ゴ Pro W3" charset="0"/>
              </a:rPr>
              <a:t> are very useful. For example, this command gets the list of commits made in the last two </a:t>
            </a:r>
            <a:r>
              <a:rPr lang="en-IN" sz="1200" b="0" i="0" u="none" strike="noStrike" kern="1200" baseline="0" dirty="0" smtClean="0">
                <a:solidFill>
                  <a:schemeClr val="tx1"/>
                </a:solidFill>
                <a:latin typeface="+mn-lt"/>
                <a:ea typeface="ヒラギノ角ゴ Pro W3" charset="0"/>
                <a:cs typeface="ヒラギノ角ゴ Pro W3" charset="0"/>
              </a:rPr>
              <a:t>weeks:</a:t>
            </a:r>
          </a:p>
          <a:p>
            <a:r>
              <a:rPr lang="en-US" sz="1200" b="0" i="0" u="none" strike="noStrike" kern="1200" baseline="0" dirty="0" smtClean="0">
                <a:solidFill>
                  <a:schemeClr val="tx1"/>
                </a:solidFill>
                <a:latin typeface="+mn-lt"/>
                <a:ea typeface="ヒラギノ角ゴ Pro W3" charset="0"/>
                <a:cs typeface="ヒラギノ角ゴ Pro W3" charset="0"/>
              </a:rPr>
              <a:t>&lt;2</a:t>
            </a:r>
            <a:r>
              <a:rPr lang="en-US" sz="1200" b="0" i="0" u="none" strike="noStrike" kern="1200" baseline="30000" dirty="0" smtClean="0">
                <a:solidFill>
                  <a:schemeClr val="tx1"/>
                </a:solidFill>
                <a:latin typeface="+mn-lt"/>
                <a:ea typeface="ヒラギノ角ゴ Pro W3" charset="0"/>
                <a:cs typeface="ヒラギノ角ゴ Pro W3" charset="0"/>
              </a:rPr>
              <a:t>nd</a:t>
            </a:r>
            <a:r>
              <a:rPr lang="en-US" sz="1200" b="0" i="0" u="none" strike="noStrike" kern="1200" baseline="0" dirty="0" smtClean="0">
                <a:solidFill>
                  <a:schemeClr val="tx1"/>
                </a:solidFill>
                <a:latin typeface="+mn-lt"/>
                <a:ea typeface="ヒラギノ角ゴ Pro W3" charset="0"/>
                <a:cs typeface="ヒラギノ角ゴ Pro W3" charset="0"/>
              </a:rPr>
              <a:t> animation&gt;</a:t>
            </a:r>
          </a:p>
          <a:p>
            <a:r>
              <a:rPr lang="en-US" sz="1200" b="0" i="0" u="none" strike="noStrike" kern="1200" baseline="0" dirty="0" smtClean="0">
                <a:solidFill>
                  <a:schemeClr val="tx1"/>
                </a:solidFill>
                <a:latin typeface="+mn-lt"/>
                <a:ea typeface="ヒラギノ角ゴ Pro W3" charset="0"/>
                <a:cs typeface="ヒラギノ角ゴ Pro W3" charset="0"/>
              </a:rPr>
              <a:t>This command works with lots of formats – you can specify a specific date like "2008-01-15", or a relative date such as "2 years 1 day 3 minutes </a:t>
            </a:r>
            <a:r>
              <a:rPr lang="en-IN" sz="1200" b="0" i="0" u="none" strike="noStrike" kern="1200" baseline="0" dirty="0" smtClean="0">
                <a:solidFill>
                  <a:schemeClr val="tx1"/>
                </a:solidFill>
                <a:latin typeface="+mn-lt"/>
                <a:ea typeface="ヒラギノ角ゴ Pro W3" charset="0"/>
                <a:cs typeface="ヒラギノ角ゴ Pro W3" charset="0"/>
              </a:rPr>
              <a:t>ago".</a:t>
            </a:r>
          </a:p>
          <a:p>
            <a:endParaRPr lang="en-US" sz="1200" b="0" i="0" u="none" strike="noStrike" kern="1200" baseline="0" dirty="0" smtClean="0">
              <a:solidFill>
                <a:schemeClr val="tx1"/>
              </a:solidFill>
              <a:latin typeface="+mn-lt"/>
              <a:ea typeface="ヒラギノ角ゴ Pro W3" charset="0"/>
              <a:cs typeface="ヒラギノ角ゴ Pro W3" charset="0"/>
            </a:endParaRPr>
          </a:p>
          <a:p>
            <a:r>
              <a:rPr lang="en-US" sz="1200" b="0" i="0" u="none" strike="noStrike" kern="1200" baseline="0" dirty="0" smtClean="0">
                <a:solidFill>
                  <a:schemeClr val="tx1"/>
                </a:solidFill>
                <a:latin typeface="+mn-lt"/>
                <a:ea typeface="ヒラギノ角ゴ Pro W3" charset="0"/>
                <a:cs typeface="ヒラギノ角ゴ Pro W3" charset="0"/>
              </a:rPr>
              <a:t>if you want to see which commits modifying test files in the Git source code history were committed by </a:t>
            </a:r>
            <a:r>
              <a:rPr lang="en-US" sz="1200" b="0" i="0" u="none" strike="noStrike" kern="1200" baseline="0" dirty="0" err="1" smtClean="0">
                <a:solidFill>
                  <a:schemeClr val="tx1"/>
                </a:solidFill>
                <a:latin typeface="+mn-lt"/>
                <a:ea typeface="ヒラギノ角ゴ Pro W3" charset="0"/>
                <a:cs typeface="ヒラギノ角ゴ Pro W3" charset="0"/>
              </a:rPr>
              <a:t>Junio</a:t>
            </a:r>
            <a:r>
              <a:rPr lang="en-US" sz="1200" b="0" i="0" u="none" strike="noStrike" kern="1200" baseline="0" dirty="0" smtClean="0">
                <a:solidFill>
                  <a:schemeClr val="tx1"/>
                </a:solidFill>
                <a:latin typeface="+mn-lt"/>
                <a:ea typeface="ヒラギノ角ゴ Pro W3" charset="0"/>
                <a:cs typeface="ヒラギノ角ゴ Pro W3" charset="0"/>
              </a:rPr>
              <a:t> Hamano and were done in the month of October 2008, you can run something like this:</a:t>
            </a:r>
          </a:p>
          <a:p>
            <a:r>
              <a:rPr lang="en-US" sz="1200" b="0" i="0" u="none" strike="noStrike" kern="1200" baseline="0" dirty="0" smtClean="0">
                <a:solidFill>
                  <a:schemeClr val="tx1"/>
                </a:solidFill>
                <a:latin typeface="+mn-lt"/>
                <a:ea typeface="ヒラギノ角ゴ Pro W3" charset="0"/>
                <a:cs typeface="ヒラギノ角ゴ Pro W3" charset="0"/>
              </a:rPr>
              <a:t>&lt;3</a:t>
            </a:r>
            <a:r>
              <a:rPr lang="en-US" sz="1200" b="0" i="0" u="none" strike="noStrike" kern="1200" baseline="30000" dirty="0" smtClean="0">
                <a:solidFill>
                  <a:schemeClr val="tx1"/>
                </a:solidFill>
                <a:latin typeface="+mn-lt"/>
                <a:ea typeface="ヒラギノ角ゴ Pro W3" charset="0"/>
                <a:cs typeface="ヒラギノ角ゴ Pro W3" charset="0"/>
              </a:rPr>
              <a:t>rd</a:t>
            </a:r>
            <a:r>
              <a:rPr lang="en-US" sz="1200" b="0" i="0" u="none" strike="noStrike" kern="1200" baseline="0" dirty="0" smtClean="0">
                <a:solidFill>
                  <a:schemeClr val="tx1"/>
                </a:solidFill>
                <a:latin typeface="+mn-lt"/>
                <a:ea typeface="ヒラギノ角ゴ Pro W3" charset="0"/>
                <a:cs typeface="ヒラギノ角ゴ Pro W3" charset="0"/>
              </a:rPr>
              <a:t> animation&gt;</a:t>
            </a:r>
          </a:p>
          <a:p>
            <a:endParaRPr lang="en-IN" sz="1200" b="0" i="0" u="none" strike="noStrike" kern="1200" baseline="0" dirty="0" smtClean="0">
              <a:solidFill>
                <a:schemeClr val="tx1"/>
              </a:solidFill>
              <a:latin typeface="+mn-lt"/>
              <a:ea typeface="ヒラギノ角ゴ Pro W3" charset="0"/>
              <a:cs typeface="ヒラギノ角ゴ Pro W3" charset="0"/>
            </a:endParaRPr>
          </a:p>
          <a:p>
            <a:endParaRPr lang="en-US" dirty="0"/>
          </a:p>
        </p:txBody>
      </p:sp>
      <p:sp>
        <p:nvSpPr>
          <p:cNvPr id="4" name="Slide Number Placeholder 3"/>
          <p:cNvSpPr>
            <a:spLocks noGrp="1"/>
          </p:cNvSpPr>
          <p:nvPr>
            <p:ph type="sldNum" sz="quarter" idx="10"/>
          </p:nvPr>
        </p:nvSpPr>
        <p:spPr/>
        <p:txBody>
          <a:bodyPr/>
          <a:lstStyle/>
          <a:p>
            <a:fld id="{E29F6AFF-7E04-4C46-8BF4-31DD73873FE8}" type="slidenum">
              <a:rPr lang="en-US" smtClean="0"/>
              <a:pPr/>
              <a:t>21</a:t>
            </a:fld>
            <a:endParaRPr lang="en-US"/>
          </a:p>
        </p:txBody>
      </p:sp>
    </p:spTree>
    <p:extLst>
      <p:ext uri="{BB962C8B-B14F-4D97-AF65-F5344CB8AC3E}">
        <p14:creationId xmlns:p14="http://schemas.microsoft.com/office/powerpoint/2010/main" val="253318700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sz="1200" b="0" i="0" u="none" strike="noStrike" kern="1200" baseline="0" dirty="0" smtClean="0">
                <a:solidFill>
                  <a:schemeClr val="tx1"/>
                </a:solidFill>
                <a:latin typeface="+mn-lt"/>
                <a:ea typeface="ヒラギノ角ゴ Pro W3" charset="0"/>
                <a:cs typeface="ヒラギノ角ゴ Pro W3" charset="0"/>
              </a:rPr>
              <a:t>At any stage, you may want to undo something. </a:t>
            </a:r>
          </a:p>
          <a:p>
            <a:endParaRPr lang="en-US" sz="1200" b="0" i="0" u="none" strike="noStrike" kern="1200" baseline="0" dirty="0" smtClean="0">
              <a:solidFill>
                <a:schemeClr val="tx1"/>
              </a:solidFill>
              <a:latin typeface="+mn-lt"/>
              <a:ea typeface="ヒラギノ角ゴ Pro W3" charset="0"/>
              <a:cs typeface="ヒラギノ角ゴ Pro W3" charset="0"/>
            </a:endParaRPr>
          </a:p>
          <a:p>
            <a:r>
              <a:rPr lang="en-US" sz="1200" b="0" i="0" u="none" strike="noStrike" kern="1200" baseline="0" dirty="0" smtClean="0">
                <a:solidFill>
                  <a:schemeClr val="tx1"/>
                </a:solidFill>
                <a:latin typeface="+mn-lt"/>
                <a:ea typeface="ヒラギノ角ゴ Pro W3" charset="0"/>
                <a:cs typeface="ヒラギノ角ゴ Pro W3" charset="0"/>
              </a:rPr>
              <a:t>Here, we’ll review a few basic tools for undoing changes that you’ve made. </a:t>
            </a:r>
          </a:p>
          <a:p>
            <a:r>
              <a:rPr lang="en-US" sz="1200" b="0" i="0" u="none" strike="noStrike" kern="1200" baseline="0" dirty="0" smtClean="0">
                <a:solidFill>
                  <a:schemeClr val="tx1"/>
                </a:solidFill>
                <a:latin typeface="+mn-lt"/>
                <a:ea typeface="ヒラギノ角ゴ Pro W3" charset="0"/>
                <a:cs typeface="ヒラギノ角ゴ Pro W3" charset="0"/>
              </a:rPr>
              <a:t>Be careful, because you can’t always undo some of these </a:t>
            </a:r>
            <a:r>
              <a:rPr lang="en-US" sz="1200" b="0" i="0" u="none" strike="noStrike" kern="1200" baseline="0" dirty="0" err="1" smtClean="0">
                <a:solidFill>
                  <a:schemeClr val="tx1"/>
                </a:solidFill>
                <a:latin typeface="+mn-lt"/>
                <a:ea typeface="ヒラギノ角ゴ Pro W3" charset="0"/>
                <a:cs typeface="ヒラギノ角ゴ Pro W3" charset="0"/>
              </a:rPr>
              <a:t>undos</a:t>
            </a:r>
            <a:r>
              <a:rPr lang="en-US" sz="1200" b="0" i="0" u="none" strike="noStrike" kern="1200" baseline="0" dirty="0" smtClean="0">
                <a:solidFill>
                  <a:schemeClr val="tx1"/>
                </a:solidFill>
                <a:latin typeface="+mn-lt"/>
                <a:ea typeface="ヒラギノ角ゴ Pro W3" charset="0"/>
                <a:cs typeface="ヒラギノ角ゴ Pro W3" charset="0"/>
              </a:rPr>
              <a:t>. This is one of the few areas in Git where you may lose some work if you do it wrong.</a:t>
            </a:r>
          </a:p>
          <a:p>
            <a:endParaRPr lang="en-US" sz="1200" b="0" i="0" u="none" strike="noStrike" kern="1200" baseline="0" dirty="0" smtClean="0">
              <a:solidFill>
                <a:schemeClr val="tx1"/>
              </a:solidFill>
              <a:latin typeface="+mn-lt"/>
              <a:ea typeface="ヒラギノ角ゴ Pro W3" charset="0"/>
              <a:cs typeface="ヒラギノ角ゴ Pro W3" charset="0"/>
            </a:endParaRPr>
          </a:p>
          <a:p>
            <a:r>
              <a:rPr lang="en-US" sz="1200" b="0" i="0" u="none" strike="noStrike" kern="1200" baseline="0" dirty="0" smtClean="0">
                <a:solidFill>
                  <a:schemeClr val="tx1"/>
                </a:solidFill>
                <a:latin typeface="+mn-lt"/>
                <a:ea typeface="ヒラギノ角ゴ Pro W3" charset="0"/>
                <a:cs typeface="ヒラギノ角ゴ Pro W3" charset="0"/>
              </a:rPr>
              <a:t>One of the common </a:t>
            </a:r>
            <a:r>
              <a:rPr lang="en-US" sz="1200" b="0" i="0" u="none" strike="noStrike" kern="1200" baseline="0" dirty="0" err="1" smtClean="0">
                <a:solidFill>
                  <a:schemeClr val="tx1"/>
                </a:solidFill>
                <a:latin typeface="+mn-lt"/>
                <a:ea typeface="ヒラギノ角ゴ Pro W3" charset="0"/>
                <a:cs typeface="ヒラギノ角ゴ Pro W3" charset="0"/>
              </a:rPr>
              <a:t>undos</a:t>
            </a:r>
            <a:r>
              <a:rPr lang="en-US" sz="1200" b="0" i="0" u="none" strike="noStrike" kern="1200" baseline="0" dirty="0" smtClean="0">
                <a:solidFill>
                  <a:schemeClr val="tx1"/>
                </a:solidFill>
                <a:latin typeface="+mn-lt"/>
                <a:ea typeface="ヒラギノ角ゴ Pro W3" charset="0"/>
                <a:cs typeface="ヒラギノ角ゴ Pro W3" charset="0"/>
              </a:rPr>
              <a:t> takes place when you commit too early and possibly forget to add some files, or you mess up your commit message. </a:t>
            </a:r>
          </a:p>
          <a:p>
            <a:r>
              <a:rPr lang="en-US" sz="1200" b="0" i="0" u="none" strike="noStrike" kern="1200" baseline="0" dirty="0" smtClean="0">
                <a:solidFill>
                  <a:schemeClr val="tx1"/>
                </a:solidFill>
                <a:latin typeface="+mn-lt"/>
                <a:ea typeface="ヒラギノ角ゴ Pro W3" charset="0"/>
                <a:cs typeface="ヒラギノ角ゴ Pro W3" charset="0"/>
              </a:rPr>
              <a:t>If you want to try that commit again, you can run commit with the </a:t>
            </a:r>
            <a:r>
              <a:rPr lang="en-US" sz="1200" b="1" i="1" u="none" strike="noStrike" kern="1200" baseline="0" dirty="0" smtClean="0">
                <a:solidFill>
                  <a:schemeClr val="tx1"/>
                </a:solidFill>
                <a:latin typeface="+mn-lt"/>
                <a:ea typeface="ヒラギノ角ゴ Pro W3" charset="0"/>
                <a:cs typeface="ヒラギノ角ゴ Pro W3" charset="0"/>
              </a:rPr>
              <a:t>--amend</a:t>
            </a:r>
            <a:r>
              <a:rPr lang="en-US" sz="1200" b="0" i="0" u="none" strike="noStrike" kern="1200" baseline="0" dirty="0" smtClean="0">
                <a:solidFill>
                  <a:schemeClr val="tx1"/>
                </a:solidFill>
                <a:latin typeface="+mn-lt"/>
                <a:ea typeface="ヒラギノ角ゴ Pro W3" charset="0"/>
                <a:cs typeface="ヒラギノ角ゴ Pro W3" charset="0"/>
              </a:rPr>
              <a:t> option:</a:t>
            </a:r>
          </a:p>
          <a:p>
            <a:r>
              <a:rPr lang="en-US" sz="1200" b="0" i="0" u="none" strike="noStrike" kern="1200" baseline="0" dirty="0" smtClean="0">
                <a:solidFill>
                  <a:schemeClr val="tx1"/>
                </a:solidFill>
                <a:latin typeface="+mn-lt"/>
              </a:rPr>
              <a:t>&lt;1</a:t>
            </a:r>
            <a:r>
              <a:rPr lang="en-US" sz="1200" b="0" i="0" u="none" strike="noStrike" kern="1200" baseline="30000" dirty="0" smtClean="0">
                <a:solidFill>
                  <a:schemeClr val="tx1"/>
                </a:solidFill>
                <a:latin typeface="+mn-lt"/>
              </a:rPr>
              <a:t>st</a:t>
            </a:r>
            <a:r>
              <a:rPr lang="en-US" sz="1200" b="0" i="0" u="none" strike="noStrike" kern="1200" baseline="0" dirty="0" smtClean="0">
                <a:solidFill>
                  <a:schemeClr val="tx1"/>
                </a:solidFill>
                <a:latin typeface="+mn-lt"/>
              </a:rPr>
              <a:t> animation&gt;</a:t>
            </a:r>
          </a:p>
          <a:p>
            <a:endParaRPr lang="en-US" sz="1200" b="0" i="0" u="none" strike="noStrike" kern="1200" baseline="0" dirty="0" smtClean="0">
              <a:solidFill>
                <a:schemeClr val="tx1"/>
              </a:solidFill>
              <a:latin typeface="+mn-lt"/>
            </a:endParaRPr>
          </a:p>
          <a:p>
            <a:r>
              <a:rPr lang="en-US" sz="1200" b="0" i="0" u="none" strike="noStrike" kern="1200" baseline="0" dirty="0" smtClean="0">
                <a:solidFill>
                  <a:schemeClr val="tx1"/>
                </a:solidFill>
                <a:latin typeface="+mn-lt"/>
                <a:ea typeface="ヒラギノ角ゴ Pro W3" charset="0"/>
                <a:cs typeface="ヒラギノ角ゴ Pro W3" charset="0"/>
              </a:rPr>
              <a:t>This command takes your staging area and uses it for the commit. If you’ve made no changes since your last commit (for instance, you run this command</a:t>
            </a:r>
          </a:p>
          <a:p>
            <a:r>
              <a:rPr lang="en-US" sz="1200" b="0" i="0" u="none" strike="noStrike" kern="1200" baseline="0" dirty="0" smtClean="0">
                <a:solidFill>
                  <a:schemeClr val="tx1"/>
                </a:solidFill>
                <a:latin typeface="+mn-lt"/>
                <a:ea typeface="ヒラギノ角ゴ Pro W3" charset="0"/>
                <a:cs typeface="ヒラギノ角ゴ Pro W3" charset="0"/>
              </a:rPr>
              <a:t>immediately after your previous commit), then your snapshot will look exactly the same, and all you’ll change is your commit message.</a:t>
            </a:r>
          </a:p>
          <a:p>
            <a:r>
              <a:rPr lang="en-US" sz="1200" b="0" i="0" u="none" strike="noStrike" kern="1200" baseline="0" dirty="0" smtClean="0">
                <a:solidFill>
                  <a:schemeClr val="tx1"/>
                </a:solidFill>
                <a:latin typeface="+mn-lt"/>
                <a:ea typeface="ヒラギノ角ゴ Pro W3" charset="0"/>
                <a:cs typeface="ヒラギノ角ゴ Pro W3" charset="0"/>
              </a:rPr>
              <a:t>The same commit-message editor fires up, but it already contains the message of your previous commit. You can edit the message the same as always, but it overwrites your previous commit.</a:t>
            </a:r>
          </a:p>
          <a:p>
            <a:endParaRPr lang="en-US" sz="1200" b="0" i="0" u="none" strike="noStrike" kern="1200" baseline="0" dirty="0" smtClean="0">
              <a:solidFill>
                <a:schemeClr val="tx1"/>
              </a:solidFill>
              <a:latin typeface="+mn-lt"/>
              <a:ea typeface="ヒラギノ角ゴ Pro W3" charset="0"/>
              <a:cs typeface="ヒラギノ角ゴ Pro W3" charset="0"/>
            </a:endParaRPr>
          </a:p>
          <a:p>
            <a:r>
              <a:rPr lang="en-US" sz="1200" b="0" i="0" u="none" strike="noStrike" kern="1200" baseline="0" dirty="0" smtClean="0">
                <a:solidFill>
                  <a:schemeClr val="tx1"/>
                </a:solidFill>
                <a:latin typeface="+mn-lt"/>
                <a:ea typeface="ヒラギノ角ゴ Pro W3" charset="0"/>
                <a:cs typeface="ヒラギノ角ゴ Pro W3" charset="0"/>
              </a:rPr>
              <a:t>As an example, if you commit and then realize you forgot to stage the changes in a file you wanted to add to this commit, you can do something like </a:t>
            </a:r>
            <a:r>
              <a:rPr lang="en-IN" sz="1200" b="0" i="0" u="none" strike="noStrike" kern="1200" baseline="0" dirty="0" smtClean="0">
                <a:solidFill>
                  <a:schemeClr val="tx1"/>
                </a:solidFill>
                <a:latin typeface="+mn-lt"/>
                <a:ea typeface="ヒラギノ角ゴ Pro W3" charset="0"/>
                <a:cs typeface="ヒラギノ角ゴ Pro W3" charset="0"/>
              </a:rPr>
              <a:t>this:</a:t>
            </a:r>
          </a:p>
          <a:p>
            <a:r>
              <a:rPr lang="en-US" sz="1200" b="0" i="0" u="none" strike="noStrike" kern="1200" baseline="0" dirty="0" smtClean="0">
                <a:solidFill>
                  <a:schemeClr val="tx1"/>
                </a:solidFill>
                <a:latin typeface="+mn-lt"/>
              </a:rPr>
              <a:t>&lt;2</a:t>
            </a:r>
            <a:r>
              <a:rPr lang="en-US" sz="1200" b="0" i="0" u="none" strike="noStrike" kern="1200" baseline="30000" dirty="0" smtClean="0">
                <a:solidFill>
                  <a:schemeClr val="tx1"/>
                </a:solidFill>
                <a:latin typeface="+mn-lt"/>
              </a:rPr>
              <a:t>nd</a:t>
            </a:r>
            <a:r>
              <a:rPr lang="en-US" sz="1200" b="0" i="0" u="none" strike="noStrike" kern="1200" baseline="0" dirty="0" smtClean="0">
                <a:solidFill>
                  <a:schemeClr val="tx1"/>
                </a:solidFill>
                <a:latin typeface="+mn-lt"/>
              </a:rPr>
              <a:t> animation&gt;</a:t>
            </a:r>
          </a:p>
          <a:p>
            <a:r>
              <a:rPr lang="en-US" sz="1200" b="0" i="0" u="none" strike="noStrike" kern="1200" baseline="0" dirty="0" smtClean="0">
                <a:solidFill>
                  <a:schemeClr val="tx1"/>
                </a:solidFill>
                <a:latin typeface="+mn-lt"/>
                <a:ea typeface="ヒラギノ角ゴ Pro W3" charset="0"/>
                <a:cs typeface="ヒラギノ角ゴ Pro W3" charset="0"/>
              </a:rPr>
              <a:t>You end up with a single commit – the second commit replaces the results of </a:t>
            </a:r>
            <a:r>
              <a:rPr lang="en-IN" sz="1200" b="0" i="0" u="none" strike="noStrike" kern="1200" baseline="0" dirty="0" smtClean="0">
                <a:solidFill>
                  <a:schemeClr val="tx1"/>
                </a:solidFill>
                <a:latin typeface="+mn-lt"/>
                <a:ea typeface="ヒラギノ角ゴ Pro W3" charset="0"/>
                <a:cs typeface="ヒラギノ角ゴ Pro W3" charset="0"/>
              </a:rPr>
              <a:t>the first.</a:t>
            </a:r>
          </a:p>
          <a:p>
            <a:endParaRPr lang="en-US" sz="1200" b="0" i="0" u="none" strike="noStrike" kern="1200" baseline="0" dirty="0" smtClean="0">
              <a:solidFill>
                <a:schemeClr val="tx1"/>
              </a:solidFill>
              <a:latin typeface="+mn-lt"/>
              <a:ea typeface="ヒラギノ角ゴ Pro W3" charset="0"/>
              <a:cs typeface="ヒラギノ角ゴ Pro W3" charset="0"/>
            </a:endParaRPr>
          </a:p>
          <a:p>
            <a:r>
              <a:rPr lang="en-US" sz="1200" b="0" i="0" u="none" strike="noStrike" kern="1200" baseline="0" dirty="0" smtClean="0">
                <a:solidFill>
                  <a:schemeClr val="tx1"/>
                </a:solidFill>
                <a:latin typeface="+mn-lt"/>
                <a:ea typeface="ヒラギノ角ゴ Pro W3" charset="0"/>
                <a:cs typeface="ヒラギノ角ゴ Pro W3" charset="0"/>
              </a:rPr>
              <a:t>&lt;3</a:t>
            </a:r>
            <a:r>
              <a:rPr lang="en-US" sz="1200" b="0" i="0" u="none" strike="noStrike" kern="1200" baseline="30000" dirty="0" smtClean="0">
                <a:solidFill>
                  <a:schemeClr val="tx1"/>
                </a:solidFill>
                <a:latin typeface="+mn-lt"/>
                <a:ea typeface="ヒラギノ角ゴ Pro W3" charset="0"/>
                <a:cs typeface="ヒラギノ角ゴ Pro W3" charset="0"/>
              </a:rPr>
              <a:t>rd</a:t>
            </a:r>
            <a:r>
              <a:rPr lang="en-US" sz="1200" b="0" i="0" u="none" strike="noStrike" kern="1200" baseline="0" dirty="0" smtClean="0">
                <a:solidFill>
                  <a:schemeClr val="tx1"/>
                </a:solidFill>
                <a:latin typeface="+mn-lt"/>
                <a:ea typeface="ヒラギノ角ゴ Pro W3" charset="0"/>
                <a:cs typeface="ヒラギノ角ゴ Pro W3" charset="0"/>
              </a:rPr>
              <a:t> animation&gt;</a:t>
            </a:r>
          </a:p>
          <a:p>
            <a:r>
              <a:rPr lang="en-US" sz="1200" b="0" i="0" u="none" strike="noStrike" kern="1200" baseline="0" dirty="0" smtClean="0">
                <a:solidFill>
                  <a:schemeClr val="tx1"/>
                </a:solidFill>
                <a:latin typeface="+mn-lt"/>
                <a:ea typeface="ヒラギノ角ゴ Pro W3" charset="0"/>
                <a:cs typeface="ヒラギノ角ゴ Pro W3" charset="0"/>
              </a:rPr>
              <a:t>How to </a:t>
            </a:r>
            <a:r>
              <a:rPr lang="en-US" sz="1200" b="0" i="0" u="none" strike="noStrike" kern="1200" baseline="0" dirty="0" err="1" smtClean="0">
                <a:solidFill>
                  <a:schemeClr val="tx1"/>
                </a:solidFill>
                <a:latin typeface="+mn-lt"/>
                <a:ea typeface="ヒラギノ角ゴ Pro W3" charset="0"/>
                <a:cs typeface="ヒラギノ角ゴ Pro W3" charset="0"/>
              </a:rPr>
              <a:t>unstage</a:t>
            </a:r>
            <a:r>
              <a:rPr lang="en-US" sz="1200" b="0" i="0" u="none" strike="noStrike" kern="1200" baseline="0" dirty="0" smtClean="0">
                <a:solidFill>
                  <a:schemeClr val="tx1"/>
                </a:solidFill>
                <a:latin typeface="+mn-lt"/>
                <a:ea typeface="ヒラギノ角ゴ Pro W3" charset="0"/>
                <a:cs typeface="ヒラギノ角ゴ Pro W3" charset="0"/>
              </a:rPr>
              <a:t> a staged file?</a:t>
            </a:r>
          </a:p>
          <a:p>
            <a:endParaRPr lang="en-US" sz="1200" b="0" i="0" u="none" strike="noStrike" kern="1200" baseline="0" dirty="0" smtClean="0">
              <a:solidFill>
                <a:schemeClr val="tx1"/>
              </a:solidFill>
              <a:latin typeface="+mn-lt"/>
              <a:ea typeface="ヒラギノ角ゴ Pro W3" charset="0"/>
              <a:cs typeface="ヒラギノ角ゴ Pro W3" charset="0"/>
            </a:endParaRPr>
          </a:p>
          <a:p>
            <a:r>
              <a:rPr lang="en-US" sz="1200" b="0" i="0" u="none" strike="noStrike" kern="1200" baseline="0" dirty="0" smtClean="0">
                <a:solidFill>
                  <a:schemeClr val="tx1"/>
                </a:solidFill>
                <a:latin typeface="+mn-lt"/>
                <a:ea typeface="ヒラギノ角ゴ Pro W3" charset="0"/>
                <a:cs typeface="ヒラギノ角ゴ Pro W3" charset="0"/>
              </a:rPr>
              <a:t>For example, let’s say you’ve changed two files and want to commit them as two separate changes, but you accidentally type </a:t>
            </a:r>
            <a:r>
              <a:rPr lang="en-US" sz="1200" b="1" i="0" u="none" strike="noStrike" kern="1200" baseline="0" dirty="0" err="1" smtClean="0">
                <a:solidFill>
                  <a:schemeClr val="tx1"/>
                </a:solidFill>
                <a:latin typeface="+mn-lt"/>
                <a:ea typeface="ヒラギノ角ゴ Pro W3" charset="0"/>
                <a:cs typeface="ヒラギノ角ゴ Pro W3" charset="0"/>
              </a:rPr>
              <a:t>git</a:t>
            </a:r>
            <a:r>
              <a:rPr lang="en-US" sz="1200" b="1" i="0" u="none" strike="noStrike" kern="1200" baseline="0" dirty="0" smtClean="0">
                <a:solidFill>
                  <a:schemeClr val="tx1"/>
                </a:solidFill>
                <a:latin typeface="+mn-lt"/>
                <a:ea typeface="ヒラギノ角ゴ Pro W3" charset="0"/>
                <a:cs typeface="ヒラギノ角ゴ Pro W3" charset="0"/>
              </a:rPr>
              <a:t> add *</a:t>
            </a:r>
            <a:r>
              <a:rPr lang="en-US" sz="1200" b="0" i="0" u="none" strike="noStrike" kern="1200" baseline="0" dirty="0" smtClean="0">
                <a:solidFill>
                  <a:schemeClr val="tx1"/>
                </a:solidFill>
                <a:latin typeface="+mn-lt"/>
                <a:ea typeface="ヒラギノ角ゴ Pro W3" charset="0"/>
                <a:cs typeface="ヒラギノ角ゴ Pro W3" charset="0"/>
              </a:rPr>
              <a:t> and stage them both. </a:t>
            </a:r>
          </a:p>
          <a:p>
            <a:r>
              <a:rPr lang="en-US" sz="1200" b="0" i="0" u="none" strike="noStrike" kern="1200" baseline="0" dirty="0" smtClean="0">
                <a:solidFill>
                  <a:schemeClr val="tx1"/>
                </a:solidFill>
                <a:latin typeface="+mn-lt"/>
                <a:ea typeface="ヒラギノ角ゴ Pro W3" charset="0"/>
                <a:cs typeface="ヒラギノ角ゴ Pro W3" charset="0"/>
              </a:rPr>
              <a:t>How can you </a:t>
            </a:r>
            <a:r>
              <a:rPr lang="en-US" sz="1200" b="0" i="0" u="none" strike="noStrike" kern="1200" baseline="0" dirty="0" err="1" smtClean="0">
                <a:solidFill>
                  <a:schemeClr val="tx1"/>
                </a:solidFill>
                <a:latin typeface="+mn-lt"/>
                <a:ea typeface="ヒラギノ角ゴ Pro W3" charset="0"/>
                <a:cs typeface="ヒラギノ角ゴ Pro W3" charset="0"/>
              </a:rPr>
              <a:t>unstage</a:t>
            </a:r>
            <a:r>
              <a:rPr lang="en-US" sz="1200" b="0" i="0" u="none" strike="noStrike" kern="1200" baseline="0" dirty="0" smtClean="0">
                <a:solidFill>
                  <a:schemeClr val="tx1"/>
                </a:solidFill>
                <a:latin typeface="+mn-lt"/>
                <a:ea typeface="ヒラギノ角ゴ Pro W3" charset="0"/>
                <a:cs typeface="ヒラギノ角ゴ Pro W3" charset="0"/>
              </a:rPr>
              <a:t> one of the two? The </a:t>
            </a:r>
            <a:r>
              <a:rPr lang="en-US" sz="1200" b="1" i="1" u="none" strike="noStrike" kern="1200" baseline="0" dirty="0" err="1" smtClean="0">
                <a:solidFill>
                  <a:schemeClr val="tx1"/>
                </a:solidFill>
                <a:latin typeface="+mn-lt"/>
                <a:ea typeface="ヒラギノ角ゴ Pro W3" charset="0"/>
                <a:cs typeface="ヒラギノ角ゴ Pro W3" charset="0"/>
              </a:rPr>
              <a:t>git</a:t>
            </a:r>
            <a:r>
              <a:rPr lang="en-US" sz="1200" b="1" i="1" u="none" strike="noStrike" kern="1200" baseline="0" dirty="0" smtClean="0">
                <a:solidFill>
                  <a:schemeClr val="tx1"/>
                </a:solidFill>
                <a:latin typeface="+mn-lt"/>
                <a:ea typeface="ヒラギノ角ゴ Pro W3" charset="0"/>
                <a:cs typeface="ヒラギノ角ゴ Pro W3" charset="0"/>
              </a:rPr>
              <a:t> status</a:t>
            </a:r>
            <a:r>
              <a:rPr lang="en-US" sz="1200" b="0" i="0" u="none" strike="noStrike" kern="1200" baseline="0" dirty="0" smtClean="0">
                <a:solidFill>
                  <a:schemeClr val="tx1"/>
                </a:solidFill>
                <a:latin typeface="+mn-lt"/>
                <a:ea typeface="ヒラギノ角ゴ Pro W3" charset="0"/>
                <a:cs typeface="ヒラギノ角ゴ Pro W3" charset="0"/>
              </a:rPr>
              <a:t> command reminds </a:t>
            </a:r>
            <a:r>
              <a:rPr lang="en-IN" sz="1200" b="0" i="0" u="none" strike="noStrike" kern="1200" baseline="0" dirty="0" smtClean="0">
                <a:solidFill>
                  <a:schemeClr val="tx1"/>
                </a:solidFill>
                <a:latin typeface="+mn-lt"/>
                <a:ea typeface="ヒラギノ角ゴ Pro W3" charset="0"/>
                <a:cs typeface="ヒラギノ角ゴ Pro W3" charset="0"/>
              </a:rPr>
              <a:t>you:</a:t>
            </a:r>
          </a:p>
          <a:p>
            <a:r>
              <a:rPr lang="en-US" sz="1200" b="0" i="0" u="none" strike="noStrike" kern="1200" baseline="0" dirty="0" smtClean="0">
                <a:solidFill>
                  <a:schemeClr val="tx1"/>
                </a:solidFill>
                <a:latin typeface="+mn-lt"/>
              </a:rPr>
              <a:t>&lt;4</a:t>
            </a:r>
            <a:r>
              <a:rPr lang="en-US" sz="1200" b="0" i="0" u="none" strike="noStrike" kern="1200" baseline="30000" dirty="0" smtClean="0">
                <a:solidFill>
                  <a:schemeClr val="tx1"/>
                </a:solidFill>
                <a:latin typeface="+mn-lt"/>
              </a:rPr>
              <a:t>th</a:t>
            </a:r>
            <a:r>
              <a:rPr lang="en-US" sz="1200" b="0" i="0" u="none" strike="noStrike" kern="1200" baseline="0" dirty="0" smtClean="0">
                <a:solidFill>
                  <a:schemeClr val="tx1"/>
                </a:solidFill>
                <a:latin typeface="+mn-lt"/>
              </a:rPr>
              <a:t> animation&gt;</a:t>
            </a:r>
          </a:p>
          <a:p>
            <a:endParaRPr lang="en-US" sz="1200" b="0" i="0" u="none" strike="noStrike" kern="1200" baseline="0" dirty="0" smtClean="0">
              <a:solidFill>
                <a:schemeClr val="tx1"/>
              </a:solidFill>
              <a:latin typeface="+mn-lt"/>
            </a:endParaRPr>
          </a:p>
          <a:p>
            <a:r>
              <a:rPr lang="en-US" sz="1200" b="0" i="0" u="none" strike="noStrike" kern="1200" baseline="0" dirty="0" smtClean="0">
                <a:solidFill>
                  <a:schemeClr val="tx1"/>
                </a:solidFill>
                <a:latin typeface="+mn-lt"/>
                <a:ea typeface="ヒラギノ角ゴ Pro W3" charset="0"/>
                <a:cs typeface="ヒラギノ角ゴ Pro W3" charset="0"/>
              </a:rPr>
              <a:t>Right below the “Changes to be committed” text, it says use </a:t>
            </a:r>
            <a:r>
              <a:rPr lang="en-US" sz="1200" b="0" i="0" u="none" strike="noStrike" kern="1200" baseline="0" dirty="0" err="1" smtClean="0">
                <a:solidFill>
                  <a:schemeClr val="tx1"/>
                </a:solidFill>
                <a:latin typeface="+mn-lt"/>
                <a:ea typeface="ヒラギノ角ゴ Pro W3" charset="0"/>
                <a:cs typeface="ヒラギノ角ゴ Pro W3" charset="0"/>
              </a:rPr>
              <a:t>git</a:t>
            </a:r>
            <a:r>
              <a:rPr lang="en-US" sz="1200" b="0" i="0" u="none" strike="noStrike" kern="1200" baseline="0" dirty="0" smtClean="0">
                <a:solidFill>
                  <a:schemeClr val="tx1"/>
                </a:solidFill>
                <a:latin typeface="+mn-lt"/>
                <a:ea typeface="ヒラギノ角ゴ Pro W3" charset="0"/>
                <a:cs typeface="ヒラギノ角ゴ Pro W3" charset="0"/>
              </a:rPr>
              <a:t> reset HEAD &lt;file&gt;... to </a:t>
            </a:r>
            <a:r>
              <a:rPr lang="en-US" sz="1200" b="0" i="0" u="none" strike="noStrike" kern="1200" baseline="0" dirty="0" err="1" smtClean="0">
                <a:solidFill>
                  <a:schemeClr val="tx1"/>
                </a:solidFill>
                <a:latin typeface="+mn-lt"/>
                <a:ea typeface="ヒラギノ角ゴ Pro W3" charset="0"/>
                <a:cs typeface="ヒラギノ角ゴ Pro W3" charset="0"/>
              </a:rPr>
              <a:t>unstage</a:t>
            </a:r>
            <a:r>
              <a:rPr lang="en-US" sz="1200" b="0" i="0" u="none" strike="noStrike" kern="1200" baseline="0" dirty="0" smtClean="0">
                <a:solidFill>
                  <a:schemeClr val="tx1"/>
                </a:solidFill>
                <a:latin typeface="+mn-lt"/>
                <a:ea typeface="ヒラギノ角ゴ Pro W3" charset="0"/>
                <a:cs typeface="ヒラギノ角ゴ Pro W3" charset="0"/>
              </a:rPr>
              <a:t>. </a:t>
            </a:r>
          </a:p>
          <a:p>
            <a:r>
              <a:rPr lang="en-US" sz="1200" b="0" i="0" u="none" strike="noStrike" kern="1200" baseline="0" dirty="0" smtClean="0">
                <a:solidFill>
                  <a:schemeClr val="tx1"/>
                </a:solidFill>
                <a:latin typeface="+mn-lt"/>
                <a:ea typeface="ヒラギノ角ゴ Pro W3" charset="0"/>
                <a:cs typeface="ヒラギノ角ゴ Pro W3" charset="0"/>
              </a:rPr>
              <a:t>So, let’s use that advice to </a:t>
            </a:r>
            <a:r>
              <a:rPr lang="en-US" sz="1200" b="0" i="0" u="none" strike="noStrike" kern="1200" baseline="0" dirty="0" err="1" smtClean="0">
                <a:solidFill>
                  <a:schemeClr val="tx1"/>
                </a:solidFill>
                <a:latin typeface="+mn-lt"/>
                <a:ea typeface="ヒラギノ角ゴ Pro W3" charset="0"/>
                <a:cs typeface="ヒラギノ角ゴ Pro W3" charset="0"/>
              </a:rPr>
              <a:t>unstage</a:t>
            </a:r>
            <a:r>
              <a:rPr lang="en-US" sz="1200" b="0" i="0" u="none" strike="noStrike" kern="1200" baseline="0" dirty="0" smtClean="0">
                <a:solidFill>
                  <a:schemeClr val="tx1"/>
                </a:solidFill>
                <a:latin typeface="+mn-lt"/>
                <a:ea typeface="ヒラギノ角ゴ Pro W3" charset="0"/>
                <a:cs typeface="ヒラギノ角ゴ Pro W3" charset="0"/>
              </a:rPr>
              <a:t> the </a:t>
            </a:r>
            <a:r>
              <a:rPr lang="en-US" sz="1200" b="0" i="1" u="none" strike="noStrike" kern="1200" baseline="0" dirty="0" smtClean="0">
                <a:solidFill>
                  <a:schemeClr val="tx1"/>
                </a:solidFill>
                <a:latin typeface="+mn-lt"/>
                <a:ea typeface="ヒラギノ角ゴ Pro W3" charset="0"/>
                <a:cs typeface="ヒラギノ角ゴ Pro W3" charset="0"/>
              </a:rPr>
              <a:t>CONTRIBUTING.</a:t>
            </a:r>
            <a:r>
              <a:rPr lang="en-IN" sz="1200" b="0" i="1" u="none" strike="noStrike" kern="1200" baseline="0" dirty="0" smtClean="0">
                <a:solidFill>
                  <a:schemeClr val="tx1"/>
                </a:solidFill>
                <a:latin typeface="+mn-lt"/>
                <a:ea typeface="ヒラギノ角ゴ Pro W3" charset="0"/>
                <a:cs typeface="ヒラギノ角ゴ Pro W3" charset="0"/>
              </a:rPr>
              <a:t>md</a:t>
            </a:r>
            <a:r>
              <a:rPr lang="en-IN" sz="1200" b="0" i="0" u="none" strike="noStrike" kern="1200" baseline="0" dirty="0" smtClean="0">
                <a:solidFill>
                  <a:schemeClr val="tx1"/>
                </a:solidFill>
                <a:latin typeface="+mn-lt"/>
                <a:ea typeface="ヒラギノ角ゴ Pro W3" charset="0"/>
                <a:cs typeface="ヒラギノ角ゴ Pro W3" charset="0"/>
              </a:rPr>
              <a:t> file:</a:t>
            </a:r>
          </a:p>
          <a:p>
            <a:r>
              <a:rPr lang="en-US" sz="1200" b="0" i="0" u="none" strike="noStrike" kern="1200" baseline="0" dirty="0" smtClean="0">
                <a:solidFill>
                  <a:schemeClr val="tx1"/>
                </a:solidFill>
                <a:latin typeface="+mn-lt"/>
              </a:rPr>
              <a:t>&lt;5</a:t>
            </a:r>
            <a:r>
              <a:rPr lang="en-US" sz="1200" b="0" i="0" u="none" strike="noStrike" kern="1200" baseline="30000" dirty="0" smtClean="0">
                <a:solidFill>
                  <a:schemeClr val="tx1"/>
                </a:solidFill>
                <a:latin typeface="+mn-lt"/>
              </a:rPr>
              <a:t>th</a:t>
            </a:r>
            <a:r>
              <a:rPr lang="en-US" sz="1200" b="0" i="0" u="none" strike="noStrike" kern="1200" baseline="0" dirty="0" smtClean="0">
                <a:solidFill>
                  <a:schemeClr val="tx1"/>
                </a:solidFill>
                <a:latin typeface="+mn-lt"/>
              </a:rPr>
              <a:t> animation&gt; </a:t>
            </a:r>
          </a:p>
          <a:p>
            <a:r>
              <a:rPr lang="en-IN" sz="1200" b="0" i="0" u="none" strike="noStrike" kern="1200" baseline="0" dirty="0" smtClean="0">
                <a:solidFill>
                  <a:schemeClr val="tx1"/>
                </a:solidFill>
                <a:latin typeface="+mn-lt"/>
                <a:ea typeface="ヒラギノ角ゴ Pro W3" charset="0"/>
                <a:cs typeface="ヒラギノ角ゴ Pro W3" charset="0"/>
              </a:rPr>
              <a:t>The CONTRIBUTING.md file is </a:t>
            </a:r>
            <a:r>
              <a:rPr lang="en-US" sz="1200" b="0" i="0" u="none" strike="noStrike" kern="1200" baseline="0" dirty="0" smtClean="0">
                <a:solidFill>
                  <a:schemeClr val="tx1"/>
                </a:solidFill>
                <a:latin typeface="+mn-lt"/>
                <a:ea typeface="ヒラギノ角ゴ Pro W3" charset="0"/>
                <a:cs typeface="ヒラギノ角ゴ Pro W3" charset="0"/>
              </a:rPr>
              <a:t>modified but once again </a:t>
            </a:r>
            <a:r>
              <a:rPr lang="en-US" sz="1200" b="0" i="0" u="none" strike="noStrike" kern="1200" baseline="0" dirty="0" err="1" smtClean="0">
                <a:solidFill>
                  <a:schemeClr val="tx1"/>
                </a:solidFill>
                <a:latin typeface="+mn-lt"/>
                <a:ea typeface="ヒラギノ角ゴ Pro W3" charset="0"/>
                <a:cs typeface="ヒラギノ角ゴ Pro W3" charset="0"/>
              </a:rPr>
              <a:t>unstaged</a:t>
            </a:r>
            <a:r>
              <a:rPr lang="en-US" sz="1200" b="0" i="0" u="none" strike="noStrike" kern="1200" baseline="0" dirty="0" smtClean="0">
                <a:solidFill>
                  <a:schemeClr val="tx1"/>
                </a:solidFill>
                <a:latin typeface="+mn-lt"/>
                <a:ea typeface="ヒラギノ角ゴ Pro W3" charset="0"/>
                <a:cs typeface="ヒラギノ角ゴ Pro W3" charset="0"/>
              </a:rPr>
              <a:t>.</a:t>
            </a:r>
            <a:endParaRPr lang="en-US" sz="1200" b="0" i="0" u="none" strike="noStrike" kern="1200" baseline="0" dirty="0" smtClean="0">
              <a:solidFill>
                <a:schemeClr val="tx1"/>
              </a:solidFill>
              <a:latin typeface="+mn-lt"/>
            </a:endParaRPr>
          </a:p>
          <a:p>
            <a:endParaRPr lang="en-US" sz="1200" b="0" i="0" u="none" strike="noStrike" kern="1200" baseline="0" dirty="0" smtClean="0">
              <a:solidFill>
                <a:schemeClr val="tx1"/>
              </a:solidFill>
              <a:latin typeface="+mn-lt"/>
            </a:endParaRPr>
          </a:p>
          <a:p>
            <a:endParaRPr lang="en-US" sz="1200" b="0" i="0" u="none" strike="noStrike" kern="1200" baseline="0" dirty="0" smtClean="0">
              <a:solidFill>
                <a:schemeClr val="tx1"/>
              </a:solidFill>
              <a:latin typeface="+mn-lt"/>
            </a:endParaRPr>
          </a:p>
          <a:p>
            <a:endParaRPr lang="en-US" dirty="0"/>
          </a:p>
        </p:txBody>
      </p:sp>
      <p:sp>
        <p:nvSpPr>
          <p:cNvPr id="4" name="Slide Number Placeholder 3"/>
          <p:cNvSpPr>
            <a:spLocks noGrp="1"/>
          </p:cNvSpPr>
          <p:nvPr>
            <p:ph type="sldNum" sz="quarter" idx="10"/>
          </p:nvPr>
        </p:nvSpPr>
        <p:spPr/>
        <p:txBody>
          <a:bodyPr/>
          <a:lstStyle/>
          <a:p>
            <a:fld id="{E29F6AFF-7E04-4C46-8BF4-31DD73873FE8}" type="slidenum">
              <a:rPr lang="en-US" smtClean="0"/>
              <a:pPr/>
              <a:t>22</a:t>
            </a:fld>
            <a:endParaRPr lang="en-US"/>
          </a:p>
        </p:txBody>
      </p:sp>
    </p:spTree>
    <p:extLst>
      <p:ext uri="{BB962C8B-B14F-4D97-AF65-F5344CB8AC3E}">
        <p14:creationId xmlns:p14="http://schemas.microsoft.com/office/powerpoint/2010/main" val="92274705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u="none" strike="noStrike" kern="1200" baseline="0" dirty="0" smtClean="0">
                <a:solidFill>
                  <a:schemeClr val="tx1"/>
                </a:solidFill>
                <a:latin typeface="+mn-lt"/>
                <a:ea typeface="ヒラギノ角ゴ Pro W3" charset="0"/>
                <a:cs typeface="ヒラギノ角ゴ Pro W3" charset="0"/>
              </a:rPr>
              <a:t>What if you realize that you don’t want to keep your changes to the CONTRIBUTING.md file? </a:t>
            </a:r>
          </a:p>
          <a:p>
            <a:r>
              <a:rPr lang="en-US" sz="1200" b="0" i="0" u="none" strike="noStrike" kern="1200" baseline="0" dirty="0" smtClean="0">
                <a:solidFill>
                  <a:schemeClr val="tx1"/>
                </a:solidFill>
                <a:latin typeface="+mn-lt"/>
                <a:ea typeface="ヒラギノ角ゴ Pro W3" charset="0"/>
                <a:cs typeface="ヒラギノ角ゴ Pro W3" charset="0"/>
              </a:rPr>
              <a:t>How can you easily </a:t>
            </a:r>
            <a:r>
              <a:rPr lang="en-US" sz="1200" b="0" i="0" u="none" strike="noStrike" kern="1200" baseline="0" dirty="0" err="1" smtClean="0">
                <a:solidFill>
                  <a:schemeClr val="tx1"/>
                </a:solidFill>
                <a:latin typeface="+mn-lt"/>
                <a:ea typeface="ヒラギノ角ゴ Pro W3" charset="0"/>
                <a:cs typeface="ヒラギノ角ゴ Pro W3" charset="0"/>
              </a:rPr>
              <a:t>unmodify</a:t>
            </a:r>
            <a:r>
              <a:rPr lang="en-US" sz="1200" b="0" i="0" u="none" strike="noStrike" kern="1200" baseline="0" dirty="0" smtClean="0">
                <a:solidFill>
                  <a:schemeClr val="tx1"/>
                </a:solidFill>
                <a:latin typeface="+mn-lt"/>
                <a:ea typeface="ヒラギノ角ゴ Pro W3" charset="0"/>
                <a:cs typeface="ヒラギノ角ゴ Pro W3" charset="0"/>
              </a:rPr>
              <a:t> it – revert it back to what it looked like when you last committed (or initially cloned, or however you got it into your working directory)? </a:t>
            </a:r>
          </a:p>
          <a:p>
            <a:endParaRPr lang="en-US" sz="1200" b="0" i="0" u="none" strike="noStrike" kern="1200" baseline="0" dirty="0" smtClean="0">
              <a:solidFill>
                <a:schemeClr val="tx1"/>
              </a:solidFill>
              <a:latin typeface="+mn-lt"/>
              <a:ea typeface="ヒラギノ角ゴ Pro W3" charset="0"/>
              <a:cs typeface="ヒラギノ角ゴ Pro W3" charset="0"/>
            </a:endParaRPr>
          </a:p>
          <a:p>
            <a:r>
              <a:rPr lang="en-US" sz="1200" b="0" i="0" u="none" strike="noStrike" kern="1200" baseline="0" dirty="0" smtClean="0">
                <a:solidFill>
                  <a:schemeClr val="tx1"/>
                </a:solidFill>
                <a:latin typeface="+mn-lt"/>
                <a:ea typeface="ヒラギノ角ゴ Pro W3" charset="0"/>
                <a:cs typeface="ヒラギノ角ゴ Pro W3" charset="0"/>
              </a:rPr>
              <a:t>Luckily, </a:t>
            </a:r>
            <a:r>
              <a:rPr lang="en-US" sz="1200" b="1" i="0" u="none" strike="noStrike" kern="1200" baseline="0" dirty="0" err="1" smtClean="0">
                <a:solidFill>
                  <a:schemeClr val="tx1"/>
                </a:solidFill>
                <a:latin typeface="+mn-lt"/>
                <a:ea typeface="ヒラギノ角ゴ Pro W3" charset="0"/>
                <a:cs typeface="ヒラギノ角ゴ Pro W3" charset="0"/>
              </a:rPr>
              <a:t>git</a:t>
            </a:r>
            <a:r>
              <a:rPr lang="en-US" sz="1200" b="1" i="0" u="none" strike="noStrike" kern="1200" baseline="0" dirty="0" smtClean="0">
                <a:solidFill>
                  <a:schemeClr val="tx1"/>
                </a:solidFill>
                <a:latin typeface="+mn-lt"/>
                <a:ea typeface="ヒラギノ角ゴ Pro W3" charset="0"/>
                <a:cs typeface="ヒラギノ角ゴ Pro W3" charset="0"/>
              </a:rPr>
              <a:t> status</a:t>
            </a:r>
            <a:r>
              <a:rPr lang="en-US" sz="1200" b="0" i="0" u="none" strike="noStrike" kern="1200" baseline="0" dirty="0" smtClean="0">
                <a:solidFill>
                  <a:schemeClr val="tx1"/>
                </a:solidFill>
                <a:latin typeface="+mn-lt"/>
                <a:ea typeface="ヒラギノ角ゴ Pro W3" charset="0"/>
                <a:cs typeface="ヒラギノ角ゴ Pro W3" charset="0"/>
              </a:rPr>
              <a:t> tells you how to do that, too. In the last example output, the </a:t>
            </a:r>
            <a:r>
              <a:rPr lang="en-US" sz="1200" b="0" i="0" u="none" strike="noStrike" kern="1200" baseline="0" dirty="0" err="1" smtClean="0">
                <a:solidFill>
                  <a:schemeClr val="tx1"/>
                </a:solidFill>
                <a:latin typeface="+mn-lt"/>
                <a:ea typeface="ヒラギノ角ゴ Pro W3" charset="0"/>
                <a:cs typeface="ヒラギノ角ゴ Pro W3" charset="0"/>
              </a:rPr>
              <a:t>unstaged</a:t>
            </a:r>
            <a:r>
              <a:rPr lang="en-US" sz="1200" b="0" i="0" u="none" strike="noStrike" kern="1200" baseline="0" dirty="0" smtClean="0">
                <a:solidFill>
                  <a:schemeClr val="tx1"/>
                </a:solidFill>
                <a:latin typeface="+mn-lt"/>
                <a:ea typeface="ヒラギノ角ゴ Pro W3" charset="0"/>
                <a:cs typeface="ヒラギノ角ゴ Pro W3" charset="0"/>
              </a:rPr>
              <a:t> area looks like this:</a:t>
            </a:r>
          </a:p>
          <a:p>
            <a:r>
              <a:rPr lang="en-US" sz="1200" b="0" i="0" u="none" strike="noStrike" kern="1200" baseline="0" dirty="0" smtClean="0">
                <a:solidFill>
                  <a:schemeClr val="tx1"/>
                </a:solidFill>
                <a:latin typeface="+mn-lt"/>
              </a:rPr>
              <a:t>&lt;1</a:t>
            </a:r>
            <a:r>
              <a:rPr lang="en-US" sz="1200" b="0" i="0" u="none" strike="noStrike" kern="1200" baseline="30000" dirty="0" smtClean="0">
                <a:solidFill>
                  <a:schemeClr val="tx1"/>
                </a:solidFill>
                <a:latin typeface="+mn-lt"/>
              </a:rPr>
              <a:t>st</a:t>
            </a:r>
            <a:r>
              <a:rPr lang="en-US" sz="1200" b="0" i="0" u="none" strike="noStrike" kern="1200" baseline="0" dirty="0" smtClean="0">
                <a:solidFill>
                  <a:schemeClr val="tx1"/>
                </a:solidFill>
                <a:latin typeface="+mn-lt"/>
              </a:rPr>
              <a:t> animation&gt;</a:t>
            </a:r>
          </a:p>
          <a:p>
            <a:endParaRPr lang="en-US" sz="1200" b="0" i="0" u="none" strike="noStrike" kern="1200" baseline="0" dirty="0" smtClean="0">
              <a:solidFill>
                <a:schemeClr val="tx1"/>
              </a:solidFill>
              <a:latin typeface="+mn-lt"/>
              <a:ea typeface="ヒラギノ角ゴ Pro W3" charset="0"/>
              <a:cs typeface="ヒラギノ角ゴ Pro W3" charset="0"/>
            </a:endParaRPr>
          </a:p>
          <a:p>
            <a:r>
              <a:rPr lang="en-US" sz="1200" b="0" i="0" u="none" strike="noStrike" kern="1200" baseline="0" dirty="0" smtClean="0">
                <a:solidFill>
                  <a:schemeClr val="tx1"/>
                </a:solidFill>
                <a:latin typeface="+mn-lt"/>
                <a:ea typeface="ヒラギノ角ゴ Pro W3" charset="0"/>
                <a:cs typeface="ヒラギノ角ゴ Pro W3" charset="0"/>
              </a:rPr>
              <a:t>It tells you pretty explicitly how to discard the changes you’ve made. Let’s do </a:t>
            </a:r>
            <a:r>
              <a:rPr lang="en-IN" sz="1200" b="0" i="0" u="none" strike="noStrike" kern="1200" baseline="0" dirty="0" smtClean="0">
                <a:solidFill>
                  <a:schemeClr val="tx1"/>
                </a:solidFill>
                <a:latin typeface="+mn-lt"/>
                <a:ea typeface="ヒラギノ角ゴ Pro W3" charset="0"/>
                <a:cs typeface="ヒラギノ角ゴ Pro W3" charset="0"/>
              </a:rPr>
              <a:t>what it says:</a:t>
            </a:r>
          </a:p>
          <a:p>
            <a:r>
              <a:rPr lang="en-US" sz="1200" b="0" i="0" u="none" strike="noStrike" kern="1200" baseline="0" dirty="0" smtClean="0">
                <a:solidFill>
                  <a:schemeClr val="tx1"/>
                </a:solidFill>
                <a:latin typeface="+mn-lt"/>
                <a:ea typeface="ヒラギノ角ゴ Pro W3" charset="0"/>
                <a:cs typeface="ヒラギノ角ゴ Pro W3" charset="0"/>
              </a:rPr>
              <a:t>&lt;2</a:t>
            </a:r>
            <a:r>
              <a:rPr lang="en-US" sz="1200" b="0" i="0" u="none" strike="noStrike" kern="1200" baseline="30000" dirty="0" smtClean="0">
                <a:solidFill>
                  <a:schemeClr val="tx1"/>
                </a:solidFill>
                <a:latin typeface="+mn-lt"/>
                <a:ea typeface="ヒラギノ角ゴ Pro W3" charset="0"/>
                <a:cs typeface="ヒラギノ角ゴ Pro W3" charset="0"/>
              </a:rPr>
              <a:t>nd</a:t>
            </a:r>
            <a:r>
              <a:rPr lang="en-US" sz="1200" b="0" i="0" u="none" strike="noStrike" kern="1200" baseline="0" dirty="0" smtClean="0">
                <a:solidFill>
                  <a:schemeClr val="tx1"/>
                </a:solidFill>
                <a:latin typeface="+mn-lt"/>
                <a:ea typeface="ヒラギノ角ゴ Pro W3" charset="0"/>
                <a:cs typeface="ヒラギノ角ゴ Pro W3" charset="0"/>
              </a:rPr>
              <a:t> animation&gt;</a:t>
            </a:r>
          </a:p>
          <a:p>
            <a:endParaRPr lang="en-US" sz="1200" b="0" i="0" u="none" strike="noStrike" kern="1200" baseline="0" dirty="0" smtClean="0">
              <a:solidFill>
                <a:schemeClr val="tx1"/>
              </a:solidFill>
              <a:latin typeface="+mn-lt"/>
              <a:ea typeface="ヒラギノ角ゴ Pro W3" charset="0"/>
              <a:cs typeface="ヒラギノ角ゴ Pro W3" charset="0"/>
            </a:endParaRPr>
          </a:p>
          <a:p>
            <a:r>
              <a:rPr lang="en-US" sz="1200" b="0" i="0" u="none" strike="noStrike" kern="1200" baseline="0" dirty="0" smtClean="0">
                <a:solidFill>
                  <a:schemeClr val="tx1"/>
                </a:solidFill>
                <a:latin typeface="+mn-lt"/>
                <a:ea typeface="ヒラギノ角ゴ Pro W3" charset="0"/>
                <a:cs typeface="ヒラギノ角ゴ Pro W3" charset="0"/>
              </a:rPr>
              <a:t>You can see that the changes have been reverted. </a:t>
            </a:r>
          </a:p>
          <a:p>
            <a:r>
              <a:rPr lang="en-US" sz="1200" b="0" i="0" u="none" strike="noStrike" kern="1200" baseline="0" dirty="0" smtClean="0">
                <a:solidFill>
                  <a:schemeClr val="tx1"/>
                </a:solidFill>
                <a:latin typeface="+mn-lt"/>
                <a:ea typeface="ヒラギノ角ゴ Pro W3" charset="0"/>
                <a:cs typeface="ヒラギノ角ゴ Pro W3" charset="0"/>
              </a:rPr>
              <a:t>It’s important to understand that </a:t>
            </a:r>
            <a:r>
              <a:rPr lang="en-US" sz="1200" b="1" i="0" u="none" strike="noStrike" kern="1200" baseline="0" dirty="0" err="1" smtClean="0">
                <a:solidFill>
                  <a:schemeClr val="tx1"/>
                </a:solidFill>
                <a:latin typeface="+mn-lt"/>
                <a:ea typeface="ヒラギノ角ゴ Pro W3" charset="0"/>
                <a:cs typeface="ヒラギノ角ゴ Pro W3" charset="0"/>
              </a:rPr>
              <a:t>git</a:t>
            </a:r>
            <a:r>
              <a:rPr lang="en-US" sz="1200" b="1" i="0" u="none" strike="noStrike" kern="1200" baseline="0" dirty="0" smtClean="0">
                <a:solidFill>
                  <a:schemeClr val="tx1"/>
                </a:solidFill>
                <a:latin typeface="+mn-lt"/>
                <a:ea typeface="ヒラギノ角ゴ Pro W3" charset="0"/>
                <a:cs typeface="ヒラギノ角ゴ Pro W3" charset="0"/>
              </a:rPr>
              <a:t> checkout -- [file]</a:t>
            </a:r>
            <a:r>
              <a:rPr lang="en-US" sz="1200" b="0" i="0" u="none" strike="noStrike" kern="1200" baseline="0" dirty="0" smtClean="0">
                <a:solidFill>
                  <a:schemeClr val="tx1"/>
                </a:solidFill>
                <a:latin typeface="+mn-lt"/>
                <a:ea typeface="ヒラギノ角ゴ Pro W3" charset="0"/>
                <a:cs typeface="ヒラギノ角ゴ Pro W3" charset="0"/>
              </a:rPr>
              <a:t> is a dangerous command. Any changes you made to that file are gone – you just copied another file over it. </a:t>
            </a:r>
          </a:p>
          <a:p>
            <a:r>
              <a:rPr lang="en-US" sz="1200" b="0" i="0" u="none" strike="noStrike" kern="1200" baseline="0" dirty="0" smtClean="0">
                <a:solidFill>
                  <a:schemeClr val="tx1"/>
                </a:solidFill>
                <a:latin typeface="+mn-lt"/>
                <a:ea typeface="ヒラギノ角ゴ Pro W3" charset="0"/>
                <a:cs typeface="ヒラギノ角ゴ Pro W3" charset="0"/>
              </a:rPr>
              <a:t>Don’t ever use this command unless you absolutely know that you don’t want the file.</a:t>
            </a:r>
            <a:endParaRPr lang="en-US" sz="1200" b="0" i="0" u="none" strike="noStrike" kern="1200" baseline="0" dirty="0" smtClean="0">
              <a:solidFill>
                <a:schemeClr val="tx1"/>
              </a:solidFill>
              <a:latin typeface="+mn-lt"/>
            </a:endParaRPr>
          </a:p>
          <a:p>
            <a:endParaRPr lang="en-US" sz="1200" b="0" i="0" u="none" strike="noStrike" kern="1200" baseline="0" dirty="0" smtClean="0">
              <a:solidFill>
                <a:schemeClr val="tx1"/>
              </a:solidFill>
              <a:latin typeface="+mn-lt"/>
            </a:endParaRPr>
          </a:p>
          <a:p>
            <a:endParaRPr lang="en-US" sz="1200" b="0" i="0" u="none" strike="noStrike" kern="1200" baseline="0" dirty="0" smtClean="0">
              <a:solidFill>
                <a:schemeClr val="tx1"/>
              </a:solidFill>
              <a:latin typeface="+mn-lt"/>
            </a:endParaRPr>
          </a:p>
          <a:p>
            <a:endParaRPr lang="en-US" dirty="0"/>
          </a:p>
        </p:txBody>
      </p:sp>
      <p:sp>
        <p:nvSpPr>
          <p:cNvPr id="4" name="Slide Number Placeholder 3"/>
          <p:cNvSpPr>
            <a:spLocks noGrp="1"/>
          </p:cNvSpPr>
          <p:nvPr>
            <p:ph type="sldNum" sz="quarter" idx="10"/>
          </p:nvPr>
        </p:nvSpPr>
        <p:spPr/>
        <p:txBody>
          <a:bodyPr/>
          <a:lstStyle/>
          <a:p>
            <a:fld id="{E29F6AFF-7E04-4C46-8BF4-31DD73873FE8}" type="slidenum">
              <a:rPr lang="en-US" smtClean="0"/>
              <a:pPr/>
              <a:t>23</a:t>
            </a:fld>
            <a:endParaRPr lang="en-US"/>
          </a:p>
        </p:txBody>
      </p:sp>
    </p:spTree>
    <p:extLst>
      <p:ext uri="{BB962C8B-B14F-4D97-AF65-F5344CB8AC3E}">
        <p14:creationId xmlns:p14="http://schemas.microsoft.com/office/powerpoint/2010/main" val="104167015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10000"/>
          </a:bodyPr>
          <a:lstStyle/>
          <a:p>
            <a:r>
              <a:rPr lang="en-US" sz="1200" b="0" i="0" u="none" strike="noStrike" kern="1200" baseline="0" dirty="0" smtClean="0">
                <a:solidFill>
                  <a:schemeClr val="tx1"/>
                </a:solidFill>
                <a:latin typeface="+mn-lt"/>
                <a:ea typeface="ヒラギノ角ゴ Pro W3" charset="0"/>
                <a:cs typeface="ヒラギノ角ゴ Pro W3" charset="0"/>
              </a:rPr>
              <a:t>To be able to collaborate on any Git project, you need to know how to manage your remote repositories. </a:t>
            </a:r>
          </a:p>
          <a:p>
            <a:r>
              <a:rPr lang="en-US" sz="1200" b="0" i="0" u="none" strike="noStrike" kern="1200" baseline="0" dirty="0" smtClean="0">
                <a:solidFill>
                  <a:schemeClr val="tx1"/>
                </a:solidFill>
                <a:latin typeface="+mn-lt"/>
                <a:ea typeface="ヒラギノ角ゴ Pro W3" charset="0"/>
                <a:cs typeface="ヒラギノ角ゴ Pro W3" charset="0"/>
              </a:rPr>
              <a:t>Remote repositories are versions of your project that are hosted on the Internet or network somewhere. </a:t>
            </a:r>
          </a:p>
          <a:p>
            <a:r>
              <a:rPr lang="en-US" sz="1200" b="0" i="0" u="none" strike="noStrike" kern="1200" baseline="0" dirty="0" smtClean="0">
                <a:solidFill>
                  <a:schemeClr val="tx1"/>
                </a:solidFill>
                <a:latin typeface="+mn-lt"/>
                <a:ea typeface="ヒラギノ角ゴ Pro W3" charset="0"/>
                <a:cs typeface="ヒラギノ角ゴ Pro W3" charset="0"/>
              </a:rPr>
              <a:t>You can have several of them, each of which generally is either read-only or read/write for you. </a:t>
            </a:r>
          </a:p>
          <a:p>
            <a:r>
              <a:rPr lang="en-US" sz="1200" b="0" i="0" u="none" strike="noStrike" kern="1200" baseline="0" dirty="0" smtClean="0">
                <a:solidFill>
                  <a:schemeClr val="tx1"/>
                </a:solidFill>
                <a:latin typeface="+mn-lt"/>
                <a:ea typeface="ヒラギノ角ゴ Pro W3" charset="0"/>
                <a:cs typeface="ヒラギノ角ゴ Pro W3" charset="0"/>
              </a:rPr>
              <a:t>Collaborating with others involves managing these remote repositories and pushing and pulling data to and from them when you need to share work. </a:t>
            </a:r>
          </a:p>
          <a:p>
            <a:endParaRPr lang="en-US" sz="1200" b="0" i="0" u="none" strike="noStrike" kern="1200" baseline="0" dirty="0" smtClean="0">
              <a:solidFill>
                <a:schemeClr val="tx1"/>
              </a:solidFill>
              <a:latin typeface="+mn-lt"/>
              <a:ea typeface="ヒラギノ角ゴ Pro W3" charset="0"/>
              <a:cs typeface="ヒラギノ角ゴ Pro W3" charset="0"/>
            </a:endParaRPr>
          </a:p>
          <a:p>
            <a:r>
              <a:rPr lang="en-US" sz="1200" b="0" i="0" u="none" strike="noStrike" kern="1200" baseline="0" dirty="0" smtClean="0">
                <a:solidFill>
                  <a:schemeClr val="tx1"/>
                </a:solidFill>
                <a:latin typeface="+mn-lt"/>
                <a:ea typeface="ヒラギノ角ゴ Pro W3" charset="0"/>
                <a:cs typeface="ヒラギノ角ゴ Pro W3" charset="0"/>
              </a:rPr>
              <a:t>Managing remote repositories includes knowing how to add remote repositories, remove remotes that are no longer valid, manage various remote branches and define them as being tracked or not, and more. In this section, we’ll cover some of </a:t>
            </a:r>
            <a:r>
              <a:rPr lang="en-IN" sz="1200" b="0" i="0" u="none" strike="noStrike" kern="1200" baseline="0" dirty="0" smtClean="0">
                <a:solidFill>
                  <a:schemeClr val="tx1"/>
                </a:solidFill>
                <a:latin typeface="+mn-lt"/>
                <a:ea typeface="ヒラギノ角ゴ Pro W3" charset="0"/>
                <a:cs typeface="ヒラギノ角ゴ Pro W3" charset="0"/>
              </a:rPr>
              <a:t>these remote-management skills.</a:t>
            </a:r>
          </a:p>
          <a:p>
            <a:endParaRPr lang="en-US" sz="1200" b="0" i="0" u="none" strike="noStrike" kern="1200" baseline="0" dirty="0" smtClean="0">
              <a:solidFill>
                <a:schemeClr val="tx1"/>
              </a:solidFill>
              <a:latin typeface="+mn-lt"/>
            </a:endParaRPr>
          </a:p>
          <a:p>
            <a:r>
              <a:rPr lang="en-US" sz="1200" b="0" i="0" u="none" strike="noStrike" kern="1200" baseline="0" dirty="0" smtClean="0">
                <a:solidFill>
                  <a:schemeClr val="tx1"/>
                </a:solidFill>
                <a:latin typeface="+mn-lt"/>
              </a:rPr>
              <a:t>&lt;1</a:t>
            </a:r>
            <a:r>
              <a:rPr lang="en-US" sz="1200" b="0" i="0" u="none" strike="noStrike" kern="1200" baseline="30000" dirty="0" smtClean="0">
                <a:solidFill>
                  <a:schemeClr val="tx1"/>
                </a:solidFill>
                <a:latin typeface="+mn-lt"/>
              </a:rPr>
              <a:t>st</a:t>
            </a:r>
            <a:r>
              <a:rPr lang="en-US" sz="1200" b="0" i="0" u="none" strike="noStrike" kern="1200" baseline="0" dirty="0" smtClean="0">
                <a:solidFill>
                  <a:schemeClr val="tx1"/>
                </a:solidFill>
                <a:latin typeface="+mn-lt"/>
              </a:rPr>
              <a:t> animation&gt;</a:t>
            </a:r>
          </a:p>
          <a:p>
            <a:r>
              <a:rPr lang="en-US" sz="1200" b="0" i="0" u="none" strike="noStrike" kern="1200" baseline="0" dirty="0" smtClean="0">
                <a:solidFill>
                  <a:schemeClr val="tx1"/>
                </a:solidFill>
                <a:latin typeface="+mn-lt"/>
                <a:ea typeface="ヒラギノ角ゴ Pro W3" charset="0"/>
                <a:cs typeface="ヒラギノ角ゴ Pro W3" charset="0"/>
              </a:rPr>
              <a:t>To see which remote servers you have configured, you can run the </a:t>
            </a:r>
            <a:r>
              <a:rPr lang="en-US" sz="1200" b="1" i="0" u="none" strike="noStrike" kern="1200" baseline="0" dirty="0" err="1" smtClean="0">
                <a:solidFill>
                  <a:schemeClr val="tx1"/>
                </a:solidFill>
                <a:latin typeface="+mn-lt"/>
                <a:ea typeface="ヒラギノ角ゴ Pro W3" charset="0"/>
                <a:cs typeface="ヒラギノ角ゴ Pro W3" charset="0"/>
              </a:rPr>
              <a:t>git</a:t>
            </a:r>
            <a:r>
              <a:rPr lang="en-US" sz="1200" b="1" i="0" u="none" strike="noStrike" kern="1200" baseline="0" dirty="0" smtClean="0">
                <a:solidFill>
                  <a:schemeClr val="tx1"/>
                </a:solidFill>
                <a:latin typeface="+mn-lt"/>
                <a:ea typeface="ヒラギノ角ゴ Pro W3" charset="0"/>
                <a:cs typeface="ヒラギノ角ゴ Pro W3" charset="0"/>
              </a:rPr>
              <a:t> remote</a:t>
            </a:r>
            <a:r>
              <a:rPr lang="en-US" sz="1200" b="0" i="0" u="none" strike="noStrike" kern="1200" baseline="0" dirty="0" smtClean="0">
                <a:solidFill>
                  <a:schemeClr val="tx1"/>
                </a:solidFill>
                <a:latin typeface="+mn-lt"/>
                <a:ea typeface="ヒラギノ角ゴ Pro W3" charset="0"/>
                <a:cs typeface="ヒラギノ角ゴ Pro W3" charset="0"/>
              </a:rPr>
              <a:t> command. </a:t>
            </a:r>
          </a:p>
          <a:p>
            <a:endParaRPr lang="en-US" sz="1200" b="0" i="0" u="none" strike="noStrike" kern="1200" baseline="0" dirty="0" smtClean="0">
              <a:solidFill>
                <a:schemeClr val="tx1"/>
              </a:solidFill>
              <a:latin typeface="+mn-lt"/>
              <a:ea typeface="ヒラギノ角ゴ Pro W3" charset="0"/>
              <a:cs typeface="ヒラギノ角ゴ Pro W3" charset="0"/>
            </a:endParaRPr>
          </a:p>
          <a:p>
            <a:r>
              <a:rPr lang="en-US" sz="1200" b="0" i="0" u="none" strike="noStrike" kern="1200" baseline="0" dirty="0" smtClean="0">
                <a:solidFill>
                  <a:schemeClr val="tx1"/>
                </a:solidFill>
                <a:latin typeface="+mn-lt"/>
                <a:ea typeface="ヒラギノ角ゴ Pro W3" charset="0"/>
                <a:cs typeface="ヒラギノ角ゴ Pro W3" charset="0"/>
              </a:rPr>
              <a:t>&lt;2</a:t>
            </a:r>
            <a:r>
              <a:rPr lang="en-US" sz="1200" b="0" i="0" u="none" strike="noStrike" kern="1200" baseline="30000" dirty="0" smtClean="0">
                <a:solidFill>
                  <a:schemeClr val="tx1"/>
                </a:solidFill>
                <a:latin typeface="+mn-lt"/>
                <a:ea typeface="ヒラギノ角ゴ Pro W3" charset="0"/>
                <a:cs typeface="ヒラギノ角ゴ Pro W3" charset="0"/>
              </a:rPr>
              <a:t>nd</a:t>
            </a:r>
            <a:r>
              <a:rPr lang="en-US" sz="1200" b="0" i="0" u="none" strike="noStrike" kern="1200" baseline="0" dirty="0" smtClean="0">
                <a:solidFill>
                  <a:schemeClr val="tx1"/>
                </a:solidFill>
                <a:latin typeface="+mn-lt"/>
                <a:ea typeface="ヒラギノ角ゴ Pro W3" charset="0"/>
                <a:cs typeface="ヒラギノ角ゴ Pro W3" charset="0"/>
              </a:rPr>
              <a:t> animation&gt;</a:t>
            </a:r>
          </a:p>
          <a:p>
            <a:r>
              <a:rPr lang="en-US" sz="1200" b="0" i="0" u="none" strike="noStrike" kern="1200" baseline="0" dirty="0" smtClean="0">
                <a:solidFill>
                  <a:schemeClr val="tx1"/>
                </a:solidFill>
                <a:latin typeface="+mn-lt"/>
                <a:ea typeface="ヒラギノ角ゴ Pro W3" charset="0"/>
                <a:cs typeface="ヒラギノ角ゴ Pro W3" charset="0"/>
              </a:rPr>
              <a:t>It lists the </a:t>
            </a:r>
            <a:r>
              <a:rPr lang="en-US" sz="1200" b="0" i="0" u="none" strike="noStrike" kern="1200" baseline="0" dirty="0" err="1" smtClean="0">
                <a:solidFill>
                  <a:schemeClr val="tx1"/>
                </a:solidFill>
                <a:latin typeface="+mn-lt"/>
                <a:ea typeface="ヒラギノ角ゴ Pro W3" charset="0"/>
                <a:cs typeface="ヒラギノ角ゴ Pro W3" charset="0"/>
              </a:rPr>
              <a:t>shortnames</a:t>
            </a:r>
            <a:r>
              <a:rPr lang="en-US" sz="1200" b="0" i="0" u="none" strike="noStrike" kern="1200" baseline="0" dirty="0" smtClean="0">
                <a:solidFill>
                  <a:schemeClr val="tx1"/>
                </a:solidFill>
                <a:latin typeface="+mn-lt"/>
                <a:ea typeface="ヒラギノ角ゴ Pro W3" charset="0"/>
                <a:cs typeface="ヒラギノ角ゴ Pro W3" charset="0"/>
              </a:rPr>
              <a:t> of each remote handle you’ve specified. </a:t>
            </a:r>
          </a:p>
          <a:p>
            <a:r>
              <a:rPr lang="en-US" sz="1200" b="0" i="0" u="none" strike="noStrike" kern="1200" baseline="0" dirty="0" smtClean="0">
                <a:solidFill>
                  <a:schemeClr val="tx1"/>
                </a:solidFill>
                <a:latin typeface="+mn-lt"/>
                <a:ea typeface="ヒラギノ角ゴ Pro W3" charset="0"/>
                <a:cs typeface="ヒラギノ角ゴ Pro W3" charset="0"/>
              </a:rPr>
              <a:t>If you’ve cloned your repository, you should at least see </a:t>
            </a:r>
            <a:r>
              <a:rPr lang="en-US" sz="1200" b="1" i="1" u="none" strike="noStrike" kern="1200" baseline="0" dirty="0" smtClean="0">
                <a:solidFill>
                  <a:schemeClr val="tx1"/>
                </a:solidFill>
                <a:latin typeface="+mn-lt"/>
                <a:ea typeface="ヒラギノ角ゴ Pro W3" charset="0"/>
                <a:cs typeface="ヒラギノ角ゴ Pro W3" charset="0"/>
              </a:rPr>
              <a:t>origin</a:t>
            </a:r>
            <a:r>
              <a:rPr lang="en-US" sz="1200" b="0" i="0" u="none" strike="noStrike" kern="1200" baseline="0" dirty="0" smtClean="0">
                <a:solidFill>
                  <a:schemeClr val="tx1"/>
                </a:solidFill>
                <a:latin typeface="+mn-lt"/>
                <a:ea typeface="ヒラギノ角ゴ Pro W3" charset="0"/>
                <a:cs typeface="ヒラギノ角ゴ Pro W3" charset="0"/>
              </a:rPr>
              <a:t> – that is the default name Git gives to the server you cloned from.</a:t>
            </a:r>
            <a:endParaRPr lang="en-US" sz="1200" b="0" i="0" u="none" strike="noStrike" kern="1200" baseline="0" dirty="0" smtClean="0">
              <a:solidFill>
                <a:schemeClr val="tx1"/>
              </a:solidFill>
              <a:latin typeface="+mn-lt"/>
            </a:endParaRPr>
          </a:p>
          <a:p>
            <a:endParaRPr lang="en-US" sz="1200" b="0" i="0" u="none" strike="noStrike" kern="1200" baseline="0" dirty="0" smtClean="0">
              <a:solidFill>
                <a:schemeClr val="tx1"/>
              </a:solidFill>
              <a:latin typeface="+mn-lt"/>
              <a:ea typeface="ヒラギノ角ゴ Pro W3" charset="0"/>
              <a:cs typeface="ヒラギノ角ゴ Pro W3" charset="0"/>
            </a:endParaRPr>
          </a:p>
          <a:p>
            <a:r>
              <a:rPr lang="en-US" sz="1200" b="0" i="0" u="none" strike="noStrike" kern="1200" baseline="0" dirty="0" smtClean="0">
                <a:solidFill>
                  <a:schemeClr val="tx1"/>
                </a:solidFill>
                <a:latin typeface="+mn-lt"/>
                <a:ea typeface="ヒラギノ角ゴ Pro W3" charset="0"/>
                <a:cs typeface="ヒラギノ角ゴ Pro W3" charset="0"/>
              </a:rPr>
              <a:t>&lt;3</a:t>
            </a:r>
            <a:r>
              <a:rPr lang="en-US" sz="1200" b="0" i="0" u="none" strike="noStrike" kern="1200" baseline="30000" dirty="0" smtClean="0">
                <a:solidFill>
                  <a:schemeClr val="tx1"/>
                </a:solidFill>
                <a:latin typeface="+mn-lt"/>
                <a:ea typeface="ヒラギノ角ゴ Pro W3" charset="0"/>
                <a:cs typeface="ヒラギノ角ゴ Pro W3" charset="0"/>
              </a:rPr>
              <a:t>rd</a:t>
            </a:r>
            <a:r>
              <a:rPr lang="en-US" sz="1200" b="0" i="0" u="none" strike="noStrike" kern="1200" baseline="0" dirty="0" smtClean="0">
                <a:solidFill>
                  <a:schemeClr val="tx1"/>
                </a:solidFill>
                <a:latin typeface="+mn-lt"/>
                <a:ea typeface="ヒラギノ角ゴ Pro W3" charset="0"/>
                <a:cs typeface="ヒラギノ角ゴ Pro W3" charset="0"/>
              </a:rPr>
              <a:t> animation&gt;</a:t>
            </a:r>
          </a:p>
          <a:p>
            <a:r>
              <a:rPr lang="en-US" sz="1200" b="0" i="0" u="none" strike="noStrike" kern="1200" baseline="0" dirty="0" smtClean="0">
                <a:solidFill>
                  <a:schemeClr val="tx1"/>
                </a:solidFill>
                <a:latin typeface="+mn-lt"/>
                <a:ea typeface="ヒラギノ角ゴ Pro W3" charset="0"/>
                <a:cs typeface="ヒラギノ角ゴ Pro W3" charset="0"/>
              </a:rPr>
              <a:t>You can also specify </a:t>
            </a:r>
            <a:r>
              <a:rPr lang="en-US" sz="1200" b="1" i="1" u="none" strike="noStrike" kern="1200" baseline="0" dirty="0" smtClean="0">
                <a:solidFill>
                  <a:schemeClr val="tx1"/>
                </a:solidFill>
                <a:latin typeface="+mn-lt"/>
                <a:ea typeface="ヒラギノ角ゴ Pro W3" charset="0"/>
                <a:cs typeface="ヒラギノ角ゴ Pro W3" charset="0"/>
              </a:rPr>
              <a:t>-</a:t>
            </a:r>
            <a:r>
              <a:rPr lang="en-US" sz="1200" b="1" i="1" u="none" strike="noStrike" kern="1200" baseline="0" dirty="0" err="1" smtClean="0">
                <a:solidFill>
                  <a:schemeClr val="tx1"/>
                </a:solidFill>
                <a:latin typeface="+mn-lt"/>
                <a:ea typeface="ヒラギノ角ゴ Pro W3" charset="0"/>
                <a:cs typeface="ヒラギノ角ゴ Pro W3" charset="0"/>
              </a:rPr>
              <a:t>v</a:t>
            </a:r>
            <a:r>
              <a:rPr lang="en-US" sz="1200" b="0" i="0" u="none" strike="noStrike" kern="1200" baseline="0" dirty="0" err="1" smtClean="0">
                <a:solidFill>
                  <a:schemeClr val="tx1"/>
                </a:solidFill>
                <a:latin typeface="+mn-lt"/>
                <a:ea typeface="ヒラギノ角ゴ Pro W3" charset="0"/>
                <a:cs typeface="ヒラギノ角ゴ Pro W3" charset="0"/>
              </a:rPr>
              <a:t>,</a:t>
            </a:r>
            <a:r>
              <a:rPr lang="en-US" sz="1200" b="0" i="0" u="none" strike="noStrike" kern="1200" baseline="0" dirty="0" smtClean="0">
                <a:solidFill>
                  <a:schemeClr val="tx1"/>
                </a:solidFill>
                <a:latin typeface="+mn-lt"/>
                <a:ea typeface="ヒラギノ角ゴ Pro W3" charset="0"/>
                <a:cs typeface="ヒラギノ角ゴ Pro W3" charset="0"/>
              </a:rPr>
              <a:t> which shows you the URLs that Git has stored for the </a:t>
            </a:r>
            <a:r>
              <a:rPr lang="en-US" sz="1200" b="0" i="0" u="none" strike="noStrike" kern="1200" baseline="0" dirty="0" err="1" smtClean="0">
                <a:solidFill>
                  <a:schemeClr val="tx1"/>
                </a:solidFill>
                <a:latin typeface="+mn-lt"/>
                <a:ea typeface="ヒラギノ角ゴ Pro W3" charset="0"/>
                <a:cs typeface="ヒラギノ角ゴ Pro W3" charset="0"/>
              </a:rPr>
              <a:t>shortname</a:t>
            </a:r>
            <a:r>
              <a:rPr lang="en-US" sz="1200" b="0" i="0" u="none" strike="noStrike" kern="1200" baseline="0" dirty="0" smtClean="0">
                <a:solidFill>
                  <a:schemeClr val="tx1"/>
                </a:solidFill>
                <a:latin typeface="+mn-lt"/>
                <a:ea typeface="ヒラギノ角ゴ Pro W3" charset="0"/>
                <a:cs typeface="ヒラギノ角ゴ Pro W3" charset="0"/>
              </a:rPr>
              <a:t> to be used when reading and writing to that remote:</a:t>
            </a:r>
          </a:p>
          <a:p>
            <a:r>
              <a:rPr lang="en-US" sz="1200" b="0" i="0" u="none" strike="noStrike" kern="1200" baseline="0" dirty="0" smtClean="0">
                <a:solidFill>
                  <a:schemeClr val="tx1"/>
                </a:solidFill>
                <a:latin typeface="+mn-lt"/>
                <a:ea typeface="ヒラギノ角ゴ Pro W3" charset="0"/>
                <a:cs typeface="ヒラギノ角ゴ Pro W3" charset="0"/>
              </a:rPr>
              <a:t>If you have more than one remote, the command lists them all. </a:t>
            </a:r>
          </a:p>
          <a:p>
            <a:endParaRPr lang="en-US" dirty="0"/>
          </a:p>
        </p:txBody>
      </p:sp>
      <p:sp>
        <p:nvSpPr>
          <p:cNvPr id="4" name="Slide Number Placeholder 3"/>
          <p:cNvSpPr>
            <a:spLocks noGrp="1"/>
          </p:cNvSpPr>
          <p:nvPr>
            <p:ph type="sldNum" sz="quarter" idx="10"/>
          </p:nvPr>
        </p:nvSpPr>
        <p:spPr/>
        <p:txBody>
          <a:bodyPr/>
          <a:lstStyle/>
          <a:p>
            <a:fld id="{E29F6AFF-7E04-4C46-8BF4-31DD73873FE8}" type="slidenum">
              <a:rPr lang="en-US" smtClean="0"/>
              <a:pPr/>
              <a:t>24</a:t>
            </a:fld>
            <a:endParaRPr lang="en-US"/>
          </a:p>
        </p:txBody>
      </p:sp>
    </p:spTree>
    <p:extLst>
      <p:ext uri="{BB962C8B-B14F-4D97-AF65-F5344CB8AC3E}">
        <p14:creationId xmlns:p14="http://schemas.microsoft.com/office/powerpoint/2010/main" val="331028027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7500" lnSpcReduction="20000"/>
          </a:bodyPr>
          <a:lstStyle/>
          <a:p>
            <a:r>
              <a:rPr lang="en-US" sz="1200" b="0" i="0" u="none" strike="noStrike" kern="1200" baseline="0" dirty="0" smtClean="0">
                <a:solidFill>
                  <a:schemeClr val="tx1"/>
                </a:solidFill>
                <a:latin typeface="+mn-lt"/>
                <a:ea typeface="ヒラギノ角ゴ Pro W3" charset="0"/>
                <a:cs typeface="ヒラギノ角ゴ Pro W3" charset="0"/>
              </a:rPr>
              <a:t>As you just saw, to get data from your remote projects, you can run:</a:t>
            </a:r>
          </a:p>
          <a:p>
            <a:r>
              <a:rPr lang="en-US" sz="1200" b="0" i="0" u="none" strike="noStrike" kern="1200" baseline="0" dirty="0" smtClean="0">
                <a:solidFill>
                  <a:schemeClr val="tx1"/>
                </a:solidFill>
                <a:latin typeface="+mn-lt"/>
              </a:rPr>
              <a:t>&lt;1</a:t>
            </a:r>
            <a:r>
              <a:rPr lang="en-US" sz="1200" b="0" i="0" u="none" strike="noStrike" kern="1200" baseline="30000" dirty="0" smtClean="0">
                <a:solidFill>
                  <a:schemeClr val="tx1"/>
                </a:solidFill>
                <a:latin typeface="+mn-lt"/>
              </a:rPr>
              <a:t>st</a:t>
            </a:r>
            <a:r>
              <a:rPr lang="en-US" sz="1200" b="0" i="0" u="none" strike="noStrike" kern="1200" baseline="0" dirty="0" smtClean="0">
                <a:solidFill>
                  <a:schemeClr val="tx1"/>
                </a:solidFill>
                <a:latin typeface="+mn-lt"/>
              </a:rPr>
              <a:t> animation&gt;</a:t>
            </a:r>
          </a:p>
          <a:p>
            <a:endParaRPr lang="en-US" sz="1200" b="0" i="0" u="none" strike="noStrike" kern="1200" baseline="0" dirty="0" smtClean="0">
              <a:solidFill>
                <a:schemeClr val="tx1"/>
              </a:solidFill>
              <a:latin typeface="+mn-lt"/>
            </a:endParaRPr>
          </a:p>
          <a:p>
            <a:r>
              <a:rPr lang="en-US" sz="1200" b="0" i="0" u="none" strike="noStrike" kern="1200" baseline="0" dirty="0" smtClean="0">
                <a:solidFill>
                  <a:schemeClr val="tx1"/>
                </a:solidFill>
                <a:latin typeface="+mn-lt"/>
                <a:ea typeface="ヒラギノ角ゴ Pro W3" charset="0"/>
                <a:cs typeface="ヒラギノ角ゴ Pro W3" charset="0"/>
              </a:rPr>
              <a:t>The command goes out to that remote project and pulls down all the data from that remote project that you don’t have yet. </a:t>
            </a:r>
          </a:p>
          <a:p>
            <a:r>
              <a:rPr lang="en-US" sz="1200" b="0" i="0" u="none" strike="noStrike" kern="1200" baseline="0" dirty="0" smtClean="0">
                <a:solidFill>
                  <a:schemeClr val="tx1"/>
                </a:solidFill>
                <a:latin typeface="+mn-lt"/>
                <a:ea typeface="ヒラギノ角ゴ Pro W3" charset="0"/>
                <a:cs typeface="ヒラギノ角ゴ Pro W3" charset="0"/>
              </a:rPr>
              <a:t>After you do this, you should have references to all the branches from that remote, which you can merge in or inspect at any time.</a:t>
            </a:r>
          </a:p>
          <a:p>
            <a:endParaRPr lang="en-US" sz="1200" b="0" i="0" u="none" strike="noStrike" kern="1200" baseline="0" dirty="0" smtClean="0">
              <a:solidFill>
                <a:schemeClr val="tx1"/>
              </a:solidFill>
              <a:latin typeface="+mn-lt"/>
            </a:endParaRPr>
          </a:p>
          <a:p>
            <a:r>
              <a:rPr lang="en-US" sz="1200" b="0" i="0" u="none" strike="noStrike" kern="1200" baseline="0" dirty="0" smtClean="0">
                <a:solidFill>
                  <a:schemeClr val="tx1"/>
                </a:solidFill>
                <a:latin typeface="+mn-lt"/>
                <a:ea typeface="ヒラギノ角ゴ Pro W3" charset="0"/>
                <a:cs typeface="ヒラギノ角ゴ Pro W3" charset="0"/>
              </a:rPr>
              <a:t>If you clone a repository, the command automatically adds that remote repository under the name “</a:t>
            </a:r>
            <a:r>
              <a:rPr lang="en-US" sz="1200" b="1" i="0" u="none" strike="noStrike" kern="1200" baseline="0" dirty="0" smtClean="0">
                <a:solidFill>
                  <a:schemeClr val="tx1"/>
                </a:solidFill>
                <a:latin typeface="+mn-lt"/>
                <a:ea typeface="ヒラギノ角ゴ Pro W3" charset="0"/>
                <a:cs typeface="ヒラギノ角ゴ Pro W3" charset="0"/>
              </a:rPr>
              <a:t>origin</a:t>
            </a:r>
            <a:r>
              <a:rPr lang="en-US" sz="1200" b="0" i="0" u="none" strike="noStrike" kern="1200" baseline="0" dirty="0" smtClean="0">
                <a:solidFill>
                  <a:schemeClr val="tx1"/>
                </a:solidFill>
                <a:latin typeface="+mn-lt"/>
                <a:ea typeface="ヒラギノ角ゴ Pro W3" charset="0"/>
                <a:cs typeface="ヒラギノ角ゴ Pro W3" charset="0"/>
              </a:rPr>
              <a:t>”. </a:t>
            </a:r>
          </a:p>
          <a:p>
            <a:r>
              <a:rPr lang="en-US" sz="1200" b="0" i="0" u="none" strike="noStrike" kern="1200" baseline="0" dirty="0" smtClean="0">
                <a:solidFill>
                  <a:schemeClr val="tx1"/>
                </a:solidFill>
                <a:latin typeface="+mn-lt"/>
                <a:ea typeface="ヒラギノ角ゴ Pro W3" charset="0"/>
                <a:cs typeface="ヒラギノ角ゴ Pro W3" charset="0"/>
              </a:rPr>
              <a:t>So, </a:t>
            </a:r>
            <a:r>
              <a:rPr lang="en-US" sz="1200" b="1" i="1" u="none" strike="noStrike" kern="1200" baseline="0" dirty="0" err="1" smtClean="0">
                <a:solidFill>
                  <a:schemeClr val="tx1"/>
                </a:solidFill>
                <a:latin typeface="+mn-lt"/>
                <a:ea typeface="ヒラギノ角ゴ Pro W3" charset="0"/>
                <a:cs typeface="ヒラギノ角ゴ Pro W3" charset="0"/>
              </a:rPr>
              <a:t>git</a:t>
            </a:r>
            <a:r>
              <a:rPr lang="en-US" sz="1200" b="1" i="1" u="none" strike="noStrike" kern="1200" baseline="0" dirty="0" smtClean="0">
                <a:solidFill>
                  <a:schemeClr val="tx1"/>
                </a:solidFill>
                <a:latin typeface="+mn-lt"/>
                <a:ea typeface="ヒラギノ角ゴ Pro W3" charset="0"/>
                <a:cs typeface="ヒラギノ角ゴ Pro W3" charset="0"/>
              </a:rPr>
              <a:t> fetch origin</a:t>
            </a:r>
            <a:r>
              <a:rPr lang="en-US" sz="1200" b="0" i="0" u="none" strike="noStrike" kern="1200" baseline="0" dirty="0" smtClean="0">
                <a:solidFill>
                  <a:schemeClr val="tx1"/>
                </a:solidFill>
                <a:latin typeface="+mn-lt"/>
                <a:ea typeface="ヒラギノ角ゴ Pro W3" charset="0"/>
                <a:cs typeface="ヒラギノ角ゴ Pro W3" charset="0"/>
              </a:rPr>
              <a:t> fetches any new work that has been pushed to that server since you cloned (or last fetched from) it. </a:t>
            </a:r>
          </a:p>
          <a:p>
            <a:r>
              <a:rPr lang="en-US" sz="1200" b="0" i="0" u="none" strike="noStrike" kern="1200" baseline="0" dirty="0" smtClean="0">
                <a:solidFill>
                  <a:schemeClr val="tx1"/>
                </a:solidFill>
                <a:latin typeface="+mn-lt"/>
                <a:ea typeface="ヒラギノ角ゴ Pro W3" charset="0"/>
                <a:cs typeface="ヒラギノ角ゴ Pro W3" charset="0"/>
              </a:rPr>
              <a:t>It’s important to note that the </a:t>
            </a:r>
            <a:r>
              <a:rPr lang="en-US" sz="1200" b="1" i="0" u="none" strike="noStrike" kern="1200" baseline="0" dirty="0" err="1" smtClean="0">
                <a:solidFill>
                  <a:schemeClr val="tx1"/>
                </a:solidFill>
                <a:latin typeface="+mn-lt"/>
                <a:ea typeface="ヒラギノ角ゴ Pro W3" charset="0"/>
                <a:cs typeface="ヒラギノ角ゴ Pro W3" charset="0"/>
              </a:rPr>
              <a:t>git</a:t>
            </a:r>
            <a:r>
              <a:rPr lang="en-US" sz="1200" b="1" i="0" u="none" strike="noStrike" kern="1200" baseline="0" dirty="0" smtClean="0">
                <a:solidFill>
                  <a:schemeClr val="tx1"/>
                </a:solidFill>
                <a:latin typeface="+mn-lt"/>
                <a:ea typeface="ヒラギノ角ゴ Pro W3" charset="0"/>
                <a:cs typeface="ヒラギノ角ゴ Pro W3" charset="0"/>
              </a:rPr>
              <a:t> fetch</a:t>
            </a:r>
            <a:r>
              <a:rPr lang="en-US" sz="1200" b="0" i="0" u="none" strike="noStrike" kern="1200" baseline="0" dirty="0" smtClean="0">
                <a:solidFill>
                  <a:schemeClr val="tx1"/>
                </a:solidFill>
                <a:latin typeface="+mn-lt"/>
                <a:ea typeface="ヒラギノ角ゴ Pro W3" charset="0"/>
                <a:cs typeface="ヒラギノ角ゴ Pro W3" charset="0"/>
              </a:rPr>
              <a:t> command pulls the data to your local repository – it doesn’t automatically merge it with any of your work or modify what you’re currently working on. </a:t>
            </a:r>
          </a:p>
          <a:p>
            <a:r>
              <a:rPr lang="en-US" sz="1200" b="0" i="0" u="none" strike="noStrike" kern="1200" baseline="0" dirty="0" smtClean="0">
                <a:solidFill>
                  <a:schemeClr val="tx1"/>
                </a:solidFill>
                <a:latin typeface="+mn-lt"/>
                <a:ea typeface="ヒラギノ角ゴ Pro W3" charset="0"/>
                <a:cs typeface="ヒラギノ角ゴ Pro W3" charset="0"/>
              </a:rPr>
              <a:t>You have to merge it manually into your work when you’re ready.</a:t>
            </a:r>
          </a:p>
          <a:p>
            <a:endParaRPr lang="en-US" sz="1200" b="0" i="0" u="none" strike="noStrike" kern="1200" baseline="0" dirty="0" smtClean="0">
              <a:solidFill>
                <a:schemeClr val="tx1"/>
              </a:solidFill>
              <a:latin typeface="+mn-lt"/>
            </a:endParaRPr>
          </a:p>
          <a:p>
            <a:r>
              <a:rPr lang="en-US" sz="1200" b="0" i="0" u="none" strike="noStrike" kern="1200" baseline="0" dirty="0" smtClean="0">
                <a:solidFill>
                  <a:schemeClr val="tx1"/>
                </a:solidFill>
                <a:latin typeface="+mn-lt"/>
                <a:ea typeface="ヒラギノ角ゴ Pro W3" charset="0"/>
                <a:cs typeface="ヒラギノ角ゴ Pro W3" charset="0"/>
              </a:rPr>
              <a:t>If you have a branch set up to track a remote branch, you can use the </a:t>
            </a:r>
            <a:r>
              <a:rPr lang="en-US" sz="1200" b="1" i="1" u="none" strike="noStrike" kern="1200" baseline="0" dirty="0" err="1" smtClean="0">
                <a:solidFill>
                  <a:schemeClr val="tx1"/>
                </a:solidFill>
                <a:latin typeface="+mn-lt"/>
                <a:ea typeface="ヒラギノ角ゴ Pro W3" charset="0"/>
                <a:cs typeface="ヒラギノ角ゴ Pro W3" charset="0"/>
              </a:rPr>
              <a:t>git</a:t>
            </a:r>
            <a:r>
              <a:rPr lang="en-US" sz="1200" b="1" i="1" u="none" strike="noStrike" kern="1200" baseline="0" dirty="0" smtClean="0">
                <a:solidFill>
                  <a:schemeClr val="tx1"/>
                </a:solidFill>
                <a:latin typeface="+mn-lt"/>
                <a:ea typeface="ヒラギノ角ゴ Pro W3" charset="0"/>
                <a:cs typeface="ヒラギノ角ゴ Pro W3" charset="0"/>
              </a:rPr>
              <a:t> pull</a:t>
            </a:r>
            <a:r>
              <a:rPr lang="en-US" sz="1200" b="0" i="0" u="none" strike="noStrike" kern="1200" baseline="0" dirty="0" smtClean="0">
                <a:solidFill>
                  <a:schemeClr val="tx1"/>
                </a:solidFill>
                <a:latin typeface="+mn-lt"/>
                <a:ea typeface="ヒラギノ角ゴ Pro W3" charset="0"/>
                <a:cs typeface="ヒラギノ角ゴ Pro W3" charset="0"/>
              </a:rPr>
              <a:t> command to automatically fetch and then merge a remote branch into your current branch.</a:t>
            </a:r>
          </a:p>
          <a:p>
            <a:r>
              <a:rPr lang="en-US" sz="1200" b="0" i="0" u="none" strike="noStrike" kern="1200" baseline="0" dirty="0" smtClean="0">
                <a:solidFill>
                  <a:schemeClr val="tx1"/>
                </a:solidFill>
                <a:latin typeface="+mn-lt"/>
                <a:ea typeface="ヒラギノ角ゴ Pro W3" charset="0"/>
                <a:cs typeface="ヒラギノ角ゴ Pro W3" charset="0"/>
              </a:rPr>
              <a:t>This may be an easier or more comfortable workflow for you; and by default, the </a:t>
            </a:r>
            <a:r>
              <a:rPr lang="en-US" sz="1200" b="1" i="0" u="none" strike="noStrike" kern="1200" baseline="0" dirty="0" err="1" smtClean="0">
                <a:solidFill>
                  <a:schemeClr val="tx1"/>
                </a:solidFill>
                <a:latin typeface="+mn-lt"/>
                <a:ea typeface="ヒラギノ角ゴ Pro W3" charset="0"/>
                <a:cs typeface="ヒラギノ角ゴ Pro W3" charset="0"/>
              </a:rPr>
              <a:t>git</a:t>
            </a:r>
            <a:r>
              <a:rPr lang="en-US" sz="1200" b="1" i="0" u="none" strike="noStrike" kern="1200" baseline="0" dirty="0" smtClean="0">
                <a:solidFill>
                  <a:schemeClr val="tx1"/>
                </a:solidFill>
                <a:latin typeface="+mn-lt"/>
                <a:ea typeface="ヒラギノ角ゴ Pro W3" charset="0"/>
                <a:cs typeface="ヒラギノ角ゴ Pro W3" charset="0"/>
              </a:rPr>
              <a:t> clone</a:t>
            </a:r>
            <a:r>
              <a:rPr lang="en-US" sz="1200" b="0" i="0" u="none" strike="noStrike" kern="1200" baseline="0" dirty="0" smtClean="0">
                <a:solidFill>
                  <a:schemeClr val="tx1"/>
                </a:solidFill>
                <a:latin typeface="+mn-lt"/>
                <a:ea typeface="ヒラギノ角ゴ Pro W3" charset="0"/>
                <a:cs typeface="ヒラギノ角ゴ Pro W3" charset="0"/>
              </a:rPr>
              <a:t> command automatically sets up your local master branch to track the remote master branch (or whatever the default branch is called) on the server you cloned from. </a:t>
            </a:r>
          </a:p>
          <a:p>
            <a:r>
              <a:rPr lang="en-US" sz="1200" b="0" i="0" u="none" strike="noStrike" kern="1200" baseline="0" dirty="0" smtClean="0">
                <a:solidFill>
                  <a:schemeClr val="tx1"/>
                </a:solidFill>
                <a:latin typeface="+mn-lt"/>
                <a:ea typeface="ヒラギノ角ゴ Pro W3" charset="0"/>
                <a:cs typeface="ヒラギノ角ゴ Pro W3" charset="0"/>
              </a:rPr>
              <a:t>Running </a:t>
            </a:r>
            <a:r>
              <a:rPr lang="en-US" sz="1200" b="1" i="0" u="none" strike="noStrike" kern="1200" baseline="0" dirty="0" err="1" smtClean="0">
                <a:solidFill>
                  <a:schemeClr val="tx1"/>
                </a:solidFill>
                <a:latin typeface="+mn-lt"/>
                <a:ea typeface="ヒラギノ角ゴ Pro W3" charset="0"/>
                <a:cs typeface="ヒラギノ角ゴ Pro W3" charset="0"/>
              </a:rPr>
              <a:t>git</a:t>
            </a:r>
            <a:r>
              <a:rPr lang="en-US" sz="1200" b="1" i="0" u="none" strike="noStrike" kern="1200" baseline="0" dirty="0" smtClean="0">
                <a:solidFill>
                  <a:schemeClr val="tx1"/>
                </a:solidFill>
                <a:latin typeface="+mn-lt"/>
                <a:ea typeface="ヒラギノ角ゴ Pro W3" charset="0"/>
                <a:cs typeface="ヒラギノ角ゴ Pro W3" charset="0"/>
              </a:rPr>
              <a:t> pull</a:t>
            </a:r>
            <a:r>
              <a:rPr lang="en-US" sz="1200" b="0" i="0" u="none" strike="noStrike" kern="1200" baseline="0" dirty="0" smtClean="0">
                <a:solidFill>
                  <a:schemeClr val="tx1"/>
                </a:solidFill>
                <a:latin typeface="+mn-lt"/>
                <a:ea typeface="ヒラギノ角ゴ Pro W3" charset="0"/>
                <a:cs typeface="ヒラギノ角ゴ Pro W3" charset="0"/>
              </a:rPr>
              <a:t> generally fetches data from the server you originally cloned from and automatically tries to merge it into the code you’re currently working on.</a:t>
            </a:r>
          </a:p>
          <a:p>
            <a:endParaRPr lang="en-US" sz="1200" b="0" i="0" u="none" strike="noStrike" kern="1200" baseline="0" dirty="0" smtClean="0">
              <a:solidFill>
                <a:schemeClr val="tx1"/>
              </a:solidFill>
              <a:latin typeface="+mn-lt"/>
            </a:endParaRPr>
          </a:p>
          <a:p>
            <a:r>
              <a:rPr lang="en-US" sz="1200" b="0" i="0" u="none" strike="noStrike" kern="1200" baseline="0" dirty="0" smtClean="0">
                <a:solidFill>
                  <a:schemeClr val="tx1"/>
                </a:solidFill>
                <a:latin typeface="+mn-lt"/>
              </a:rPr>
              <a:t>&lt;2</a:t>
            </a:r>
            <a:r>
              <a:rPr lang="en-US" sz="1200" b="0" i="0" u="none" strike="noStrike" kern="1200" baseline="30000" dirty="0" smtClean="0">
                <a:solidFill>
                  <a:schemeClr val="tx1"/>
                </a:solidFill>
                <a:latin typeface="+mn-lt"/>
              </a:rPr>
              <a:t>nd</a:t>
            </a:r>
            <a:r>
              <a:rPr lang="en-US" sz="1200" b="0" i="0" u="none" strike="noStrike" kern="1200" baseline="0" dirty="0" smtClean="0">
                <a:solidFill>
                  <a:schemeClr val="tx1"/>
                </a:solidFill>
                <a:latin typeface="+mn-lt"/>
              </a:rPr>
              <a:t> animation&gt;</a:t>
            </a:r>
          </a:p>
          <a:p>
            <a:r>
              <a:rPr lang="en-US" sz="1200" b="0" i="0" u="none" strike="noStrike" kern="1200" baseline="0" dirty="0" smtClean="0">
                <a:solidFill>
                  <a:schemeClr val="tx1"/>
                </a:solidFill>
                <a:latin typeface="+mn-lt"/>
                <a:ea typeface="ヒラギノ角ゴ Pro W3" charset="0"/>
                <a:cs typeface="ヒラギノ角ゴ Pro W3" charset="0"/>
              </a:rPr>
              <a:t>When you have your project at a point that you want to share, you have to push it upstream. The command for this is simple: </a:t>
            </a:r>
            <a:r>
              <a:rPr lang="en-US" sz="1200" b="1" i="0" u="none" strike="noStrike" kern="1200" baseline="0" dirty="0" err="1" smtClean="0">
                <a:solidFill>
                  <a:schemeClr val="tx1"/>
                </a:solidFill>
                <a:latin typeface="+mn-lt"/>
                <a:ea typeface="ヒラギノ角ゴ Pro W3" charset="0"/>
                <a:cs typeface="ヒラギノ角ゴ Pro W3" charset="0"/>
              </a:rPr>
              <a:t>git</a:t>
            </a:r>
            <a:r>
              <a:rPr lang="en-US" sz="1200" b="1" i="0" u="none" strike="noStrike" kern="1200" baseline="0" dirty="0" smtClean="0">
                <a:solidFill>
                  <a:schemeClr val="tx1"/>
                </a:solidFill>
                <a:latin typeface="+mn-lt"/>
                <a:ea typeface="ヒラギノ角ゴ Pro W3" charset="0"/>
                <a:cs typeface="ヒラギノ角ゴ Pro W3" charset="0"/>
              </a:rPr>
              <a:t> push [remote-name] [branch-name]</a:t>
            </a:r>
            <a:r>
              <a:rPr lang="en-US" sz="1200" b="0" i="0" u="none" strike="noStrike" kern="1200" baseline="0" dirty="0" smtClean="0">
                <a:solidFill>
                  <a:schemeClr val="tx1"/>
                </a:solidFill>
                <a:latin typeface="+mn-lt"/>
                <a:ea typeface="ヒラギノ角ゴ Pro W3" charset="0"/>
                <a:cs typeface="ヒラギノ角ゴ Pro W3" charset="0"/>
              </a:rPr>
              <a:t>. </a:t>
            </a:r>
          </a:p>
          <a:p>
            <a:endParaRPr lang="en-US" sz="1200" b="0" i="0" u="none" strike="noStrike" kern="1200" baseline="0" dirty="0" smtClean="0">
              <a:solidFill>
                <a:schemeClr val="tx1"/>
              </a:solidFill>
              <a:latin typeface="+mn-lt"/>
              <a:ea typeface="ヒラギノ角ゴ Pro W3" charset="0"/>
              <a:cs typeface="ヒラギノ角ゴ Pro W3" charset="0"/>
            </a:endParaRPr>
          </a:p>
          <a:p>
            <a:r>
              <a:rPr lang="en-US" sz="1200" b="0" i="0" u="none" strike="noStrike" kern="1200" baseline="0" dirty="0" smtClean="0">
                <a:solidFill>
                  <a:schemeClr val="tx1"/>
                </a:solidFill>
                <a:latin typeface="+mn-lt"/>
                <a:ea typeface="ヒラギノ角ゴ Pro W3" charset="0"/>
                <a:cs typeface="ヒラギノ角ゴ Pro W3" charset="0"/>
              </a:rPr>
              <a:t>&lt;3</a:t>
            </a:r>
            <a:r>
              <a:rPr lang="en-US" sz="1200" b="0" i="0" u="none" strike="noStrike" kern="1200" baseline="30000" dirty="0" smtClean="0">
                <a:solidFill>
                  <a:schemeClr val="tx1"/>
                </a:solidFill>
                <a:latin typeface="+mn-lt"/>
                <a:ea typeface="ヒラギノ角ゴ Pro W3" charset="0"/>
                <a:cs typeface="ヒラギノ角ゴ Pro W3" charset="0"/>
              </a:rPr>
              <a:t>rd</a:t>
            </a:r>
            <a:r>
              <a:rPr lang="en-US" sz="1200" b="0" i="0" u="none" strike="noStrike" kern="1200" baseline="0" dirty="0" smtClean="0">
                <a:solidFill>
                  <a:schemeClr val="tx1"/>
                </a:solidFill>
                <a:latin typeface="+mn-lt"/>
                <a:ea typeface="ヒラギノ角ゴ Pro W3" charset="0"/>
                <a:cs typeface="ヒラギノ角ゴ Pro W3" charset="0"/>
              </a:rPr>
              <a:t> animation&gt;</a:t>
            </a:r>
          </a:p>
          <a:p>
            <a:r>
              <a:rPr lang="en-US" sz="1200" b="0" i="0" u="none" strike="noStrike" kern="1200" baseline="0" dirty="0" smtClean="0">
                <a:solidFill>
                  <a:schemeClr val="tx1"/>
                </a:solidFill>
                <a:latin typeface="+mn-lt"/>
                <a:ea typeface="ヒラギノ角ゴ Pro W3" charset="0"/>
                <a:cs typeface="ヒラギノ角ゴ Pro W3" charset="0"/>
              </a:rPr>
              <a:t>If you want to push your </a:t>
            </a:r>
            <a:r>
              <a:rPr lang="en-US" sz="1200" b="1" i="0" u="none" strike="noStrike" kern="1200" baseline="0" dirty="0" smtClean="0">
                <a:solidFill>
                  <a:schemeClr val="tx1"/>
                </a:solidFill>
                <a:latin typeface="+mn-lt"/>
                <a:ea typeface="ヒラギノ角ゴ Pro W3" charset="0"/>
                <a:cs typeface="ヒラギノ角ゴ Pro W3" charset="0"/>
              </a:rPr>
              <a:t>master</a:t>
            </a:r>
            <a:r>
              <a:rPr lang="en-US" sz="1200" b="0" i="0" u="none" strike="noStrike" kern="1200" baseline="0" dirty="0" smtClean="0">
                <a:solidFill>
                  <a:schemeClr val="tx1"/>
                </a:solidFill>
                <a:latin typeface="+mn-lt"/>
                <a:ea typeface="ヒラギノ角ゴ Pro W3" charset="0"/>
                <a:cs typeface="ヒラギノ角ゴ Pro W3" charset="0"/>
              </a:rPr>
              <a:t> branch to your </a:t>
            </a:r>
            <a:r>
              <a:rPr lang="en-US" sz="1200" b="1" i="1" u="none" strike="noStrike" kern="1200" baseline="0" dirty="0" smtClean="0">
                <a:solidFill>
                  <a:schemeClr val="tx1"/>
                </a:solidFill>
                <a:latin typeface="+mn-lt"/>
                <a:ea typeface="ヒラギノ角ゴ Pro W3" charset="0"/>
                <a:cs typeface="ヒラギノ角ゴ Pro W3" charset="0"/>
              </a:rPr>
              <a:t>origin</a:t>
            </a:r>
            <a:r>
              <a:rPr lang="en-US" sz="1200" b="0" i="0" u="none" strike="noStrike" kern="1200" baseline="0" dirty="0" smtClean="0">
                <a:solidFill>
                  <a:schemeClr val="tx1"/>
                </a:solidFill>
                <a:latin typeface="+mn-lt"/>
                <a:ea typeface="ヒラギノ角ゴ Pro W3" charset="0"/>
                <a:cs typeface="ヒラギノ角ゴ Pro W3" charset="0"/>
              </a:rPr>
              <a:t> server (again, cloning generally sets up both of those names for you automatically), then you can run this to push any commits you’ve done back up to the server:</a:t>
            </a:r>
            <a:endParaRPr lang="en-US" sz="1200" b="0" i="0" u="none" strike="noStrike" kern="1200" baseline="0" dirty="0" smtClean="0">
              <a:solidFill>
                <a:schemeClr val="tx1"/>
              </a:solidFill>
              <a:latin typeface="+mn-lt"/>
            </a:endParaRPr>
          </a:p>
          <a:p>
            <a:endParaRPr lang="en-US" sz="1200" b="0" i="0" u="none" strike="noStrike" kern="1200" baseline="0" dirty="0" smtClean="0">
              <a:solidFill>
                <a:schemeClr val="tx1"/>
              </a:solidFill>
              <a:latin typeface="+mn-lt"/>
            </a:endParaRPr>
          </a:p>
          <a:p>
            <a:r>
              <a:rPr lang="en-US" sz="1200" b="0" i="0" u="none" strike="noStrike" kern="1200" baseline="0" dirty="0" smtClean="0">
                <a:solidFill>
                  <a:schemeClr val="tx1"/>
                </a:solidFill>
                <a:latin typeface="+mn-lt"/>
                <a:ea typeface="ヒラギノ角ゴ Pro W3" charset="0"/>
                <a:cs typeface="ヒラギノ角ゴ Pro W3" charset="0"/>
              </a:rPr>
              <a:t>This command works only if you cloned from a server to which you have write access and if nobody has pushed in the meantime. </a:t>
            </a:r>
          </a:p>
          <a:p>
            <a:r>
              <a:rPr lang="en-US" sz="1200" b="0" i="0" u="none" strike="noStrike" kern="1200" baseline="0" dirty="0" smtClean="0">
                <a:solidFill>
                  <a:schemeClr val="tx1"/>
                </a:solidFill>
                <a:latin typeface="+mn-lt"/>
                <a:ea typeface="ヒラギノ角ゴ Pro W3" charset="0"/>
                <a:cs typeface="ヒラギノ角ゴ Pro W3" charset="0"/>
              </a:rPr>
              <a:t>If you and someone else clone at the same time and they push upstream and then you push upstream, your push will rightly be rejected. </a:t>
            </a:r>
          </a:p>
          <a:p>
            <a:r>
              <a:rPr lang="en-US" sz="1200" b="0" i="0" u="none" strike="noStrike" kern="1200" baseline="0" dirty="0" smtClean="0">
                <a:solidFill>
                  <a:schemeClr val="tx1"/>
                </a:solidFill>
                <a:latin typeface="+mn-lt"/>
                <a:ea typeface="ヒラギノ角ゴ Pro W3" charset="0"/>
                <a:cs typeface="ヒラギノ角ゴ Pro W3" charset="0"/>
              </a:rPr>
              <a:t>You’ll have to pull down their work first and incorporate it into yours before you’ll be allowed to push.</a:t>
            </a:r>
          </a:p>
          <a:p>
            <a:endParaRPr lang="en-US" sz="1200" b="0" i="0" u="none" strike="noStrike" kern="1200" baseline="0" dirty="0" smtClean="0">
              <a:solidFill>
                <a:schemeClr val="tx1"/>
              </a:solidFill>
              <a:latin typeface="+mn-lt"/>
            </a:endParaRPr>
          </a:p>
          <a:p>
            <a:r>
              <a:rPr lang="en-US" sz="1200" b="0" i="0" u="none" strike="noStrike" kern="1200" baseline="0" dirty="0" smtClean="0">
                <a:solidFill>
                  <a:schemeClr val="tx1"/>
                </a:solidFill>
                <a:latin typeface="+mn-lt"/>
              </a:rPr>
              <a:t>&lt;4</a:t>
            </a:r>
            <a:r>
              <a:rPr lang="en-US" sz="1200" b="0" i="0" u="none" strike="noStrike" kern="1200" baseline="30000" dirty="0" smtClean="0">
                <a:solidFill>
                  <a:schemeClr val="tx1"/>
                </a:solidFill>
                <a:latin typeface="+mn-lt"/>
              </a:rPr>
              <a:t>th</a:t>
            </a:r>
            <a:r>
              <a:rPr lang="en-US" sz="1200" b="0" i="0" u="none" strike="noStrike" kern="1200" baseline="0" dirty="0" smtClean="0">
                <a:solidFill>
                  <a:schemeClr val="tx1"/>
                </a:solidFill>
                <a:latin typeface="+mn-lt"/>
              </a:rPr>
              <a:t> animation&gt;</a:t>
            </a:r>
          </a:p>
          <a:p>
            <a:r>
              <a:rPr lang="en-US" sz="1200" b="0" i="0" u="none" strike="noStrike" kern="1200" baseline="0" dirty="0" smtClean="0">
                <a:solidFill>
                  <a:schemeClr val="tx1"/>
                </a:solidFill>
                <a:latin typeface="+mn-lt"/>
                <a:ea typeface="ヒラギノ角ゴ Pro W3" charset="0"/>
                <a:cs typeface="ヒラギノ角ゴ Pro W3" charset="0"/>
              </a:rPr>
              <a:t>If you want to see more information about a particular remote, you can use the </a:t>
            </a:r>
            <a:r>
              <a:rPr lang="en-US" sz="1200" b="1" i="0" u="none" strike="noStrike" kern="1200" baseline="0" dirty="0" err="1" smtClean="0">
                <a:solidFill>
                  <a:schemeClr val="tx1"/>
                </a:solidFill>
                <a:latin typeface="+mn-lt"/>
                <a:ea typeface="ヒラギノ角ゴ Pro W3" charset="0"/>
                <a:cs typeface="ヒラギノ角ゴ Pro W3" charset="0"/>
              </a:rPr>
              <a:t>git</a:t>
            </a:r>
            <a:r>
              <a:rPr lang="en-US" sz="1200" b="1" i="0" u="none" strike="noStrike" kern="1200" baseline="0" dirty="0" smtClean="0">
                <a:solidFill>
                  <a:schemeClr val="tx1"/>
                </a:solidFill>
                <a:latin typeface="+mn-lt"/>
                <a:ea typeface="ヒラギノ角ゴ Pro W3" charset="0"/>
                <a:cs typeface="ヒラギノ角ゴ Pro W3" charset="0"/>
              </a:rPr>
              <a:t> remote show [remote-name]</a:t>
            </a:r>
            <a:r>
              <a:rPr lang="en-US" sz="1200" b="0" i="0" u="none" strike="noStrike" kern="1200" baseline="0" dirty="0" smtClean="0">
                <a:solidFill>
                  <a:schemeClr val="tx1"/>
                </a:solidFill>
                <a:latin typeface="+mn-lt"/>
                <a:ea typeface="ヒラギノ角ゴ Pro W3" charset="0"/>
                <a:cs typeface="ヒラギノ角ゴ Pro W3" charset="0"/>
              </a:rPr>
              <a:t> command. </a:t>
            </a:r>
          </a:p>
          <a:p>
            <a:r>
              <a:rPr lang="en-US" sz="1200" b="0" i="0" u="none" strike="noStrike" kern="1200" baseline="0" dirty="0" smtClean="0">
                <a:solidFill>
                  <a:schemeClr val="tx1"/>
                </a:solidFill>
                <a:latin typeface="+mn-lt"/>
                <a:ea typeface="ヒラギノ角ゴ Pro W3" charset="0"/>
                <a:cs typeface="ヒラギノ角ゴ Pro W3" charset="0"/>
              </a:rPr>
              <a:t>If you run this command with a particular </a:t>
            </a:r>
            <a:r>
              <a:rPr lang="en-US" sz="1200" b="0" i="0" u="none" strike="noStrike" kern="1200" baseline="0" dirty="0" err="1" smtClean="0">
                <a:solidFill>
                  <a:schemeClr val="tx1"/>
                </a:solidFill>
                <a:latin typeface="+mn-lt"/>
                <a:ea typeface="ヒラギノ角ゴ Pro W3" charset="0"/>
                <a:cs typeface="ヒラギノ角ゴ Pro W3" charset="0"/>
              </a:rPr>
              <a:t>shortname</a:t>
            </a:r>
            <a:r>
              <a:rPr lang="en-US" sz="1200" b="0" i="0" u="none" strike="noStrike" kern="1200" baseline="0" dirty="0" smtClean="0">
                <a:solidFill>
                  <a:schemeClr val="tx1"/>
                </a:solidFill>
                <a:latin typeface="+mn-lt"/>
                <a:ea typeface="ヒラギノ角ゴ Pro W3" charset="0"/>
                <a:cs typeface="ヒラギノ角ゴ Pro W3" charset="0"/>
              </a:rPr>
              <a:t>, such as </a:t>
            </a:r>
            <a:r>
              <a:rPr lang="en-US" sz="1200" b="1" i="1" u="none" strike="noStrike" kern="1200" baseline="0" dirty="0" smtClean="0">
                <a:solidFill>
                  <a:schemeClr val="tx1"/>
                </a:solidFill>
                <a:latin typeface="+mn-lt"/>
                <a:ea typeface="ヒラギノ角ゴ Pro W3" charset="0"/>
                <a:cs typeface="ヒラギノ角ゴ Pro W3" charset="0"/>
              </a:rPr>
              <a:t>origin</a:t>
            </a:r>
            <a:r>
              <a:rPr lang="en-US" sz="1200" b="0" i="0" u="none" strike="noStrike" kern="1200" baseline="0" dirty="0" smtClean="0">
                <a:solidFill>
                  <a:schemeClr val="tx1"/>
                </a:solidFill>
                <a:latin typeface="+mn-lt"/>
                <a:ea typeface="ヒラギノ角ゴ Pro W3" charset="0"/>
                <a:cs typeface="ヒラギノ角ゴ Pro W3" charset="0"/>
              </a:rPr>
              <a:t>, you get something like this:</a:t>
            </a:r>
            <a:endParaRPr lang="en-US" sz="1200" b="0" i="0" u="none" strike="noStrike" kern="1200" baseline="0" dirty="0" smtClean="0">
              <a:solidFill>
                <a:schemeClr val="tx1"/>
              </a:solidFill>
              <a:latin typeface="+mn-lt"/>
            </a:endParaRPr>
          </a:p>
          <a:p>
            <a:r>
              <a:rPr lang="en-US" dirty="0" smtClean="0"/>
              <a:t>&lt;5</a:t>
            </a:r>
            <a:r>
              <a:rPr lang="en-US" baseline="30000" dirty="0" smtClean="0"/>
              <a:t>th</a:t>
            </a:r>
            <a:r>
              <a:rPr lang="en-US" baseline="0" dirty="0" smtClean="0"/>
              <a:t> animation&gt;</a:t>
            </a:r>
          </a:p>
          <a:p>
            <a:endParaRPr lang="en-US" baseline="0" dirty="0" smtClean="0"/>
          </a:p>
          <a:p>
            <a:r>
              <a:rPr lang="en-US" sz="1200" b="0" i="0" u="none" strike="noStrike" kern="1200" baseline="0" dirty="0" smtClean="0">
                <a:solidFill>
                  <a:schemeClr val="tx1"/>
                </a:solidFill>
                <a:latin typeface="+mn-lt"/>
                <a:ea typeface="ヒラギノ角ゴ Pro W3" charset="0"/>
                <a:cs typeface="ヒラギノ角ゴ Pro W3" charset="0"/>
              </a:rPr>
              <a:t>It lists the URL for the remote repository as well as the tracking branch information.</a:t>
            </a:r>
          </a:p>
          <a:p>
            <a:r>
              <a:rPr lang="en-US" sz="1200" b="0" i="0" u="none" strike="noStrike" kern="1200" baseline="0" dirty="0" smtClean="0">
                <a:solidFill>
                  <a:schemeClr val="tx1"/>
                </a:solidFill>
                <a:latin typeface="+mn-lt"/>
                <a:ea typeface="ヒラギノ角ゴ Pro W3" charset="0"/>
                <a:cs typeface="ヒラギノ角ゴ Pro W3" charset="0"/>
              </a:rPr>
              <a:t>The command helpfully tells you that if you’re on the master branch and you run </a:t>
            </a:r>
            <a:r>
              <a:rPr lang="en-US" sz="1200" b="1" i="0" u="none" strike="noStrike" kern="1200" baseline="0" dirty="0" err="1" smtClean="0">
                <a:solidFill>
                  <a:schemeClr val="tx1"/>
                </a:solidFill>
                <a:latin typeface="+mn-lt"/>
                <a:ea typeface="ヒラギノ角ゴ Pro W3" charset="0"/>
                <a:cs typeface="ヒラギノ角ゴ Pro W3" charset="0"/>
              </a:rPr>
              <a:t>git</a:t>
            </a:r>
            <a:r>
              <a:rPr lang="en-US" sz="1200" b="1" i="0" u="none" strike="noStrike" kern="1200" baseline="0" dirty="0" smtClean="0">
                <a:solidFill>
                  <a:schemeClr val="tx1"/>
                </a:solidFill>
                <a:latin typeface="+mn-lt"/>
                <a:ea typeface="ヒラギノ角ゴ Pro W3" charset="0"/>
                <a:cs typeface="ヒラギノ角ゴ Pro W3" charset="0"/>
              </a:rPr>
              <a:t> pull</a:t>
            </a:r>
            <a:r>
              <a:rPr lang="en-US" sz="1200" b="0" i="0" u="none" strike="noStrike" kern="1200" baseline="0" dirty="0" smtClean="0">
                <a:solidFill>
                  <a:schemeClr val="tx1"/>
                </a:solidFill>
                <a:latin typeface="+mn-lt"/>
                <a:ea typeface="ヒラギノ角ゴ Pro W3" charset="0"/>
                <a:cs typeface="ヒラギノ角ゴ Pro W3" charset="0"/>
              </a:rPr>
              <a:t>, it will automatically merge in the master branch on the remote after it fetches all the remote references. </a:t>
            </a:r>
          </a:p>
          <a:p>
            <a:r>
              <a:rPr lang="en-US" sz="1200" b="0" i="0" u="none" strike="noStrike" kern="1200" baseline="0" dirty="0" smtClean="0">
                <a:solidFill>
                  <a:schemeClr val="tx1"/>
                </a:solidFill>
                <a:latin typeface="+mn-lt"/>
                <a:ea typeface="ヒラギノ角ゴ Pro W3" charset="0"/>
                <a:cs typeface="ヒラギノ角ゴ Pro W3" charset="0"/>
              </a:rPr>
              <a:t>It also lists all the remote references </a:t>
            </a:r>
            <a:r>
              <a:rPr lang="en-IN" sz="1200" b="0" i="0" u="none" strike="noStrike" kern="1200" baseline="0" dirty="0" smtClean="0">
                <a:solidFill>
                  <a:schemeClr val="tx1"/>
                </a:solidFill>
                <a:latin typeface="+mn-lt"/>
                <a:ea typeface="ヒラギノ角ゴ Pro W3" charset="0"/>
                <a:cs typeface="ヒラギノ角ゴ Pro W3" charset="0"/>
              </a:rPr>
              <a:t>it has pulled down.</a:t>
            </a:r>
          </a:p>
          <a:p>
            <a:r>
              <a:rPr lang="en-US" sz="1200" b="0" i="0" u="none" strike="noStrike" kern="1200" baseline="0" dirty="0" smtClean="0">
                <a:solidFill>
                  <a:schemeClr val="tx1"/>
                </a:solidFill>
                <a:latin typeface="+mn-lt"/>
                <a:ea typeface="ヒラギノ角ゴ Pro W3" charset="0"/>
                <a:cs typeface="ヒラギノ角ゴ Pro W3" charset="0"/>
              </a:rPr>
              <a:t>That is a simple example you’re likely to encounter. When you’re using Git more heavily, however, you may see much more information from </a:t>
            </a:r>
            <a:r>
              <a:rPr lang="en-US" sz="1200" b="1" i="0" u="none" strike="noStrike" kern="1200" baseline="0" dirty="0" err="1" smtClean="0">
                <a:solidFill>
                  <a:schemeClr val="tx1"/>
                </a:solidFill>
                <a:latin typeface="+mn-lt"/>
                <a:ea typeface="ヒラギノ角ゴ Pro W3" charset="0"/>
                <a:cs typeface="ヒラギノ角ゴ Pro W3" charset="0"/>
              </a:rPr>
              <a:t>git</a:t>
            </a:r>
            <a:r>
              <a:rPr lang="en-US" sz="1200" b="1" i="0" u="none" strike="noStrike" kern="1200" baseline="0" dirty="0" smtClean="0">
                <a:solidFill>
                  <a:schemeClr val="tx1"/>
                </a:solidFill>
                <a:latin typeface="+mn-lt"/>
                <a:ea typeface="ヒラギノ角ゴ Pro W3" charset="0"/>
                <a:cs typeface="ヒラギノ角ゴ Pro W3" charset="0"/>
              </a:rPr>
              <a:t> remote </a:t>
            </a:r>
            <a:r>
              <a:rPr lang="en-IN" sz="1200" b="1" i="0" u="none" strike="noStrike" kern="1200" baseline="0" dirty="0" smtClean="0">
                <a:solidFill>
                  <a:schemeClr val="tx1"/>
                </a:solidFill>
                <a:latin typeface="+mn-lt"/>
                <a:ea typeface="ヒラギノ角ゴ Pro W3" charset="0"/>
                <a:cs typeface="ヒラギノ角ゴ Pro W3" charset="0"/>
              </a:rPr>
              <a:t>show</a:t>
            </a:r>
            <a:r>
              <a:rPr lang="en-IN" sz="1200" b="0" i="0" u="none" strike="noStrike" kern="1200" baseline="0" dirty="0" smtClean="0">
                <a:solidFill>
                  <a:schemeClr val="tx1"/>
                </a:solidFill>
                <a:latin typeface="+mn-lt"/>
                <a:ea typeface="ヒラギノ角ゴ Pro W3" charset="0"/>
                <a:cs typeface="ヒラギノ角ゴ Pro W3" charset="0"/>
              </a:rPr>
              <a:t>:</a:t>
            </a:r>
            <a:endParaRPr lang="en-US" dirty="0"/>
          </a:p>
        </p:txBody>
      </p:sp>
      <p:sp>
        <p:nvSpPr>
          <p:cNvPr id="4" name="Slide Number Placeholder 3"/>
          <p:cNvSpPr>
            <a:spLocks noGrp="1"/>
          </p:cNvSpPr>
          <p:nvPr>
            <p:ph type="sldNum" sz="quarter" idx="10"/>
          </p:nvPr>
        </p:nvSpPr>
        <p:spPr/>
        <p:txBody>
          <a:bodyPr/>
          <a:lstStyle/>
          <a:p>
            <a:fld id="{E29F6AFF-7E04-4C46-8BF4-31DD73873FE8}" type="slidenum">
              <a:rPr lang="en-US" smtClean="0"/>
              <a:pPr/>
              <a:t>25</a:t>
            </a:fld>
            <a:endParaRPr lang="en-US"/>
          </a:p>
        </p:txBody>
      </p:sp>
    </p:spTree>
    <p:extLst>
      <p:ext uri="{BB962C8B-B14F-4D97-AF65-F5344CB8AC3E}">
        <p14:creationId xmlns:p14="http://schemas.microsoft.com/office/powerpoint/2010/main" val="117320203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u="none" strike="noStrike" kern="1200" baseline="0" dirty="0" smtClean="0">
                <a:solidFill>
                  <a:schemeClr val="tx1"/>
                </a:solidFill>
                <a:latin typeface="+mn-lt"/>
                <a:ea typeface="ヒラギノ角ゴ Pro W3" charset="0"/>
                <a:cs typeface="ヒラギノ角ゴ Pro W3" charset="0"/>
              </a:rPr>
              <a:t>If you want to rename a reference you can run </a:t>
            </a:r>
            <a:r>
              <a:rPr lang="en-US" sz="1200" b="1" i="0" u="none" strike="noStrike" kern="1200" baseline="0" dirty="0" err="1" smtClean="0">
                <a:solidFill>
                  <a:schemeClr val="tx1"/>
                </a:solidFill>
                <a:latin typeface="+mn-lt"/>
                <a:ea typeface="ヒラギノ角ゴ Pro W3" charset="0"/>
                <a:cs typeface="ヒラギノ角ゴ Pro W3" charset="0"/>
              </a:rPr>
              <a:t>git</a:t>
            </a:r>
            <a:r>
              <a:rPr lang="en-US" sz="1200" b="1" i="0" u="none" strike="noStrike" kern="1200" baseline="0" dirty="0" smtClean="0">
                <a:solidFill>
                  <a:schemeClr val="tx1"/>
                </a:solidFill>
                <a:latin typeface="+mn-lt"/>
                <a:ea typeface="ヒラギノ角ゴ Pro W3" charset="0"/>
                <a:cs typeface="ヒラギノ角ゴ Pro W3" charset="0"/>
              </a:rPr>
              <a:t> remote rename</a:t>
            </a:r>
            <a:r>
              <a:rPr lang="en-US" sz="1200" b="0" i="0" u="none" strike="noStrike" kern="1200" baseline="0" dirty="0" smtClean="0">
                <a:solidFill>
                  <a:schemeClr val="tx1"/>
                </a:solidFill>
                <a:latin typeface="+mn-lt"/>
                <a:ea typeface="ヒラギノ角ゴ Pro W3" charset="0"/>
                <a:cs typeface="ヒラギノ角ゴ Pro W3" charset="0"/>
              </a:rPr>
              <a:t> to change a remote’s </a:t>
            </a:r>
            <a:r>
              <a:rPr lang="en-US" sz="1200" b="0" i="0" u="none" strike="noStrike" kern="1200" baseline="0" dirty="0" err="1" smtClean="0">
                <a:solidFill>
                  <a:schemeClr val="tx1"/>
                </a:solidFill>
                <a:latin typeface="+mn-lt"/>
                <a:ea typeface="ヒラギノ角ゴ Pro W3" charset="0"/>
                <a:cs typeface="ヒラギノ角ゴ Pro W3" charset="0"/>
              </a:rPr>
              <a:t>shortname</a:t>
            </a:r>
            <a:r>
              <a:rPr lang="en-US" sz="1200" b="0" i="0" u="none" strike="noStrike" kern="1200" baseline="0" dirty="0" smtClean="0">
                <a:solidFill>
                  <a:schemeClr val="tx1"/>
                </a:solidFill>
                <a:latin typeface="+mn-lt"/>
                <a:ea typeface="ヒラギノ角ゴ Pro W3" charset="0"/>
                <a:cs typeface="ヒラギノ角ゴ Pro W3" charset="0"/>
              </a:rPr>
              <a:t>. </a:t>
            </a:r>
          </a:p>
          <a:p>
            <a:r>
              <a:rPr lang="en-US" sz="1200" b="0" i="0" u="none" strike="noStrike" kern="1200" baseline="0" dirty="0" smtClean="0">
                <a:solidFill>
                  <a:schemeClr val="tx1"/>
                </a:solidFill>
                <a:latin typeface="+mn-lt"/>
                <a:ea typeface="ヒラギノ角ゴ Pro W3" charset="0"/>
                <a:cs typeface="ヒラギノ角ゴ Pro W3" charset="0"/>
              </a:rPr>
              <a:t>For instance, if you want to rename </a:t>
            </a:r>
            <a:r>
              <a:rPr lang="en-US" sz="1200" b="0" i="0" u="none" strike="noStrike" kern="1200" baseline="0" dirty="0" err="1" smtClean="0">
                <a:solidFill>
                  <a:schemeClr val="tx1"/>
                </a:solidFill>
                <a:latin typeface="+mn-lt"/>
                <a:ea typeface="ヒラギノ角ゴ Pro W3" charset="0"/>
                <a:cs typeface="ヒラギノ角ゴ Pro W3" charset="0"/>
              </a:rPr>
              <a:t>pb</a:t>
            </a:r>
            <a:r>
              <a:rPr lang="en-US" sz="1200" b="0" i="0" u="none" strike="noStrike" kern="1200" baseline="0" dirty="0" smtClean="0">
                <a:solidFill>
                  <a:schemeClr val="tx1"/>
                </a:solidFill>
                <a:latin typeface="+mn-lt"/>
                <a:ea typeface="ヒラギノ角ゴ Pro W3" charset="0"/>
                <a:cs typeface="ヒラギノ角ゴ Pro W3" charset="0"/>
              </a:rPr>
              <a:t> to </a:t>
            </a:r>
            <a:r>
              <a:rPr lang="en-US" sz="1200" b="0" i="0" u="none" strike="noStrike" kern="1200" baseline="0" dirty="0" err="1" smtClean="0">
                <a:solidFill>
                  <a:schemeClr val="tx1"/>
                </a:solidFill>
                <a:latin typeface="+mn-lt"/>
                <a:ea typeface="ヒラギノ角ゴ Pro W3" charset="0"/>
                <a:cs typeface="ヒラギノ角ゴ Pro W3" charset="0"/>
              </a:rPr>
              <a:t>paul</a:t>
            </a:r>
            <a:r>
              <a:rPr lang="en-US" sz="1200" b="0" i="0" u="none" strike="noStrike" kern="1200" baseline="0" dirty="0" smtClean="0">
                <a:solidFill>
                  <a:schemeClr val="tx1"/>
                </a:solidFill>
                <a:latin typeface="+mn-lt"/>
                <a:ea typeface="ヒラギノ角ゴ Pro W3" charset="0"/>
                <a:cs typeface="ヒラギノ角ゴ Pro W3" charset="0"/>
              </a:rPr>
              <a:t>, you can do so with </a:t>
            </a:r>
            <a:r>
              <a:rPr lang="en-US" sz="1200" b="0" i="1" u="none" strike="noStrike" kern="1200" baseline="0" dirty="0" err="1" smtClean="0">
                <a:solidFill>
                  <a:schemeClr val="tx1"/>
                </a:solidFill>
                <a:latin typeface="+mn-lt"/>
                <a:ea typeface="ヒラギノ角ゴ Pro W3" charset="0"/>
                <a:cs typeface="ヒラギノ角ゴ Pro W3" charset="0"/>
              </a:rPr>
              <a:t>git</a:t>
            </a:r>
            <a:r>
              <a:rPr lang="en-US" sz="1200" b="0" i="1" u="none" strike="noStrike" kern="1200" baseline="0" dirty="0" smtClean="0">
                <a:solidFill>
                  <a:schemeClr val="tx1"/>
                </a:solidFill>
                <a:latin typeface="+mn-lt"/>
                <a:ea typeface="ヒラギノ角ゴ Pro W3" charset="0"/>
                <a:cs typeface="ヒラギノ角ゴ Pro W3" charset="0"/>
              </a:rPr>
              <a:t> remote rename</a:t>
            </a:r>
            <a:r>
              <a:rPr lang="en-US" sz="1200" b="0" i="0" u="none" strike="noStrike" kern="1200" baseline="0" dirty="0" smtClean="0">
                <a:solidFill>
                  <a:schemeClr val="tx1"/>
                </a:solidFill>
                <a:latin typeface="+mn-lt"/>
                <a:ea typeface="ヒラギノ角ゴ Pro W3" charset="0"/>
                <a:cs typeface="ヒラギノ角ゴ Pro W3" charset="0"/>
              </a:rPr>
              <a:t>:</a:t>
            </a:r>
          </a:p>
          <a:p>
            <a:r>
              <a:rPr lang="en-US" sz="1200" b="0" i="0" u="none" strike="noStrike" kern="1200" baseline="0" dirty="0" smtClean="0">
                <a:solidFill>
                  <a:schemeClr val="tx1"/>
                </a:solidFill>
                <a:latin typeface="+mn-lt"/>
                <a:ea typeface="ヒラギノ角ゴ Pro W3" charset="0"/>
                <a:cs typeface="ヒラギノ角ゴ Pro W3" charset="0"/>
              </a:rPr>
              <a:t>&lt;1</a:t>
            </a:r>
            <a:r>
              <a:rPr lang="en-US" sz="1200" b="0" i="0" u="none" strike="noStrike" kern="1200" baseline="30000" dirty="0" smtClean="0">
                <a:solidFill>
                  <a:schemeClr val="tx1"/>
                </a:solidFill>
                <a:latin typeface="+mn-lt"/>
                <a:ea typeface="ヒラギノ角ゴ Pro W3" charset="0"/>
                <a:cs typeface="ヒラギノ角ゴ Pro W3" charset="0"/>
              </a:rPr>
              <a:t>st</a:t>
            </a:r>
            <a:r>
              <a:rPr lang="en-US" sz="1200" b="0" i="0" u="none" strike="noStrike" kern="1200" baseline="0" dirty="0" smtClean="0">
                <a:solidFill>
                  <a:schemeClr val="tx1"/>
                </a:solidFill>
                <a:latin typeface="+mn-lt"/>
                <a:ea typeface="ヒラギノ角ゴ Pro W3" charset="0"/>
                <a:cs typeface="ヒラギノ角ゴ Pro W3" charset="0"/>
              </a:rPr>
              <a:t> animation&gt;</a:t>
            </a:r>
          </a:p>
          <a:p>
            <a:r>
              <a:rPr lang="en-US" sz="1200" b="0" i="0" u="none" strike="noStrike" kern="1200" baseline="0" dirty="0" smtClean="0">
                <a:solidFill>
                  <a:schemeClr val="tx1"/>
                </a:solidFill>
                <a:latin typeface="+mn-lt"/>
                <a:ea typeface="ヒラギノ角ゴ Pro W3" charset="0"/>
                <a:cs typeface="ヒラギノ角ゴ Pro W3" charset="0"/>
              </a:rPr>
              <a:t>It’s worth mentioning that this changes your remote branch names, too. What used to be referenced at </a:t>
            </a:r>
            <a:r>
              <a:rPr lang="en-US" sz="1200" b="0" i="0" u="none" strike="noStrike" kern="1200" baseline="0" dirty="0" err="1" smtClean="0">
                <a:solidFill>
                  <a:schemeClr val="tx1"/>
                </a:solidFill>
                <a:latin typeface="+mn-lt"/>
                <a:ea typeface="ヒラギノ角ゴ Pro W3" charset="0"/>
                <a:cs typeface="ヒラギノ角ゴ Pro W3" charset="0"/>
              </a:rPr>
              <a:t>pb</a:t>
            </a:r>
            <a:r>
              <a:rPr lang="en-US" sz="1200" b="0" i="0" u="none" strike="noStrike" kern="1200" baseline="0" dirty="0" smtClean="0">
                <a:solidFill>
                  <a:schemeClr val="tx1"/>
                </a:solidFill>
                <a:latin typeface="+mn-lt"/>
                <a:ea typeface="ヒラギノ角ゴ Pro W3" charset="0"/>
                <a:cs typeface="ヒラギノ角ゴ Pro W3" charset="0"/>
              </a:rPr>
              <a:t>/master is now at </a:t>
            </a:r>
            <a:r>
              <a:rPr lang="en-US" sz="1200" b="0" i="0" u="none" strike="noStrike" kern="1200" baseline="0" dirty="0" err="1" smtClean="0">
                <a:solidFill>
                  <a:schemeClr val="tx1"/>
                </a:solidFill>
                <a:latin typeface="+mn-lt"/>
                <a:ea typeface="ヒラギノ角ゴ Pro W3" charset="0"/>
                <a:cs typeface="ヒラギノ角ゴ Pro W3" charset="0"/>
              </a:rPr>
              <a:t>paul</a:t>
            </a:r>
            <a:r>
              <a:rPr lang="en-US" sz="1200" b="0" i="0" u="none" strike="noStrike" kern="1200" baseline="0" dirty="0" smtClean="0">
                <a:solidFill>
                  <a:schemeClr val="tx1"/>
                </a:solidFill>
                <a:latin typeface="+mn-lt"/>
                <a:ea typeface="ヒラギノ角ゴ Pro W3" charset="0"/>
                <a:cs typeface="ヒラギノ角ゴ Pro W3" charset="0"/>
              </a:rPr>
              <a:t>/master.</a:t>
            </a:r>
          </a:p>
          <a:p>
            <a:endParaRPr lang="en-US" sz="1200" b="0" i="0" u="none" strike="noStrike" kern="1200" baseline="0" dirty="0" smtClean="0">
              <a:solidFill>
                <a:schemeClr val="tx1"/>
              </a:solidFill>
              <a:latin typeface="+mn-lt"/>
              <a:ea typeface="ヒラギノ角ゴ Pro W3" charset="0"/>
              <a:cs typeface="ヒラギノ角ゴ Pro W3" charset="0"/>
            </a:endParaRPr>
          </a:p>
          <a:p>
            <a:r>
              <a:rPr lang="en-US" sz="1200" b="0" i="0" u="none" strike="noStrike" kern="1200" baseline="0" dirty="0" smtClean="0">
                <a:solidFill>
                  <a:schemeClr val="tx1"/>
                </a:solidFill>
                <a:latin typeface="+mn-lt"/>
                <a:ea typeface="ヒラギノ角ゴ Pro W3" charset="0"/>
                <a:cs typeface="ヒラギノ角ゴ Pro W3" charset="0"/>
              </a:rPr>
              <a:t>&lt;2</a:t>
            </a:r>
            <a:r>
              <a:rPr lang="en-US" sz="1200" b="0" i="0" u="none" strike="noStrike" kern="1200" baseline="30000" dirty="0" smtClean="0">
                <a:solidFill>
                  <a:schemeClr val="tx1"/>
                </a:solidFill>
                <a:latin typeface="+mn-lt"/>
                <a:ea typeface="ヒラギノ角ゴ Pro W3" charset="0"/>
                <a:cs typeface="ヒラギノ角ゴ Pro W3" charset="0"/>
              </a:rPr>
              <a:t>nd</a:t>
            </a:r>
            <a:r>
              <a:rPr lang="en-US" sz="1200" b="0" i="0" u="none" strike="noStrike" kern="1200" baseline="0" dirty="0" smtClean="0">
                <a:solidFill>
                  <a:schemeClr val="tx1"/>
                </a:solidFill>
                <a:latin typeface="+mn-lt"/>
                <a:ea typeface="ヒラギノ角ゴ Pro W3" charset="0"/>
                <a:cs typeface="ヒラギノ角ゴ Pro W3" charset="0"/>
              </a:rPr>
              <a:t> animation&gt;</a:t>
            </a:r>
          </a:p>
          <a:p>
            <a:r>
              <a:rPr lang="en-US" sz="1200" b="0" i="0" u="none" strike="noStrike" kern="1200" baseline="0" dirty="0" smtClean="0">
                <a:solidFill>
                  <a:schemeClr val="tx1"/>
                </a:solidFill>
                <a:latin typeface="+mn-lt"/>
                <a:ea typeface="ヒラギノ角ゴ Pro W3" charset="0"/>
                <a:cs typeface="ヒラギノ角ゴ Pro W3" charset="0"/>
              </a:rPr>
              <a:t>If you want to remove a remote for some reason – you’ve moved the server or are no longer using a particular mirror, or perhaps a contributor isn’t contributing anymore – </a:t>
            </a:r>
          </a:p>
          <a:p>
            <a:r>
              <a:rPr lang="en-US" sz="1200" b="0" i="0" u="none" strike="noStrike" kern="1200" baseline="0" dirty="0" smtClean="0">
                <a:solidFill>
                  <a:schemeClr val="tx1"/>
                </a:solidFill>
                <a:latin typeface="+mn-lt"/>
                <a:ea typeface="ヒラギノ角ゴ Pro W3" charset="0"/>
                <a:cs typeface="ヒラギノ角ゴ Pro W3" charset="0"/>
              </a:rPr>
              <a:t>you can use </a:t>
            </a:r>
            <a:r>
              <a:rPr lang="en-US" sz="1200" b="1" i="0" u="none" strike="noStrike" kern="1200" baseline="0" dirty="0" err="1" smtClean="0">
                <a:solidFill>
                  <a:schemeClr val="tx1"/>
                </a:solidFill>
                <a:latin typeface="+mn-lt"/>
                <a:ea typeface="ヒラギノ角ゴ Pro W3" charset="0"/>
                <a:cs typeface="ヒラギノ角ゴ Pro W3" charset="0"/>
              </a:rPr>
              <a:t>git</a:t>
            </a:r>
            <a:r>
              <a:rPr lang="en-US" sz="1200" b="1" i="0" u="none" strike="noStrike" kern="1200" baseline="0" dirty="0" smtClean="0">
                <a:solidFill>
                  <a:schemeClr val="tx1"/>
                </a:solidFill>
                <a:latin typeface="+mn-lt"/>
                <a:ea typeface="ヒラギノ角ゴ Pro W3" charset="0"/>
                <a:cs typeface="ヒラギノ角ゴ Pro W3" charset="0"/>
              </a:rPr>
              <a:t> remote </a:t>
            </a:r>
            <a:r>
              <a:rPr lang="en-US" sz="1200" b="1" i="0" u="none" strike="noStrike" kern="1200" baseline="0" dirty="0" err="1" smtClean="0">
                <a:solidFill>
                  <a:schemeClr val="tx1"/>
                </a:solidFill>
                <a:latin typeface="+mn-lt"/>
                <a:ea typeface="ヒラギノ角ゴ Pro W3" charset="0"/>
                <a:cs typeface="ヒラギノ角ゴ Pro W3" charset="0"/>
              </a:rPr>
              <a:t>rm</a:t>
            </a:r>
            <a:r>
              <a:rPr lang="en-US" sz="1200" b="1" i="0" u="none" strike="noStrike" kern="1200" baseline="0" dirty="0" smtClean="0">
                <a:solidFill>
                  <a:schemeClr val="tx1"/>
                </a:solidFill>
                <a:latin typeface="+mn-lt"/>
                <a:ea typeface="ヒラギノ角ゴ Pro W3" charset="0"/>
                <a:cs typeface="ヒラギノ角ゴ Pro W3" charset="0"/>
              </a:rPr>
              <a:t>:</a:t>
            </a:r>
          </a:p>
        </p:txBody>
      </p:sp>
      <p:sp>
        <p:nvSpPr>
          <p:cNvPr id="4" name="Slide Number Placeholder 3"/>
          <p:cNvSpPr>
            <a:spLocks noGrp="1"/>
          </p:cNvSpPr>
          <p:nvPr>
            <p:ph type="sldNum" sz="quarter" idx="10"/>
          </p:nvPr>
        </p:nvSpPr>
        <p:spPr/>
        <p:txBody>
          <a:bodyPr/>
          <a:lstStyle/>
          <a:p>
            <a:fld id="{E29F6AFF-7E04-4C46-8BF4-31DD73873FE8}" type="slidenum">
              <a:rPr lang="en-US" smtClean="0"/>
              <a:pPr/>
              <a:t>26</a:t>
            </a:fld>
            <a:endParaRPr lang="en-US"/>
          </a:p>
        </p:txBody>
      </p:sp>
    </p:spTree>
    <p:extLst>
      <p:ext uri="{BB962C8B-B14F-4D97-AF65-F5344CB8AC3E}">
        <p14:creationId xmlns:p14="http://schemas.microsoft.com/office/powerpoint/2010/main" val="135980014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u="none" strike="noStrike" kern="1200" baseline="0" dirty="0" smtClean="0">
                <a:solidFill>
                  <a:schemeClr val="tx1"/>
                </a:solidFill>
                <a:latin typeface="+mn-lt"/>
                <a:ea typeface="ヒラギノ角ゴ Pro W3" charset="0"/>
                <a:cs typeface="ヒラギノ角ゴ Pro W3" charset="0"/>
              </a:rPr>
              <a:t>Like most VCSs, Git has the ability to tag specific points in history as being important. </a:t>
            </a:r>
          </a:p>
          <a:p>
            <a:r>
              <a:rPr lang="en-US" sz="1200" b="0" i="0" u="none" strike="noStrike" kern="1200" baseline="0" dirty="0" smtClean="0">
                <a:solidFill>
                  <a:schemeClr val="tx1"/>
                </a:solidFill>
                <a:latin typeface="+mn-lt"/>
                <a:ea typeface="ヒラギノ角ゴ Pro W3" charset="0"/>
                <a:cs typeface="ヒラギノ角ゴ Pro W3" charset="0"/>
              </a:rPr>
              <a:t>Typically people use this functionality to mark release points (v1.0, and so on). </a:t>
            </a:r>
          </a:p>
          <a:p>
            <a:r>
              <a:rPr lang="en-US" sz="1200" b="0" i="0" u="none" strike="noStrike" kern="1200" baseline="0" dirty="0" smtClean="0">
                <a:solidFill>
                  <a:schemeClr val="tx1"/>
                </a:solidFill>
                <a:latin typeface="+mn-lt"/>
                <a:ea typeface="ヒラギノ角ゴ Pro W3" charset="0"/>
                <a:cs typeface="ヒラギノ角ゴ Pro W3" charset="0"/>
              </a:rPr>
              <a:t>In this section, you’ll learn how to list the available tags, how to create new tags, and what the different types of tags are.</a:t>
            </a:r>
          </a:p>
          <a:p>
            <a:endParaRPr lang="en-US" sz="1200" b="0" i="0" u="none" strike="noStrike" kern="1200" baseline="0" dirty="0" smtClean="0">
              <a:solidFill>
                <a:schemeClr val="tx1"/>
              </a:solidFill>
              <a:latin typeface="+mn-lt"/>
              <a:ea typeface="ヒラギノ角ゴ Pro W3" charset="0"/>
              <a:cs typeface="ヒラギノ角ゴ Pro W3" charset="0"/>
            </a:endParaRPr>
          </a:p>
          <a:p>
            <a:r>
              <a:rPr lang="en-US" sz="1200" b="0" i="0" u="none" strike="noStrike" kern="1200" baseline="0" dirty="0" smtClean="0">
                <a:solidFill>
                  <a:schemeClr val="tx1"/>
                </a:solidFill>
                <a:latin typeface="+mn-lt"/>
                <a:ea typeface="ヒラギノ角ゴ Pro W3" charset="0"/>
                <a:cs typeface="ヒラギノ角ゴ Pro W3" charset="0"/>
              </a:rPr>
              <a:t>Listing the available tags in Git is straightforward. Just type </a:t>
            </a:r>
            <a:r>
              <a:rPr lang="en-US" sz="1200" b="1" i="0" u="none" strike="noStrike" kern="1200" baseline="0" dirty="0" err="1" smtClean="0">
                <a:solidFill>
                  <a:schemeClr val="tx1"/>
                </a:solidFill>
                <a:latin typeface="+mn-lt"/>
                <a:ea typeface="ヒラギノ角ゴ Pro W3" charset="0"/>
                <a:cs typeface="ヒラギノ角ゴ Pro W3" charset="0"/>
              </a:rPr>
              <a:t>git</a:t>
            </a:r>
            <a:r>
              <a:rPr lang="en-US" sz="1200" b="1" i="0" u="none" strike="noStrike" kern="1200" baseline="0" dirty="0" smtClean="0">
                <a:solidFill>
                  <a:schemeClr val="tx1"/>
                </a:solidFill>
                <a:latin typeface="+mn-lt"/>
                <a:ea typeface="ヒラギノ角ゴ Pro W3" charset="0"/>
                <a:cs typeface="ヒラギノ角ゴ Pro W3" charset="0"/>
              </a:rPr>
              <a:t> tag</a:t>
            </a:r>
          </a:p>
          <a:p>
            <a:r>
              <a:rPr lang="en-US" sz="1200" b="0" i="0" u="none" strike="noStrike" kern="1200" baseline="0" dirty="0" smtClean="0">
                <a:solidFill>
                  <a:schemeClr val="tx1"/>
                </a:solidFill>
                <a:latin typeface="+mn-lt"/>
                <a:ea typeface="ヒラギノ角ゴ Pro W3" charset="0"/>
                <a:cs typeface="ヒラギノ角ゴ Pro W3" charset="0"/>
              </a:rPr>
              <a:t>&lt;1</a:t>
            </a:r>
            <a:r>
              <a:rPr lang="en-US" sz="1200" b="0" i="0" u="none" strike="noStrike" kern="1200" baseline="30000" dirty="0" smtClean="0">
                <a:solidFill>
                  <a:schemeClr val="tx1"/>
                </a:solidFill>
                <a:latin typeface="+mn-lt"/>
                <a:ea typeface="ヒラギノ角ゴ Pro W3" charset="0"/>
                <a:cs typeface="ヒラギノ角ゴ Pro W3" charset="0"/>
              </a:rPr>
              <a:t>st</a:t>
            </a:r>
            <a:r>
              <a:rPr lang="en-US" sz="1200" b="0" i="0" u="none" strike="noStrike" kern="1200" baseline="0" dirty="0" smtClean="0">
                <a:solidFill>
                  <a:schemeClr val="tx1"/>
                </a:solidFill>
                <a:latin typeface="+mn-lt"/>
                <a:ea typeface="ヒラギノ角ゴ Pro W3" charset="0"/>
                <a:cs typeface="ヒラギノ角ゴ Pro W3" charset="0"/>
              </a:rPr>
              <a:t> animation&gt;</a:t>
            </a:r>
          </a:p>
          <a:p>
            <a:r>
              <a:rPr lang="en-US" sz="1200" b="0" i="0" u="none" strike="noStrike" kern="1200" baseline="0" dirty="0" smtClean="0">
                <a:solidFill>
                  <a:schemeClr val="tx1"/>
                </a:solidFill>
                <a:latin typeface="+mn-lt"/>
                <a:ea typeface="ヒラギノ角ゴ Pro W3" charset="0"/>
                <a:cs typeface="ヒラギノ角ゴ Pro W3" charset="0"/>
              </a:rPr>
              <a:t>This command lists the tags in alphabetical order; the order in which they appear has no real importance.</a:t>
            </a:r>
          </a:p>
          <a:p>
            <a:endParaRPr lang="en-US" sz="1200" b="0" i="0" u="none" strike="noStrike" kern="1200" baseline="0" dirty="0" smtClean="0">
              <a:solidFill>
                <a:schemeClr val="tx1"/>
              </a:solidFill>
              <a:latin typeface="+mn-lt"/>
              <a:ea typeface="ヒラギノ角ゴ Pro W3" charset="0"/>
              <a:cs typeface="ヒラギノ角ゴ Pro W3" charset="0"/>
            </a:endParaRPr>
          </a:p>
          <a:p>
            <a:r>
              <a:rPr lang="en-US" sz="1200" b="0" i="0" u="none" strike="noStrike" kern="1200" baseline="0" dirty="0" smtClean="0">
                <a:solidFill>
                  <a:schemeClr val="tx1"/>
                </a:solidFill>
                <a:latin typeface="+mn-lt"/>
                <a:ea typeface="ヒラギノ角ゴ Pro W3" charset="0"/>
                <a:cs typeface="ヒラギノ角ゴ Pro W3" charset="0"/>
              </a:rPr>
              <a:t>You can also search for tags with a particular pattern. </a:t>
            </a:r>
          </a:p>
          <a:p>
            <a:pPr marL="0" marR="0" indent="0" algn="l" defTabSz="457200" rtl="0" eaLnBrk="0" fontAlgn="base" latinLnBrk="0" hangingPunct="0">
              <a:lnSpc>
                <a:spcPct val="100000"/>
              </a:lnSpc>
              <a:spcBef>
                <a:spcPct val="30000"/>
              </a:spcBef>
              <a:spcAft>
                <a:spcPct val="0"/>
              </a:spcAft>
              <a:buClrTx/>
              <a:buSzTx/>
              <a:buFontTx/>
              <a:buNone/>
              <a:tabLst/>
              <a:defRPr/>
            </a:pPr>
            <a:r>
              <a:rPr lang="en-US" sz="1200" b="0" i="0" u="none" strike="noStrike" kern="1200" baseline="0" dirty="0" smtClean="0">
                <a:solidFill>
                  <a:schemeClr val="tx1"/>
                </a:solidFill>
                <a:latin typeface="+mn-lt"/>
                <a:ea typeface="ヒラギノ角ゴ Pro W3" charset="0"/>
                <a:cs typeface="ヒラギノ角ゴ Pro W3" charset="0"/>
              </a:rPr>
              <a:t>&lt;2</a:t>
            </a:r>
            <a:r>
              <a:rPr lang="en-US" sz="1200" b="0" i="0" u="none" strike="noStrike" kern="1200" baseline="30000" dirty="0" smtClean="0">
                <a:solidFill>
                  <a:schemeClr val="tx1"/>
                </a:solidFill>
                <a:latin typeface="+mn-lt"/>
                <a:ea typeface="ヒラギノ角ゴ Pro W3" charset="0"/>
                <a:cs typeface="ヒラギノ角ゴ Pro W3" charset="0"/>
              </a:rPr>
              <a:t>nd</a:t>
            </a:r>
            <a:r>
              <a:rPr lang="en-US" sz="1200" b="0" i="0" u="none" strike="noStrike" kern="1200" baseline="0" dirty="0" smtClean="0">
                <a:solidFill>
                  <a:schemeClr val="tx1"/>
                </a:solidFill>
                <a:latin typeface="+mn-lt"/>
                <a:ea typeface="ヒラギノ角ゴ Pro W3" charset="0"/>
                <a:cs typeface="ヒラギノ角ゴ Pro W3" charset="0"/>
              </a:rPr>
              <a:t> animation&gt;</a:t>
            </a:r>
          </a:p>
          <a:p>
            <a:endParaRPr lang="en-US" sz="1200" b="0" i="0" u="none" strike="noStrike" kern="1200" baseline="0" dirty="0" smtClean="0">
              <a:solidFill>
                <a:schemeClr val="tx1"/>
              </a:solidFill>
              <a:latin typeface="+mn-lt"/>
              <a:ea typeface="ヒラギノ角ゴ Pro W3" charset="0"/>
              <a:cs typeface="ヒラギノ角ゴ Pro W3" charset="0"/>
            </a:endParaRPr>
          </a:p>
          <a:p>
            <a:r>
              <a:rPr lang="en-US" sz="1200" b="0" i="0" u="none" strike="noStrike" kern="1200" baseline="0" dirty="0" smtClean="0">
                <a:solidFill>
                  <a:schemeClr val="tx1"/>
                </a:solidFill>
                <a:latin typeface="+mn-lt"/>
                <a:ea typeface="ヒラギノ角ゴ Pro W3" charset="0"/>
                <a:cs typeface="ヒラギノ角ゴ Pro W3" charset="0"/>
              </a:rPr>
              <a:t>The Git source repo, for instance, contains more than 500 tags. </a:t>
            </a:r>
          </a:p>
          <a:p>
            <a:r>
              <a:rPr lang="en-US" sz="1200" b="0" i="0" u="none" strike="noStrike" kern="1200" baseline="0" dirty="0" smtClean="0">
                <a:solidFill>
                  <a:schemeClr val="tx1"/>
                </a:solidFill>
                <a:latin typeface="+mn-lt"/>
                <a:ea typeface="ヒラギノ角ゴ Pro W3" charset="0"/>
                <a:cs typeface="ヒラギノ角ゴ Pro W3" charset="0"/>
              </a:rPr>
              <a:t>If you’re only interested in looking at the 1.8.5 series, you can run this.</a:t>
            </a:r>
          </a:p>
          <a:p>
            <a:endParaRPr lang="en-US" sz="1200" b="0" i="0" u="none" strike="noStrike" kern="1200" baseline="0" dirty="0" smtClean="0">
              <a:solidFill>
                <a:schemeClr val="tx1"/>
              </a:solidFill>
              <a:latin typeface="+mn-lt"/>
              <a:ea typeface="ヒラギノ角ゴ Pro W3" charset="0"/>
              <a:cs typeface="ヒラギノ角ゴ Pro W3" charset="0"/>
            </a:endParaRPr>
          </a:p>
          <a:p>
            <a:endParaRPr lang="en-US" sz="1200" b="0" i="0" u="none" strike="noStrike" kern="1200" baseline="0" dirty="0" smtClean="0">
              <a:solidFill>
                <a:schemeClr val="tx1"/>
              </a:solidFill>
              <a:latin typeface="+mn-lt"/>
              <a:ea typeface="ヒラギノ角ゴ Pro W3" charset="0"/>
              <a:cs typeface="ヒラギノ角ゴ Pro W3" charset="0"/>
            </a:endParaRPr>
          </a:p>
        </p:txBody>
      </p:sp>
      <p:sp>
        <p:nvSpPr>
          <p:cNvPr id="4" name="Slide Number Placeholder 3"/>
          <p:cNvSpPr>
            <a:spLocks noGrp="1"/>
          </p:cNvSpPr>
          <p:nvPr>
            <p:ph type="sldNum" sz="quarter" idx="10"/>
          </p:nvPr>
        </p:nvSpPr>
        <p:spPr/>
        <p:txBody>
          <a:bodyPr/>
          <a:lstStyle/>
          <a:p>
            <a:fld id="{E29F6AFF-7E04-4C46-8BF4-31DD73873FE8}" type="slidenum">
              <a:rPr lang="en-US" smtClean="0"/>
              <a:pPr/>
              <a:t>27</a:t>
            </a:fld>
            <a:endParaRPr lang="en-US"/>
          </a:p>
        </p:txBody>
      </p:sp>
    </p:spTree>
    <p:extLst>
      <p:ext uri="{BB962C8B-B14F-4D97-AF65-F5344CB8AC3E}">
        <p14:creationId xmlns:p14="http://schemas.microsoft.com/office/powerpoint/2010/main" val="41475349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u="none" strike="noStrike" kern="1200" baseline="0" dirty="0" smtClean="0">
                <a:solidFill>
                  <a:schemeClr val="tx1"/>
                </a:solidFill>
                <a:latin typeface="+mn-lt"/>
                <a:ea typeface="ヒラギノ角ゴ Pro W3" charset="0"/>
                <a:cs typeface="ヒラギノ角ゴ Pro W3" charset="0"/>
              </a:rPr>
              <a:t>Creating an annotated tag in Git is simple. The easiest way is to specify </a:t>
            </a:r>
            <a:r>
              <a:rPr lang="en-US" sz="1200" b="1" i="1" u="none" strike="noStrike" kern="1200" baseline="0" dirty="0" smtClean="0">
                <a:solidFill>
                  <a:schemeClr val="tx1"/>
                </a:solidFill>
                <a:latin typeface="+mn-lt"/>
                <a:ea typeface="ヒラギノ角ゴ Pro W3" charset="0"/>
                <a:cs typeface="ヒラギノ角ゴ Pro W3" charset="0"/>
              </a:rPr>
              <a:t>-a</a:t>
            </a:r>
            <a:r>
              <a:rPr lang="en-US" sz="1200" b="0" i="0" u="none" strike="noStrike" kern="1200" baseline="0" dirty="0" smtClean="0">
                <a:solidFill>
                  <a:schemeClr val="tx1"/>
                </a:solidFill>
                <a:latin typeface="+mn-lt"/>
                <a:ea typeface="ヒラギノ角ゴ Pro W3" charset="0"/>
                <a:cs typeface="ヒラギノ角ゴ Pro W3" charset="0"/>
              </a:rPr>
              <a:t> when you run the tag command.</a:t>
            </a:r>
          </a:p>
          <a:p>
            <a:r>
              <a:rPr lang="en-US" sz="1200" b="0" i="0" u="none" strike="noStrike" kern="1200" baseline="0" dirty="0" smtClean="0">
                <a:solidFill>
                  <a:schemeClr val="tx1"/>
                </a:solidFill>
                <a:latin typeface="+mn-lt"/>
                <a:ea typeface="ヒラギノ角ゴ Pro W3" charset="0"/>
                <a:cs typeface="ヒラギノ角ゴ Pro W3" charset="0"/>
              </a:rPr>
              <a:t>&lt;1</a:t>
            </a:r>
            <a:r>
              <a:rPr lang="en-US" sz="1200" b="0" i="0" u="none" strike="noStrike" kern="1200" baseline="30000" dirty="0" smtClean="0">
                <a:solidFill>
                  <a:schemeClr val="tx1"/>
                </a:solidFill>
                <a:latin typeface="+mn-lt"/>
                <a:ea typeface="ヒラギノ角ゴ Pro W3" charset="0"/>
                <a:cs typeface="ヒラギノ角ゴ Pro W3" charset="0"/>
              </a:rPr>
              <a:t>st</a:t>
            </a:r>
            <a:r>
              <a:rPr lang="en-US" sz="1200" b="0" i="0" u="none" strike="noStrike" kern="1200" baseline="0" dirty="0" smtClean="0">
                <a:solidFill>
                  <a:schemeClr val="tx1"/>
                </a:solidFill>
                <a:latin typeface="+mn-lt"/>
                <a:ea typeface="ヒラギノ角ゴ Pro W3" charset="0"/>
                <a:cs typeface="ヒラギノ角ゴ Pro W3" charset="0"/>
              </a:rPr>
              <a:t> animation&gt;</a:t>
            </a:r>
          </a:p>
          <a:p>
            <a:endParaRPr lang="en-US" sz="1200" b="0" i="0" u="none" strike="noStrike" kern="1200" baseline="0" dirty="0" smtClean="0">
              <a:solidFill>
                <a:schemeClr val="tx1"/>
              </a:solidFill>
              <a:latin typeface="+mn-lt"/>
              <a:ea typeface="ヒラギノ角ゴ Pro W3" charset="0"/>
              <a:cs typeface="ヒラギノ角ゴ Pro W3" charset="0"/>
            </a:endParaRPr>
          </a:p>
          <a:p>
            <a:r>
              <a:rPr lang="en-US" sz="1200" b="0" i="0" u="none" strike="noStrike" kern="1200" baseline="0" dirty="0" smtClean="0">
                <a:solidFill>
                  <a:schemeClr val="tx1"/>
                </a:solidFill>
                <a:latin typeface="+mn-lt"/>
                <a:ea typeface="ヒラギノ角ゴ Pro W3" charset="0"/>
                <a:cs typeface="ヒラギノ角ゴ Pro W3" charset="0"/>
              </a:rPr>
              <a:t>The -m specifies a tagging message, which is stored with the tag. If you don’t specify a message for an annotated tag, Git launches your editor so you can </a:t>
            </a:r>
            <a:r>
              <a:rPr lang="en-IN" sz="1200" b="0" i="0" u="none" strike="noStrike" kern="1200" baseline="0" dirty="0" smtClean="0">
                <a:solidFill>
                  <a:schemeClr val="tx1"/>
                </a:solidFill>
                <a:latin typeface="+mn-lt"/>
                <a:ea typeface="ヒラギノ角ゴ Pro W3" charset="0"/>
                <a:cs typeface="ヒラギノ角ゴ Pro W3" charset="0"/>
              </a:rPr>
              <a:t>type it in.</a:t>
            </a:r>
          </a:p>
          <a:p>
            <a:endParaRPr lang="en-US" sz="1200" b="0" i="0" u="none" strike="noStrike" kern="1200" baseline="0" dirty="0" smtClean="0">
              <a:solidFill>
                <a:schemeClr val="tx1"/>
              </a:solidFill>
              <a:latin typeface="+mn-lt"/>
              <a:ea typeface="ヒラギノ角ゴ Pro W3" charset="0"/>
              <a:cs typeface="ヒラギノ角ゴ Pro W3" charset="0"/>
            </a:endParaRPr>
          </a:p>
          <a:p>
            <a:r>
              <a:rPr lang="en-US" sz="1200" b="0" i="0" u="none" strike="noStrike" kern="1200" baseline="0" dirty="0" smtClean="0">
                <a:solidFill>
                  <a:schemeClr val="tx1"/>
                </a:solidFill>
                <a:latin typeface="+mn-lt"/>
                <a:ea typeface="ヒラギノ角ゴ Pro W3" charset="0"/>
                <a:cs typeface="ヒラギノ角ゴ Pro W3" charset="0"/>
              </a:rPr>
              <a:t>You can see the tag data along with the commit that was tagged by using the </a:t>
            </a:r>
            <a:r>
              <a:rPr lang="en-IN" sz="1200" b="1" i="0" u="none" strike="noStrike" kern="1200" baseline="0" dirty="0" smtClean="0">
                <a:solidFill>
                  <a:schemeClr val="tx1"/>
                </a:solidFill>
                <a:latin typeface="+mn-lt"/>
                <a:ea typeface="ヒラギノ角ゴ Pro W3" charset="0"/>
                <a:cs typeface="ヒラギノ角ゴ Pro W3" charset="0"/>
              </a:rPr>
              <a:t>git show</a:t>
            </a:r>
            <a:r>
              <a:rPr lang="en-IN" sz="1200" b="0" i="0" u="none" strike="noStrike" kern="1200" baseline="0" dirty="0" smtClean="0">
                <a:solidFill>
                  <a:schemeClr val="tx1"/>
                </a:solidFill>
                <a:latin typeface="+mn-lt"/>
                <a:ea typeface="ヒラギノ角ゴ Pro W3" charset="0"/>
                <a:cs typeface="ヒラギノ角ゴ Pro W3" charset="0"/>
              </a:rPr>
              <a:t> command:</a:t>
            </a:r>
          </a:p>
          <a:p>
            <a:r>
              <a:rPr lang="en-US" sz="1200" b="0" i="0" u="none" strike="noStrike" kern="1200" baseline="0" dirty="0" smtClean="0">
                <a:solidFill>
                  <a:schemeClr val="tx1"/>
                </a:solidFill>
                <a:latin typeface="+mn-lt"/>
                <a:ea typeface="ヒラギノ角ゴ Pro W3" charset="0"/>
                <a:cs typeface="ヒラギノ角ゴ Pro W3" charset="0"/>
              </a:rPr>
              <a:t>&lt;2</a:t>
            </a:r>
            <a:r>
              <a:rPr lang="en-US" sz="1200" b="0" i="0" u="none" strike="noStrike" kern="1200" baseline="30000" dirty="0" smtClean="0">
                <a:solidFill>
                  <a:schemeClr val="tx1"/>
                </a:solidFill>
                <a:latin typeface="+mn-lt"/>
                <a:ea typeface="ヒラギノ角ゴ Pro W3" charset="0"/>
                <a:cs typeface="ヒラギノ角ゴ Pro W3" charset="0"/>
              </a:rPr>
              <a:t>nd</a:t>
            </a:r>
            <a:r>
              <a:rPr lang="en-US" sz="1200" b="0" i="0" u="none" strike="noStrike" kern="1200" baseline="0" dirty="0" smtClean="0">
                <a:solidFill>
                  <a:schemeClr val="tx1"/>
                </a:solidFill>
                <a:latin typeface="+mn-lt"/>
                <a:ea typeface="ヒラギノ角ゴ Pro W3" charset="0"/>
                <a:cs typeface="ヒラギノ角ゴ Pro W3" charset="0"/>
              </a:rPr>
              <a:t> animation&gt;</a:t>
            </a:r>
          </a:p>
          <a:p>
            <a:endParaRPr lang="en-US" sz="1200" b="0" i="0" u="none" strike="noStrike" kern="1200" baseline="0" dirty="0" smtClean="0">
              <a:solidFill>
                <a:schemeClr val="tx1"/>
              </a:solidFill>
              <a:latin typeface="+mn-lt"/>
              <a:ea typeface="ヒラギノ角ゴ Pro W3" charset="0"/>
              <a:cs typeface="ヒラギノ角ゴ Pro W3" charset="0"/>
            </a:endParaRPr>
          </a:p>
          <a:p>
            <a:r>
              <a:rPr lang="en-US" sz="1200" b="0" i="0" u="none" strike="noStrike" kern="1200" baseline="0" dirty="0" smtClean="0">
                <a:solidFill>
                  <a:schemeClr val="tx1"/>
                </a:solidFill>
                <a:latin typeface="+mn-lt"/>
                <a:ea typeface="ヒラギノ角ゴ Pro W3" charset="0"/>
                <a:cs typeface="ヒラギノ角ゴ Pro W3" charset="0"/>
              </a:rPr>
              <a:t>That shows the tagger information, the date the commit was tagged, and the annotation message before showing the commit information.</a:t>
            </a:r>
          </a:p>
          <a:p>
            <a:endParaRPr lang="en-US" sz="1200" b="0" i="0" u="none" strike="noStrike" kern="1200" baseline="0" dirty="0" smtClean="0">
              <a:solidFill>
                <a:schemeClr val="tx1"/>
              </a:solidFill>
              <a:latin typeface="+mn-lt"/>
              <a:ea typeface="ヒラギノ角ゴ Pro W3" charset="0"/>
              <a:cs typeface="ヒラギノ角ゴ Pro W3" charset="0"/>
            </a:endParaRPr>
          </a:p>
          <a:p>
            <a:endParaRPr lang="en-US" sz="1200" b="0" i="0" u="none" strike="noStrike" kern="1200" baseline="0" dirty="0" smtClean="0">
              <a:solidFill>
                <a:schemeClr val="tx1"/>
              </a:solidFill>
              <a:latin typeface="+mn-lt"/>
              <a:ea typeface="ヒラギノ角ゴ Pro W3" charset="0"/>
              <a:cs typeface="ヒラギノ角ゴ Pro W3" charset="0"/>
            </a:endParaRPr>
          </a:p>
          <a:p>
            <a:endParaRPr lang="en-US" sz="1200" b="0" i="0" u="none" strike="noStrike" kern="1200" baseline="0" dirty="0" smtClean="0">
              <a:solidFill>
                <a:schemeClr val="tx1"/>
              </a:solidFill>
              <a:latin typeface="+mn-lt"/>
              <a:ea typeface="ヒラギノ角ゴ Pro W3" charset="0"/>
              <a:cs typeface="ヒラギノ角ゴ Pro W3" charset="0"/>
            </a:endParaRPr>
          </a:p>
          <a:p>
            <a:endParaRPr lang="en-US" sz="1200" b="0" i="0" u="none" strike="noStrike" kern="1200" baseline="0" dirty="0" smtClean="0">
              <a:solidFill>
                <a:schemeClr val="tx1"/>
              </a:solidFill>
              <a:latin typeface="+mn-lt"/>
              <a:ea typeface="ヒラギノ角ゴ Pro W3" charset="0"/>
              <a:cs typeface="ヒラギノ角ゴ Pro W3" charset="0"/>
            </a:endParaRPr>
          </a:p>
        </p:txBody>
      </p:sp>
      <p:sp>
        <p:nvSpPr>
          <p:cNvPr id="4" name="Slide Number Placeholder 3"/>
          <p:cNvSpPr>
            <a:spLocks noGrp="1"/>
          </p:cNvSpPr>
          <p:nvPr>
            <p:ph type="sldNum" sz="quarter" idx="10"/>
          </p:nvPr>
        </p:nvSpPr>
        <p:spPr/>
        <p:txBody>
          <a:bodyPr/>
          <a:lstStyle/>
          <a:p>
            <a:fld id="{E29F6AFF-7E04-4C46-8BF4-31DD73873FE8}" type="slidenum">
              <a:rPr lang="en-US" smtClean="0"/>
              <a:pPr/>
              <a:t>28</a:t>
            </a:fld>
            <a:endParaRPr lang="en-US"/>
          </a:p>
        </p:txBody>
      </p:sp>
    </p:spTree>
    <p:extLst>
      <p:ext uri="{BB962C8B-B14F-4D97-AF65-F5344CB8AC3E}">
        <p14:creationId xmlns:p14="http://schemas.microsoft.com/office/powerpoint/2010/main" val="234470229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u="none" strike="noStrike" kern="1200" baseline="0" dirty="0" smtClean="0">
                <a:solidFill>
                  <a:schemeClr val="tx1"/>
                </a:solidFill>
                <a:latin typeface="+mn-lt"/>
                <a:ea typeface="ヒラギノ角ゴ Pro W3" charset="0"/>
                <a:cs typeface="ヒラギノ角ゴ Pro W3" charset="0"/>
              </a:rPr>
              <a:t>Another way to tag commits is with a lightweight tag. </a:t>
            </a:r>
          </a:p>
          <a:p>
            <a:r>
              <a:rPr lang="en-US" sz="1200" b="0" i="0" u="none" strike="noStrike" kern="1200" baseline="0" dirty="0" smtClean="0">
                <a:solidFill>
                  <a:schemeClr val="tx1"/>
                </a:solidFill>
                <a:latin typeface="+mn-lt"/>
                <a:ea typeface="ヒラギノ角ゴ Pro W3" charset="0"/>
                <a:cs typeface="ヒラギノ角ゴ Pro W3" charset="0"/>
              </a:rPr>
              <a:t>This is basically the commit checksum stored in a file – no other information is kept. To create a lightweight tag, </a:t>
            </a:r>
            <a:r>
              <a:rPr lang="en-US" sz="1200" b="0" i="0" u="sng" strike="noStrike" kern="1200" baseline="0" dirty="0" smtClean="0">
                <a:solidFill>
                  <a:schemeClr val="tx1"/>
                </a:solidFill>
                <a:latin typeface="+mn-lt"/>
                <a:ea typeface="ヒラギノ角ゴ Pro W3" charset="0"/>
                <a:cs typeface="ヒラギノ角ゴ Pro W3" charset="0"/>
              </a:rPr>
              <a:t>don’t</a:t>
            </a:r>
            <a:r>
              <a:rPr lang="en-US" sz="1200" b="0" i="0" u="none" strike="noStrike" kern="1200" baseline="0" dirty="0" smtClean="0">
                <a:solidFill>
                  <a:schemeClr val="tx1"/>
                </a:solidFill>
                <a:latin typeface="+mn-lt"/>
                <a:ea typeface="ヒラギノ角ゴ Pro W3" charset="0"/>
                <a:cs typeface="ヒラギノ角ゴ Pro W3" charset="0"/>
              </a:rPr>
              <a:t> supply the </a:t>
            </a:r>
            <a:r>
              <a:rPr lang="en-US" sz="1200" b="1" i="0" u="none" strike="noStrike" kern="1200" baseline="0" dirty="0" smtClean="0">
                <a:solidFill>
                  <a:schemeClr val="tx1"/>
                </a:solidFill>
                <a:latin typeface="+mn-lt"/>
                <a:ea typeface="ヒラギノ角ゴ Pro W3" charset="0"/>
                <a:cs typeface="ヒラギノ角ゴ Pro W3" charset="0"/>
              </a:rPr>
              <a:t>-a</a:t>
            </a:r>
            <a:r>
              <a:rPr lang="en-US" sz="1200" b="0" i="0" u="none" strike="noStrike" kern="1200" baseline="0" dirty="0" smtClean="0">
                <a:solidFill>
                  <a:schemeClr val="tx1"/>
                </a:solidFill>
                <a:latin typeface="+mn-lt"/>
                <a:ea typeface="ヒラギノ角ゴ Pro W3" charset="0"/>
                <a:cs typeface="ヒラギノ角ゴ Pro W3" charset="0"/>
              </a:rPr>
              <a:t>, </a:t>
            </a:r>
            <a:r>
              <a:rPr lang="en-US" sz="1200" b="1" i="0" u="none" strike="noStrike" kern="1200" baseline="0" dirty="0" smtClean="0">
                <a:solidFill>
                  <a:schemeClr val="tx1"/>
                </a:solidFill>
                <a:latin typeface="+mn-lt"/>
                <a:ea typeface="ヒラギノ角ゴ Pro W3" charset="0"/>
                <a:cs typeface="ヒラギノ角ゴ Pro W3" charset="0"/>
              </a:rPr>
              <a:t>-s</a:t>
            </a:r>
            <a:r>
              <a:rPr lang="en-US" sz="1200" b="0" i="0" u="none" strike="noStrike" kern="1200" baseline="0" dirty="0" smtClean="0">
                <a:solidFill>
                  <a:schemeClr val="tx1"/>
                </a:solidFill>
                <a:latin typeface="+mn-lt"/>
                <a:ea typeface="ヒラギノ角ゴ Pro W3" charset="0"/>
                <a:cs typeface="ヒラギノ角ゴ Pro W3" charset="0"/>
              </a:rPr>
              <a:t>, or </a:t>
            </a:r>
            <a:r>
              <a:rPr lang="en-US" sz="1200" b="1" i="0" u="none" strike="noStrike" kern="1200" baseline="0" dirty="0" smtClean="0">
                <a:solidFill>
                  <a:schemeClr val="tx1"/>
                </a:solidFill>
                <a:latin typeface="+mn-lt"/>
                <a:ea typeface="ヒラギノ角ゴ Pro W3" charset="0"/>
                <a:cs typeface="ヒラギノ角ゴ Pro W3" charset="0"/>
              </a:rPr>
              <a:t>-m</a:t>
            </a:r>
            <a:r>
              <a:rPr lang="en-US" sz="1200" b="0" i="0" u="none" strike="noStrike" kern="1200" baseline="0" dirty="0" smtClean="0">
                <a:solidFill>
                  <a:schemeClr val="tx1"/>
                </a:solidFill>
                <a:latin typeface="+mn-lt"/>
                <a:ea typeface="ヒラギノ角ゴ Pro W3" charset="0"/>
                <a:cs typeface="ヒラギノ角ゴ Pro W3" charset="0"/>
              </a:rPr>
              <a:t> option.</a:t>
            </a:r>
          </a:p>
          <a:p>
            <a:r>
              <a:rPr lang="en-US" sz="1200" b="0" i="0" u="none" strike="noStrike" kern="1200" baseline="0" dirty="0" smtClean="0">
                <a:solidFill>
                  <a:schemeClr val="tx1"/>
                </a:solidFill>
                <a:latin typeface="+mn-lt"/>
                <a:ea typeface="ヒラギノ角ゴ Pro W3" charset="0"/>
                <a:cs typeface="ヒラギノ角ゴ Pro W3" charset="0"/>
              </a:rPr>
              <a:t>&lt;1</a:t>
            </a:r>
            <a:r>
              <a:rPr lang="en-US" sz="1200" b="0" i="0" u="none" strike="noStrike" kern="1200" baseline="30000" dirty="0" smtClean="0">
                <a:solidFill>
                  <a:schemeClr val="tx1"/>
                </a:solidFill>
                <a:latin typeface="+mn-lt"/>
                <a:ea typeface="ヒラギノ角ゴ Pro W3" charset="0"/>
                <a:cs typeface="ヒラギノ角ゴ Pro W3" charset="0"/>
              </a:rPr>
              <a:t>st</a:t>
            </a:r>
            <a:r>
              <a:rPr lang="en-US" sz="1200" b="0" i="0" u="none" strike="noStrike" kern="1200" baseline="0" dirty="0" smtClean="0">
                <a:solidFill>
                  <a:schemeClr val="tx1"/>
                </a:solidFill>
                <a:latin typeface="+mn-lt"/>
                <a:ea typeface="ヒラギノ角ゴ Pro W3" charset="0"/>
                <a:cs typeface="ヒラギノ角ゴ Pro W3" charset="0"/>
              </a:rPr>
              <a:t> animation&gt;</a:t>
            </a:r>
          </a:p>
          <a:p>
            <a:endParaRPr lang="en-US" sz="1200" b="0" i="0" u="none" strike="noStrike" kern="1200" baseline="0" dirty="0" smtClean="0">
              <a:solidFill>
                <a:schemeClr val="tx1"/>
              </a:solidFill>
              <a:latin typeface="+mn-lt"/>
              <a:ea typeface="ヒラギノ角ゴ Pro W3" charset="0"/>
              <a:cs typeface="ヒラギノ角ゴ Pro W3" charset="0"/>
            </a:endParaRPr>
          </a:p>
          <a:p>
            <a:endParaRPr lang="en-US" sz="1200" b="0" i="0" u="none" strike="noStrike" kern="1200" baseline="0" dirty="0" smtClean="0">
              <a:solidFill>
                <a:schemeClr val="tx1"/>
              </a:solidFill>
              <a:latin typeface="+mn-lt"/>
              <a:ea typeface="ヒラギノ角ゴ Pro W3" charset="0"/>
              <a:cs typeface="ヒラギノ角ゴ Pro W3" charset="0"/>
            </a:endParaRPr>
          </a:p>
          <a:p>
            <a:r>
              <a:rPr lang="en-US" sz="1200" b="0" i="0" u="none" strike="noStrike" kern="1200" baseline="0" dirty="0" smtClean="0">
                <a:solidFill>
                  <a:schemeClr val="tx1"/>
                </a:solidFill>
                <a:latin typeface="+mn-lt"/>
                <a:ea typeface="ヒラギノ角ゴ Pro W3" charset="0"/>
                <a:cs typeface="ヒラギノ角ゴ Pro W3" charset="0"/>
              </a:rPr>
              <a:t>This time, if you run </a:t>
            </a:r>
            <a:r>
              <a:rPr lang="en-US" sz="1200" b="0" i="0" u="none" strike="noStrike" kern="1200" baseline="0" dirty="0" err="1" smtClean="0">
                <a:solidFill>
                  <a:schemeClr val="tx1"/>
                </a:solidFill>
                <a:latin typeface="+mn-lt"/>
                <a:ea typeface="ヒラギノ角ゴ Pro W3" charset="0"/>
                <a:cs typeface="ヒラギノ角ゴ Pro W3" charset="0"/>
              </a:rPr>
              <a:t>git</a:t>
            </a:r>
            <a:r>
              <a:rPr lang="en-US" sz="1200" b="0" i="0" u="none" strike="noStrike" kern="1200" baseline="0" dirty="0" smtClean="0">
                <a:solidFill>
                  <a:schemeClr val="tx1"/>
                </a:solidFill>
                <a:latin typeface="+mn-lt"/>
                <a:ea typeface="ヒラギノ角ゴ Pro W3" charset="0"/>
                <a:cs typeface="ヒラギノ角ゴ Pro W3" charset="0"/>
              </a:rPr>
              <a:t> show on the tag, you don’t see the extra tag information. The command just shows the commit.</a:t>
            </a:r>
          </a:p>
          <a:p>
            <a:r>
              <a:rPr lang="en-US" sz="1200" b="0" i="0" u="none" strike="noStrike" kern="1200" baseline="0" dirty="0" smtClean="0">
                <a:solidFill>
                  <a:schemeClr val="tx1"/>
                </a:solidFill>
                <a:latin typeface="+mn-lt"/>
                <a:ea typeface="ヒラギノ角ゴ Pro W3" charset="0"/>
                <a:cs typeface="ヒラギノ角ゴ Pro W3" charset="0"/>
              </a:rPr>
              <a:t>&lt;2</a:t>
            </a:r>
            <a:r>
              <a:rPr lang="en-US" sz="1200" b="0" i="0" u="none" strike="noStrike" kern="1200" baseline="30000" dirty="0" smtClean="0">
                <a:solidFill>
                  <a:schemeClr val="tx1"/>
                </a:solidFill>
                <a:latin typeface="+mn-lt"/>
                <a:ea typeface="ヒラギノ角ゴ Pro W3" charset="0"/>
                <a:cs typeface="ヒラギノ角ゴ Pro W3" charset="0"/>
              </a:rPr>
              <a:t>nd</a:t>
            </a:r>
            <a:r>
              <a:rPr lang="en-US" sz="1200" b="0" i="0" u="none" strike="noStrike" kern="1200" baseline="0" dirty="0" smtClean="0">
                <a:solidFill>
                  <a:schemeClr val="tx1"/>
                </a:solidFill>
                <a:latin typeface="+mn-lt"/>
                <a:ea typeface="ヒラギノ角ゴ Pro W3" charset="0"/>
                <a:cs typeface="ヒラギノ角ゴ Pro W3" charset="0"/>
              </a:rPr>
              <a:t> animation&gt;</a:t>
            </a:r>
          </a:p>
          <a:p>
            <a:endParaRPr lang="en-US" sz="1200" b="0" i="0" u="none" strike="noStrike" kern="1200" baseline="0" dirty="0" smtClean="0">
              <a:solidFill>
                <a:schemeClr val="tx1"/>
              </a:solidFill>
              <a:latin typeface="+mn-lt"/>
              <a:ea typeface="ヒラギノ角ゴ Pro W3" charset="0"/>
              <a:cs typeface="ヒラギノ角ゴ Pro W3" charset="0"/>
            </a:endParaRPr>
          </a:p>
          <a:p>
            <a:endParaRPr lang="en-US" sz="1200" b="0" i="0" u="none" strike="noStrike" kern="1200" baseline="0" dirty="0" smtClean="0">
              <a:solidFill>
                <a:schemeClr val="tx1"/>
              </a:solidFill>
              <a:latin typeface="+mn-lt"/>
              <a:ea typeface="ヒラギノ角ゴ Pro W3" charset="0"/>
              <a:cs typeface="ヒラギノ角ゴ Pro W3" charset="0"/>
            </a:endParaRPr>
          </a:p>
          <a:p>
            <a:endParaRPr lang="en-US" sz="1200" b="0" i="0" u="none" strike="noStrike" kern="1200" baseline="0" dirty="0" smtClean="0">
              <a:solidFill>
                <a:schemeClr val="tx1"/>
              </a:solidFill>
              <a:latin typeface="+mn-lt"/>
              <a:ea typeface="ヒラギノ角ゴ Pro W3" charset="0"/>
              <a:cs typeface="ヒラギノ角ゴ Pro W3" charset="0"/>
            </a:endParaRPr>
          </a:p>
        </p:txBody>
      </p:sp>
      <p:sp>
        <p:nvSpPr>
          <p:cNvPr id="4" name="Slide Number Placeholder 3"/>
          <p:cNvSpPr>
            <a:spLocks noGrp="1"/>
          </p:cNvSpPr>
          <p:nvPr>
            <p:ph type="sldNum" sz="quarter" idx="10"/>
          </p:nvPr>
        </p:nvSpPr>
        <p:spPr/>
        <p:txBody>
          <a:bodyPr/>
          <a:lstStyle/>
          <a:p>
            <a:fld id="{E29F6AFF-7E04-4C46-8BF4-31DD73873FE8}" type="slidenum">
              <a:rPr lang="en-US" smtClean="0"/>
              <a:pPr/>
              <a:t>29</a:t>
            </a:fld>
            <a:endParaRPr lang="en-US"/>
          </a:p>
        </p:txBody>
      </p:sp>
    </p:spTree>
    <p:extLst>
      <p:ext uri="{BB962C8B-B14F-4D97-AF65-F5344CB8AC3E}">
        <p14:creationId xmlns:p14="http://schemas.microsoft.com/office/powerpoint/2010/main" val="11024154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US" sz="1200" b="0" i="0" u="none" strike="noStrike" kern="1200" baseline="0" dirty="0" smtClean="0">
                <a:solidFill>
                  <a:schemeClr val="tx1"/>
                </a:solidFill>
                <a:latin typeface="+mn-lt"/>
                <a:ea typeface="ヒラギノ角ゴ Pro W3" charset="0"/>
                <a:cs typeface="ヒラギノ角ゴ Pro W3" charset="0"/>
              </a:rPr>
              <a:t>There are a lot of different ways to use Git. There are the original command line tools, and there are many graphical user interfaces of varying capabilities. For this module, we will be using Git on the command line. For one, the command line is the only place you can run </a:t>
            </a:r>
            <a:r>
              <a:rPr lang="en-US" sz="1200" b="1" i="0" u="none" strike="noStrike" kern="1200" baseline="0" dirty="0" smtClean="0">
                <a:solidFill>
                  <a:schemeClr val="tx1"/>
                </a:solidFill>
                <a:latin typeface="+mn-lt"/>
                <a:ea typeface="ヒラギノ角ゴ Pro W3" charset="0"/>
                <a:cs typeface="ヒラギノ角ゴ Pro W3" charset="0"/>
              </a:rPr>
              <a:t>all </a:t>
            </a:r>
            <a:r>
              <a:rPr lang="en-US" sz="1200" b="0" i="0" u="none" strike="noStrike" kern="1200" baseline="0" dirty="0" smtClean="0">
                <a:solidFill>
                  <a:schemeClr val="tx1"/>
                </a:solidFill>
                <a:latin typeface="+mn-lt"/>
                <a:ea typeface="ヒラギノ角ゴ Pro W3" charset="0"/>
                <a:cs typeface="ヒラギノ角ゴ Pro W3" charset="0"/>
              </a:rPr>
              <a:t>Git commands – most of the GUIs only implement some subset of Git functionality for simplicity. If you know how to run the command line version, you can probably also figure out how to run the GUI version, while the opposite is not necessarily true. </a:t>
            </a:r>
          </a:p>
          <a:p>
            <a:r>
              <a:rPr lang="en-US" sz="1200" b="0" i="0" u="none" strike="noStrike" kern="1200" baseline="0" dirty="0" smtClean="0">
                <a:solidFill>
                  <a:schemeClr val="tx1"/>
                </a:solidFill>
                <a:latin typeface="+mn-lt"/>
                <a:ea typeface="ヒラギノ角ゴ Pro W3" charset="0"/>
                <a:cs typeface="ヒラギノ角ゴ Pro W3" charset="0"/>
              </a:rPr>
              <a:t>Also, while your choice of graphical client is a matter of personal taste, </a:t>
            </a:r>
            <a:r>
              <a:rPr lang="en-US" sz="1200" b="0" i="1" u="none" strike="noStrike" kern="1200" baseline="0" dirty="0" smtClean="0">
                <a:solidFill>
                  <a:schemeClr val="tx1"/>
                </a:solidFill>
                <a:latin typeface="+mn-lt"/>
                <a:ea typeface="ヒラギノ角ゴ Pro W3" charset="0"/>
                <a:cs typeface="ヒラギノ角ゴ Pro W3" charset="0"/>
              </a:rPr>
              <a:t>all </a:t>
            </a:r>
            <a:r>
              <a:rPr lang="en-US" sz="1200" b="0" i="0" u="none" strike="noStrike" kern="1200" baseline="0" dirty="0" smtClean="0">
                <a:solidFill>
                  <a:schemeClr val="tx1"/>
                </a:solidFill>
                <a:latin typeface="+mn-lt"/>
                <a:ea typeface="ヒラギノ角ゴ Pro W3" charset="0"/>
                <a:cs typeface="ヒラギノ角ゴ Pro W3" charset="0"/>
              </a:rPr>
              <a:t>users will have the command-line </a:t>
            </a:r>
            <a:r>
              <a:rPr lang="en-IN" sz="1200" b="0" i="0" u="none" strike="noStrike" kern="1200" baseline="0" dirty="0" smtClean="0">
                <a:solidFill>
                  <a:schemeClr val="tx1"/>
                </a:solidFill>
                <a:latin typeface="+mn-lt"/>
                <a:ea typeface="ヒラギノ角ゴ Pro W3" charset="0"/>
                <a:cs typeface="ヒラギノ角ゴ Pro W3" charset="0"/>
              </a:rPr>
              <a:t>tools installed and available. </a:t>
            </a:r>
            <a:r>
              <a:rPr lang="en-US" sz="1200" b="0" i="0" u="none" strike="noStrike" kern="1200" baseline="0" dirty="0" smtClean="0">
                <a:solidFill>
                  <a:schemeClr val="tx1"/>
                </a:solidFill>
                <a:latin typeface="+mn-lt"/>
                <a:ea typeface="ヒラギノ角ゴ Pro W3" charset="0"/>
                <a:cs typeface="ヒラギノ角ゴ Pro W3" charset="0"/>
              </a:rPr>
              <a:t>So we will expect you to know how to open Terminal.</a:t>
            </a:r>
          </a:p>
          <a:p>
            <a:endParaRPr lang="en-US" sz="1200" b="0" i="0" u="none" strike="noStrike" kern="1200" baseline="0" dirty="0" smtClean="0">
              <a:solidFill>
                <a:schemeClr val="tx1"/>
              </a:solidFill>
              <a:latin typeface="+mn-lt"/>
            </a:endParaRPr>
          </a:p>
          <a:p>
            <a:r>
              <a:rPr lang="en-US" sz="1200" b="0" i="0" u="none" strike="noStrike" kern="1200" baseline="0" dirty="0" smtClean="0">
                <a:solidFill>
                  <a:schemeClr val="tx1"/>
                </a:solidFill>
                <a:latin typeface="+mn-lt"/>
                <a:ea typeface="ヒラギノ角ゴ Pro W3" charset="0"/>
                <a:cs typeface="ヒラギノ角ゴ Pro W3" charset="0"/>
              </a:rPr>
              <a:t>Before you start using Git, you have to make it available on your computer. Even if it’s already installed, it’s probably a good idea to update to the latest version. You can either install it as a package or via another installer, or download the source code and compile it yourself.</a:t>
            </a:r>
          </a:p>
          <a:p>
            <a:endParaRPr lang="en-US" sz="1200" b="0" i="0" u="none" strike="noStrike" kern="1200" baseline="0" dirty="0" smtClean="0">
              <a:solidFill>
                <a:schemeClr val="tx1"/>
              </a:solidFill>
              <a:latin typeface="+mn-lt"/>
            </a:endParaRPr>
          </a:p>
          <a:p>
            <a:r>
              <a:rPr lang="en-US" sz="1200" b="0" i="0" u="none" strike="noStrike" kern="1200" baseline="0" dirty="0" smtClean="0">
                <a:solidFill>
                  <a:schemeClr val="tx1"/>
                </a:solidFill>
                <a:latin typeface="+mn-lt"/>
              </a:rPr>
              <a:t>&lt;first animation&gt;</a:t>
            </a:r>
          </a:p>
          <a:p>
            <a:r>
              <a:rPr lang="en-US" sz="1200" b="0" i="0" u="none" strike="noStrike" kern="1200" baseline="0" dirty="0" smtClean="0">
                <a:solidFill>
                  <a:schemeClr val="tx1"/>
                </a:solidFill>
                <a:latin typeface="+mn-lt"/>
                <a:ea typeface="ヒラギノ角ゴ Pro W3" charset="0"/>
                <a:cs typeface="ヒラギノ角ゴ Pro W3" charset="0"/>
              </a:rPr>
              <a:t>Some people may instead find it useful to install Git from source, because you’ll get the most recent version. The binary installers tend to be a bit behind, though as Git has matured in recent years, this has made less of a difference. If you do want to install Git from source, you need to have the following libraries that Git depends on: </a:t>
            </a:r>
          </a:p>
          <a:p>
            <a:r>
              <a:rPr lang="en-US" sz="1200" b="0" i="0" u="none" strike="noStrike" kern="1200" baseline="0" dirty="0" smtClean="0">
                <a:solidFill>
                  <a:schemeClr val="tx1"/>
                </a:solidFill>
                <a:latin typeface="+mn-lt"/>
                <a:ea typeface="ヒラギノ角ゴ Pro W3" charset="0"/>
                <a:cs typeface="ヒラギノ角ゴ Pro W3" charset="0"/>
              </a:rPr>
              <a:t>	curl, </a:t>
            </a:r>
            <a:r>
              <a:rPr lang="en-US" sz="1200" b="0" i="0" u="none" strike="noStrike" kern="1200" baseline="0" dirty="0" err="1" smtClean="0">
                <a:solidFill>
                  <a:schemeClr val="tx1"/>
                </a:solidFill>
                <a:latin typeface="+mn-lt"/>
                <a:ea typeface="ヒラギノ角ゴ Pro W3" charset="0"/>
                <a:cs typeface="ヒラギノ角ゴ Pro W3" charset="0"/>
              </a:rPr>
              <a:t>zlib</a:t>
            </a:r>
            <a:r>
              <a:rPr lang="en-US" sz="1200" b="0" i="0" u="none" strike="noStrike" kern="1200" baseline="0" dirty="0" smtClean="0">
                <a:solidFill>
                  <a:schemeClr val="tx1"/>
                </a:solidFill>
                <a:latin typeface="+mn-lt"/>
                <a:ea typeface="ヒラギノ角ゴ Pro W3" charset="0"/>
                <a:cs typeface="ヒラギノ角ゴ Pro W3" charset="0"/>
              </a:rPr>
              <a:t>, </a:t>
            </a:r>
            <a:r>
              <a:rPr lang="en-US" sz="1200" b="0" i="0" u="none" strike="noStrike" kern="1200" baseline="0" dirty="0" err="1" smtClean="0">
                <a:solidFill>
                  <a:schemeClr val="tx1"/>
                </a:solidFill>
                <a:latin typeface="+mn-lt"/>
                <a:ea typeface="ヒラギノ角ゴ Pro W3" charset="0"/>
                <a:cs typeface="ヒラギノ角ゴ Pro W3" charset="0"/>
              </a:rPr>
              <a:t>openssl</a:t>
            </a:r>
            <a:r>
              <a:rPr lang="en-US" sz="1200" b="0" i="0" u="none" strike="noStrike" kern="1200" baseline="0" dirty="0" smtClean="0">
                <a:solidFill>
                  <a:schemeClr val="tx1"/>
                </a:solidFill>
                <a:latin typeface="+mn-lt"/>
                <a:ea typeface="ヒラギノ角ゴ Pro W3" charset="0"/>
                <a:cs typeface="ヒラギノ角ゴ Pro W3" charset="0"/>
              </a:rPr>
              <a:t>, expat, and </a:t>
            </a:r>
            <a:r>
              <a:rPr lang="en-US" sz="1200" b="0" i="0" u="none" strike="noStrike" kern="1200" baseline="0" dirty="0" err="1" smtClean="0">
                <a:solidFill>
                  <a:schemeClr val="tx1"/>
                </a:solidFill>
                <a:latin typeface="+mn-lt"/>
                <a:ea typeface="ヒラギノ角ゴ Pro W3" charset="0"/>
                <a:cs typeface="ヒラギノ角ゴ Pro W3" charset="0"/>
              </a:rPr>
              <a:t>libiconv</a:t>
            </a:r>
            <a:r>
              <a:rPr lang="en-US" sz="1200" b="0" i="0" u="none" strike="noStrike" kern="1200" baseline="0" dirty="0" smtClean="0">
                <a:solidFill>
                  <a:schemeClr val="tx1"/>
                </a:solidFill>
                <a:latin typeface="+mn-lt"/>
                <a:ea typeface="ヒラギノ角ゴ Pro W3" charset="0"/>
                <a:cs typeface="ヒラギノ角ゴ Pro W3" charset="0"/>
              </a:rPr>
              <a:t>. </a:t>
            </a:r>
          </a:p>
          <a:p>
            <a:endParaRPr lang="en-US" sz="1200" b="0" i="0" u="none" strike="noStrike" kern="1200" baseline="0" dirty="0" smtClean="0">
              <a:solidFill>
                <a:schemeClr val="tx1"/>
              </a:solidFill>
              <a:latin typeface="+mn-lt"/>
              <a:ea typeface="ヒラギノ角ゴ Pro W3" charset="0"/>
              <a:cs typeface="ヒラギノ角ゴ Pro W3" charset="0"/>
            </a:endParaRPr>
          </a:p>
          <a:p>
            <a:r>
              <a:rPr lang="en-US" sz="1200" b="0" i="0" u="none" strike="noStrike" kern="1200" baseline="0" dirty="0" smtClean="0">
                <a:solidFill>
                  <a:schemeClr val="tx1"/>
                </a:solidFill>
                <a:latin typeface="+mn-lt"/>
                <a:ea typeface="ヒラギノ角ゴ Pro W3" charset="0"/>
                <a:cs typeface="ヒラギノ角ゴ Pro W3" charset="0"/>
              </a:rPr>
              <a:t>For example, if you’re on a system that has yum (such as RHEL), you can use one of these commands to install all of the </a:t>
            </a:r>
            <a:r>
              <a:rPr lang="en-IN" sz="1200" b="0" i="0" u="none" strike="noStrike" kern="1200" baseline="0" dirty="0" smtClean="0">
                <a:solidFill>
                  <a:schemeClr val="tx1"/>
                </a:solidFill>
                <a:latin typeface="+mn-lt"/>
                <a:ea typeface="ヒラギノ角ゴ Pro W3" charset="0"/>
                <a:cs typeface="ヒラギノ角ゴ Pro W3" charset="0"/>
              </a:rPr>
              <a:t>dependencies:</a:t>
            </a:r>
          </a:p>
          <a:p>
            <a:r>
              <a:rPr lang="en-US" sz="1200" b="0" i="0" u="none" strike="noStrike" kern="1200" baseline="0" dirty="0" smtClean="0">
                <a:solidFill>
                  <a:schemeClr val="tx1"/>
                </a:solidFill>
                <a:latin typeface="+mn-lt"/>
                <a:ea typeface="ヒラギノ角ゴ Pro W3" charset="0"/>
                <a:cs typeface="ヒラギノ角ゴ Pro W3" charset="0"/>
              </a:rPr>
              <a:t>$ yum install curl-</a:t>
            </a:r>
            <a:r>
              <a:rPr lang="en-US" sz="1200" b="0" i="0" u="none" strike="noStrike" kern="1200" baseline="0" dirty="0" err="1" smtClean="0">
                <a:solidFill>
                  <a:schemeClr val="tx1"/>
                </a:solidFill>
                <a:latin typeface="+mn-lt"/>
                <a:ea typeface="ヒラギノ角ゴ Pro W3" charset="0"/>
                <a:cs typeface="ヒラギノ角ゴ Pro W3" charset="0"/>
              </a:rPr>
              <a:t>devel</a:t>
            </a:r>
            <a:r>
              <a:rPr lang="en-US" sz="1200" b="0" i="0" u="none" strike="noStrike" kern="1200" baseline="0" dirty="0" smtClean="0">
                <a:solidFill>
                  <a:schemeClr val="tx1"/>
                </a:solidFill>
                <a:latin typeface="+mn-lt"/>
                <a:ea typeface="ヒラギノ角ゴ Pro W3" charset="0"/>
                <a:cs typeface="ヒラギノ角ゴ Pro W3" charset="0"/>
              </a:rPr>
              <a:t> expat-</a:t>
            </a:r>
            <a:r>
              <a:rPr lang="en-US" sz="1200" b="0" i="0" u="none" strike="noStrike" kern="1200" baseline="0" dirty="0" err="1" smtClean="0">
                <a:solidFill>
                  <a:schemeClr val="tx1"/>
                </a:solidFill>
                <a:latin typeface="+mn-lt"/>
                <a:ea typeface="ヒラギノ角ゴ Pro W3" charset="0"/>
                <a:cs typeface="ヒラギノ角ゴ Pro W3" charset="0"/>
              </a:rPr>
              <a:t>devel</a:t>
            </a:r>
            <a:r>
              <a:rPr lang="en-US" sz="1200" b="0" i="0" u="none" strike="noStrike" kern="1200" baseline="0" dirty="0" smtClean="0">
                <a:solidFill>
                  <a:schemeClr val="tx1"/>
                </a:solidFill>
                <a:latin typeface="+mn-lt"/>
                <a:ea typeface="ヒラギノ角ゴ Pro W3" charset="0"/>
                <a:cs typeface="ヒラギノ角ゴ Pro W3" charset="0"/>
              </a:rPr>
              <a:t> </a:t>
            </a:r>
            <a:r>
              <a:rPr lang="en-US" sz="1200" b="0" i="0" u="none" strike="noStrike" kern="1200" baseline="0" dirty="0" err="1" smtClean="0">
                <a:solidFill>
                  <a:schemeClr val="tx1"/>
                </a:solidFill>
                <a:latin typeface="+mn-lt"/>
                <a:ea typeface="ヒラギノ角ゴ Pro W3" charset="0"/>
                <a:cs typeface="ヒラギノ角ゴ Pro W3" charset="0"/>
              </a:rPr>
              <a:t>gettext-devel</a:t>
            </a:r>
            <a:r>
              <a:rPr lang="en-US" sz="1200" b="0" i="0" u="none" strike="noStrike" kern="1200" baseline="0" dirty="0" smtClean="0">
                <a:solidFill>
                  <a:schemeClr val="tx1"/>
                </a:solidFill>
                <a:latin typeface="+mn-lt"/>
                <a:ea typeface="ヒラギノ角ゴ Pro W3" charset="0"/>
                <a:cs typeface="ヒラギノ角ゴ Pro W3" charset="0"/>
              </a:rPr>
              <a:t> </a:t>
            </a:r>
            <a:r>
              <a:rPr lang="en-IN" sz="1200" b="0" i="0" u="none" strike="noStrike" kern="1200" baseline="0" dirty="0" err="1" smtClean="0">
                <a:solidFill>
                  <a:schemeClr val="tx1"/>
                </a:solidFill>
                <a:latin typeface="+mn-lt"/>
                <a:ea typeface="ヒラギノ角ゴ Pro W3" charset="0"/>
                <a:cs typeface="ヒラギノ角ゴ Pro W3" charset="0"/>
              </a:rPr>
              <a:t>openssl-devel</a:t>
            </a:r>
            <a:r>
              <a:rPr lang="en-IN" sz="1200" b="0" i="0" u="none" strike="noStrike" kern="1200" baseline="0" dirty="0" smtClean="0">
                <a:solidFill>
                  <a:schemeClr val="tx1"/>
                </a:solidFill>
                <a:latin typeface="+mn-lt"/>
                <a:ea typeface="ヒラギノ角ゴ Pro W3" charset="0"/>
                <a:cs typeface="ヒラギノ角ゴ Pro W3" charset="0"/>
              </a:rPr>
              <a:t> </a:t>
            </a:r>
            <a:r>
              <a:rPr lang="en-IN" sz="1200" b="0" i="0" u="none" strike="noStrike" kern="1200" baseline="0" dirty="0" err="1" smtClean="0">
                <a:solidFill>
                  <a:schemeClr val="tx1"/>
                </a:solidFill>
                <a:latin typeface="+mn-lt"/>
                <a:ea typeface="ヒラギノ角ゴ Pro W3" charset="0"/>
                <a:cs typeface="ヒラギノ角ゴ Pro W3" charset="0"/>
              </a:rPr>
              <a:t>zlib-devel</a:t>
            </a:r>
            <a:endParaRPr lang="en-IN" sz="1200" b="0" i="0" u="none" strike="noStrike" kern="1200" baseline="0" dirty="0" smtClean="0">
              <a:solidFill>
                <a:schemeClr val="tx1"/>
              </a:solidFill>
              <a:latin typeface="+mn-lt"/>
              <a:ea typeface="ヒラギノ角ゴ Pro W3" charset="0"/>
              <a:cs typeface="ヒラギノ角ゴ Pro W3" charset="0"/>
            </a:endParaRPr>
          </a:p>
          <a:p>
            <a:endParaRPr lang="en-US" sz="1200" b="0" i="0" u="none" strike="noStrike" kern="1200" baseline="0" dirty="0" smtClean="0">
              <a:solidFill>
                <a:schemeClr val="tx1"/>
              </a:solidFill>
              <a:latin typeface="+mn-lt"/>
              <a:ea typeface="ヒラギノ角ゴ Pro W3" charset="0"/>
              <a:cs typeface="ヒラギノ角ゴ Pro W3" charset="0"/>
            </a:endParaRPr>
          </a:p>
          <a:p>
            <a:r>
              <a:rPr lang="en-US" sz="1200" b="0" i="0" u="none" strike="noStrike" kern="1200" baseline="0" dirty="0" smtClean="0">
                <a:solidFill>
                  <a:schemeClr val="tx1"/>
                </a:solidFill>
                <a:latin typeface="+mn-lt"/>
                <a:ea typeface="ヒラギノ角ゴ Pro W3" charset="0"/>
                <a:cs typeface="ヒラギノ角ゴ Pro W3" charset="0"/>
              </a:rPr>
              <a:t>&lt;2</a:t>
            </a:r>
            <a:r>
              <a:rPr lang="en-US" sz="1200" b="0" i="0" u="none" strike="noStrike" kern="1200" baseline="30000" dirty="0" smtClean="0">
                <a:solidFill>
                  <a:schemeClr val="tx1"/>
                </a:solidFill>
                <a:latin typeface="+mn-lt"/>
                <a:ea typeface="ヒラギノ角ゴ Pro W3" charset="0"/>
                <a:cs typeface="ヒラギノ角ゴ Pro W3" charset="0"/>
              </a:rPr>
              <a:t>nd</a:t>
            </a:r>
            <a:r>
              <a:rPr lang="en-US" sz="1200" b="0" i="0" u="none" strike="noStrike" kern="1200" baseline="0" dirty="0" smtClean="0">
                <a:solidFill>
                  <a:schemeClr val="tx1"/>
                </a:solidFill>
                <a:latin typeface="+mn-lt"/>
                <a:ea typeface="ヒラギノ角ゴ Pro W3" charset="0"/>
                <a:cs typeface="ヒラギノ角ゴ Pro W3" charset="0"/>
              </a:rPr>
              <a:t> animation&gt;</a:t>
            </a:r>
          </a:p>
          <a:p>
            <a:r>
              <a:rPr lang="en-US" sz="1200" b="0" i="0" u="none" strike="noStrike" kern="1200" baseline="0" dirty="0" smtClean="0">
                <a:solidFill>
                  <a:schemeClr val="tx1"/>
                </a:solidFill>
                <a:latin typeface="+mn-lt"/>
                <a:ea typeface="ヒラギノ角ゴ Pro W3" charset="0"/>
                <a:cs typeface="ヒラギノ角ゴ Pro W3" charset="0"/>
              </a:rPr>
              <a:t>When you have all the necessary dependencies, you can go ahead and grab the latest tagged release </a:t>
            </a:r>
            <a:r>
              <a:rPr lang="en-US" sz="1200" b="0" i="0" u="none" strike="noStrike" kern="1200" baseline="0" dirty="0" err="1" smtClean="0">
                <a:solidFill>
                  <a:schemeClr val="tx1"/>
                </a:solidFill>
                <a:latin typeface="+mn-lt"/>
                <a:ea typeface="ヒラギノ角ゴ Pro W3" charset="0"/>
                <a:cs typeface="ヒラギノ角ゴ Pro W3" charset="0"/>
              </a:rPr>
              <a:t>tarball</a:t>
            </a:r>
            <a:r>
              <a:rPr lang="en-US" sz="1200" b="0" i="0" u="none" strike="noStrike" kern="1200" baseline="0" dirty="0" smtClean="0">
                <a:solidFill>
                  <a:schemeClr val="tx1"/>
                </a:solidFill>
                <a:latin typeface="+mn-lt"/>
                <a:ea typeface="ヒラギノ角ゴ Pro W3" charset="0"/>
                <a:cs typeface="ヒラギノ角ゴ Pro W3" charset="0"/>
              </a:rPr>
              <a:t> from several places. You can get it via the Kernel. org site, as mentioned in first link or the mirror on the GitHub web site</a:t>
            </a:r>
          </a:p>
          <a:p>
            <a:endParaRPr lang="en-US" sz="1200" b="0" i="0" u="none" strike="noStrike" kern="1200" baseline="0" dirty="0" smtClean="0">
              <a:solidFill>
                <a:schemeClr val="tx1"/>
              </a:solidFill>
              <a:latin typeface="+mn-lt"/>
              <a:ea typeface="ヒラギノ角ゴ Pro W3" charset="0"/>
              <a:cs typeface="ヒラギノ角ゴ Pro W3" charset="0"/>
            </a:endParaRPr>
          </a:p>
          <a:p>
            <a:r>
              <a:rPr lang="en-US" sz="1200" b="0" i="0" u="none" strike="noStrike" kern="1200" baseline="0" dirty="0" smtClean="0">
                <a:solidFill>
                  <a:schemeClr val="tx1"/>
                </a:solidFill>
                <a:latin typeface="+mn-lt"/>
                <a:ea typeface="ヒラギノ角ゴ Pro W3" charset="0"/>
                <a:cs typeface="ヒラギノ角ゴ Pro W3" charset="0"/>
              </a:rPr>
              <a:t>&lt;3</a:t>
            </a:r>
            <a:r>
              <a:rPr lang="en-US" sz="1200" b="0" i="0" u="none" strike="noStrike" kern="1200" baseline="30000" dirty="0" smtClean="0">
                <a:solidFill>
                  <a:schemeClr val="tx1"/>
                </a:solidFill>
                <a:latin typeface="+mn-lt"/>
                <a:ea typeface="ヒラギノ角ゴ Pro W3" charset="0"/>
                <a:cs typeface="ヒラギノ角ゴ Pro W3" charset="0"/>
              </a:rPr>
              <a:t>rd</a:t>
            </a:r>
            <a:r>
              <a:rPr lang="en-US" sz="1200" b="0" i="0" u="none" strike="noStrike" kern="1200" baseline="0" dirty="0" smtClean="0">
                <a:solidFill>
                  <a:schemeClr val="tx1"/>
                </a:solidFill>
                <a:latin typeface="+mn-lt"/>
                <a:ea typeface="ヒラギノ角ゴ Pro W3" charset="0"/>
                <a:cs typeface="ヒラギノ角ゴ Pro W3" charset="0"/>
              </a:rPr>
              <a:t> animation&gt;</a:t>
            </a:r>
          </a:p>
          <a:p>
            <a:r>
              <a:rPr lang="en-US" sz="1200" b="0" i="0" u="none" strike="noStrike" kern="1200" baseline="0" dirty="0" smtClean="0">
                <a:solidFill>
                  <a:schemeClr val="tx1"/>
                </a:solidFill>
                <a:latin typeface="+mn-lt"/>
                <a:ea typeface="ヒラギノ角ゴ Pro W3" charset="0"/>
                <a:cs typeface="ヒラギノ角ゴ Pro W3" charset="0"/>
              </a:rPr>
              <a:t>Then, compile and install it as the steps mentioned here.</a:t>
            </a:r>
            <a:endParaRPr lang="en-IN" sz="1200" b="0" i="0" u="none" strike="noStrike" kern="1200" baseline="0" dirty="0" smtClean="0">
              <a:solidFill>
                <a:schemeClr val="tx1"/>
              </a:solidFill>
              <a:latin typeface="+mn-lt"/>
              <a:ea typeface="ヒラギノ角ゴ Pro W3" charset="0"/>
              <a:cs typeface="ヒラギノ角ゴ Pro W3" charset="0"/>
            </a:endParaRPr>
          </a:p>
          <a:p>
            <a:endParaRPr lang="en-US" dirty="0"/>
          </a:p>
        </p:txBody>
      </p:sp>
      <p:sp>
        <p:nvSpPr>
          <p:cNvPr id="4" name="Slide Number Placeholder 3"/>
          <p:cNvSpPr>
            <a:spLocks noGrp="1"/>
          </p:cNvSpPr>
          <p:nvPr>
            <p:ph type="sldNum" sz="quarter" idx="10"/>
          </p:nvPr>
        </p:nvSpPr>
        <p:spPr/>
        <p:txBody>
          <a:bodyPr/>
          <a:lstStyle/>
          <a:p>
            <a:fld id="{E29F6AFF-7E04-4C46-8BF4-31DD73873FE8}" type="slidenum">
              <a:rPr lang="en-US" smtClean="0"/>
              <a:pPr/>
              <a:t>3</a:t>
            </a:fld>
            <a:endParaRPr lang="en-US"/>
          </a:p>
        </p:txBody>
      </p:sp>
    </p:spTree>
    <p:extLst>
      <p:ext uri="{BB962C8B-B14F-4D97-AF65-F5344CB8AC3E}">
        <p14:creationId xmlns:p14="http://schemas.microsoft.com/office/powerpoint/2010/main" val="68467622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u="none" strike="noStrike" kern="1200" baseline="0" dirty="0" smtClean="0">
                <a:solidFill>
                  <a:schemeClr val="tx1"/>
                </a:solidFill>
                <a:latin typeface="+mn-lt"/>
                <a:ea typeface="ヒラギノ角ゴ Pro W3" charset="0"/>
                <a:cs typeface="ヒラギノ角ゴ Pro W3" charset="0"/>
              </a:rPr>
              <a:t>You can also tag commits after you’ve moved past them. Suppose your commit </a:t>
            </a:r>
            <a:r>
              <a:rPr lang="en-IN" sz="1200" b="0" i="0" u="none" strike="noStrike" kern="1200" baseline="0" dirty="0" smtClean="0">
                <a:solidFill>
                  <a:schemeClr val="tx1"/>
                </a:solidFill>
                <a:latin typeface="+mn-lt"/>
                <a:ea typeface="ヒラギノ角ゴ Pro W3" charset="0"/>
                <a:cs typeface="ヒラギノ角ゴ Pro W3" charset="0"/>
              </a:rPr>
              <a:t>history looks like this:</a:t>
            </a:r>
          </a:p>
          <a:p>
            <a:r>
              <a:rPr lang="en-US" sz="1200" b="0" i="0" u="none" strike="noStrike" kern="1200" baseline="0" dirty="0" smtClean="0">
                <a:solidFill>
                  <a:schemeClr val="tx1"/>
                </a:solidFill>
                <a:latin typeface="+mn-lt"/>
                <a:ea typeface="ヒラギノ角ゴ Pro W3" charset="0"/>
                <a:cs typeface="ヒラギノ角ゴ Pro W3" charset="0"/>
              </a:rPr>
              <a:t>&lt;1</a:t>
            </a:r>
            <a:r>
              <a:rPr lang="en-US" sz="1200" b="0" i="0" u="none" strike="noStrike" kern="1200" baseline="30000" dirty="0" smtClean="0">
                <a:solidFill>
                  <a:schemeClr val="tx1"/>
                </a:solidFill>
                <a:latin typeface="+mn-lt"/>
                <a:ea typeface="ヒラギノ角ゴ Pro W3" charset="0"/>
                <a:cs typeface="ヒラギノ角ゴ Pro W3" charset="0"/>
              </a:rPr>
              <a:t>st</a:t>
            </a:r>
            <a:r>
              <a:rPr lang="en-US" sz="1200" b="0" i="0" u="none" strike="noStrike" kern="1200" baseline="0" dirty="0" smtClean="0">
                <a:solidFill>
                  <a:schemeClr val="tx1"/>
                </a:solidFill>
                <a:latin typeface="+mn-lt"/>
                <a:ea typeface="ヒラギノ角ゴ Pro W3" charset="0"/>
                <a:cs typeface="ヒラギノ角ゴ Pro W3" charset="0"/>
              </a:rPr>
              <a:t> animation&gt;</a:t>
            </a:r>
          </a:p>
          <a:p>
            <a:endParaRPr lang="en-US" sz="1200" b="0" i="0" u="none" strike="noStrike" kern="1200" baseline="0" dirty="0" smtClean="0">
              <a:solidFill>
                <a:schemeClr val="tx1"/>
              </a:solidFill>
              <a:latin typeface="+mn-lt"/>
              <a:ea typeface="ヒラギノ角ゴ Pro W3" charset="0"/>
              <a:cs typeface="ヒラギノ角ゴ Pro W3" charset="0"/>
            </a:endParaRPr>
          </a:p>
          <a:p>
            <a:r>
              <a:rPr lang="en-US" sz="1200" b="0" i="0" u="none" strike="noStrike" kern="1200" baseline="0" dirty="0" smtClean="0">
                <a:solidFill>
                  <a:schemeClr val="tx1"/>
                </a:solidFill>
                <a:latin typeface="+mn-lt"/>
                <a:ea typeface="ヒラギノ角ゴ Pro W3" charset="0"/>
                <a:cs typeface="ヒラギノ角ゴ Pro W3" charset="0"/>
              </a:rPr>
              <a:t>Now, suppose you forgot to tag the project at v1.2, which was at the “updated </a:t>
            </a:r>
            <a:r>
              <a:rPr lang="en-US" sz="1200" b="0" i="0" u="none" strike="noStrike" kern="1200" baseline="0" dirty="0" err="1" smtClean="0">
                <a:solidFill>
                  <a:schemeClr val="tx1"/>
                </a:solidFill>
                <a:latin typeface="+mn-lt"/>
                <a:ea typeface="ヒラギノ角ゴ Pro W3" charset="0"/>
                <a:cs typeface="ヒラギノ角ゴ Pro W3" charset="0"/>
              </a:rPr>
              <a:t>rakefile</a:t>
            </a:r>
            <a:r>
              <a:rPr lang="en-US" sz="1200" b="0" i="0" u="none" strike="noStrike" kern="1200" baseline="0" dirty="0" smtClean="0">
                <a:solidFill>
                  <a:schemeClr val="tx1"/>
                </a:solidFill>
                <a:latin typeface="+mn-lt"/>
                <a:ea typeface="ヒラギノ角ゴ Pro W3" charset="0"/>
                <a:cs typeface="ヒラギノ角ゴ Pro W3" charset="0"/>
              </a:rPr>
              <a:t>” commit. You can add it after the fact. </a:t>
            </a:r>
          </a:p>
          <a:p>
            <a:r>
              <a:rPr lang="en-US" sz="1200" b="0" i="0" u="none" strike="noStrike" kern="1200" baseline="0" dirty="0" smtClean="0">
                <a:solidFill>
                  <a:schemeClr val="tx1"/>
                </a:solidFill>
                <a:latin typeface="+mn-lt"/>
                <a:ea typeface="ヒラギノ角ゴ Pro W3" charset="0"/>
                <a:cs typeface="ヒラギノ角ゴ Pro W3" charset="0"/>
              </a:rPr>
              <a:t>To tag that commit, you specify the commit checksum (or part of it) at the end of the command:</a:t>
            </a:r>
          </a:p>
          <a:p>
            <a:r>
              <a:rPr lang="en-US" sz="1200" b="0" i="0" u="none" strike="noStrike" kern="1200" baseline="0" dirty="0" smtClean="0">
                <a:solidFill>
                  <a:schemeClr val="tx1"/>
                </a:solidFill>
                <a:latin typeface="+mn-lt"/>
                <a:ea typeface="ヒラギノ角ゴ Pro W3" charset="0"/>
                <a:cs typeface="ヒラギノ角ゴ Pro W3" charset="0"/>
              </a:rPr>
              <a:t>&lt;2</a:t>
            </a:r>
            <a:r>
              <a:rPr lang="en-US" sz="1200" b="0" i="0" u="none" strike="noStrike" kern="1200" baseline="30000" dirty="0" smtClean="0">
                <a:solidFill>
                  <a:schemeClr val="tx1"/>
                </a:solidFill>
                <a:latin typeface="+mn-lt"/>
                <a:ea typeface="ヒラギノ角ゴ Pro W3" charset="0"/>
                <a:cs typeface="ヒラギノ角ゴ Pro W3" charset="0"/>
              </a:rPr>
              <a:t>nd</a:t>
            </a:r>
            <a:r>
              <a:rPr lang="en-US" sz="1200" b="0" i="0" u="none" strike="noStrike" kern="1200" baseline="0" dirty="0" smtClean="0">
                <a:solidFill>
                  <a:schemeClr val="tx1"/>
                </a:solidFill>
                <a:latin typeface="+mn-lt"/>
                <a:ea typeface="ヒラギノ角ゴ Pro W3" charset="0"/>
                <a:cs typeface="ヒラギノ角ゴ Pro W3" charset="0"/>
              </a:rPr>
              <a:t> animation&gt;</a:t>
            </a:r>
          </a:p>
          <a:p>
            <a:endParaRPr lang="en-US" sz="1200" b="0" i="0" u="none" strike="noStrike" kern="1200" baseline="0" dirty="0" smtClean="0">
              <a:solidFill>
                <a:schemeClr val="tx1"/>
              </a:solidFill>
              <a:latin typeface="+mn-lt"/>
              <a:ea typeface="ヒラギノ角ゴ Pro W3" charset="0"/>
              <a:cs typeface="ヒラギノ角ゴ Pro W3" charset="0"/>
            </a:endParaRPr>
          </a:p>
          <a:p>
            <a:r>
              <a:rPr lang="en-US" sz="1200" b="0" i="0" u="none" strike="noStrike" kern="1200" baseline="0" dirty="0" smtClean="0">
                <a:solidFill>
                  <a:schemeClr val="tx1"/>
                </a:solidFill>
                <a:latin typeface="+mn-lt"/>
                <a:ea typeface="ヒラギノ角ゴ Pro W3" charset="0"/>
                <a:cs typeface="ヒラギノ角ゴ Pro W3" charset="0"/>
              </a:rPr>
              <a:t>You can see that you’ve tagged the commit. Verify the same with </a:t>
            </a:r>
            <a:r>
              <a:rPr lang="en-IN" sz="1200" b="1" i="0" u="none" strike="noStrike" kern="1200" baseline="0" dirty="0" smtClean="0">
                <a:solidFill>
                  <a:schemeClr val="tx1"/>
                </a:solidFill>
                <a:latin typeface="+mn-lt"/>
                <a:ea typeface="ヒラギノ角ゴ Pro W3" charset="0"/>
                <a:cs typeface="ヒラギノ角ゴ Pro W3" charset="0"/>
              </a:rPr>
              <a:t>git show v1.2</a:t>
            </a:r>
            <a:r>
              <a:rPr lang="en-IN" sz="1200" b="0" i="0" u="none" strike="noStrike" kern="1200" baseline="0" dirty="0" smtClean="0">
                <a:solidFill>
                  <a:schemeClr val="tx1"/>
                </a:solidFill>
                <a:latin typeface="+mn-lt"/>
                <a:ea typeface="ヒラギノ角ゴ Pro W3" charset="0"/>
                <a:cs typeface="ヒラギノ角ゴ Pro W3" charset="0"/>
              </a:rPr>
              <a:t> command.</a:t>
            </a:r>
            <a:endParaRPr lang="en-US" sz="1200" b="0" i="0" u="none" strike="noStrike" kern="1200" baseline="0" dirty="0" smtClean="0">
              <a:solidFill>
                <a:schemeClr val="tx1"/>
              </a:solidFill>
              <a:latin typeface="+mn-lt"/>
              <a:ea typeface="ヒラギノ角ゴ Pro W3" charset="0"/>
              <a:cs typeface="ヒラギノ角ゴ Pro W3" charset="0"/>
            </a:endParaRPr>
          </a:p>
          <a:p>
            <a:endParaRPr lang="en-US" sz="1200" b="0" i="0" u="none" strike="noStrike" kern="1200" baseline="0" dirty="0" smtClean="0">
              <a:solidFill>
                <a:schemeClr val="tx1"/>
              </a:solidFill>
              <a:latin typeface="+mn-lt"/>
              <a:ea typeface="ヒラギノ角ゴ Pro W3" charset="0"/>
              <a:cs typeface="ヒラギノ角ゴ Pro W3" charset="0"/>
            </a:endParaRPr>
          </a:p>
        </p:txBody>
      </p:sp>
      <p:sp>
        <p:nvSpPr>
          <p:cNvPr id="4" name="Slide Number Placeholder 3"/>
          <p:cNvSpPr>
            <a:spLocks noGrp="1"/>
          </p:cNvSpPr>
          <p:nvPr>
            <p:ph type="sldNum" sz="quarter" idx="10"/>
          </p:nvPr>
        </p:nvSpPr>
        <p:spPr/>
        <p:txBody>
          <a:bodyPr/>
          <a:lstStyle/>
          <a:p>
            <a:fld id="{E29F6AFF-7E04-4C46-8BF4-31DD73873FE8}" type="slidenum">
              <a:rPr lang="en-US" smtClean="0"/>
              <a:pPr/>
              <a:t>30</a:t>
            </a:fld>
            <a:endParaRPr lang="en-US"/>
          </a:p>
        </p:txBody>
      </p:sp>
    </p:spTree>
    <p:extLst>
      <p:ext uri="{BB962C8B-B14F-4D97-AF65-F5344CB8AC3E}">
        <p14:creationId xmlns:p14="http://schemas.microsoft.com/office/powerpoint/2010/main" val="144223912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u="none" strike="noStrike" kern="1200" baseline="0" dirty="0" smtClean="0">
                <a:solidFill>
                  <a:schemeClr val="tx1"/>
                </a:solidFill>
                <a:latin typeface="+mn-lt"/>
                <a:ea typeface="ヒラギノ角ゴ Pro W3" charset="0"/>
                <a:cs typeface="ヒラギノ角ゴ Pro W3" charset="0"/>
              </a:rPr>
              <a:t>By default, the </a:t>
            </a:r>
            <a:r>
              <a:rPr lang="en-US" sz="1200" b="1" i="0" u="none" strike="noStrike" kern="1200" baseline="0" dirty="0" err="1" smtClean="0">
                <a:solidFill>
                  <a:schemeClr val="tx1"/>
                </a:solidFill>
                <a:latin typeface="+mn-lt"/>
                <a:ea typeface="ヒラギノ角ゴ Pro W3" charset="0"/>
                <a:cs typeface="ヒラギノ角ゴ Pro W3" charset="0"/>
              </a:rPr>
              <a:t>git</a:t>
            </a:r>
            <a:r>
              <a:rPr lang="en-US" sz="1200" b="1" i="0" u="none" strike="noStrike" kern="1200" baseline="0" dirty="0" smtClean="0">
                <a:solidFill>
                  <a:schemeClr val="tx1"/>
                </a:solidFill>
                <a:latin typeface="+mn-lt"/>
                <a:ea typeface="ヒラギノ角ゴ Pro W3" charset="0"/>
                <a:cs typeface="ヒラギノ角ゴ Pro W3" charset="0"/>
              </a:rPr>
              <a:t> push </a:t>
            </a:r>
            <a:r>
              <a:rPr lang="en-US" sz="1200" b="0" i="0" u="none" strike="noStrike" kern="1200" baseline="0" dirty="0" smtClean="0">
                <a:solidFill>
                  <a:schemeClr val="tx1"/>
                </a:solidFill>
                <a:latin typeface="+mn-lt"/>
                <a:ea typeface="ヒラギノ角ゴ Pro W3" charset="0"/>
                <a:cs typeface="ヒラギノ角ゴ Pro W3" charset="0"/>
              </a:rPr>
              <a:t>command doesn’t transfer tags to remote servers. </a:t>
            </a:r>
          </a:p>
          <a:p>
            <a:r>
              <a:rPr lang="en-US" sz="1200" b="0" i="0" u="none" strike="noStrike" kern="1200" baseline="0" dirty="0" smtClean="0">
                <a:solidFill>
                  <a:schemeClr val="tx1"/>
                </a:solidFill>
                <a:latin typeface="+mn-lt"/>
                <a:ea typeface="ヒラギノ角ゴ Pro W3" charset="0"/>
                <a:cs typeface="ヒラギノ角ゴ Pro W3" charset="0"/>
              </a:rPr>
              <a:t>You will have to explicitly push tags to a shared server after you have created them. </a:t>
            </a:r>
          </a:p>
          <a:p>
            <a:r>
              <a:rPr lang="en-US" sz="1200" b="0" i="0" u="none" strike="noStrike" kern="1200" baseline="0" dirty="0" smtClean="0">
                <a:solidFill>
                  <a:schemeClr val="tx1"/>
                </a:solidFill>
                <a:latin typeface="+mn-lt"/>
                <a:ea typeface="ヒラギノ角ゴ Pro W3" charset="0"/>
                <a:cs typeface="ヒラギノ角ゴ Pro W3" charset="0"/>
              </a:rPr>
              <a:t>This process is just like sharing remote branches – you can run </a:t>
            </a:r>
            <a:r>
              <a:rPr lang="en-US" sz="1200" b="1" i="0" u="none" strike="noStrike" kern="1200" baseline="0" dirty="0" err="1" smtClean="0">
                <a:solidFill>
                  <a:schemeClr val="tx1"/>
                </a:solidFill>
                <a:latin typeface="+mn-lt"/>
                <a:ea typeface="ヒラギノ角ゴ Pro W3" charset="0"/>
                <a:cs typeface="ヒラギノ角ゴ Pro W3" charset="0"/>
              </a:rPr>
              <a:t>git</a:t>
            </a:r>
            <a:r>
              <a:rPr lang="en-US" sz="1200" b="1" i="0" u="none" strike="noStrike" kern="1200" baseline="0" dirty="0" smtClean="0">
                <a:solidFill>
                  <a:schemeClr val="tx1"/>
                </a:solidFill>
                <a:latin typeface="+mn-lt"/>
                <a:ea typeface="ヒラギノ角ゴ Pro W3" charset="0"/>
                <a:cs typeface="ヒラギノ角ゴ Pro W3" charset="0"/>
              </a:rPr>
              <a:t> push </a:t>
            </a:r>
            <a:r>
              <a:rPr lang="en-IN" sz="1200" b="1" i="0" u="none" strike="noStrike" kern="1200" baseline="0" dirty="0" smtClean="0">
                <a:solidFill>
                  <a:schemeClr val="tx1"/>
                </a:solidFill>
                <a:latin typeface="+mn-lt"/>
                <a:ea typeface="ヒラギノ角ゴ Pro W3" charset="0"/>
                <a:cs typeface="ヒラギノ角ゴ Pro W3" charset="0"/>
              </a:rPr>
              <a:t>origin [</a:t>
            </a:r>
            <a:r>
              <a:rPr lang="en-IN" sz="1200" b="1" i="0" u="none" strike="noStrike" kern="1200" baseline="0" dirty="0" err="1" smtClean="0">
                <a:solidFill>
                  <a:schemeClr val="tx1"/>
                </a:solidFill>
                <a:latin typeface="+mn-lt"/>
                <a:ea typeface="ヒラギノ角ゴ Pro W3" charset="0"/>
                <a:cs typeface="ヒラギノ角ゴ Pro W3" charset="0"/>
              </a:rPr>
              <a:t>tagname</a:t>
            </a:r>
            <a:r>
              <a:rPr lang="en-IN" sz="1200" b="1" i="0" u="none" strike="noStrike" kern="1200" baseline="0" dirty="0" smtClean="0">
                <a:solidFill>
                  <a:schemeClr val="tx1"/>
                </a:solidFill>
                <a:latin typeface="+mn-lt"/>
                <a:ea typeface="ヒラギノ角ゴ Pro W3" charset="0"/>
                <a:cs typeface="ヒラギノ角ゴ Pro W3" charset="0"/>
              </a:rPr>
              <a:t>]</a:t>
            </a:r>
            <a:endParaRPr lang="en-IN" sz="1200" b="0" i="0" u="none" strike="noStrike" kern="1200" baseline="0" dirty="0" smtClean="0">
              <a:solidFill>
                <a:schemeClr val="tx1"/>
              </a:solidFill>
              <a:latin typeface="+mn-lt"/>
              <a:ea typeface="ヒラギノ角ゴ Pro W3" charset="0"/>
              <a:cs typeface="ヒラギノ角ゴ Pro W3" charset="0"/>
            </a:endParaRPr>
          </a:p>
          <a:p>
            <a:r>
              <a:rPr lang="en-US" sz="1200" b="0" i="0" u="none" strike="noStrike" kern="1200" baseline="0" dirty="0" smtClean="0">
                <a:solidFill>
                  <a:schemeClr val="tx1"/>
                </a:solidFill>
                <a:latin typeface="+mn-lt"/>
                <a:ea typeface="ヒラギノ角ゴ Pro W3" charset="0"/>
                <a:cs typeface="ヒラギノ角ゴ Pro W3" charset="0"/>
              </a:rPr>
              <a:t>&lt;1</a:t>
            </a:r>
            <a:r>
              <a:rPr lang="en-US" sz="1200" b="0" i="0" u="none" strike="noStrike" kern="1200" baseline="30000" dirty="0" smtClean="0">
                <a:solidFill>
                  <a:schemeClr val="tx1"/>
                </a:solidFill>
                <a:latin typeface="+mn-lt"/>
                <a:ea typeface="ヒラギノ角ゴ Pro W3" charset="0"/>
                <a:cs typeface="ヒラギノ角ゴ Pro W3" charset="0"/>
              </a:rPr>
              <a:t>st</a:t>
            </a:r>
            <a:r>
              <a:rPr lang="en-US" sz="1200" b="0" i="0" u="none" strike="noStrike" kern="1200" baseline="0" dirty="0" smtClean="0">
                <a:solidFill>
                  <a:schemeClr val="tx1"/>
                </a:solidFill>
                <a:latin typeface="+mn-lt"/>
                <a:ea typeface="ヒラギノ角ゴ Pro W3" charset="0"/>
                <a:cs typeface="ヒラギノ角ゴ Pro W3" charset="0"/>
              </a:rPr>
              <a:t> animation&gt;</a:t>
            </a:r>
          </a:p>
          <a:p>
            <a:endParaRPr lang="en-US" sz="1200" b="0" i="0" u="none" strike="noStrike" kern="1200" baseline="0" dirty="0" smtClean="0">
              <a:solidFill>
                <a:schemeClr val="tx1"/>
              </a:solidFill>
              <a:latin typeface="+mn-lt"/>
              <a:ea typeface="ヒラギノ角ゴ Pro W3" charset="0"/>
              <a:cs typeface="ヒラギノ角ゴ Pro W3" charset="0"/>
            </a:endParaRPr>
          </a:p>
          <a:p>
            <a:r>
              <a:rPr lang="en-US" sz="1200" b="0" i="0" u="none" strike="noStrike" kern="1200" baseline="0" dirty="0" smtClean="0">
                <a:solidFill>
                  <a:schemeClr val="tx1"/>
                </a:solidFill>
                <a:latin typeface="+mn-lt"/>
                <a:ea typeface="ヒラギノ角ゴ Pro W3" charset="0"/>
                <a:cs typeface="ヒラギノ角ゴ Pro W3" charset="0"/>
              </a:rPr>
              <a:t>If you have a lot of tags that you want to push up at once, you can also use the </a:t>
            </a:r>
            <a:r>
              <a:rPr lang="en-US" sz="1200" b="1" i="1" u="none" strike="noStrike" kern="1200" baseline="0" dirty="0" smtClean="0">
                <a:solidFill>
                  <a:schemeClr val="tx1"/>
                </a:solidFill>
                <a:latin typeface="+mn-lt"/>
                <a:ea typeface="ヒラギノ角ゴ Pro W3" charset="0"/>
                <a:cs typeface="ヒラギノ角ゴ Pro W3" charset="0"/>
              </a:rPr>
              <a:t>--tags</a:t>
            </a:r>
            <a:r>
              <a:rPr lang="en-US" sz="1200" b="0" i="0" u="none" strike="noStrike" kern="1200" baseline="0" dirty="0" smtClean="0">
                <a:solidFill>
                  <a:schemeClr val="tx1"/>
                </a:solidFill>
                <a:latin typeface="+mn-lt"/>
                <a:ea typeface="ヒラギノ角ゴ Pro W3" charset="0"/>
                <a:cs typeface="ヒラギノ角ゴ Pro W3" charset="0"/>
              </a:rPr>
              <a:t> option to the </a:t>
            </a:r>
            <a:r>
              <a:rPr lang="en-US" sz="1200" b="1" i="0" u="none" strike="noStrike" kern="1200" baseline="0" dirty="0" err="1" smtClean="0">
                <a:solidFill>
                  <a:schemeClr val="tx1"/>
                </a:solidFill>
                <a:latin typeface="+mn-lt"/>
                <a:ea typeface="ヒラギノ角ゴ Pro W3" charset="0"/>
                <a:cs typeface="ヒラギノ角ゴ Pro W3" charset="0"/>
              </a:rPr>
              <a:t>git</a:t>
            </a:r>
            <a:r>
              <a:rPr lang="en-US" sz="1200" b="1" i="0" u="none" strike="noStrike" kern="1200" baseline="0" dirty="0" smtClean="0">
                <a:solidFill>
                  <a:schemeClr val="tx1"/>
                </a:solidFill>
                <a:latin typeface="+mn-lt"/>
                <a:ea typeface="ヒラギノ角ゴ Pro W3" charset="0"/>
                <a:cs typeface="ヒラギノ角ゴ Pro W3" charset="0"/>
              </a:rPr>
              <a:t> push</a:t>
            </a:r>
            <a:r>
              <a:rPr lang="en-US" sz="1200" b="0" i="0" u="none" strike="noStrike" kern="1200" baseline="0" dirty="0" smtClean="0">
                <a:solidFill>
                  <a:schemeClr val="tx1"/>
                </a:solidFill>
                <a:latin typeface="+mn-lt"/>
                <a:ea typeface="ヒラギノ角ゴ Pro W3" charset="0"/>
                <a:cs typeface="ヒラギノ角ゴ Pro W3" charset="0"/>
              </a:rPr>
              <a:t> command. </a:t>
            </a:r>
          </a:p>
          <a:p>
            <a:r>
              <a:rPr lang="en-US" sz="1200" b="0" i="0" u="none" strike="noStrike" kern="1200" baseline="0" dirty="0" smtClean="0">
                <a:solidFill>
                  <a:schemeClr val="tx1"/>
                </a:solidFill>
                <a:latin typeface="+mn-lt"/>
                <a:ea typeface="ヒラギノ角ゴ Pro W3" charset="0"/>
                <a:cs typeface="ヒラギノ角ゴ Pro W3" charset="0"/>
              </a:rPr>
              <a:t>&lt;2</a:t>
            </a:r>
            <a:r>
              <a:rPr lang="en-US" sz="1200" b="0" i="0" u="none" strike="noStrike" kern="1200" baseline="30000" dirty="0" smtClean="0">
                <a:solidFill>
                  <a:schemeClr val="tx1"/>
                </a:solidFill>
                <a:latin typeface="+mn-lt"/>
                <a:ea typeface="ヒラギノ角ゴ Pro W3" charset="0"/>
                <a:cs typeface="ヒラギノ角ゴ Pro W3" charset="0"/>
              </a:rPr>
              <a:t>nd</a:t>
            </a:r>
            <a:r>
              <a:rPr lang="en-US" sz="1200" b="0" i="0" u="none" strike="noStrike" kern="1200" baseline="0" dirty="0" smtClean="0">
                <a:solidFill>
                  <a:schemeClr val="tx1"/>
                </a:solidFill>
                <a:latin typeface="+mn-lt"/>
                <a:ea typeface="ヒラギノ角ゴ Pro W3" charset="0"/>
                <a:cs typeface="ヒラギノ角ゴ Pro W3" charset="0"/>
              </a:rPr>
              <a:t> animation&gt;</a:t>
            </a:r>
          </a:p>
          <a:p>
            <a:r>
              <a:rPr lang="en-US" sz="1200" b="0" i="0" u="none" strike="noStrike" kern="1200" baseline="0" dirty="0" smtClean="0">
                <a:solidFill>
                  <a:schemeClr val="tx1"/>
                </a:solidFill>
                <a:latin typeface="+mn-lt"/>
                <a:ea typeface="ヒラギノ角ゴ Pro W3" charset="0"/>
                <a:cs typeface="ヒラギノ角ゴ Pro W3" charset="0"/>
              </a:rPr>
              <a:t>This will transfer all of your tags to the remote server that are not already there.</a:t>
            </a:r>
          </a:p>
          <a:p>
            <a:endParaRPr lang="en-US" sz="1200" b="0" i="0" u="none" strike="noStrike" kern="1200" baseline="0" dirty="0" smtClean="0">
              <a:solidFill>
                <a:schemeClr val="tx1"/>
              </a:solidFill>
              <a:latin typeface="+mn-lt"/>
              <a:ea typeface="ヒラギノ角ゴ Pro W3" charset="0"/>
              <a:cs typeface="ヒラギノ角ゴ Pro W3" charset="0"/>
            </a:endParaRPr>
          </a:p>
          <a:p>
            <a:r>
              <a:rPr lang="en-US" sz="1200" b="0" i="0" u="none" strike="noStrike" kern="1200" baseline="0" dirty="0" smtClean="0">
                <a:solidFill>
                  <a:schemeClr val="tx1"/>
                </a:solidFill>
                <a:latin typeface="+mn-lt"/>
                <a:ea typeface="ヒラギノ角ゴ Pro W3" charset="0"/>
                <a:cs typeface="ヒラギノ角ゴ Pro W3" charset="0"/>
              </a:rPr>
              <a:t>Now, when someone else clones or pulls from your repository, they will get all your tags as well.</a:t>
            </a:r>
          </a:p>
          <a:p>
            <a:endParaRPr lang="en-US" sz="1200" b="0" i="0" u="none" strike="noStrike" kern="1200" baseline="0" dirty="0" smtClean="0">
              <a:solidFill>
                <a:schemeClr val="tx1"/>
              </a:solidFill>
              <a:latin typeface="+mn-lt"/>
              <a:ea typeface="ヒラギノ角ゴ Pro W3" charset="0"/>
              <a:cs typeface="ヒラギノ角ゴ Pro W3" charset="0"/>
            </a:endParaRPr>
          </a:p>
          <a:p>
            <a:endParaRPr lang="en-US" sz="1200" b="0" i="0" u="none" strike="noStrike" kern="1200" baseline="0" dirty="0" smtClean="0">
              <a:solidFill>
                <a:schemeClr val="tx1"/>
              </a:solidFill>
              <a:latin typeface="+mn-lt"/>
              <a:ea typeface="ヒラギノ角ゴ Pro W3" charset="0"/>
              <a:cs typeface="ヒラギノ角ゴ Pro W3" charset="0"/>
            </a:endParaRPr>
          </a:p>
          <a:p>
            <a:endParaRPr lang="en-US" sz="1200" b="0" i="0" u="none" strike="noStrike" kern="1200" baseline="0" dirty="0" smtClean="0">
              <a:solidFill>
                <a:schemeClr val="tx1"/>
              </a:solidFill>
              <a:latin typeface="+mn-lt"/>
              <a:ea typeface="ヒラギノ角ゴ Pro W3" charset="0"/>
              <a:cs typeface="ヒラギノ角ゴ Pro W3" charset="0"/>
            </a:endParaRPr>
          </a:p>
          <a:p>
            <a:endParaRPr lang="en-US" sz="1200" b="0" i="0" u="none" strike="noStrike" kern="1200" baseline="0" dirty="0" smtClean="0">
              <a:solidFill>
                <a:schemeClr val="tx1"/>
              </a:solidFill>
              <a:latin typeface="+mn-lt"/>
              <a:ea typeface="ヒラギノ角ゴ Pro W3" charset="0"/>
              <a:cs typeface="ヒラギノ角ゴ Pro W3" charset="0"/>
            </a:endParaRPr>
          </a:p>
        </p:txBody>
      </p:sp>
      <p:sp>
        <p:nvSpPr>
          <p:cNvPr id="4" name="Slide Number Placeholder 3"/>
          <p:cNvSpPr>
            <a:spLocks noGrp="1"/>
          </p:cNvSpPr>
          <p:nvPr>
            <p:ph type="sldNum" sz="quarter" idx="10"/>
          </p:nvPr>
        </p:nvSpPr>
        <p:spPr/>
        <p:txBody>
          <a:bodyPr/>
          <a:lstStyle/>
          <a:p>
            <a:fld id="{E29F6AFF-7E04-4C46-8BF4-31DD73873FE8}" type="slidenum">
              <a:rPr lang="en-US" smtClean="0"/>
              <a:pPr/>
              <a:t>31</a:t>
            </a:fld>
            <a:endParaRPr lang="en-US"/>
          </a:p>
        </p:txBody>
      </p:sp>
    </p:spTree>
    <p:extLst>
      <p:ext uri="{BB962C8B-B14F-4D97-AF65-F5344CB8AC3E}">
        <p14:creationId xmlns:p14="http://schemas.microsoft.com/office/powerpoint/2010/main" val="75029561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u="none" strike="noStrike" kern="1200" baseline="0" dirty="0" smtClean="0">
                <a:solidFill>
                  <a:schemeClr val="tx1"/>
                </a:solidFill>
                <a:latin typeface="+mn-lt"/>
                <a:ea typeface="ヒラギノ角ゴ Pro W3" charset="0"/>
                <a:cs typeface="ヒラギノ角ゴ Pro W3" charset="0"/>
              </a:rPr>
              <a:t>You can’t really check out a tag in Git, since they can’t be moved around. </a:t>
            </a:r>
          </a:p>
          <a:p>
            <a:r>
              <a:rPr lang="en-US" sz="1200" b="0" i="0" u="none" strike="noStrike" kern="1200" baseline="0" dirty="0" smtClean="0">
                <a:solidFill>
                  <a:schemeClr val="tx1"/>
                </a:solidFill>
                <a:latin typeface="+mn-lt"/>
                <a:ea typeface="ヒラギノ角ゴ Pro W3" charset="0"/>
                <a:cs typeface="ヒラギノ角ゴ Pro W3" charset="0"/>
              </a:rPr>
              <a:t>If you want to put a version of your repository in your working directory that looks like a specific tag, you can create a new branch at a specific tag.</a:t>
            </a:r>
          </a:p>
          <a:p>
            <a:r>
              <a:rPr lang="en-US" sz="1200" b="0" i="0" u="none" strike="noStrike" kern="1200" baseline="0" dirty="0" smtClean="0">
                <a:solidFill>
                  <a:schemeClr val="tx1"/>
                </a:solidFill>
                <a:latin typeface="+mn-lt"/>
                <a:ea typeface="ヒラギノ角ゴ Pro W3" charset="0"/>
                <a:cs typeface="ヒラギノ角ゴ Pro W3" charset="0"/>
              </a:rPr>
              <a:t>&lt;1</a:t>
            </a:r>
            <a:r>
              <a:rPr lang="en-US" sz="1200" b="0" i="0" u="none" strike="noStrike" kern="1200" baseline="30000" dirty="0" smtClean="0">
                <a:solidFill>
                  <a:schemeClr val="tx1"/>
                </a:solidFill>
                <a:latin typeface="+mn-lt"/>
                <a:ea typeface="ヒラギノ角ゴ Pro W3" charset="0"/>
                <a:cs typeface="ヒラギノ角ゴ Pro W3" charset="0"/>
              </a:rPr>
              <a:t>st</a:t>
            </a:r>
            <a:r>
              <a:rPr lang="en-US" sz="1200" b="0" i="0" u="none" strike="noStrike" kern="1200" baseline="0" dirty="0" smtClean="0">
                <a:solidFill>
                  <a:schemeClr val="tx1"/>
                </a:solidFill>
                <a:latin typeface="+mn-lt"/>
                <a:ea typeface="ヒラギノ角ゴ Pro W3" charset="0"/>
                <a:cs typeface="ヒラギノ角ゴ Pro W3" charset="0"/>
              </a:rPr>
              <a:t> animation&gt;</a:t>
            </a:r>
          </a:p>
          <a:p>
            <a:endParaRPr lang="en-US" sz="1200" b="0" i="0" u="none" strike="noStrike" kern="1200" baseline="0" dirty="0" smtClean="0">
              <a:solidFill>
                <a:schemeClr val="tx1"/>
              </a:solidFill>
              <a:latin typeface="+mn-lt"/>
              <a:ea typeface="ヒラギノ角ゴ Pro W3" charset="0"/>
              <a:cs typeface="ヒラギノ角ゴ Pro W3" charset="0"/>
            </a:endParaRPr>
          </a:p>
          <a:p>
            <a:r>
              <a:rPr lang="en-US" sz="1200" b="0" i="0" u="none" strike="noStrike" kern="1200" baseline="0" dirty="0" smtClean="0">
                <a:solidFill>
                  <a:schemeClr val="tx1"/>
                </a:solidFill>
                <a:latin typeface="+mn-lt"/>
                <a:ea typeface="ヒラギノ角ゴ Pro W3" charset="0"/>
                <a:cs typeface="ヒラギノ角ゴ Pro W3" charset="0"/>
              </a:rPr>
              <a:t>Of course if you do this and do a commit, your version2 branch will be slightly different than your v2.0.0 tag since it will move forward with your new changes, so do be careful.</a:t>
            </a:r>
          </a:p>
          <a:p>
            <a:endParaRPr lang="en-US" sz="1200" b="0" i="0" u="none" strike="noStrike" kern="1200" baseline="0" dirty="0" smtClean="0">
              <a:solidFill>
                <a:schemeClr val="tx1"/>
              </a:solidFill>
              <a:latin typeface="+mn-lt"/>
              <a:ea typeface="ヒラギノ角ゴ Pro W3" charset="0"/>
              <a:cs typeface="ヒラギノ角ゴ Pro W3" charset="0"/>
            </a:endParaRPr>
          </a:p>
        </p:txBody>
      </p:sp>
      <p:sp>
        <p:nvSpPr>
          <p:cNvPr id="4" name="Slide Number Placeholder 3"/>
          <p:cNvSpPr>
            <a:spLocks noGrp="1"/>
          </p:cNvSpPr>
          <p:nvPr>
            <p:ph type="sldNum" sz="quarter" idx="10"/>
          </p:nvPr>
        </p:nvSpPr>
        <p:spPr/>
        <p:txBody>
          <a:bodyPr/>
          <a:lstStyle/>
          <a:p>
            <a:fld id="{E29F6AFF-7E04-4C46-8BF4-31DD73873FE8}" type="slidenum">
              <a:rPr lang="en-US" smtClean="0"/>
              <a:pPr/>
              <a:t>32</a:t>
            </a:fld>
            <a:endParaRPr lang="en-US"/>
          </a:p>
        </p:txBody>
      </p:sp>
    </p:spTree>
    <p:extLst>
      <p:ext uri="{BB962C8B-B14F-4D97-AF65-F5344CB8AC3E}">
        <p14:creationId xmlns:p14="http://schemas.microsoft.com/office/powerpoint/2010/main" val="116793840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sz="1200" b="0" i="0" u="none" strike="noStrike" kern="1200" baseline="0" dirty="0" smtClean="0">
                <a:solidFill>
                  <a:schemeClr val="tx1"/>
                </a:solidFill>
                <a:latin typeface="+mn-lt"/>
                <a:ea typeface="ヒラギノ角ゴ Pro W3" charset="0"/>
                <a:cs typeface="ヒラギノ角ゴ Pro W3" charset="0"/>
              </a:rPr>
              <a:t>Before we finish this chapter on basic Git, there’s just one little tip that can make your Git experience simpler, easier, and more familiar: </a:t>
            </a:r>
            <a:r>
              <a:rPr lang="en-US" sz="1200" b="1" i="0" u="none" strike="noStrike" kern="1200" baseline="0" dirty="0" smtClean="0">
                <a:solidFill>
                  <a:schemeClr val="tx1"/>
                </a:solidFill>
                <a:latin typeface="+mn-lt"/>
                <a:ea typeface="ヒラギノ角ゴ Pro W3" charset="0"/>
                <a:cs typeface="ヒラギノ角ゴ Pro W3" charset="0"/>
              </a:rPr>
              <a:t>aliases</a:t>
            </a:r>
            <a:endParaRPr lang="en-US" sz="1200" b="0" i="0" u="none" strike="noStrike" kern="1200" baseline="0" dirty="0" smtClean="0">
              <a:solidFill>
                <a:schemeClr val="tx1"/>
              </a:solidFill>
              <a:latin typeface="+mn-lt"/>
              <a:ea typeface="ヒラギノ角ゴ Pro W3" charset="0"/>
              <a:cs typeface="ヒラギノ角ゴ Pro W3" charset="0"/>
            </a:endParaRPr>
          </a:p>
          <a:p>
            <a:endParaRPr lang="en-US" sz="1200" b="0" i="0" u="none" strike="noStrike" kern="1200" baseline="0" dirty="0" smtClean="0">
              <a:solidFill>
                <a:schemeClr val="tx1"/>
              </a:solidFill>
              <a:latin typeface="+mn-lt"/>
              <a:ea typeface="ヒラギノ角ゴ Pro W3" charset="0"/>
              <a:cs typeface="ヒラギノ角ゴ Pro W3" charset="0"/>
            </a:endParaRPr>
          </a:p>
          <a:p>
            <a:r>
              <a:rPr lang="en-US" sz="1200" b="0" i="0" u="none" strike="noStrike" kern="1200" baseline="0" dirty="0" smtClean="0">
                <a:solidFill>
                  <a:schemeClr val="tx1"/>
                </a:solidFill>
                <a:latin typeface="+mn-lt"/>
                <a:ea typeface="ヒラギノ角ゴ Pro W3" charset="0"/>
                <a:cs typeface="ヒラギノ角ゴ Pro W3" charset="0"/>
              </a:rPr>
              <a:t>Git doesn’t automatically infer your command if you type it in partially. </a:t>
            </a:r>
          </a:p>
          <a:p>
            <a:r>
              <a:rPr lang="en-US" sz="1200" b="0" i="0" u="none" strike="noStrike" kern="1200" baseline="0" dirty="0" smtClean="0">
                <a:solidFill>
                  <a:schemeClr val="tx1"/>
                </a:solidFill>
                <a:latin typeface="+mn-lt"/>
                <a:ea typeface="ヒラギノ角ゴ Pro W3" charset="0"/>
                <a:cs typeface="ヒラギノ角ゴ Pro W3" charset="0"/>
              </a:rPr>
              <a:t>If you don’t want to type the entire text of each of the Git commands, you can easily set up an alias for each command using </a:t>
            </a:r>
            <a:r>
              <a:rPr lang="en-US" sz="1200" b="1" i="0" u="none" strike="noStrike" kern="1200" baseline="0" dirty="0" err="1" smtClean="0">
                <a:solidFill>
                  <a:schemeClr val="tx1"/>
                </a:solidFill>
                <a:latin typeface="+mn-lt"/>
                <a:ea typeface="ヒラギノ角ゴ Pro W3" charset="0"/>
                <a:cs typeface="ヒラギノ角ゴ Pro W3" charset="0"/>
              </a:rPr>
              <a:t>git</a:t>
            </a:r>
            <a:r>
              <a:rPr lang="en-US" sz="1200" b="1" i="0" u="none" strike="noStrike" kern="1200" baseline="0" dirty="0" smtClean="0">
                <a:solidFill>
                  <a:schemeClr val="tx1"/>
                </a:solidFill>
                <a:latin typeface="+mn-lt"/>
                <a:ea typeface="ヒラギノ角ゴ Pro W3" charset="0"/>
                <a:cs typeface="ヒラギノ角ゴ Pro W3" charset="0"/>
              </a:rPr>
              <a:t> </a:t>
            </a:r>
            <a:r>
              <a:rPr lang="en-US" sz="1200" b="1" i="0" u="none" strike="noStrike" kern="1200" baseline="0" dirty="0" err="1" smtClean="0">
                <a:solidFill>
                  <a:schemeClr val="tx1"/>
                </a:solidFill>
                <a:latin typeface="+mn-lt"/>
                <a:ea typeface="ヒラギノ角ゴ Pro W3" charset="0"/>
                <a:cs typeface="ヒラギノ角ゴ Pro W3" charset="0"/>
              </a:rPr>
              <a:t>config</a:t>
            </a:r>
            <a:r>
              <a:rPr lang="en-US" sz="1200" b="0" i="0" u="none" strike="noStrike" kern="1200" baseline="0" dirty="0" smtClean="0">
                <a:solidFill>
                  <a:schemeClr val="tx1"/>
                </a:solidFill>
                <a:latin typeface="+mn-lt"/>
                <a:ea typeface="ヒラギノ角ゴ Pro W3" charset="0"/>
                <a:cs typeface="ヒラギノ角ゴ Pro W3" charset="0"/>
              </a:rPr>
              <a:t>. </a:t>
            </a:r>
          </a:p>
          <a:p>
            <a:r>
              <a:rPr lang="en-US" sz="1200" b="0" i="0" u="none" strike="noStrike" kern="1200" baseline="0" dirty="0" smtClean="0">
                <a:solidFill>
                  <a:schemeClr val="tx1"/>
                </a:solidFill>
                <a:latin typeface="+mn-lt"/>
                <a:ea typeface="ヒラギノ角ゴ Pro W3" charset="0"/>
                <a:cs typeface="ヒラギノ角ゴ Pro W3" charset="0"/>
              </a:rPr>
              <a:t>Here are a couple of examples you may want to set up:</a:t>
            </a:r>
          </a:p>
          <a:p>
            <a:r>
              <a:rPr lang="en-US" sz="1200" b="0" i="0" u="none" strike="noStrike" kern="1200" baseline="0" dirty="0" smtClean="0">
                <a:solidFill>
                  <a:schemeClr val="tx1"/>
                </a:solidFill>
                <a:latin typeface="+mn-lt"/>
              </a:rPr>
              <a:t>&lt;1</a:t>
            </a:r>
            <a:r>
              <a:rPr lang="en-US" sz="1200" b="0" i="0" u="none" strike="noStrike" kern="1200" baseline="30000" dirty="0" smtClean="0">
                <a:solidFill>
                  <a:schemeClr val="tx1"/>
                </a:solidFill>
                <a:latin typeface="+mn-lt"/>
              </a:rPr>
              <a:t>st</a:t>
            </a:r>
            <a:r>
              <a:rPr lang="en-US" sz="1200" b="0" i="0" u="none" strike="noStrike" kern="1200" baseline="0" dirty="0" smtClean="0">
                <a:solidFill>
                  <a:schemeClr val="tx1"/>
                </a:solidFill>
                <a:latin typeface="+mn-lt"/>
              </a:rPr>
              <a:t> animation&gt;</a:t>
            </a:r>
          </a:p>
          <a:p>
            <a:endParaRPr lang="en-US" sz="1200" b="0" i="0" u="none" strike="noStrike" kern="1200" baseline="0" dirty="0" smtClean="0">
              <a:solidFill>
                <a:schemeClr val="tx1"/>
              </a:solidFill>
              <a:latin typeface="+mn-lt"/>
            </a:endParaRPr>
          </a:p>
          <a:p>
            <a:r>
              <a:rPr lang="en-US" sz="1200" b="0" i="0" u="none" strike="noStrike" kern="1200" baseline="0" dirty="0" smtClean="0">
                <a:solidFill>
                  <a:schemeClr val="tx1"/>
                </a:solidFill>
                <a:latin typeface="+mn-lt"/>
                <a:ea typeface="ヒラギノ角ゴ Pro W3" charset="0"/>
                <a:cs typeface="ヒラギノ角ゴ Pro W3" charset="0"/>
              </a:rPr>
              <a:t>This means that, for example, instead of typing </a:t>
            </a:r>
            <a:r>
              <a:rPr lang="en-US" sz="1200" b="1" i="0" u="none" strike="noStrike" kern="1200" baseline="0" dirty="0" err="1" smtClean="0">
                <a:solidFill>
                  <a:schemeClr val="tx1"/>
                </a:solidFill>
                <a:latin typeface="+mn-lt"/>
                <a:ea typeface="ヒラギノ角ゴ Pro W3" charset="0"/>
                <a:cs typeface="ヒラギノ角ゴ Pro W3" charset="0"/>
              </a:rPr>
              <a:t>git</a:t>
            </a:r>
            <a:r>
              <a:rPr lang="en-US" sz="1200" b="1" i="0" u="none" strike="noStrike" kern="1200" baseline="0" dirty="0" smtClean="0">
                <a:solidFill>
                  <a:schemeClr val="tx1"/>
                </a:solidFill>
                <a:latin typeface="+mn-lt"/>
                <a:ea typeface="ヒラギノ角ゴ Pro W3" charset="0"/>
                <a:cs typeface="ヒラギノ角ゴ Pro W3" charset="0"/>
              </a:rPr>
              <a:t> commit,</a:t>
            </a:r>
            <a:r>
              <a:rPr lang="en-US" sz="1200" b="0" i="0" u="none" strike="noStrike" kern="1200" baseline="0" dirty="0" smtClean="0">
                <a:solidFill>
                  <a:schemeClr val="tx1"/>
                </a:solidFill>
                <a:latin typeface="+mn-lt"/>
                <a:ea typeface="ヒラギノ角ゴ Pro W3" charset="0"/>
                <a:cs typeface="ヒラギノ角ゴ Pro W3" charset="0"/>
              </a:rPr>
              <a:t> you just need to type </a:t>
            </a:r>
            <a:r>
              <a:rPr lang="en-US" sz="1200" b="1" i="1" u="none" strike="noStrike" kern="1200" baseline="0" dirty="0" err="1" smtClean="0">
                <a:solidFill>
                  <a:schemeClr val="tx1"/>
                </a:solidFill>
                <a:latin typeface="+mn-lt"/>
                <a:ea typeface="ヒラギノ角ゴ Pro W3" charset="0"/>
                <a:cs typeface="ヒラギノ角ゴ Pro W3" charset="0"/>
              </a:rPr>
              <a:t>git</a:t>
            </a:r>
            <a:r>
              <a:rPr lang="en-US" sz="1200" b="1" i="1" u="none" strike="noStrike" kern="1200" baseline="0" dirty="0" smtClean="0">
                <a:solidFill>
                  <a:schemeClr val="tx1"/>
                </a:solidFill>
                <a:latin typeface="+mn-lt"/>
                <a:ea typeface="ヒラギノ角ゴ Pro W3" charset="0"/>
                <a:cs typeface="ヒラギノ角ゴ Pro W3" charset="0"/>
              </a:rPr>
              <a:t> ci</a:t>
            </a:r>
            <a:r>
              <a:rPr lang="en-US" sz="1200" b="0" i="0" u="none" strike="noStrike" kern="1200" baseline="0" dirty="0" smtClean="0">
                <a:solidFill>
                  <a:schemeClr val="tx1"/>
                </a:solidFill>
                <a:latin typeface="+mn-lt"/>
                <a:ea typeface="ヒラギノ角ゴ Pro W3" charset="0"/>
                <a:cs typeface="ヒラギノ角ゴ Pro W3" charset="0"/>
              </a:rPr>
              <a:t>. </a:t>
            </a:r>
          </a:p>
          <a:p>
            <a:r>
              <a:rPr lang="en-US" sz="1200" b="0" i="0" u="none" strike="noStrike" kern="1200" baseline="0" dirty="0" smtClean="0">
                <a:solidFill>
                  <a:schemeClr val="tx1"/>
                </a:solidFill>
                <a:latin typeface="+mn-lt"/>
                <a:ea typeface="ヒラギノ角ゴ Pro W3" charset="0"/>
                <a:cs typeface="ヒラギノ角ゴ Pro W3" charset="0"/>
              </a:rPr>
              <a:t>As you go on using Git, you’ll probably use other commands frequently as well; don’t hesitate to create new aliases.</a:t>
            </a:r>
          </a:p>
          <a:p>
            <a:endParaRPr lang="en-US" sz="1200" b="0" i="0" u="none" strike="noStrike" kern="1200" baseline="0" dirty="0" smtClean="0">
              <a:solidFill>
                <a:schemeClr val="tx1"/>
              </a:solidFill>
              <a:latin typeface="+mn-lt"/>
            </a:endParaRPr>
          </a:p>
          <a:p>
            <a:r>
              <a:rPr lang="en-US" sz="1200" b="0" i="0" u="none" strike="noStrike" kern="1200" baseline="0" dirty="0" smtClean="0">
                <a:solidFill>
                  <a:schemeClr val="tx1"/>
                </a:solidFill>
                <a:latin typeface="+mn-lt"/>
                <a:ea typeface="ヒラギノ角ゴ Pro W3" charset="0"/>
                <a:cs typeface="ヒラギノ角ゴ Pro W3" charset="0"/>
              </a:rPr>
              <a:t>This technique can also be very useful in creating commands that you think should exist. </a:t>
            </a:r>
          </a:p>
          <a:p>
            <a:r>
              <a:rPr lang="en-US" sz="1200" b="0" i="0" u="none" strike="noStrike" kern="1200" baseline="0" dirty="0" smtClean="0">
                <a:solidFill>
                  <a:schemeClr val="tx1"/>
                </a:solidFill>
                <a:latin typeface="+mn-lt"/>
                <a:ea typeface="ヒラギノ角ゴ Pro W3" charset="0"/>
                <a:cs typeface="ヒラギノ角ゴ Pro W3" charset="0"/>
              </a:rPr>
              <a:t>For example, to correct the usability problem you encountered with </a:t>
            </a:r>
            <a:r>
              <a:rPr lang="en-US" sz="1200" b="0" i="0" u="none" strike="noStrike" kern="1200" baseline="0" dirty="0" err="1" smtClean="0">
                <a:solidFill>
                  <a:schemeClr val="tx1"/>
                </a:solidFill>
                <a:latin typeface="+mn-lt"/>
                <a:ea typeface="ヒラギノ角ゴ Pro W3" charset="0"/>
                <a:cs typeface="ヒラギノ角ゴ Pro W3" charset="0"/>
              </a:rPr>
              <a:t>unstaging</a:t>
            </a:r>
            <a:r>
              <a:rPr lang="en-US" sz="1200" b="0" i="0" u="none" strike="noStrike" kern="1200" baseline="0" dirty="0" smtClean="0">
                <a:solidFill>
                  <a:schemeClr val="tx1"/>
                </a:solidFill>
                <a:latin typeface="+mn-lt"/>
                <a:ea typeface="ヒラギノ角ゴ Pro W3" charset="0"/>
                <a:cs typeface="ヒラギノ角ゴ Pro W3" charset="0"/>
              </a:rPr>
              <a:t> a file, you can add your own </a:t>
            </a:r>
            <a:r>
              <a:rPr lang="en-US" sz="1200" b="0" i="0" u="none" strike="noStrike" kern="1200" baseline="0" dirty="0" err="1" smtClean="0">
                <a:solidFill>
                  <a:schemeClr val="tx1"/>
                </a:solidFill>
                <a:latin typeface="+mn-lt"/>
                <a:ea typeface="ヒラギノ角ゴ Pro W3" charset="0"/>
                <a:cs typeface="ヒラギノ角ゴ Pro W3" charset="0"/>
              </a:rPr>
              <a:t>unstage</a:t>
            </a:r>
            <a:r>
              <a:rPr lang="en-US" sz="1200" b="0" i="0" u="none" strike="noStrike" kern="1200" baseline="0" dirty="0" smtClean="0">
                <a:solidFill>
                  <a:schemeClr val="tx1"/>
                </a:solidFill>
                <a:latin typeface="+mn-lt"/>
                <a:ea typeface="ヒラギノ角ゴ Pro W3" charset="0"/>
                <a:cs typeface="ヒラギノ角ゴ Pro W3" charset="0"/>
              </a:rPr>
              <a:t> alias to Git:</a:t>
            </a:r>
          </a:p>
          <a:p>
            <a:r>
              <a:rPr lang="en-US" sz="1200" b="0" i="0" u="none" strike="noStrike" kern="1200" baseline="0" dirty="0" smtClean="0">
                <a:solidFill>
                  <a:schemeClr val="tx1"/>
                </a:solidFill>
                <a:latin typeface="+mn-lt"/>
                <a:ea typeface="ヒラギノ角ゴ Pro W3" charset="0"/>
                <a:cs typeface="ヒラギノ角ゴ Pro W3" charset="0"/>
              </a:rPr>
              <a:t>&lt;2</a:t>
            </a:r>
            <a:r>
              <a:rPr lang="en-US" sz="1200" b="0" i="0" u="none" strike="noStrike" kern="1200" baseline="30000" dirty="0" smtClean="0">
                <a:solidFill>
                  <a:schemeClr val="tx1"/>
                </a:solidFill>
                <a:latin typeface="+mn-lt"/>
                <a:ea typeface="ヒラギノ角ゴ Pro W3" charset="0"/>
                <a:cs typeface="ヒラギノ角ゴ Pro W3" charset="0"/>
              </a:rPr>
              <a:t>nd</a:t>
            </a:r>
            <a:r>
              <a:rPr lang="en-US" sz="1200" b="0" i="0" u="none" strike="noStrike" kern="1200" baseline="0" dirty="0" smtClean="0">
                <a:solidFill>
                  <a:schemeClr val="tx1"/>
                </a:solidFill>
                <a:latin typeface="+mn-lt"/>
                <a:ea typeface="ヒラギノ角ゴ Pro W3" charset="0"/>
                <a:cs typeface="ヒラギノ角ゴ Pro W3" charset="0"/>
              </a:rPr>
              <a:t> animation&gt;</a:t>
            </a:r>
          </a:p>
          <a:p>
            <a:endParaRPr lang="en-US" sz="1200" b="0" i="0" u="none" strike="noStrike" kern="1200" baseline="0" dirty="0" smtClean="0">
              <a:solidFill>
                <a:schemeClr val="tx1"/>
              </a:solidFill>
              <a:latin typeface="+mn-lt"/>
              <a:ea typeface="ヒラギノ角ゴ Pro W3" charset="0"/>
              <a:cs typeface="ヒラギノ角ゴ Pro W3" charset="0"/>
            </a:endParaRPr>
          </a:p>
          <a:p>
            <a:r>
              <a:rPr lang="en-US" sz="1200" b="0" i="0" u="none" strike="noStrike" kern="1200" baseline="0" dirty="0" smtClean="0">
                <a:solidFill>
                  <a:schemeClr val="tx1"/>
                </a:solidFill>
                <a:latin typeface="+mn-lt"/>
                <a:ea typeface="ヒラギノ角ゴ Pro W3" charset="0"/>
                <a:cs typeface="ヒラギノ角ゴ Pro W3" charset="0"/>
              </a:rPr>
              <a:t>This makes the following two commands equivalent:</a:t>
            </a:r>
          </a:p>
          <a:p>
            <a:r>
              <a:rPr lang="en-US" sz="1200" b="0" i="0" u="none" strike="noStrike" kern="1200" baseline="0" dirty="0" smtClean="0">
                <a:solidFill>
                  <a:schemeClr val="tx1"/>
                </a:solidFill>
                <a:latin typeface="+mn-lt"/>
                <a:ea typeface="ヒラギノ角ゴ Pro W3" charset="0"/>
                <a:cs typeface="ヒラギノ角ゴ Pro W3" charset="0"/>
              </a:rPr>
              <a:t>&lt;3</a:t>
            </a:r>
            <a:r>
              <a:rPr lang="en-US" sz="1200" b="0" i="0" u="none" strike="noStrike" kern="1200" baseline="30000" dirty="0" smtClean="0">
                <a:solidFill>
                  <a:schemeClr val="tx1"/>
                </a:solidFill>
                <a:latin typeface="+mn-lt"/>
                <a:ea typeface="ヒラギノ角ゴ Pro W3" charset="0"/>
                <a:cs typeface="ヒラギノ角ゴ Pro W3" charset="0"/>
              </a:rPr>
              <a:t>rd</a:t>
            </a:r>
            <a:r>
              <a:rPr lang="en-US" sz="1200" b="0" i="0" u="none" strike="noStrike" kern="1200" baseline="0" dirty="0" smtClean="0">
                <a:solidFill>
                  <a:schemeClr val="tx1"/>
                </a:solidFill>
                <a:latin typeface="+mn-lt"/>
                <a:ea typeface="ヒラギノ角ゴ Pro W3" charset="0"/>
                <a:cs typeface="ヒラギノ角ゴ Pro W3" charset="0"/>
              </a:rPr>
              <a:t> animation&gt;</a:t>
            </a:r>
          </a:p>
          <a:p>
            <a:endParaRPr lang="en-US" sz="1200" b="0" i="0" u="none" strike="noStrike" kern="1200" baseline="0" dirty="0" smtClean="0">
              <a:solidFill>
                <a:schemeClr val="tx1"/>
              </a:solidFill>
              <a:latin typeface="+mn-lt"/>
              <a:ea typeface="ヒラギノ角ゴ Pro W3" charset="0"/>
              <a:cs typeface="ヒラギノ角ゴ Pro W3" charset="0"/>
            </a:endParaRPr>
          </a:p>
          <a:p>
            <a:r>
              <a:rPr lang="en-US" sz="1200" b="0" i="0" u="none" strike="noStrike" kern="1200" baseline="0" dirty="0" smtClean="0">
                <a:solidFill>
                  <a:schemeClr val="tx1"/>
                </a:solidFill>
                <a:latin typeface="+mn-lt"/>
                <a:ea typeface="ヒラギノ角ゴ Pro W3" charset="0"/>
                <a:cs typeface="ヒラギノ角ゴ Pro W3" charset="0"/>
              </a:rPr>
              <a:t>As you can tell, Git simply replaces the new command with whatever you alias it for. </a:t>
            </a:r>
          </a:p>
          <a:p>
            <a:r>
              <a:rPr lang="en-US" sz="1200" b="0" i="0" u="none" strike="noStrike" kern="1200" baseline="0" dirty="0" smtClean="0">
                <a:solidFill>
                  <a:schemeClr val="tx1"/>
                </a:solidFill>
                <a:latin typeface="+mn-lt"/>
                <a:ea typeface="ヒラギノ角ゴ Pro W3" charset="0"/>
                <a:cs typeface="ヒラギノ角ゴ Pro W3" charset="0"/>
              </a:rPr>
              <a:t>However, maybe you want to run an external command, rather than a Git subcommand. </a:t>
            </a:r>
          </a:p>
          <a:p>
            <a:r>
              <a:rPr lang="en-US" sz="1200" b="0" i="0" u="none" strike="noStrike" kern="1200" baseline="0" dirty="0" smtClean="0">
                <a:solidFill>
                  <a:schemeClr val="tx1"/>
                </a:solidFill>
                <a:latin typeface="+mn-lt"/>
                <a:ea typeface="ヒラギノ角ゴ Pro W3" charset="0"/>
                <a:cs typeface="ヒラギノ角ゴ Pro W3" charset="0"/>
              </a:rPr>
              <a:t>In that case, you start the command with a </a:t>
            </a:r>
            <a:r>
              <a:rPr lang="en-US" sz="1200" b="1" i="0" u="none" strike="noStrike" kern="1200" baseline="0" dirty="0" smtClean="0">
                <a:solidFill>
                  <a:schemeClr val="tx1"/>
                </a:solidFill>
                <a:latin typeface="+mn-lt"/>
                <a:ea typeface="ヒラギノ角ゴ Pro W3" charset="0"/>
                <a:cs typeface="ヒラギノ角ゴ Pro W3" charset="0"/>
              </a:rPr>
              <a:t>!</a:t>
            </a:r>
            <a:r>
              <a:rPr lang="en-US" sz="1200" b="0" i="0" u="none" strike="noStrike" kern="1200" baseline="0" dirty="0" smtClean="0">
                <a:solidFill>
                  <a:schemeClr val="tx1"/>
                </a:solidFill>
                <a:latin typeface="+mn-lt"/>
                <a:ea typeface="ヒラギノ角ゴ Pro W3" charset="0"/>
                <a:cs typeface="ヒラギノ角ゴ Pro W3" charset="0"/>
              </a:rPr>
              <a:t> character. This is useful if you write your own tools that work with a Git repository. </a:t>
            </a:r>
          </a:p>
          <a:p>
            <a:r>
              <a:rPr lang="en-US" sz="1200" b="0" i="0" u="none" strike="noStrike" kern="1200" baseline="0" dirty="0" smtClean="0">
                <a:solidFill>
                  <a:schemeClr val="tx1"/>
                </a:solidFill>
                <a:latin typeface="+mn-lt"/>
                <a:ea typeface="ヒラギノ角ゴ Pro W3" charset="0"/>
                <a:cs typeface="ヒラギノ角ゴ Pro W3" charset="0"/>
              </a:rPr>
              <a:t>For example: </a:t>
            </a:r>
          </a:p>
          <a:p>
            <a:r>
              <a:rPr lang="en-US" sz="1200" b="0" i="0" u="none" strike="noStrike" kern="1200" baseline="0" dirty="0" smtClean="0">
                <a:solidFill>
                  <a:schemeClr val="tx1"/>
                </a:solidFill>
                <a:latin typeface="+mn-lt"/>
                <a:ea typeface="ヒラギノ角ゴ Pro W3" charset="0"/>
                <a:cs typeface="ヒラギノ角ゴ Pro W3" charset="0"/>
              </a:rPr>
              <a:t>&lt;4</a:t>
            </a:r>
            <a:r>
              <a:rPr lang="en-US" sz="1200" b="0" i="0" u="none" strike="noStrike" kern="1200" baseline="30000" dirty="0" smtClean="0">
                <a:solidFill>
                  <a:schemeClr val="tx1"/>
                </a:solidFill>
                <a:latin typeface="+mn-lt"/>
                <a:ea typeface="ヒラギノ角ゴ Pro W3" charset="0"/>
                <a:cs typeface="ヒラギノ角ゴ Pro W3" charset="0"/>
              </a:rPr>
              <a:t>th</a:t>
            </a:r>
            <a:r>
              <a:rPr lang="en-US" sz="1200" b="0" i="0" u="none" strike="noStrike" kern="1200" baseline="0" dirty="0" smtClean="0">
                <a:solidFill>
                  <a:schemeClr val="tx1"/>
                </a:solidFill>
                <a:latin typeface="+mn-lt"/>
                <a:ea typeface="ヒラギノ角ゴ Pro W3" charset="0"/>
                <a:cs typeface="ヒラギノ角ゴ Pro W3" charset="0"/>
              </a:rPr>
              <a:t> animation&gt;</a:t>
            </a:r>
          </a:p>
          <a:p>
            <a:r>
              <a:rPr lang="en-US" sz="1200" b="0" i="0" u="none" strike="noStrike" kern="1200" baseline="0" dirty="0" smtClean="0">
                <a:solidFill>
                  <a:schemeClr val="tx1"/>
                </a:solidFill>
                <a:latin typeface="+mn-lt"/>
                <a:ea typeface="ヒラギノ角ゴ Pro W3" charset="0"/>
                <a:cs typeface="ヒラギノ角ゴ Pro W3" charset="0"/>
              </a:rPr>
              <a:t>we can create an alias </a:t>
            </a:r>
            <a:r>
              <a:rPr lang="en-US" sz="1200" b="1" i="1" u="none" strike="noStrike" kern="1200" baseline="0" dirty="0" err="1" smtClean="0">
                <a:solidFill>
                  <a:schemeClr val="tx1"/>
                </a:solidFill>
                <a:latin typeface="+mn-lt"/>
                <a:ea typeface="ヒラギノ角ゴ Pro W3" charset="0"/>
                <a:cs typeface="ヒラギノ角ゴ Pro W3" charset="0"/>
              </a:rPr>
              <a:t>git</a:t>
            </a:r>
            <a:r>
              <a:rPr lang="en-US" sz="1200" b="1" i="1" u="none" strike="noStrike" kern="1200" baseline="0" dirty="0" smtClean="0">
                <a:solidFill>
                  <a:schemeClr val="tx1"/>
                </a:solidFill>
                <a:latin typeface="+mn-lt"/>
                <a:ea typeface="ヒラギノ角ゴ Pro W3" charset="0"/>
                <a:cs typeface="ヒラギノ角ゴ Pro W3" charset="0"/>
              </a:rPr>
              <a:t> visual</a:t>
            </a:r>
            <a:r>
              <a:rPr lang="en-US" sz="1200" b="0" i="0" u="none" strike="noStrike" kern="1200" baseline="0" dirty="0" smtClean="0">
                <a:solidFill>
                  <a:schemeClr val="tx1"/>
                </a:solidFill>
                <a:latin typeface="+mn-lt"/>
                <a:ea typeface="ヒラギノ角ゴ Pro W3" charset="0"/>
                <a:cs typeface="ヒラギノ角ゴ Pro W3" charset="0"/>
              </a:rPr>
              <a:t> to run </a:t>
            </a:r>
            <a:r>
              <a:rPr lang="en-US" sz="1200" b="1" i="0" u="none" strike="noStrike" kern="1200" baseline="0" dirty="0" err="1" smtClean="0">
                <a:solidFill>
                  <a:schemeClr val="tx1"/>
                </a:solidFill>
                <a:latin typeface="+mn-lt"/>
                <a:ea typeface="ヒラギノ角ゴ Pro W3" charset="0"/>
                <a:cs typeface="ヒラギノ角ゴ Pro W3" charset="0"/>
              </a:rPr>
              <a:t>gitk</a:t>
            </a:r>
            <a:endParaRPr lang="en-US" sz="1200" b="0" i="0" u="none" strike="noStrike" kern="1200" baseline="0" dirty="0" smtClean="0">
              <a:solidFill>
                <a:schemeClr val="tx1"/>
              </a:solidFill>
              <a:latin typeface="+mn-lt"/>
              <a:ea typeface="ヒラギノ角ゴ Pro W3" charset="0"/>
              <a:cs typeface="ヒラギノ角ゴ Pro W3" charset="0"/>
            </a:endParaRPr>
          </a:p>
          <a:p>
            <a:endParaRPr lang="en-US" sz="1200" b="0" i="0" u="none" strike="noStrike" kern="1200" baseline="0" dirty="0" smtClean="0">
              <a:solidFill>
                <a:schemeClr val="tx1"/>
              </a:solidFill>
              <a:latin typeface="+mn-lt"/>
              <a:ea typeface="ヒラギノ角ゴ Pro W3" charset="0"/>
              <a:cs typeface="ヒラギノ角ゴ Pro W3" charset="0"/>
            </a:endParaRPr>
          </a:p>
          <a:p>
            <a:endParaRPr lang="en-US" sz="1200" b="0" i="0" u="none" strike="noStrike" kern="1200" baseline="0" dirty="0" smtClean="0">
              <a:solidFill>
                <a:schemeClr val="tx1"/>
              </a:solidFill>
              <a:latin typeface="+mn-lt"/>
              <a:ea typeface="ヒラギノ角ゴ Pro W3" charset="0"/>
              <a:cs typeface="ヒラギノ角ゴ Pro W3" charset="0"/>
            </a:endParaRPr>
          </a:p>
          <a:p>
            <a:r>
              <a:rPr lang="en-US" sz="1200" b="0" i="0" u="none" strike="noStrike" kern="1200" baseline="0" dirty="0" smtClean="0">
                <a:solidFill>
                  <a:schemeClr val="tx1"/>
                </a:solidFill>
                <a:latin typeface="+mn-lt"/>
                <a:ea typeface="ヒラギノ角ゴ Pro W3" charset="0"/>
                <a:cs typeface="ヒラギノ角ゴ Pro W3" charset="0"/>
              </a:rPr>
              <a:t>At this point, you can do all the basic local Git operations – creating or cloning a</a:t>
            </a:r>
          </a:p>
          <a:p>
            <a:r>
              <a:rPr lang="en-US" sz="1200" b="0" i="0" u="none" strike="noStrike" kern="1200" baseline="0" dirty="0" smtClean="0">
                <a:solidFill>
                  <a:schemeClr val="tx1"/>
                </a:solidFill>
                <a:latin typeface="+mn-lt"/>
                <a:ea typeface="ヒラギノ角ゴ Pro W3" charset="0"/>
                <a:cs typeface="ヒラギノ角ゴ Pro W3" charset="0"/>
              </a:rPr>
              <a:t>repository, making changes, staging and committing those changes, and view-</a:t>
            </a:r>
          </a:p>
          <a:p>
            <a:r>
              <a:rPr lang="en-IN" sz="1200" b="0" i="0" u="none" strike="noStrike" kern="1200" baseline="0" dirty="0" smtClean="0">
                <a:solidFill>
                  <a:schemeClr val="tx1"/>
                </a:solidFill>
                <a:latin typeface="+mn-lt"/>
                <a:ea typeface="ヒラギノ角ゴ Pro W3" charset="0"/>
                <a:cs typeface="ヒラギノ角ゴ Pro W3" charset="0"/>
              </a:rPr>
              <a:t>Summary</a:t>
            </a:r>
          </a:p>
          <a:p>
            <a:r>
              <a:rPr lang="en-IN" sz="1200" b="0" i="0" u="none" strike="noStrike" kern="1200" baseline="0" dirty="0" smtClean="0">
                <a:solidFill>
                  <a:schemeClr val="tx1"/>
                </a:solidFill>
                <a:latin typeface="+mn-lt"/>
                <a:ea typeface="ヒラギノ角ゴ Pro W3" charset="0"/>
                <a:cs typeface="ヒラギノ角ゴ Pro W3" charset="0"/>
              </a:rPr>
              <a:t>79</a:t>
            </a:r>
          </a:p>
          <a:p>
            <a:r>
              <a:rPr lang="en-US" sz="1200" b="0" i="0" u="none" strike="noStrike" kern="1200" baseline="0" dirty="0" err="1" smtClean="0">
                <a:solidFill>
                  <a:schemeClr val="tx1"/>
                </a:solidFill>
                <a:latin typeface="+mn-lt"/>
                <a:ea typeface="ヒラギノ角ゴ Pro W3" charset="0"/>
                <a:cs typeface="ヒラギノ角ゴ Pro W3" charset="0"/>
              </a:rPr>
              <a:t>ing</a:t>
            </a:r>
            <a:r>
              <a:rPr lang="en-US" sz="1200" b="0" i="0" u="none" strike="noStrike" kern="1200" baseline="0" dirty="0" smtClean="0">
                <a:solidFill>
                  <a:schemeClr val="tx1"/>
                </a:solidFill>
                <a:latin typeface="+mn-lt"/>
                <a:ea typeface="ヒラギノ角ゴ Pro W3" charset="0"/>
                <a:cs typeface="ヒラギノ角ゴ Pro W3" charset="0"/>
              </a:rPr>
              <a:t> the history of all the changes the repository has been through. Next, we’ll</a:t>
            </a:r>
          </a:p>
          <a:p>
            <a:r>
              <a:rPr lang="en-US" sz="1200" b="0" i="0" u="none" strike="noStrike" kern="1200" baseline="0" dirty="0" smtClean="0">
                <a:solidFill>
                  <a:schemeClr val="tx1"/>
                </a:solidFill>
                <a:latin typeface="+mn-lt"/>
                <a:ea typeface="ヒラギノ角ゴ Pro W3" charset="0"/>
                <a:cs typeface="ヒラギノ角ゴ Pro W3" charset="0"/>
              </a:rPr>
              <a:t>cover </a:t>
            </a:r>
            <a:r>
              <a:rPr lang="en-US" sz="1200" b="0" i="0" u="none" strike="noStrike" kern="1200" baseline="0" dirty="0" err="1" smtClean="0">
                <a:solidFill>
                  <a:schemeClr val="tx1"/>
                </a:solidFill>
                <a:latin typeface="+mn-lt"/>
                <a:ea typeface="ヒラギノ角ゴ Pro W3" charset="0"/>
                <a:cs typeface="ヒラギノ角ゴ Pro W3" charset="0"/>
              </a:rPr>
              <a:t>Git’s</a:t>
            </a:r>
            <a:r>
              <a:rPr lang="en-US" sz="1200" b="0" i="0" u="none" strike="noStrike" kern="1200" baseline="0" dirty="0" smtClean="0">
                <a:solidFill>
                  <a:schemeClr val="tx1"/>
                </a:solidFill>
                <a:latin typeface="+mn-lt"/>
                <a:ea typeface="ヒラギノ角ゴ Pro W3" charset="0"/>
                <a:cs typeface="ヒラギノ角ゴ Pro W3" charset="0"/>
              </a:rPr>
              <a:t> killer feature: its branching model.</a:t>
            </a:r>
          </a:p>
          <a:p>
            <a:endParaRPr lang="en-US" sz="1200" b="0" i="0" u="none" strike="noStrike" kern="1200" baseline="0" dirty="0" smtClean="0">
              <a:solidFill>
                <a:schemeClr val="tx1"/>
              </a:solidFill>
              <a:latin typeface="+mn-lt"/>
              <a:ea typeface="ヒラギノ角ゴ Pro W3" charset="0"/>
              <a:cs typeface="ヒラギノ角ゴ Pro W3" charset="0"/>
            </a:endParaRPr>
          </a:p>
          <a:p>
            <a:endParaRPr lang="en-US" sz="1200" b="0" i="0" u="none" strike="noStrike" kern="1200" baseline="0" dirty="0" smtClean="0">
              <a:solidFill>
                <a:schemeClr val="tx1"/>
              </a:solidFill>
              <a:latin typeface="+mn-lt"/>
              <a:ea typeface="ヒラギノ角ゴ Pro W3" charset="0"/>
              <a:cs typeface="ヒラギノ角ゴ Pro W3" charset="0"/>
            </a:endParaRPr>
          </a:p>
          <a:p>
            <a:endParaRPr lang="en-US" sz="1200" b="0" i="0" u="none" strike="noStrike" kern="1200" baseline="0" dirty="0" smtClean="0">
              <a:solidFill>
                <a:schemeClr val="tx1"/>
              </a:solidFill>
              <a:latin typeface="+mn-lt"/>
            </a:endParaRPr>
          </a:p>
          <a:p>
            <a:endParaRPr lang="en-US" dirty="0"/>
          </a:p>
        </p:txBody>
      </p:sp>
      <p:sp>
        <p:nvSpPr>
          <p:cNvPr id="4" name="Slide Number Placeholder 3"/>
          <p:cNvSpPr>
            <a:spLocks noGrp="1"/>
          </p:cNvSpPr>
          <p:nvPr>
            <p:ph type="sldNum" sz="quarter" idx="10"/>
          </p:nvPr>
        </p:nvSpPr>
        <p:spPr/>
        <p:txBody>
          <a:bodyPr/>
          <a:lstStyle/>
          <a:p>
            <a:fld id="{E29F6AFF-7E04-4C46-8BF4-31DD73873FE8}" type="slidenum">
              <a:rPr lang="en-US" smtClean="0"/>
              <a:pPr/>
              <a:t>33</a:t>
            </a:fld>
            <a:endParaRPr lang="en-US"/>
          </a:p>
        </p:txBody>
      </p:sp>
    </p:spTree>
    <p:extLst>
      <p:ext uri="{BB962C8B-B14F-4D97-AF65-F5344CB8AC3E}">
        <p14:creationId xmlns:p14="http://schemas.microsoft.com/office/powerpoint/2010/main" val="224346286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z="1200" b="0" i="0" u="none" strike="noStrike" kern="1200" baseline="0" dirty="0" smtClean="0">
              <a:solidFill>
                <a:schemeClr val="tx1"/>
              </a:solidFill>
              <a:latin typeface="+mn-lt"/>
              <a:ea typeface="ヒラギノ角ゴ Pro W3" charset="0"/>
              <a:cs typeface="ヒラギノ角ゴ Pro W3" charset="0"/>
            </a:endParaRPr>
          </a:p>
          <a:p>
            <a:endParaRPr lang="en-US" sz="1200" b="0" i="0" u="none" strike="noStrike" kern="1200" baseline="0" dirty="0" smtClean="0">
              <a:solidFill>
                <a:schemeClr val="tx1"/>
              </a:solidFill>
              <a:latin typeface="+mn-lt"/>
              <a:ea typeface="ヒラギノ角ゴ Pro W3" charset="0"/>
              <a:cs typeface="ヒラギノ角ゴ Pro W3" charset="0"/>
            </a:endParaRPr>
          </a:p>
          <a:p>
            <a:endParaRPr lang="en-US" sz="1200" b="0" i="0" u="none" strike="noStrike" kern="1200" baseline="0" dirty="0" smtClean="0">
              <a:solidFill>
                <a:schemeClr val="tx1"/>
              </a:solidFill>
              <a:latin typeface="+mn-lt"/>
            </a:endParaRPr>
          </a:p>
          <a:p>
            <a:endParaRPr lang="en-US" dirty="0"/>
          </a:p>
        </p:txBody>
      </p:sp>
      <p:sp>
        <p:nvSpPr>
          <p:cNvPr id="4" name="Slide Number Placeholder 3"/>
          <p:cNvSpPr>
            <a:spLocks noGrp="1"/>
          </p:cNvSpPr>
          <p:nvPr>
            <p:ph type="sldNum" sz="quarter" idx="10"/>
          </p:nvPr>
        </p:nvSpPr>
        <p:spPr/>
        <p:txBody>
          <a:bodyPr/>
          <a:lstStyle/>
          <a:p>
            <a:fld id="{E29F6AFF-7E04-4C46-8BF4-31DD73873FE8}" type="slidenum">
              <a:rPr lang="en-US" smtClean="0"/>
              <a:pPr/>
              <a:t>34</a:t>
            </a:fld>
            <a:endParaRPr lang="en-US"/>
          </a:p>
        </p:txBody>
      </p:sp>
    </p:spTree>
    <p:extLst>
      <p:ext uri="{BB962C8B-B14F-4D97-AF65-F5344CB8AC3E}">
        <p14:creationId xmlns:p14="http://schemas.microsoft.com/office/powerpoint/2010/main" val="316947851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29F6AFF-7E04-4C46-8BF4-31DD73873FE8}" type="slidenum">
              <a:rPr lang="en-US" smtClean="0"/>
              <a:pPr/>
              <a:t>35</a:t>
            </a:fld>
            <a:endParaRPr lang="en-US"/>
          </a:p>
        </p:txBody>
      </p:sp>
    </p:spTree>
    <p:extLst>
      <p:ext uri="{BB962C8B-B14F-4D97-AF65-F5344CB8AC3E}">
        <p14:creationId xmlns:p14="http://schemas.microsoft.com/office/powerpoint/2010/main" val="31100571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US" sz="1200" b="0" i="0" u="none" strike="noStrike" kern="1200" baseline="0" dirty="0" smtClean="0">
                <a:solidFill>
                  <a:schemeClr val="tx1"/>
                </a:solidFill>
                <a:latin typeface="+mn-lt"/>
                <a:ea typeface="ヒラギノ角ゴ Pro W3" charset="0"/>
                <a:cs typeface="ヒラギノ角ゴ Pro W3" charset="0"/>
              </a:rPr>
              <a:t>Now that you have Git on your system, you’ll want to do a few things to customize your Git environment. </a:t>
            </a:r>
          </a:p>
          <a:p>
            <a:r>
              <a:rPr lang="en-US" sz="1200" b="0" i="0" u="none" strike="noStrike" kern="1200" baseline="0" dirty="0" smtClean="0">
                <a:solidFill>
                  <a:schemeClr val="tx1"/>
                </a:solidFill>
                <a:latin typeface="+mn-lt"/>
                <a:ea typeface="ヒラギノ角ゴ Pro W3" charset="0"/>
                <a:cs typeface="ヒラギノ角ゴ Pro W3" charset="0"/>
              </a:rPr>
              <a:t>You should have to do these things only once on any given computer; they’ll stick around between upgrades. </a:t>
            </a:r>
          </a:p>
          <a:p>
            <a:r>
              <a:rPr lang="en-US" sz="1200" b="0" i="0" u="none" strike="noStrike" kern="1200" baseline="0" dirty="0" smtClean="0">
                <a:solidFill>
                  <a:schemeClr val="tx1"/>
                </a:solidFill>
                <a:latin typeface="+mn-lt"/>
                <a:ea typeface="ヒラギノ角ゴ Pro W3" charset="0"/>
                <a:cs typeface="ヒラギノ角ゴ Pro W3" charset="0"/>
              </a:rPr>
              <a:t>You can also change them at any time by running through the commands again.</a:t>
            </a:r>
          </a:p>
          <a:p>
            <a:endParaRPr lang="en-US" sz="1200" b="0" i="0" u="none" strike="noStrike" kern="1200" baseline="0" dirty="0" smtClean="0">
              <a:solidFill>
                <a:schemeClr val="tx1"/>
              </a:solidFill>
              <a:latin typeface="+mn-lt"/>
              <a:ea typeface="ヒラギノ角ゴ Pro W3" charset="0"/>
              <a:cs typeface="ヒラギノ角ゴ Pro W3" charset="0"/>
            </a:endParaRPr>
          </a:p>
          <a:p>
            <a:r>
              <a:rPr lang="en-US" sz="1200" b="0" i="0" u="none" strike="noStrike" kern="1200" baseline="0" dirty="0" smtClean="0">
                <a:solidFill>
                  <a:schemeClr val="tx1"/>
                </a:solidFill>
                <a:latin typeface="+mn-lt"/>
                <a:ea typeface="ヒラギノ角ゴ Pro W3" charset="0"/>
                <a:cs typeface="ヒラギノ角ゴ Pro W3" charset="0"/>
              </a:rPr>
              <a:t>Git comes with a tool called </a:t>
            </a:r>
            <a:r>
              <a:rPr lang="en-US" sz="1200" b="1" i="1" u="none" strike="noStrike" kern="1200" baseline="0" dirty="0" err="1" smtClean="0">
                <a:solidFill>
                  <a:schemeClr val="tx1"/>
                </a:solidFill>
                <a:latin typeface="+mn-lt"/>
                <a:ea typeface="ヒラギノ角ゴ Pro W3" charset="0"/>
                <a:cs typeface="ヒラギノ角ゴ Pro W3" charset="0"/>
              </a:rPr>
              <a:t>git</a:t>
            </a:r>
            <a:r>
              <a:rPr lang="en-US" sz="1200" b="1" i="1" u="none" strike="noStrike" kern="1200" baseline="0" dirty="0" smtClean="0">
                <a:solidFill>
                  <a:schemeClr val="tx1"/>
                </a:solidFill>
                <a:latin typeface="+mn-lt"/>
                <a:ea typeface="ヒラギノ角ゴ Pro W3" charset="0"/>
                <a:cs typeface="ヒラギノ角ゴ Pro W3" charset="0"/>
              </a:rPr>
              <a:t> </a:t>
            </a:r>
            <a:r>
              <a:rPr lang="en-US" sz="1200" b="1" i="1" u="none" strike="noStrike" kern="1200" baseline="0" dirty="0" err="1" smtClean="0">
                <a:solidFill>
                  <a:schemeClr val="tx1"/>
                </a:solidFill>
                <a:latin typeface="+mn-lt"/>
                <a:ea typeface="ヒラギノ角ゴ Pro W3" charset="0"/>
                <a:cs typeface="ヒラギノ角ゴ Pro W3" charset="0"/>
              </a:rPr>
              <a:t>config</a:t>
            </a:r>
            <a:r>
              <a:rPr lang="en-US" sz="1200" b="0" i="0" u="none" strike="noStrike" kern="1200" baseline="0" dirty="0" smtClean="0">
                <a:solidFill>
                  <a:schemeClr val="tx1"/>
                </a:solidFill>
                <a:latin typeface="+mn-lt"/>
                <a:ea typeface="ヒラギノ角ゴ Pro W3" charset="0"/>
                <a:cs typeface="ヒラギノ角ゴ Pro W3" charset="0"/>
              </a:rPr>
              <a:t> that lets you get and set configuration variables that control all aspects of how Git looks and operates. </a:t>
            </a:r>
          </a:p>
          <a:p>
            <a:r>
              <a:rPr lang="en-US" sz="1200" b="0" i="0" u="none" strike="noStrike" kern="1200" baseline="0" dirty="0" smtClean="0">
                <a:solidFill>
                  <a:schemeClr val="tx1"/>
                </a:solidFill>
                <a:latin typeface="+mn-lt"/>
                <a:ea typeface="ヒラギノ角ゴ Pro W3" charset="0"/>
                <a:cs typeface="ヒラギノ角ゴ Pro W3" charset="0"/>
              </a:rPr>
              <a:t>These variables can be stored in three different places:</a:t>
            </a:r>
          </a:p>
          <a:p>
            <a:endParaRPr lang="en-US" sz="1200" b="0" i="0" u="none" strike="noStrike" kern="1200" baseline="0" dirty="0" smtClean="0">
              <a:solidFill>
                <a:schemeClr val="tx1"/>
              </a:solidFill>
              <a:latin typeface="+mn-lt"/>
            </a:endParaRPr>
          </a:p>
          <a:p>
            <a:r>
              <a:rPr lang="en-US" sz="1200" b="0" i="0" u="none" strike="noStrike" kern="1200" baseline="0" dirty="0" smtClean="0">
                <a:solidFill>
                  <a:schemeClr val="tx1"/>
                </a:solidFill>
                <a:latin typeface="+mn-lt"/>
                <a:ea typeface="ヒラギノ角ゴ Pro W3" charset="0"/>
                <a:cs typeface="ヒラギノ角ゴ Pro W3" charset="0"/>
              </a:rPr>
              <a:t>&lt;1</a:t>
            </a:r>
            <a:r>
              <a:rPr lang="en-US" sz="1200" b="0" i="0" u="none" strike="noStrike" kern="1200" baseline="30000" dirty="0" smtClean="0">
                <a:solidFill>
                  <a:schemeClr val="tx1"/>
                </a:solidFill>
                <a:latin typeface="+mn-lt"/>
                <a:ea typeface="ヒラギノ角ゴ Pro W3" charset="0"/>
                <a:cs typeface="ヒラギノ角ゴ Pro W3" charset="0"/>
              </a:rPr>
              <a:t>st</a:t>
            </a:r>
            <a:r>
              <a:rPr lang="en-US" sz="1200" b="0" i="0" u="none" strike="noStrike" kern="1200" baseline="0" dirty="0" smtClean="0">
                <a:solidFill>
                  <a:schemeClr val="tx1"/>
                </a:solidFill>
                <a:latin typeface="+mn-lt"/>
                <a:ea typeface="ヒラギノ角ゴ Pro W3" charset="0"/>
                <a:cs typeface="ヒラギノ角ゴ Pro W3" charset="0"/>
              </a:rPr>
              <a:t> animation&gt;</a:t>
            </a:r>
          </a:p>
          <a:p>
            <a:r>
              <a:rPr lang="en-US" sz="1200" b="0" i="0" u="none" strike="noStrike" kern="1200" baseline="0" dirty="0" smtClean="0">
                <a:solidFill>
                  <a:schemeClr val="tx1"/>
                </a:solidFill>
                <a:latin typeface="+mn-lt"/>
                <a:ea typeface="ヒラギノ角ゴ Pro W3" charset="0"/>
                <a:cs typeface="ヒラギノ角ゴ Pro W3" charset="0"/>
              </a:rPr>
              <a:t>/</a:t>
            </a:r>
            <a:r>
              <a:rPr lang="en-US" sz="1200" b="0" i="0" u="none" strike="noStrike" kern="1200" baseline="0" dirty="0" err="1" smtClean="0">
                <a:solidFill>
                  <a:schemeClr val="tx1"/>
                </a:solidFill>
                <a:latin typeface="+mn-lt"/>
                <a:ea typeface="ヒラギノ角ゴ Pro W3" charset="0"/>
                <a:cs typeface="ヒラギノ角ゴ Pro W3" charset="0"/>
              </a:rPr>
              <a:t>etc</a:t>
            </a:r>
            <a:r>
              <a:rPr lang="en-US" sz="1200" b="0" i="0" u="none" strike="noStrike" kern="1200" baseline="0" dirty="0" smtClean="0">
                <a:solidFill>
                  <a:schemeClr val="tx1"/>
                </a:solidFill>
                <a:latin typeface="+mn-lt"/>
                <a:ea typeface="ヒラギノ角ゴ Pro W3" charset="0"/>
                <a:cs typeface="ヒラギノ角ゴ Pro W3" charset="0"/>
              </a:rPr>
              <a:t>/</a:t>
            </a:r>
            <a:r>
              <a:rPr lang="en-US" sz="1200" b="0" i="0" u="none" strike="noStrike" kern="1200" baseline="0" dirty="0" err="1" smtClean="0">
                <a:solidFill>
                  <a:schemeClr val="tx1"/>
                </a:solidFill>
                <a:latin typeface="+mn-lt"/>
                <a:ea typeface="ヒラギノ角ゴ Pro W3" charset="0"/>
                <a:cs typeface="ヒラギノ角ゴ Pro W3" charset="0"/>
              </a:rPr>
              <a:t>gitconfig</a:t>
            </a:r>
            <a:r>
              <a:rPr lang="en-US" sz="1200" b="0" i="0" u="none" strike="noStrike" kern="1200" baseline="0" dirty="0" smtClean="0">
                <a:solidFill>
                  <a:schemeClr val="tx1"/>
                </a:solidFill>
                <a:latin typeface="+mn-lt"/>
                <a:ea typeface="ヒラギノ角ゴ Pro W3" charset="0"/>
                <a:cs typeface="ヒラギノ角ゴ Pro W3" charset="0"/>
              </a:rPr>
              <a:t> file: </a:t>
            </a:r>
          </a:p>
          <a:p>
            <a:r>
              <a:rPr lang="en-US" sz="1200" b="0" i="0" u="none" strike="noStrike" kern="1200" baseline="0" dirty="0" smtClean="0">
                <a:solidFill>
                  <a:schemeClr val="tx1"/>
                </a:solidFill>
                <a:latin typeface="+mn-lt"/>
                <a:ea typeface="ヒラギノ角ゴ Pro W3" charset="0"/>
                <a:cs typeface="ヒラギノ角ゴ Pro W3" charset="0"/>
              </a:rPr>
              <a:t>Contains values for every user on the system and all their repositories. If you pass the option </a:t>
            </a:r>
            <a:r>
              <a:rPr lang="en-US" sz="1200" b="1" i="0" u="none" strike="noStrike" kern="1200" baseline="0" dirty="0" smtClean="0">
                <a:solidFill>
                  <a:schemeClr val="tx1"/>
                </a:solidFill>
                <a:latin typeface="+mn-lt"/>
                <a:ea typeface="ヒラギノ角ゴ Pro W3" charset="0"/>
                <a:cs typeface="ヒラギノ角ゴ Pro W3" charset="0"/>
              </a:rPr>
              <a:t>--system</a:t>
            </a:r>
            <a:r>
              <a:rPr lang="en-US" sz="1200" b="0" i="0" u="none" strike="noStrike" kern="1200" baseline="0" dirty="0" smtClean="0">
                <a:solidFill>
                  <a:schemeClr val="tx1"/>
                </a:solidFill>
                <a:latin typeface="+mn-lt"/>
                <a:ea typeface="ヒラギノ角ゴ Pro W3" charset="0"/>
                <a:cs typeface="ヒラギノ角ゴ Pro W3" charset="0"/>
              </a:rPr>
              <a:t> to </a:t>
            </a:r>
            <a:r>
              <a:rPr lang="en-US" sz="1200" b="1" i="1" u="none" strike="noStrike" kern="1200" baseline="0" dirty="0" err="1" smtClean="0">
                <a:solidFill>
                  <a:schemeClr val="tx1"/>
                </a:solidFill>
                <a:latin typeface="+mn-lt"/>
                <a:ea typeface="ヒラギノ角ゴ Pro W3" charset="0"/>
                <a:cs typeface="ヒラギノ角ゴ Pro W3" charset="0"/>
              </a:rPr>
              <a:t>git</a:t>
            </a:r>
            <a:r>
              <a:rPr lang="en-US" sz="1200" b="1" i="1" u="none" strike="noStrike" kern="1200" baseline="0" dirty="0" smtClean="0">
                <a:solidFill>
                  <a:schemeClr val="tx1"/>
                </a:solidFill>
                <a:latin typeface="+mn-lt"/>
                <a:ea typeface="ヒラギノ角ゴ Pro W3" charset="0"/>
                <a:cs typeface="ヒラギノ角ゴ Pro W3" charset="0"/>
              </a:rPr>
              <a:t> </a:t>
            </a:r>
            <a:r>
              <a:rPr lang="en-US" sz="1200" b="1" i="1" u="none" strike="noStrike" kern="1200" baseline="0" dirty="0" err="1" smtClean="0">
                <a:solidFill>
                  <a:schemeClr val="tx1"/>
                </a:solidFill>
                <a:latin typeface="+mn-lt"/>
                <a:ea typeface="ヒラギノ角ゴ Pro W3" charset="0"/>
                <a:cs typeface="ヒラギノ角ゴ Pro W3" charset="0"/>
              </a:rPr>
              <a:t>config</a:t>
            </a:r>
            <a:r>
              <a:rPr lang="en-US" sz="1200" b="0" i="0" u="none" strike="noStrike" kern="1200" baseline="0" dirty="0" smtClean="0">
                <a:solidFill>
                  <a:schemeClr val="tx1"/>
                </a:solidFill>
                <a:latin typeface="+mn-lt"/>
                <a:ea typeface="ヒラギノ角ゴ Pro W3" charset="0"/>
                <a:cs typeface="ヒラギノ角ゴ Pro W3" charset="0"/>
              </a:rPr>
              <a:t>, it reads and writes from this file specifically.</a:t>
            </a:r>
          </a:p>
          <a:p>
            <a:endParaRPr lang="en-US" sz="1200" b="0" i="0" u="none" strike="noStrike" kern="1200" baseline="0" dirty="0" smtClean="0">
              <a:solidFill>
                <a:schemeClr val="tx1"/>
              </a:solidFill>
              <a:latin typeface="+mn-lt"/>
            </a:endParaRPr>
          </a:p>
          <a:p>
            <a:r>
              <a:rPr lang="en-US" sz="1200" b="0" i="0" u="none" strike="noStrike" kern="1200" baseline="0" dirty="0" smtClean="0">
                <a:solidFill>
                  <a:schemeClr val="tx1"/>
                </a:solidFill>
                <a:latin typeface="+mn-lt"/>
              </a:rPr>
              <a:t>&lt;2</a:t>
            </a:r>
            <a:r>
              <a:rPr lang="en-US" sz="1200" b="0" i="0" u="none" strike="noStrike" kern="1200" baseline="30000" dirty="0" smtClean="0">
                <a:solidFill>
                  <a:schemeClr val="tx1"/>
                </a:solidFill>
                <a:latin typeface="+mn-lt"/>
              </a:rPr>
              <a:t>nd</a:t>
            </a:r>
            <a:r>
              <a:rPr lang="en-US" sz="1200" b="0" i="0" u="none" strike="noStrike" kern="1200" baseline="0" dirty="0" smtClean="0">
                <a:solidFill>
                  <a:schemeClr val="tx1"/>
                </a:solidFill>
                <a:latin typeface="+mn-lt"/>
              </a:rPr>
              <a:t> animation&gt;</a:t>
            </a:r>
          </a:p>
          <a:p>
            <a:r>
              <a:rPr lang="en-US" sz="1200" b="0" i="0" u="none" strike="noStrike" kern="1200" baseline="0" dirty="0" smtClean="0">
                <a:solidFill>
                  <a:schemeClr val="tx1"/>
                </a:solidFill>
                <a:latin typeface="+mn-lt"/>
                <a:ea typeface="ヒラギノ角ゴ Pro W3" charset="0"/>
                <a:cs typeface="ヒラギノ角ゴ Pro W3" charset="0"/>
              </a:rPr>
              <a:t>~/.</a:t>
            </a:r>
            <a:r>
              <a:rPr lang="en-US" sz="1200" b="0" i="0" u="none" strike="noStrike" kern="1200" baseline="0" dirty="0" err="1" smtClean="0">
                <a:solidFill>
                  <a:schemeClr val="tx1"/>
                </a:solidFill>
                <a:latin typeface="+mn-lt"/>
                <a:ea typeface="ヒラギノ角ゴ Pro W3" charset="0"/>
                <a:cs typeface="ヒラギノ角ゴ Pro W3" charset="0"/>
              </a:rPr>
              <a:t>gitconfig</a:t>
            </a:r>
            <a:r>
              <a:rPr lang="en-US" sz="1200" b="0" i="0" u="none" strike="noStrike" kern="1200" baseline="0" dirty="0" smtClean="0">
                <a:solidFill>
                  <a:schemeClr val="tx1"/>
                </a:solidFill>
                <a:latin typeface="+mn-lt"/>
                <a:ea typeface="ヒラギノ角ゴ Pro W3" charset="0"/>
                <a:cs typeface="ヒラギノ角ゴ Pro W3" charset="0"/>
              </a:rPr>
              <a:t> or ~/.</a:t>
            </a:r>
            <a:r>
              <a:rPr lang="en-US" sz="1200" b="0" i="0" u="none" strike="noStrike" kern="1200" baseline="0" dirty="0" err="1" smtClean="0">
                <a:solidFill>
                  <a:schemeClr val="tx1"/>
                </a:solidFill>
                <a:latin typeface="+mn-lt"/>
                <a:ea typeface="ヒラギノ角ゴ Pro W3" charset="0"/>
                <a:cs typeface="ヒラギノ角ゴ Pro W3" charset="0"/>
              </a:rPr>
              <a:t>config</a:t>
            </a:r>
            <a:r>
              <a:rPr lang="en-US" sz="1200" b="0" i="0" u="none" strike="noStrike" kern="1200" baseline="0" dirty="0" smtClean="0">
                <a:solidFill>
                  <a:schemeClr val="tx1"/>
                </a:solidFill>
                <a:latin typeface="+mn-lt"/>
                <a:ea typeface="ヒラギノ角ゴ Pro W3" charset="0"/>
                <a:cs typeface="ヒラギノ角ゴ Pro W3" charset="0"/>
              </a:rPr>
              <a:t>/</a:t>
            </a:r>
            <a:r>
              <a:rPr lang="en-US" sz="1200" b="0" i="0" u="none" strike="noStrike" kern="1200" baseline="0" dirty="0" err="1" smtClean="0">
                <a:solidFill>
                  <a:schemeClr val="tx1"/>
                </a:solidFill>
                <a:latin typeface="+mn-lt"/>
                <a:ea typeface="ヒラギノ角ゴ Pro W3" charset="0"/>
                <a:cs typeface="ヒラギノ角ゴ Pro W3" charset="0"/>
              </a:rPr>
              <a:t>git</a:t>
            </a:r>
            <a:r>
              <a:rPr lang="en-US" sz="1200" b="0" i="0" u="none" strike="noStrike" kern="1200" baseline="0" dirty="0" smtClean="0">
                <a:solidFill>
                  <a:schemeClr val="tx1"/>
                </a:solidFill>
                <a:latin typeface="+mn-lt"/>
                <a:ea typeface="ヒラギノ角ゴ Pro W3" charset="0"/>
                <a:cs typeface="ヒラギノ角ゴ Pro W3" charset="0"/>
              </a:rPr>
              <a:t>/</a:t>
            </a:r>
            <a:r>
              <a:rPr lang="en-US" sz="1200" b="0" i="0" u="none" strike="noStrike" kern="1200" baseline="0" dirty="0" err="1" smtClean="0">
                <a:solidFill>
                  <a:schemeClr val="tx1"/>
                </a:solidFill>
                <a:latin typeface="+mn-lt"/>
                <a:ea typeface="ヒラギノ角ゴ Pro W3" charset="0"/>
                <a:cs typeface="ヒラギノ角ゴ Pro W3" charset="0"/>
              </a:rPr>
              <a:t>config</a:t>
            </a:r>
            <a:r>
              <a:rPr lang="en-US" sz="1200" b="0" i="0" u="none" strike="noStrike" kern="1200" baseline="0" dirty="0" smtClean="0">
                <a:solidFill>
                  <a:schemeClr val="tx1"/>
                </a:solidFill>
                <a:latin typeface="+mn-lt"/>
                <a:ea typeface="ヒラギノ角ゴ Pro W3" charset="0"/>
                <a:cs typeface="ヒラギノ角ゴ Pro W3" charset="0"/>
              </a:rPr>
              <a:t> file: </a:t>
            </a:r>
          </a:p>
          <a:p>
            <a:r>
              <a:rPr lang="en-US" sz="1200" b="0" i="0" u="none" strike="noStrike" kern="1200" baseline="0" dirty="0" smtClean="0">
                <a:solidFill>
                  <a:schemeClr val="tx1"/>
                </a:solidFill>
                <a:latin typeface="+mn-lt"/>
                <a:ea typeface="ヒラギノ角ゴ Pro W3" charset="0"/>
                <a:cs typeface="ヒラギノ角ゴ Pro W3" charset="0"/>
              </a:rPr>
              <a:t>Specific to your user. You can make Git read and write to this file specifically by passing the </a:t>
            </a:r>
            <a:r>
              <a:rPr lang="en-US" sz="1200" b="1" i="0" u="none" strike="noStrike" kern="1200" baseline="0" dirty="0" smtClean="0">
                <a:solidFill>
                  <a:schemeClr val="tx1"/>
                </a:solidFill>
                <a:latin typeface="+mn-lt"/>
                <a:ea typeface="ヒラギノ角ゴ Pro W3" charset="0"/>
                <a:cs typeface="ヒラギノ角ゴ Pro W3" charset="0"/>
              </a:rPr>
              <a:t>--</a:t>
            </a:r>
            <a:r>
              <a:rPr lang="en-IN" sz="1200" b="1" i="0" u="none" strike="noStrike" kern="1200" baseline="0" dirty="0" smtClean="0">
                <a:solidFill>
                  <a:schemeClr val="tx1"/>
                </a:solidFill>
                <a:latin typeface="+mn-lt"/>
                <a:ea typeface="ヒラギノ角ゴ Pro W3" charset="0"/>
                <a:cs typeface="ヒラギノ角ゴ Pro W3" charset="0"/>
              </a:rPr>
              <a:t>global</a:t>
            </a:r>
            <a:r>
              <a:rPr lang="en-IN" sz="1200" b="0" i="0" u="none" strike="noStrike" kern="1200" baseline="0" dirty="0" smtClean="0">
                <a:solidFill>
                  <a:schemeClr val="tx1"/>
                </a:solidFill>
                <a:latin typeface="+mn-lt"/>
                <a:ea typeface="ヒラギノ角ゴ Pro W3" charset="0"/>
                <a:cs typeface="ヒラギノ角ゴ Pro W3" charset="0"/>
              </a:rPr>
              <a:t> option.</a:t>
            </a:r>
          </a:p>
          <a:p>
            <a:endParaRPr lang="en-US" sz="1200" b="0" i="0" u="none" strike="noStrike" kern="1200" baseline="0" dirty="0" smtClean="0">
              <a:solidFill>
                <a:schemeClr val="tx1"/>
              </a:solidFill>
              <a:latin typeface="+mn-lt"/>
            </a:endParaRPr>
          </a:p>
          <a:p>
            <a:r>
              <a:rPr lang="en-US" sz="1200" b="0" i="0" u="none" strike="noStrike" kern="1200" baseline="0" dirty="0" smtClean="0">
                <a:solidFill>
                  <a:schemeClr val="tx1"/>
                </a:solidFill>
                <a:latin typeface="+mn-lt"/>
              </a:rPr>
              <a:t>&lt;3</a:t>
            </a:r>
            <a:r>
              <a:rPr lang="en-US" sz="1200" b="0" i="0" u="none" strike="noStrike" kern="1200" baseline="30000" dirty="0" smtClean="0">
                <a:solidFill>
                  <a:schemeClr val="tx1"/>
                </a:solidFill>
                <a:latin typeface="+mn-lt"/>
              </a:rPr>
              <a:t>rd</a:t>
            </a:r>
            <a:r>
              <a:rPr lang="en-US" sz="1200" b="0" i="0" u="none" strike="noStrike" kern="1200" baseline="0" dirty="0" smtClean="0">
                <a:solidFill>
                  <a:schemeClr val="tx1"/>
                </a:solidFill>
                <a:latin typeface="+mn-lt"/>
              </a:rPr>
              <a:t> animation&gt;</a:t>
            </a:r>
          </a:p>
          <a:p>
            <a:r>
              <a:rPr lang="en-US" sz="1200" b="0" i="0" u="none" strike="noStrike" kern="1200" baseline="0" dirty="0" err="1" smtClean="0">
                <a:solidFill>
                  <a:schemeClr val="tx1"/>
                </a:solidFill>
                <a:latin typeface="+mn-lt"/>
                <a:ea typeface="ヒラギノ角ゴ Pro W3" charset="0"/>
                <a:cs typeface="ヒラギノ角ゴ Pro W3" charset="0"/>
              </a:rPr>
              <a:t>config</a:t>
            </a:r>
            <a:r>
              <a:rPr lang="en-US" sz="1200" b="0" i="0" u="none" strike="noStrike" kern="1200" baseline="0" dirty="0" smtClean="0">
                <a:solidFill>
                  <a:schemeClr val="tx1"/>
                </a:solidFill>
                <a:latin typeface="+mn-lt"/>
                <a:ea typeface="ヒラギノ角ゴ Pro W3" charset="0"/>
                <a:cs typeface="ヒラギノ角ゴ Pro W3" charset="0"/>
              </a:rPr>
              <a:t> file in the Git directory (that is, </a:t>
            </a:r>
            <a:r>
              <a:rPr lang="en-US" sz="1200" b="1" i="0" u="none" strike="noStrike" kern="1200" baseline="0" dirty="0" smtClean="0">
                <a:solidFill>
                  <a:schemeClr val="tx1"/>
                </a:solidFill>
                <a:latin typeface="+mn-lt"/>
                <a:ea typeface="ヒラギノ角ゴ Pro W3" charset="0"/>
                <a:cs typeface="ヒラギノ角ゴ Pro W3" charset="0"/>
              </a:rPr>
              <a:t>.</a:t>
            </a:r>
            <a:r>
              <a:rPr lang="en-US" sz="1200" b="1" i="0" u="none" strike="noStrike" kern="1200" baseline="0" dirty="0" err="1" smtClean="0">
                <a:solidFill>
                  <a:schemeClr val="tx1"/>
                </a:solidFill>
                <a:latin typeface="+mn-lt"/>
                <a:ea typeface="ヒラギノ角ゴ Pro W3" charset="0"/>
                <a:cs typeface="ヒラギノ角ゴ Pro W3" charset="0"/>
              </a:rPr>
              <a:t>git</a:t>
            </a:r>
            <a:r>
              <a:rPr lang="en-US" sz="1200" b="1" i="0" u="none" strike="noStrike" kern="1200" baseline="0" dirty="0" smtClean="0">
                <a:solidFill>
                  <a:schemeClr val="tx1"/>
                </a:solidFill>
                <a:latin typeface="+mn-lt"/>
                <a:ea typeface="ヒラギノ角ゴ Pro W3" charset="0"/>
                <a:cs typeface="ヒラギノ角ゴ Pro W3" charset="0"/>
              </a:rPr>
              <a:t>/</a:t>
            </a:r>
            <a:r>
              <a:rPr lang="en-US" sz="1200" b="1" i="0" u="none" strike="noStrike" kern="1200" baseline="0" dirty="0" err="1" smtClean="0">
                <a:solidFill>
                  <a:schemeClr val="tx1"/>
                </a:solidFill>
                <a:latin typeface="+mn-lt"/>
                <a:ea typeface="ヒラギノ角ゴ Pro W3" charset="0"/>
                <a:cs typeface="ヒラギノ角ゴ Pro W3" charset="0"/>
              </a:rPr>
              <a:t>config</a:t>
            </a:r>
            <a:r>
              <a:rPr lang="en-US" sz="1200" b="0" i="0" u="none" strike="noStrike" kern="1200" baseline="0" dirty="0" smtClean="0">
                <a:solidFill>
                  <a:schemeClr val="tx1"/>
                </a:solidFill>
                <a:latin typeface="+mn-lt"/>
                <a:ea typeface="ヒラギノ角ゴ Pro W3" charset="0"/>
                <a:cs typeface="ヒラギノ角ゴ Pro W3" charset="0"/>
              </a:rPr>
              <a:t>) of whatever repository you’re currently using: Specific to that single repository.</a:t>
            </a:r>
          </a:p>
          <a:p>
            <a:endParaRPr lang="en-US" sz="1200" b="0" i="0" u="none" strike="noStrike" kern="1200" baseline="0" dirty="0" smtClean="0">
              <a:solidFill>
                <a:schemeClr val="tx1"/>
              </a:solidFill>
              <a:latin typeface="+mn-lt"/>
            </a:endParaRPr>
          </a:p>
          <a:p>
            <a:r>
              <a:rPr lang="en-US" sz="1200" b="0" i="0" u="none" strike="noStrike" kern="1200" baseline="0" dirty="0" smtClean="0">
                <a:solidFill>
                  <a:schemeClr val="tx1"/>
                </a:solidFill>
                <a:latin typeface="+mn-lt"/>
                <a:ea typeface="ヒラギノ角ゴ Pro W3" charset="0"/>
                <a:cs typeface="ヒラギノ角ゴ Pro W3" charset="0"/>
              </a:rPr>
              <a:t>&lt;4</a:t>
            </a:r>
            <a:r>
              <a:rPr lang="en-US" sz="1200" b="0" i="0" u="none" strike="noStrike" kern="1200" baseline="30000" dirty="0" smtClean="0">
                <a:solidFill>
                  <a:schemeClr val="tx1"/>
                </a:solidFill>
                <a:latin typeface="+mn-lt"/>
                <a:ea typeface="ヒラギノ角ゴ Pro W3" charset="0"/>
                <a:cs typeface="ヒラギノ角ゴ Pro W3" charset="0"/>
              </a:rPr>
              <a:t>th</a:t>
            </a:r>
            <a:r>
              <a:rPr lang="en-US" sz="1200" b="0" i="0" u="none" strike="noStrike" kern="1200" baseline="0" dirty="0" smtClean="0">
                <a:solidFill>
                  <a:schemeClr val="tx1"/>
                </a:solidFill>
                <a:latin typeface="+mn-lt"/>
                <a:ea typeface="ヒラギノ角ゴ Pro W3" charset="0"/>
                <a:cs typeface="ヒラギノ角ゴ Pro W3" charset="0"/>
              </a:rPr>
              <a:t> animation&gt;</a:t>
            </a:r>
          </a:p>
          <a:p>
            <a:r>
              <a:rPr lang="en-US" sz="1200" b="0" i="0" u="none" strike="noStrike" kern="1200" baseline="0" dirty="0" smtClean="0">
                <a:solidFill>
                  <a:schemeClr val="tx1"/>
                </a:solidFill>
                <a:latin typeface="+mn-lt"/>
                <a:ea typeface="ヒラギノ角ゴ Pro W3" charset="0"/>
                <a:cs typeface="ヒラギノ角ゴ Pro W3" charset="0"/>
              </a:rPr>
              <a:t>Each level overrides values in the previous level, so values in .</a:t>
            </a:r>
            <a:r>
              <a:rPr lang="en-US" sz="1200" b="0" i="0" u="none" strike="noStrike" kern="1200" baseline="0" dirty="0" err="1" smtClean="0">
                <a:solidFill>
                  <a:schemeClr val="tx1"/>
                </a:solidFill>
                <a:latin typeface="+mn-lt"/>
                <a:ea typeface="ヒラギノ角ゴ Pro W3" charset="0"/>
                <a:cs typeface="ヒラギノ角ゴ Pro W3" charset="0"/>
              </a:rPr>
              <a:t>git</a:t>
            </a:r>
            <a:r>
              <a:rPr lang="en-US" sz="1200" b="0" i="0" u="none" strike="noStrike" kern="1200" baseline="0" dirty="0" smtClean="0">
                <a:solidFill>
                  <a:schemeClr val="tx1"/>
                </a:solidFill>
                <a:latin typeface="+mn-lt"/>
                <a:ea typeface="ヒラギノ角ゴ Pro W3" charset="0"/>
                <a:cs typeface="ヒラギノ角ゴ Pro W3" charset="0"/>
              </a:rPr>
              <a:t>/</a:t>
            </a:r>
            <a:r>
              <a:rPr lang="en-US" sz="1200" b="0" i="0" u="none" strike="noStrike" kern="1200" baseline="0" dirty="0" err="1" smtClean="0">
                <a:solidFill>
                  <a:schemeClr val="tx1"/>
                </a:solidFill>
                <a:latin typeface="+mn-lt"/>
                <a:ea typeface="ヒラギノ角ゴ Pro W3" charset="0"/>
                <a:cs typeface="ヒラギノ角ゴ Pro W3" charset="0"/>
              </a:rPr>
              <a:t>config</a:t>
            </a:r>
            <a:r>
              <a:rPr lang="en-US" sz="1200" b="0" i="0" u="none" strike="noStrike" kern="1200" baseline="0" dirty="0" smtClean="0">
                <a:solidFill>
                  <a:schemeClr val="tx1"/>
                </a:solidFill>
                <a:latin typeface="+mn-lt"/>
                <a:ea typeface="ヒラギノ角ゴ Pro W3" charset="0"/>
                <a:cs typeface="ヒラギノ角ゴ Pro W3" charset="0"/>
              </a:rPr>
              <a:t> </a:t>
            </a:r>
            <a:r>
              <a:rPr lang="en-IN" sz="1200" b="0" i="0" u="none" strike="noStrike" kern="1200" baseline="0" dirty="0" smtClean="0">
                <a:solidFill>
                  <a:schemeClr val="tx1"/>
                </a:solidFill>
                <a:latin typeface="+mn-lt"/>
                <a:ea typeface="ヒラギノ角ゴ Pro W3" charset="0"/>
                <a:cs typeface="ヒラギノ角ゴ Pro W3" charset="0"/>
              </a:rPr>
              <a:t>overwrites those in /</a:t>
            </a:r>
            <a:r>
              <a:rPr lang="en-IN" sz="1200" b="0" i="0" u="none" strike="noStrike" kern="1200" baseline="0" dirty="0" err="1" smtClean="0">
                <a:solidFill>
                  <a:schemeClr val="tx1"/>
                </a:solidFill>
                <a:latin typeface="+mn-lt"/>
                <a:ea typeface="ヒラギノ角ゴ Pro W3" charset="0"/>
                <a:cs typeface="ヒラギノ角ゴ Pro W3" charset="0"/>
              </a:rPr>
              <a:t>etc</a:t>
            </a:r>
            <a:r>
              <a:rPr lang="en-IN" sz="1200" b="0" i="0" u="none" strike="noStrike" kern="1200" baseline="0" dirty="0" smtClean="0">
                <a:solidFill>
                  <a:schemeClr val="tx1"/>
                </a:solidFill>
                <a:latin typeface="+mn-lt"/>
                <a:ea typeface="ヒラギノ角ゴ Pro W3" charset="0"/>
                <a:cs typeface="ヒラギノ角ゴ Pro W3" charset="0"/>
              </a:rPr>
              <a:t>/</a:t>
            </a:r>
            <a:r>
              <a:rPr lang="en-IN" sz="1200" b="0" i="0" u="none" strike="noStrike" kern="1200" baseline="0" dirty="0" err="1" smtClean="0">
                <a:solidFill>
                  <a:schemeClr val="tx1"/>
                </a:solidFill>
                <a:latin typeface="+mn-lt"/>
                <a:ea typeface="ヒラギノ角ゴ Pro W3" charset="0"/>
                <a:cs typeface="ヒラギノ角ゴ Pro W3" charset="0"/>
              </a:rPr>
              <a:t>gitconfig</a:t>
            </a:r>
            <a:r>
              <a:rPr lang="en-IN" sz="1200" b="0" i="0" u="none" strike="noStrike" kern="1200" baseline="0" dirty="0" smtClean="0">
                <a:solidFill>
                  <a:schemeClr val="tx1"/>
                </a:solidFill>
                <a:latin typeface="+mn-lt"/>
                <a:ea typeface="ヒラギノ角ゴ Pro W3" charset="0"/>
                <a:cs typeface="ヒラギノ角ゴ Pro W3" charset="0"/>
              </a:rPr>
              <a:t>. </a:t>
            </a:r>
          </a:p>
          <a:p>
            <a:endParaRPr lang="en-US" sz="1200" b="0" i="0" u="none" strike="noStrike" kern="1200" baseline="0" dirty="0" smtClean="0">
              <a:solidFill>
                <a:schemeClr val="tx1"/>
              </a:solidFill>
              <a:latin typeface="+mn-lt"/>
              <a:ea typeface="ヒラギノ角ゴ Pro W3" charset="0"/>
              <a:cs typeface="ヒラギノ角ゴ Pro W3" charset="0"/>
            </a:endParaRPr>
          </a:p>
          <a:p>
            <a:r>
              <a:rPr lang="en-US" sz="1200" b="0" i="0" u="none" strike="noStrike" kern="1200" baseline="0" dirty="0" smtClean="0">
                <a:solidFill>
                  <a:schemeClr val="tx1"/>
                </a:solidFill>
                <a:latin typeface="+mn-lt"/>
                <a:ea typeface="ヒラギノ角ゴ Pro W3" charset="0"/>
                <a:cs typeface="ヒラギノ角ゴ Pro W3" charset="0"/>
              </a:rPr>
              <a:t>&lt;5</a:t>
            </a:r>
            <a:r>
              <a:rPr lang="en-US" sz="1200" b="0" i="0" u="none" strike="noStrike" kern="1200" baseline="30000" dirty="0" smtClean="0">
                <a:solidFill>
                  <a:schemeClr val="tx1"/>
                </a:solidFill>
                <a:latin typeface="+mn-lt"/>
                <a:ea typeface="ヒラギノ角ゴ Pro W3" charset="0"/>
                <a:cs typeface="ヒラギノ角ゴ Pro W3" charset="0"/>
              </a:rPr>
              <a:t>th</a:t>
            </a:r>
            <a:r>
              <a:rPr lang="en-US" sz="1200" b="0" i="0" u="none" strike="noStrike" kern="1200" baseline="0" dirty="0" smtClean="0">
                <a:solidFill>
                  <a:schemeClr val="tx1"/>
                </a:solidFill>
                <a:latin typeface="+mn-lt"/>
                <a:ea typeface="ヒラギノ角ゴ Pro W3" charset="0"/>
                <a:cs typeface="ヒラギノ角ゴ Pro W3" charset="0"/>
              </a:rPr>
              <a:t> animation&gt;</a:t>
            </a:r>
            <a:endParaRPr lang="en-IN" sz="1200" b="0" i="0" u="none" strike="noStrike" kern="1200" baseline="0" dirty="0" smtClean="0">
              <a:solidFill>
                <a:schemeClr val="tx1"/>
              </a:solidFill>
              <a:latin typeface="+mn-lt"/>
              <a:ea typeface="ヒラギノ角ゴ Pro W3" charset="0"/>
              <a:cs typeface="ヒラギノ角ゴ Pro W3" charset="0"/>
            </a:endParaRPr>
          </a:p>
          <a:p>
            <a:r>
              <a:rPr lang="en-US" sz="1200" b="0" i="0" u="none" strike="noStrike" kern="1200" baseline="0" dirty="0" smtClean="0">
                <a:solidFill>
                  <a:schemeClr val="tx1"/>
                </a:solidFill>
                <a:latin typeface="+mn-lt"/>
                <a:ea typeface="ヒラギノ角ゴ Pro W3" charset="0"/>
                <a:cs typeface="ヒラギノ角ゴ Pro W3" charset="0"/>
              </a:rPr>
              <a:t>On Windows systems, Git looks for the .</a:t>
            </a:r>
            <a:r>
              <a:rPr lang="en-US" sz="1200" b="0" i="0" u="none" strike="noStrike" kern="1200" baseline="0" dirty="0" err="1" smtClean="0">
                <a:solidFill>
                  <a:schemeClr val="tx1"/>
                </a:solidFill>
                <a:latin typeface="+mn-lt"/>
                <a:ea typeface="ヒラギノ角ゴ Pro W3" charset="0"/>
                <a:cs typeface="ヒラギノ角ゴ Pro W3" charset="0"/>
              </a:rPr>
              <a:t>gitconfig</a:t>
            </a:r>
            <a:r>
              <a:rPr lang="en-US" sz="1200" b="0" i="0" u="none" strike="noStrike" kern="1200" baseline="0" dirty="0" smtClean="0">
                <a:solidFill>
                  <a:schemeClr val="tx1"/>
                </a:solidFill>
                <a:latin typeface="+mn-lt"/>
                <a:ea typeface="ヒラギノ角ゴ Pro W3" charset="0"/>
                <a:cs typeface="ヒラギノ角ゴ Pro W3" charset="0"/>
              </a:rPr>
              <a:t> file in the $HOME directory (C:\Users\$USER for most people). </a:t>
            </a:r>
          </a:p>
        </p:txBody>
      </p:sp>
      <p:sp>
        <p:nvSpPr>
          <p:cNvPr id="4" name="Slide Number Placeholder 3"/>
          <p:cNvSpPr>
            <a:spLocks noGrp="1"/>
          </p:cNvSpPr>
          <p:nvPr>
            <p:ph type="sldNum" sz="quarter" idx="10"/>
          </p:nvPr>
        </p:nvSpPr>
        <p:spPr/>
        <p:txBody>
          <a:bodyPr/>
          <a:lstStyle/>
          <a:p>
            <a:fld id="{E29F6AFF-7E04-4C46-8BF4-31DD73873FE8}" type="slidenum">
              <a:rPr lang="en-US" smtClean="0"/>
              <a:pPr/>
              <a:t>4</a:t>
            </a:fld>
            <a:endParaRPr lang="en-US"/>
          </a:p>
        </p:txBody>
      </p:sp>
    </p:spTree>
    <p:extLst>
      <p:ext uri="{BB962C8B-B14F-4D97-AF65-F5344CB8AC3E}">
        <p14:creationId xmlns:p14="http://schemas.microsoft.com/office/powerpoint/2010/main" val="34209865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sz="1200" b="0" i="0" u="none" strike="noStrike" kern="1200" baseline="0" dirty="0" smtClean="0">
                <a:solidFill>
                  <a:schemeClr val="tx1"/>
                </a:solidFill>
                <a:latin typeface="+mn-lt"/>
                <a:ea typeface="ヒラギノ角ゴ Pro W3" charset="0"/>
                <a:cs typeface="ヒラギノ角ゴ Pro W3" charset="0"/>
              </a:rPr>
              <a:t>The first thing you should do when you install Git is to set your user name and e-mail address. </a:t>
            </a:r>
          </a:p>
          <a:p>
            <a:pPr lvl="1"/>
            <a:r>
              <a:rPr lang="en-US" sz="1200" b="1" i="0" u="none" strike="noStrike" kern="1200" baseline="0" dirty="0" smtClean="0">
                <a:solidFill>
                  <a:schemeClr val="tx1"/>
                </a:solidFill>
                <a:latin typeface="+mn-lt"/>
                <a:ea typeface="ヒラギノ角ゴ Pro W3" charset="0"/>
                <a:cs typeface="ヒラギノ角ゴ Pro W3" charset="0"/>
              </a:rPr>
              <a:t>$ </a:t>
            </a:r>
            <a:r>
              <a:rPr lang="en-US" sz="1200" b="0" i="0" u="none" strike="noStrike" kern="1200" baseline="0" dirty="0" err="1" smtClean="0">
                <a:solidFill>
                  <a:schemeClr val="tx1"/>
                </a:solidFill>
                <a:latin typeface="+mn-lt"/>
                <a:ea typeface="ヒラギノ角ゴ Pro W3" charset="0"/>
                <a:cs typeface="ヒラギノ角ゴ Pro W3" charset="0"/>
              </a:rPr>
              <a:t>git</a:t>
            </a:r>
            <a:r>
              <a:rPr lang="en-US" sz="1200" b="0" i="0" u="none" strike="noStrike" kern="1200" baseline="0" dirty="0" smtClean="0">
                <a:solidFill>
                  <a:schemeClr val="tx1"/>
                </a:solidFill>
                <a:latin typeface="+mn-lt"/>
                <a:ea typeface="ヒラギノ角ゴ Pro W3" charset="0"/>
                <a:cs typeface="ヒラギノ角ゴ Pro W3" charset="0"/>
              </a:rPr>
              <a:t> </a:t>
            </a:r>
            <a:r>
              <a:rPr lang="en-US" sz="1200" b="0" i="0" u="none" strike="noStrike" kern="1200" baseline="0" dirty="0" err="1" smtClean="0">
                <a:solidFill>
                  <a:schemeClr val="tx1"/>
                </a:solidFill>
                <a:latin typeface="+mn-lt"/>
                <a:ea typeface="ヒラギノ角ゴ Pro W3" charset="0"/>
                <a:cs typeface="ヒラギノ角ゴ Pro W3" charset="0"/>
              </a:rPr>
              <a:t>config</a:t>
            </a:r>
            <a:r>
              <a:rPr lang="en-US" sz="1200" b="0" i="0" u="none" strike="noStrike" kern="1200" baseline="0" dirty="0" smtClean="0">
                <a:solidFill>
                  <a:schemeClr val="tx1"/>
                </a:solidFill>
                <a:latin typeface="+mn-lt"/>
                <a:ea typeface="ヒラギノ角ゴ Pro W3" charset="0"/>
                <a:cs typeface="ヒラギノ角ゴ Pro W3" charset="0"/>
              </a:rPr>
              <a:t> --global user.name "John Doe"</a:t>
            </a:r>
          </a:p>
          <a:p>
            <a:pPr lvl="1"/>
            <a:r>
              <a:rPr lang="en-IN" sz="1200" b="1" i="0" u="none" strike="noStrike" kern="1200" baseline="0" dirty="0" smtClean="0">
                <a:solidFill>
                  <a:schemeClr val="tx1"/>
                </a:solidFill>
                <a:latin typeface="+mn-lt"/>
                <a:ea typeface="ヒラギノ角ゴ Pro W3" charset="0"/>
                <a:cs typeface="ヒラギノ角ゴ Pro W3" charset="0"/>
              </a:rPr>
              <a:t>$ </a:t>
            </a:r>
            <a:r>
              <a:rPr lang="en-IN" sz="1200" b="0" i="0" u="none" strike="noStrike" kern="1200" baseline="0" dirty="0" smtClean="0">
                <a:solidFill>
                  <a:schemeClr val="tx1"/>
                </a:solidFill>
                <a:latin typeface="+mn-lt"/>
                <a:ea typeface="ヒラギノ角ゴ Pro W3" charset="0"/>
                <a:cs typeface="ヒラギノ角ゴ Pro W3" charset="0"/>
              </a:rPr>
              <a:t>git </a:t>
            </a:r>
            <a:r>
              <a:rPr lang="en-IN" sz="1200" b="0" i="0" u="none" strike="noStrike" kern="1200" baseline="0" dirty="0" err="1" smtClean="0">
                <a:solidFill>
                  <a:schemeClr val="tx1"/>
                </a:solidFill>
                <a:latin typeface="+mn-lt"/>
                <a:ea typeface="ヒラギノ角ゴ Pro W3" charset="0"/>
                <a:cs typeface="ヒラギノ角ゴ Pro W3" charset="0"/>
              </a:rPr>
              <a:t>config</a:t>
            </a:r>
            <a:r>
              <a:rPr lang="en-IN" sz="1200" b="0" i="0" u="none" strike="noStrike" kern="1200" baseline="0" dirty="0" smtClean="0">
                <a:solidFill>
                  <a:schemeClr val="tx1"/>
                </a:solidFill>
                <a:latin typeface="+mn-lt"/>
                <a:ea typeface="ヒラギノ角ゴ Pro W3" charset="0"/>
                <a:cs typeface="ヒラギノ角ゴ Pro W3" charset="0"/>
              </a:rPr>
              <a:t> --global </a:t>
            </a:r>
            <a:r>
              <a:rPr lang="en-IN" sz="1200" b="0" i="0" u="none" strike="noStrike" kern="1200" baseline="0" dirty="0" err="1" smtClean="0">
                <a:solidFill>
                  <a:schemeClr val="tx1"/>
                </a:solidFill>
                <a:latin typeface="+mn-lt"/>
                <a:ea typeface="ヒラギノ角ゴ Pro W3" charset="0"/>
                <a:cs typeface="ヒラギノ角ゴ Pro W3" charset="0"/>
              </a:rPr>
              <a:t>user.email</a:t>
            </a:r>
            <a:r>
              <a:rPr lang="en-IN" sz="1200" b="0" i="0" u="none" strike="noStrike" kern="1200" baseline="0" dirty="0" smtClean="0">
                <a:solidFill>
                  <a:schemeClr val="tx1"/>
                </a:solidFill>
                <a:latin typeface="+mn-lt"/>
                <a:ea typeface="ヒラギノ角ゴ Pro W3" charset="0"/>
                <a:cs typeface="ヒラギノ角ゴ Pro W3" charset="0"/>
              </a:rPr>
              <a:t> johndoe@example.com</a:t>
            </a:r>
            <a:endParaRPr lang="en-US" sz="1200" b="0" i="0" u="none" strike="noStrike" kern="1200" baseline="0" dirty="0" smtClean="0">
              <a:solidFill>
                <a:schemeClr val="tx1"/>
              </a:solidFill>
              <a:latin typeface="+mn-lt"/>
              <a:ea typeface="ヒラギノ角ゴ Pro W3" charset="0"/>
              <a:cs typeface="ヒラギノ角ゴ Pro W3" charset="0"/>
            </a:endParaRPr>
          </a:p>
          <a:p>
            <a:r>
              <a:rPr lang="en-US" sz="1200" b="0" i="0" u="none" strike="noStrike" kern="1200" baseline="0" dirty="0" smtClean="0">
                <a:solidFill>
                  <a:schemeClr val="tx1"/>
                </a:solidFill>
                <a:latin typeface="+mn-lt"/>
                <a:ea typeface="ヒラギノ角ゴ Pro W3" charset="0"/>
                <a:cs typeface="ヒラギノ角ゴ Pro W3" charset="0"/>
              </a:rPr>
              <a:t>This is important because every Git commit uses this information, and it’s immutably baked into the commits you start creating.</a:t>
            </a:r>
          </a:p>
          <a:p>
            <a:endParaRPr lang="en-US" sz="1200" b="0" i="0" u="none" strike="noStrike" kern="1200" baseline="0" dirty="0" smtClean="0">
              <a:solidFill>
                <a:schemeClr val="tx1"/>
              </a:solidFill>
              <a:latin typeface="+mn-lt"/>
            </a:endParaRPr>
          </a:p>
          <a:p>
            <a:r>
              <a:rPr lang="en-US" sz="1200" b="0" i="0" u="none" strike="noStrike" kern="1200" baseline="0" dirty="0" smtClean="0">
                <a:solidFill>
                  <a:schemeClr val="tx1"/>
                </a:solidFill>
                <a:latin typeface="+mn-lt"/>
              </a:rPr>
              <a:t>&lt;1</a:t>
            </a:r>
            <a:r>
              <a:rPr lang="en-US" sz="1200" b="0" i="0" u="none" strike="noStrike" kern="1200" baseline="30000" dirty="0" smtClean="0">
                <a:solidFill>
                  <a:schemeClr val="tx1"/>
                </a:solidFill>
                <a:latin typeface="+mn-lt"/>
              </a:rPr>
              <a:t>st</a:t>
            </a:r>
            <a:r>
              <a:rPr lang="en-US" sz="1200" b="0" i="0" u="none" strike="noStrike" kern="1200" baseline="0" dirty="0" smtClean="0">
                <a:solidFill>
                  <a:schemeClr val="tx1"/>
                </a:solidFill>
                <a:latin typeface="+mn-lt"/>
              </a:rPr>
              <a:t> animation&gt;</a:t>
            </a:r>
          </a:p>
          <a:p>
            <a:r>
              <a:rPr lang="en-US" sz="1200" b="0" i="0" u="none" strike="noStrike" kern="1200" baseline="0" dirty="0" smtClean="0">
                <a:solidFill>
                  <a:schemeClr val="tx1"/>
                </a:solidFill>
                <a:latin typeface="+mn-lt"/>
                <a:ea typeface="ヒラギノ角ゴ Pro W3" charset="0"/>
                <a:cs typeface="ヒラギノ角ゴ Pro W3" charset="0"/>
              </a:rPr>
              <a:t>Now that your identity is set up, you can configure the default text editor that will be used when Git needs you to type in a message. </a:t>
            </a:r>
          </a:p>
          <a:p>
            <a:r>
              <a:rPr lang="en-US" sz="1200" b="0" i="0" u="none" strike="noStrike" kern="1200" baseline="0" dirty="0" smtClean="0">
                <a:solidFill>
                  <a:schemeClr val="tx1"/>
                </a:solidFill>
                <a:latin typeface="+mn-lt"/>
                <a:ea typeface="ヒラギノ角ゴ Pro W3" charset="0"/>
                <a:cs typeface="ヒラギノ角ゴ Pro W3" charset="0"/>
              </a:rPr>
              <a:t>If not configured, Git uses your system’s default editor, which is generally Vim. If you want to use a different text editor, such as </a:t>
            </a:r>
            <a:r>
              <a:rPr lang="en-US" sz="1200" b="0" i="0" u="none" strike="noStrike" kern="1200" baseline="0" dirty="0" err="1" smtClean="0">
                <a:solidFill>
                  <a:schemeClr val="tx1"/>
                </a:solidFill>
                <a:latin typeface="+mn-lt"/>
                <a:ea typeface="ヒラギノ角ゴ Pro W3" charset="0"/>
                <a:cs typeface="ヒラギノ角ゴ Pro W3" charset="0"/>
              </a:rPr>
              <a:t>Emacs</a:t>
            </a:r>
            <a:r>
              <a:rPr lang="en-US" sz="1200" b="0" i="0" u="none" strike="noStrike" kern="1200" baseline="0" dirty="0" smtClean="0">
                <a:solidFill>
                  <a:schemeClr val="tx1"/>
                </a:solidFill>
                <a:latin typeface="+mn-lt"/>
                <a:ea typeface="ヒラギノ角ゴ Pro W3" charset="0"/>
                <a:cs typeface="ヒラギノ角ゴ Pro W3" charset="0"/>
              </a:rPr>
              <a:t>, you can do the following:</a:t>
            </a:r>
          </a:p>
          <a:p>
            <a:r>
              <a:rPr lang="en-IN" sz="1200" b="1" i="0" u="none" strike="noStrike" kern="1200" baseline="0" dirty="0" smtClean="0">
                <a:solidFill>
                  <a:schemeClr val="tx1"/>
                </a:solidFill>
                <a:latin typeface="+mn-lt"/>
                <a:ea typeface="ヒラギノ角ゴ Pro W3" charset="0"/>
                <a:cs typeface="ヒラギノ角ゴ Pro W3" charset="0"/>
              </a:rPr>
              <a:t>	$ </a:t>
            </a:r>
            <a:r>
              <a:rPr lang="en-IN" sz="1200" b="0" i="0" u="none" strike="noStrike" kern="1200" baseline="0" dirty="0" smtClean="0">
                <a:solidFill>
                  <a:schemeClr val="tx1"/>
                </a:solidFill>
                <a:latin typeface="+mn-lt"/>
                <a:ea typeface="ヒラギノ角ゴ Pro W3" charset="0"/>
                <a:cs typeface="ヒラギノ角ゴ Pro W3" charset="0"/>
              </a:rPr>
              <a:t>git </a:t>
            </a:r>
            <a:r>
              <a:rPr lang="en-IN" sz="1200" b="0" i="0" u="none" strike="noStrike" kern="1200" baseline="0" dirty="0" err="1" smtClean="0">
                <a:solidFill>
                  <a:schemeClr val="tx1"/>
                </a:solidFill>
                <a:latin typeface="+mn-lt"/>
                <a:ea typeface="ヒラギノ角ゴ Pro W3" charset="0"/>
                <a:cs typeface="ヒラギノ角ゴ Pro W3" charset="0"/>
              </a:rPr>
              <a:t>config</a:t>
            </a:r>
            <a:r>
              <a:rPr lang="en-IN" sz="1200" b="0" i="0" u="none" strike="noStrike" kern="1200" baseline="0" dirty="0" smtClean="0">
                <a:solidFill>
                  <a:schemeClr val="tx1"/>
                </a:solidFill>
                <a:latin typeface="+mn-lt"/>
                <a:ea typeface="ヒラギノ角ゴ Pro W3" charset="0"/>
                <a:cs typeface="ヒラギノ角ゴ Pro W3" charset="0"/>
              </a:rPr>
              <a:t> --global </a:t>
            </a:r>
            <a:r>
              <a:rPr lang="en-IN" sz="1200" b="0" i="0" u="none" strike="noStrike" kern="1200" baseline="0" dirty="0" err="1" smtClean="0">
                <a:solidFill>
                  <a:schemeClr val="tx1"/>
                </a:solidFill>
                <a:latin typeface="+mn-lt"/>
                <a:ea typeface="ヒラギノ角ゴ Pro W3" charset="0"/>
                <a:cs typeface="ヒラギノ角ゴ Pro W3" charset="0"/>
              </a:rPr>
              <a:t>core.editor</a:t>
            </a:r>
            <a:r>
              <a:rPr lang="en-IN" sz="1200" b="0" i="0" u="none" strike="noStrike" kern="1200" baseline="0" dirty="0" smtClean="0">
                <a:solidFill>
                  <a:schemeClr val="tx1"/>
                </a:solidFill>
                <a:latin typeface="+mn-lt"/>
                <a:ea typeface="ヒラギノ角ゴ Pro W3" charset="0"/>
                <a:cs typeface="ヒラギノ角ゴ Pro W3" charset="0"/>
              </a:rPr>
              <a:t> </a:t>
            </a:r>
            <a:r>
              <a:rPr lang="en-IN" sz="1200" b="0" i="0" u="none" strike="noStrike" kern="1200" baseline="0" dirty="0" err="1" smtClean="0">
                <a:solidFill>
                  <a:schemeClr val="tx1"/>
                </a:solidFill>
                <a:latin typeface="+mn-lt"/>
                <a:ea typeface="ヒラギノ角ゴ Pro W3" charset="0"/>
                <a:cs typeface="ヒラギノ角ゴ Pro W3" charset="0"/>
              </a:rPr>
              <a:t>emacs</a:t>
            </a:r>
            <a:endParaRPr lang="en-IN" sz="1200" b="0" i="0" u="none" strike="noStrike" kern="1200" baseline="0" dirty="0" smtClean="0">
              <a:solidFill>
                <a:schemeClr val="tx1"/>
              </a:solidFill>
              <a:latin typeface="+mn-lt"/>
              <a:ea typeface="ヒラギノ角ゴ Pro W3" charset="0"/>
              <a:cs typeface="ヒラギノ角ゴ Pro W3" charset="0"/>
            </a:endParaRPr>
          </a:p>
          <a:p>
            <a:endParaRPr lang="en-US" dirty="0" smtClean="0"/>
          </a:p>
          <a:p>
            <a:r>
              <a:rPr lang="en-US" dirty="0" smtClean="0"/>
              <a:t>&lt;2</a:t>
            </a:r>
            <a:r>
              <a:rPr lang="en-US" baseline="30000" dirty="0" smtClean="0"/>
              <a:t>nd</a:t>
            </a:r>
            <a:r>
              <a:rPr lang="en-US" dirty="0" smtClean="0"/>
              <a:t> animation&gt;</a:t>
            </a:r>
          </a:p>
          <a:p>
            <a:r>
              <a:rPr lang="en-US" sz="1200" b="0" i="0" u="none" strike="noStrike" kern="1200" baseline="0" dirty="0" smtClean="0">
                <a:solidFill>
                  <a:schemeClr val="tx1"/>
                </a:solidFill>
                <a:latin typeface="+mn-lt"/>
                <a:ea typeface="ヒラギノ角ゴ Pro W3" charset="0"/>
                <a:cs typeface="ヒラギノ角ゴ Pro W3" charset="0"/>
              </a:rPr>
              <a:t>If you want to check your settings, you can use the </a:t>
            </a:r>
            <a:r>
              <a:rPr lang="en-US" sz="1200" b="1" i="0" u="none" strike="noStrike" kern="1200" baseline="0" dirty="0" err="1" smtClean="0">
                <a:solidFill>
                  <a:schemeClr val="tx1"/>
                </a:solidFill>
                <a:latin typeface="+mn-lt"/>
                <a:ea typeface="ヒラギノ角ゴ Pro W3" charset="0"/>
                <a:cs typeface="ヒラギノ角ゴ Pro W3" charset="0"/>
              </a:rPr>
              <a:t>git</a:t>
            </a:r>
            <a:r>
              <a:rPr lang="en-US" sz="1200" b="1" i="0" u="none" strike="noStrike" kern="1200" baseline="0" dirty="0" smtClean="0">
                <a:solidFill>
                  <a:schemeClr val="tx1"/>
                </a:solidFill>
                <a:latin typeface="+mn-lt"/>
                <a:ea typeface="ヒラギノ角ゴ Pro W3" charset="0"/>
                <a:cs typeface="ヒラギノ角ゴ Pro W3" charset="0"/>
              </a:rPr>
              <a:t> </a:t>
            </a:r>
            <a:r>
              <a:rPr lang="en-US" sz="1200" b="1" i="0" u="none" strike="noStrike" kern="1200" baseline="0" dirty="0" err="1" smtClean="0">
                <a:solidFill>
                  <a:schemeClr val="tx1"/>
                </a:solidFill>
                <a:latin typeface="+mn-lt"/>
                <a:ea typeface="ヒラギノ角ゴ Pro W3" charset="0"/>
                <a:cs typeface="ヒラギノ角ゴ Pro W3" charset="0"/>
              </a:rPr>
              <a:t>config</a:t>
            </a:r>
            <a:r>
              <a:rPr lang="en-US" sz="1200" b="1" i="0" u="none" strike="noStrike" kern="1200" baseline="0" dirty="0" smtClean="0">
                <a:solidFill>
                  <a:schemeClr val="tx1"/>
                </a:solidFill>
                <a:latin typeface="+mn-lt"/>
                <a:ea typeface="ヒラギノ角ゴ Pro W3" charset="0"/>
                <a:cs typeface="ヒラギノ角ゴ Pro W3" charset="0"/>
              </a:rPr>
              <a:t> --list</a:t>
            </a:r>
            <a:r>
              <a:rPr lang="en-US" sz="1200" b="0" i="0" u="none" strike="noStrike" kern="1200" baseline="0" dirty="0" smtClean="0">
                <a:solidFill>
                  <a:schemeClr val="tx1"/>
                </a:solidFill>
                <a:latin typeface="+mn-lt"/>
                <a:ea typeface="ヒラギノ角ゴ Pro W3" charset="0"/>
                <a:cs typeface="ヒラギノ角ゴ Pro W3" charset="0"/>
              </a:rPr>
              <a:t> command to list all the settings Git can find at that point:</a:t>
            </a:r>
          </a:p>
          <a:p>
            <a:r>
              <a:rPr lang="en-US" sz="1200" b="0" i="0" u="none" strike="noStrike" kern="1200" baseline="0" dirty="0" smtClean="0">
                <a:solidFill>
                  <a:schemeClr val="tx1"/>
                </a:solidFill>
                <a:latin typeface="+mn-lt"/>
                <a:ea typeface="ヒラギノ角ゴ Pro W3" charset="0"/>
                <a:cs typeface="ヒラギノ角ゴ Pro W3" charset="0"/>
              </a:rPr>
              <a:t>You may see keys more than once, because Git reads the same key from different files (/</a:t>
            </a:r>
            <a:r>
              <a:rPr lang="en-US" sz="1200" b="0" i="0" u="none" strike="noStrike" kern="1200" baseline="0" dirty="0" err="1" smtClean="0">
                <a:solidFill>
                  <a:schemeClr val="tx1"/>
                </a:solidFill>
                <a:latin typeface="+mn-lt"/>
                <a:ea typeface="ヒラギノ角ゴ Pro W3" charset="0"/>
                <a:cs typeface="ヒラギノ角ゴ Pro W3" charset="0"/>
              </a:rPr>
              <a:t>etc</a:t>
            </a:r>
            <a:r>
              <a:rPr lang="en-US" sz="1200" b="0" i="0" u="none" strike="noStrike" kern="1200" baseline="0" dirty="0" smtClean="0">
                <a:solidFill>
                  <a:schemeClr val="tx1"/>
                </a:solidFill>
                <a:latin typeface="+mn-lt"/>
                <a:ea typeface="ヒラギノ角ゴ Pro W3" charset="0"/>
                <a:cs typeface="ヒラギノ角ゴ Pro W3" charset="0"/>
              </a:rPr>
              <a:t>/</a:t>
            </a:r>
            <a:r>
              <a:rPr lang="en-US" sz="1200" b="0" i="0" u="none" strike="noStrike" kern="1200" baseline="0" dirty="0" err="1" smtClean="0">
                <a:solidFill>
                  <a:schemeClr val="tx1"/>
                </a:solidFill>
                <a:latin typeface="+mn-lt"/>
                <a:ea typeface="ヒラギノ角ゴ Pro W3" charset="0"/>
                <a:cs typeface="ヒラギノ角ゴ Pro W3" charset="0"/>
              </a:rPr>
              <a:t>gitconfig</a:t>
            </a:r>
            <a:r>
              <a:rPr lang="en-US" sz="1200" b="0" i="0" u="none" strike="noStrike" kern="1200" baseline="0" dirty="0" smtClean="0">
                <a:solidFill>
                  <a:schemeClr val="tx1"/>
                </a:solidFill>
                <a:latin typeface="+mn-lt"/>
                <a:ea typeface="ヒラギノ角ゴ Pro W3" charset="0"/>
                <a:cs typeface="ヒラギノ角ゴ Pro W3" charset="0"/>
              </a:rPr>
              <a:t> and ~/.</a:t>
            </a:r>
            <a:r>
              <a:rPr lang="en-US" sz="1200" b="0" i="0" u="none" strike="noStrike" kern="1200" baseline="0" dirty="0" err="1" smtClean="0">
                <a:solidFill>
                  <a:schemeClr val="tx1"/>
                </a:solidFill>
                <a:latin typeface="+mn-lt"/>
                <a:ea typeface="ヒラギノ角ゴ Pro W3" charset="0"/>
                <a:cs typeface="ヒラギノ角ゴ Pro W3" charset="0"/>
              </a:rPr>
              <a:t>gitconfig</a:t>
            </a:r>
            <a:r>
              <a:rPr lang="en-US" sz="1200" b="0" i="0" u="none" strike="noStrike" kern="1200" baseline="0" dirty="0" smtClean="0">
                <a:solidFill>
                  <a:schemeClr val="tx1"/>
                </a:solidFill>
                <a:latin typeface="+mn-lt"/>
                <a:ea typeface="ヒラギノ角ゴ Pro W3" charset="0"/>
                <a:cs typeface="ヒラギノ角ゴ Pro W3" charset="0"/>
              </a:rPr>
              <a:t>, for example). </a:t>
            </a:r>
          </a:p>
          <a:p>
            <a:r>
              <a:rPr lang="en-US" sz="1200" b="0" i="0" u="none" strike="noStrike" kern="1200" baseline="0" dirty="0" smtClean="0">
                <a:solidFill>
                  <a:schemeClr val="tx1"/>
                </a:solidFill>
                <a:latin typeface="+mn-lt"/>
                <a:ea typeface="ヒラギノ角ゴ Pro W3" charset="0"/>
                <a:cs typeface="ヒラギノ角ゴ Pro W3" charset="0"/>
              </a:rPr>
              <a:t>In this case, Git uses the last value for each unique key it sees.</a:t>
            </a:r>
          </a:p>
          <a:p>
            <a:endParaRPr lang="en-US" sz="1200" b="0" i="0" u="none" strike="noStrike" kern="1200" baseline="0" dirty="0" smtClean="0">
              <a:solidFill>
                <a:schemeClr val="tx1"/>
              </a:solidFill>
              <a:latin typeface="+mn-lt"/>
            </a:endParaRPr>
          </a:p>
          <a:p>
            <a:r>
              <a:rPr lang="en-US" sz="1200" b="0" i="0" u="none" strike="noStrike" kern="1200" baseline="0" dirty="0" smtClean="0">
                <a:solidFill>
                  <a:schemeClr val="tx1"/>
                </a:solidFill>
                <a:latin typeface="+mn-lt"/>
              </a:rPr>
              <a:t>&lt;3</a:t>
            </a:r>
            <a:r>
              <a:rPr lang="en-US" sz="1200" b="0" i="0" u="none" strike="noStrike" kern="1200" baseline="30000" dirty="0" smtClean="0">
                <a:solidFill>
                  <a:schemeClr val="tx1"/>
                </a:solidFill>
                <a:latin typeface="+mn-lt"/>
              </a:rPr>
              <a:t>rd</a:t>
            </a:r>
            <a:r>
              <a:rPr lang="en-US" sz="1200" b="0" i="0" u="none" strike="noStrike" kern="1200" baseline="0" dirty="0" smtClean="0">
                <a:solidFill>
                  <a:schemeClr val="tx1"/>
                </a:solidFill>
                <a:latin typeface="+mn-lt"/>
              </a:rPr>
              <a:t> animation&gt;</a:t>
            </a:r>
          </a:p>
          <a:p>
            <a:r>
              <a:rPr lang="en-US" sz="1200" b="0" i="0" u="none" strike="noStrike" kern="1200" baseline="0" dirty="0" smtClean="0">
                <a:solidFill>
                  <a:schemeClr val="tx1"/>
                </a:solidFill>
                <a:latin typeface="+mn-lt"/>
                <a:ea typeface="ヒラギノ角ゴ Pro W3" charset="0"/>
                <a:cs typeface="ヒラギノ角ゴ Pro W3" charset="0"/>
              </a:rPr>
              <a:t>You can also check what Git thinks a specific key’s value is by typing </a:t>
            </a:r>
            <a:r>
              <a:rPr lang="en-US" sz="1200" b="1" i="0" u="none" strike="noStrike" kern="1200" baseline="0" dirty="0" err="1" smtClean="0">
                <a:solidFill>
                  <a:schemeClr val="tx1"/>
                </a:solidFill>
                <a:latin typeface="+mn-lt"/>
                <a:ea typeface="ヒラギノ角ゴ Pro W3" charset="0"/>
                <a:cs typeface="ヒラギノ角ゴ Pro W3" charset="0"/>
              </a:rPr>
              <a:t>git</a:t>
            </a:r>
            <a:r>
              <a:rPr lang="en-US" sz="1200" b="1" i="0" u="none" strike="noStrike" kern="1200" baseline="0" dirty="0" smtClean="0">
                <a:solidFill>
                  <a:schemeClr val="tx1"/>
                </a:solidFill>
                <a:latin typeface="+mn-lt"/>
                <a:ea typeface="ヒラギノ角ゴ Pro W3" charset="0"/>
                <a:cs typeface="ヒラギノ角ゴ Pro W3" charset="0"/>
              </a:rPr>
              <a:t> </a:t>
            </a:r>
            <a:r>
              <a:rPr lang="en-IN" sz="1200" b="1" i="0" u="none" strike="noStrike" kern="1200" baseline="0" dirty="0" err="1" smtClean="0">
                <a:solidFill>
                  <a:schemeClr val="tx1"/>
                </a:solidFill>
                <a:latin typeface="+mn-lt"/>
                <a:ea typeface="ヒラギノ角ゴ Pro W3" charset="0"/>
                <a:cs typeface="ヒラギノ角ゴ Pro W3" charset="0"/>
              </a:rPr>
              <a:t>config</a:t>
            </a:r>
            <a:r>
              <a:rPr lang="en-IN" sz="1200" b="1" i="0" u="none" strike="noStrike" kern="1200" baseline="0" dirty="0" smtClean="0">
                <a:solidFill>
                  <a:schemeClr val="tx1"/>
                </a:solidFill>
                <a:latin typeface="+mn-lt"/>
                <a:ea typeface="ヒラギノ角ゴ Pro W3" charset="0"/>
                <a:cs typeface="ヒラギノ角ゴ Pro W3" charset="0"/>
              </a:rPr>
              <a:t> &lt;key&gt;</a:t>
            </a:r>
          </a:p>
          <a:p>
            <a:r>
              <a:rPr lang="en-US" dirty="0" smtClean="0"/>
              <a:t>Example:</a:t>
            </a:r>
            <a:r>
              <a:rPr lang="en-US" baseline="0" dirty="0" smtClean="0"/>
              <a:t> </a:t>
            </a:r>
            <a:r>
              <a:rPr lang="en-US" b="1" baseline="0" dirty="0" err="1" smtClean="0"/>
              <a:t>git</a:t>
            </a:r>
            <a:r>
              <a:rPr lang="en-US" b="1" baseline="0" dirty="0" smtClean="0"/>
              <a:t> </a:t>
            </a:r>
            <a:r>
              <a:rPr lang="en-US" b="1" baseline="0" dirty="0" err="1" smtClean="0"/>
              <a:t>config</a:t>
            </a:r>
            <a:r>
              <a:rPr lang="en-US" b="1" baseline="0" dirty="0" smtClean="0"/>
              <a:t> user.name</a:t>
            </a:r>
            <a:r>
              <a:rPr lang="en-US" baseline="0" dirty="0" smtClean="0"/>
              <a:t>  OR  </a:t>
            </a:r>
            <a:r>
              <a:rPr lang="en-US" b="1" baseline="0" dirty="0" err="1" smtClean="0"/>
              <a:t>git</a:t>
            </a:r>
            <a:r>
              <a:rPr lang="en-US" b="1" baseline="0" dirty="0" smtClean="0"/>
              <a:t> </a:t>
            </a:r>
            <a:r>
              <a:rPr lang="en-US" b="1" baseline="0" dirty="0" err="1" smtClean="0"/>
              <a:t>config</a:t>
            </a:r>
            <a:r>
              <a:rPr lang="en-US" b="1" baseline="0" dirty="0" smtClean="0"/>
              <a:t> --get user.name</a:t>
            </a:r>
            <a:endParaRPr lang="en-US" b="1" dirty="0"/>
          </a:p>
        </p:txBody>
      </p:sp>
      <p:sp>
        <p:nvSpPr>
          <p:cNvPr id="4" name="Slide Number Placeholder 3"/>
          <p:cNvSpPr>
            <a:spLocks noGrp="1"/>
          </p:cNvSpPr>
          <p:nvPr>
            <p:ph type="sldNum" sz="quarter" idx="10"/>
          </p:nvPr>
        </p:nvSpPr>
        <p:spPr/>
        <p:txBody>
          <a:bodyPr/>
          <a:lstStyle/>
          <a:p>
            <a:fld id="{E29F6AFF-7E04-4C46-8BF4-31DD73873FE8}" type="slidenum">
              <a:rPr lang="en-US" smtClean="0"/>
              <a:pPr/>
              <a:t>5</a:t>
            </a:fld>
            <a:endParaRPr lang="en-US"/>
          </a:p>
        </p:txBody>
      </p:sp>
    </p:spTree>
    <p:extLst>
      <p:ext uri="{BB962C8B-B14F-4D97-AF65-F5344CB8AC3E}">
        <p14:creationId xmlns:p14="http://schemas.microsoft.com/office/powerpoint/2010/main" val="40221045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u="none" strike="noStrike" kern="1200" baseline="0" dirty="0" smtClean="0">
                <a:solidFill>
                  <a:schemeClr val="tx1"/>
                </a:solidFill>
                <a:latin typeface="+mn-lt"/>
                <a:ea typeface="ヒラギノ角ゴ Pro W3" charset="0"/>
                <a:cs typeface="ヒラギノ角ゴ Pro W3" charset="0"/>
              </a:rPr>
              <a:t>If you ever need help while using Git, there are three ways to get the manual page (</a:t>
            </a:r>
            <a:r>
              <a:rPr lang="en-US" sz="1200" b="0" i="0" u="none" strike="noStrike" kern="1200" baseline="0" dirty="0" err="1" smtClean="0">
                <a:solidFill>
                  <a:schemeClr val="tx1"/>
                </a:solidFill>
                <a:latin typeface="+mn-lt"/>
                <a:ea typeface="ヒラギノ角ゴ Pro W3" charset="0"/>
                <a:cs typeface="ヒラギノ角ゴ Pro W3" charset="0"/>
              </a:rPr>
              <a:t>manpage</a:t>
            </a:r>
            <a:r>
              <a:rPr lang="en-US" sz="1200" b="0" i="0" u="none" strike="noStrike" kern="1200" baseline="0" dirty="0" smtClean="0">
                <a:solidFill>
                  <a:schemeClr val="tx1"/>
                </a:solidFill>
                <a:latin typeface="+mn-lt"/>
                <a:ea typeface="ヒラギノ角ゴ Pro W3" charset="0"/>
                <a:cs typeface="ヒラギノ角ゴ Pro W3" charset="0"/>
              </a:rPr>
              <a:t>) help for any of the Git commands</a:t>
            </a:r>
          </a:p>
          <a:p>
            <a:pPr lvl="1"/>
            <a:r>
              <a:rPr lang="en-IN" sz="1200" dirty="0" smtClean="0">
                <a:solidFill>
                  <a:schemeClr val="tx2">
                    <a:lumMod val="50000"/>
                  </a:schemeClr>
                </a:solidFill>
                <a:latin typeface="Courier New" panose="02070309020205020404" pitchFamily="49" charset="0"/>
                <a:cs typeface="Courier New" panose="02070309020205020404" pitchFamily="49" charset="0"/>
              </a:rPr>
              <a:t>$ git help &lt;verb&gt;</a:t>
            </a:r>
          </a:p>
          <a:p>
            <a:pPr lvl="1"/>
            <a:r>
              <a:rPr lang="en-IN" sz="1200" dirty="0" smtClean="0">
                <a:solidFill>
                  <a:schemeClr val="tx2">
                    <a:lumMod val="50000"/>
                  </a:schemeClr>
                </a:solidFill>
                <a:latin typeface="Courier New" panose="02070309020205020404" pitchFamily="49" charset="0"/>
                <a:cs typeface="Courier New" panose="02070309020205020404" pitchFamily="49" charset="0"/>
              </a:rPr>
              <a:t>$ git &lt;verb&gt; --help</a:t>
            </a:r>
          </a:p>
          <a:p>
            <a:pPr lvl="1"/>
            <a:r>
              <a:rPr lang="en-IN" sz="1200" dirty="0" smtClean="0">
                <a:solidFill>
                  <a:schemeClr val="tx2">
                    <a:lumMod val="50000"/>
                  </a:schemeClr>
                </a:solidFill>
                <a:latin typeface="Courier New" panose="02070309020205020404" pitchFamily="49" charset="0"/>
                <a:cs typeface="Courier New" panose="02070309020205020404" pitchFamily="49" charset="0"/>
              </a:rPr>
              <a:t>$ man git-&lt;verb&gt;</a:t>
            </a:r>
          </a:p>
          <a:p>
            <a:endParaRPr lang="en-US" sz="1200" b="0" i="0" u="none" strike="noStrike" kern="1200" baseline="0" dirty="0" smtClean="0">
              <a:solidFill>
                <a:schemeClr val="tx1"/>
              </a:solidFill>
              <a:latin typeface="+mn-lt"/>
              <a:ea typeface="ヒラギノ角ゴ Pro W3" charset="0"/>
              <a:cs typeface="ヒラギノ角ゴ Pro W3" charset="0"/>
            </a:endParaRPr>
          </a:p>
          <a:p>
            <a:r>
              <a:rPr lang="en-US" sz="1200" b="0" i="0" u="none" strike="noStrike" kern="1200" baseline="0" dirty="0" smtClean="0">
                <a:solidFill>
                  <a:schemeClr val="tx1"/>
                </a:solidFill>
                <a:latin typeface="+mn-lt"/>
                <a:ea typeface="ヒラギノ角ゴ Pro W3" charset="0"/>
                <a:cs typeface="ヒラギノ角ゴ Pro W3" charset="0"/>
              </a:rPr>
              <a:t>&lt;1</a:t>
            </a:r>
            <a:r>
              <a:rPr lang="en-US" sz="1200" b="0" i="0" u="none" strike="noStrike" kern="1200" baseline="30000" dirty="0" smtClean="0">
                <a:solidFill>
                  <a:schemeClr val="tx1"/>
                </a:solidFill>
                <a:latin typeface="+mn-lt"/>
                <a:ea typeface="ヒラギノ角ゴ Pro W3" charset="0"/>
                <a:cs typeface="ヒラギノ角ゴ Pro W3" charset="0"/>
              </a:rPr>
              <a:t>st</a:t>
            </a:r>
            <a:r>
              <a:rPr lang="en-US" sz="1200" b="0" i="0" u="none" strike="noStrike" kern="1200" baseline="0" dirty="0" smtClean="0">
                <a:solidFill>
                  <a:schemeClr val="tx1"/>
                </a:solidFill>
                <a:latin typeface="+mn-lt"/>
                <a:ea typeface="ヒラギノ角ゴ Pro W3" charset="0"/>
                <a:cs typeface="ヒラギノ角ゴ Pro W3" charset="0"/>
              </a:rPr>
              <a:t> animation&gt;</a:t>
            </a:r>
          </a:p>
          <a:p>
            <a:r>
              <a:rPr lang="en-US" sz="1200" b="0" i="0" u="none" strike="noStrike" kern="1200" baseline="0" dirty="0" smtClean="0">
                <a:solidFill>
                  <a:schemeClr val="tx1"/>
                </a:solidFill>
                <a:latin typeface="+mn-lt"/>
                <a:ea typeface="ヒラギノ角ゴ Pro W3" charset="0"/>
                <a:cs typeface="ヒラギノ角ゴ Pro W3" charset="0"/>
              </a:rPr>
              <a:t>For example, you can get the </a:t>
            </a:r>
            <a:r>
              <a:rPr lang="en-US" sz="1200" b="0" i="0" u="none" strike="noStrike" kern="1200" baseline="0" dirty="0" err="1" smtClean="0">
                <a:solidFill>
                  <a:schemeClr val="tx1"/>
                </a:solidFill>
                <a:latin typeface="+mn-lt"/>
                <a:ea typeface="ヒラギノ角ゴ Pro W3" charset="0"/>
                <a:cs typeface="ヒラギノ角ゴ Pro W3" charset="0"/>
              </a:rPr>
              <a:t>manpage</a:t>
            </a:r>
            <a:r>
              <a:rPr lang="en-US" sz="1200" b="0" i="0" u="none" strike="noStrike" kern="1200" baseline="0" dirty="0" smtClean="0">
                <a:solidFill>
                  <a:schemeClr val="tx1"/>
                </a:solidFill>
                <a:latin typeface="+mn-lt"/>
                <a:ea typeface="ヒラギノ角ゴ Pro W3" charset="0"/>
                <a:cs typeface="ヒラギノ角ゴ Pro W3" charset="0"/>
              </a:rPr>
              <a:t> help for the </a:t>
            </a:r>
            <a:r>
              <a:rPr lang="en-US" sz="1200" b="0" i="1" u="none" strike="noStrike" kern="1200" baseline="0" dirty="0" err="1" smtClean="0">
                <a:solidFill>
                  <a:schemeClr val="tx1"/>
                </a:solidFill>
                <a:latin typeface="+mn-lt"/>
                <a:ea typeface="ヒラギノ角ゴ Pro W3" charset="0"/>
                <a:cs typeface="ヒラギノ角ゴ Pro W3" charset="0"/>
              </a:rPr>
              <a:t>config</a:t>
            </a:r>
            <a:r>
              <a:rPr lang="en-US" sz="1200" b="0" i="0" u="none" strike="noStrike" kern="1200" baseline="0" dirty="0" smtClean="0">
                <a:solidFill>
                  <a:schemeClr val="tx1"/>
                </a:solidFill>
                <a:latin typeface="+mn-lt"/>
                <a:ea typeface="ヒラギノ角ゴ Pro W3" charset="0"/>
                <a:cs typeface="ヒラギノ角ゴ Pro W3" charset="0"/>
              </a:rPr>
              <a:t> command by running</a:t>
            </a:r>
          </a:p>
          <a:p>
            <a:r>
              <a:rPr lang="en-IN" sz="1200" b="1" i="0" u="none" strike="noStrike" kern="1200" baseline="0" dirty="0" smtClean="0">
                <a:solidFill>
                  <a:schemeClr val="tx1"/>
                </a:solidFill>
                <a:latin typeface="+mn-lt"/>
                <a:ea typeface="ヒラギノ角ゴ Pro W3" charset="0"/>
                <a:cs typeface="ヒラギノ角ゴ Pro W3" charset="0"/>
              </a:rPr>
              <a:t>	$ </a:t>
            </a:r>
            <a:r>
              <a:rPr lang="en-IN" sz="1200" b="0" i="0" u="none" strike="noStrike" kern="1200" baseline="0" dirty="0" smtClean="0">
                <a:solidFill>
                  <a:schemeClr val="tx1"/>
                </a:solidFill>
                <a:latin typeface="+mn-lt"/>
                <a:ea typeface="ヒラギノ角ゴ Pro W3" charset="0"/>
                <a:cs typeface="ヒラギノ角ゴ Pro W3" charset="0"/>
              </a:rPr>
              <a:t>git help </a:t>
            </a:r>
            <a:r>
              <a:rPr lang="en-IN" sz="1200" b="0" i="0" u="none" strike="noStrike" kern="1200" baseline="0" dirty="0" err="1" smtClean="0">
                <a:solidFill>
                  <a:schemeClr val="tx1"/>
                </a:solidFill>
                <a:latin typeface="+mn-lt"/>
                <a:ea typeface="ヒラギノ角ゴ Pro W3" charset="0"/>
                <a:cs typeface="ヒラギノ角ゴ Pro W3" charset="0"/>
              </a:rPr>
              <a:t>config</a:t>
            </a:r>
            <a:endParaRPr lang="en-IN" sz="1200" b="0" i="0" u="none" strike="noStrike" kern="1200" baseline="0" dirty="0" smtClean="0">
              <a:solidFill>
                <a:schemeClr val="tx1"/>
              </a:solidFill>
              <a:latin typeface="+mn-lt"/>
              <a:ea typeface="ヒラギノ角ゴ Pro W3" charset="0"/>
              <a:cs typeface="ヒラギノ角ゴ Pro W3" charset="0"/>
            </a:endParaRPr>
          </a:p>
          <a:p>
            <a:endParaRPr lang="en-US" dirty="0" smtClean="0"/>
          </a:p>
          <a:p>
            <a:r>
              <a:rPr lang="en-US" sz="1200" b="0" i="0" u="none" strike="noStrike" kern="1200" baseline="0" dirty="0" smtClean="0">
                <a:solidFill>
                  <a:schemeClr val="tx1"/>
                </a:solidFill>
                <a:latin typeface="+mn-lt"/>
                <a:ea typeface="ヒラギノ角ゴ Pro W3" charset="0"/>
                <a:cs typeface="ヒラギノ角ゴ Pro W3" charset="0"/>
              </a:rPr>
              <a:t>These commands are nice because you can access them anywhere, even offline.</a:t>
            </a:r>
          </a:p>
          <a:p>
            <a:endParaRPr lang="en-US" sz="1200" b="0" i="0" u="none" strike="noStrike" kern="1200" baseline="0" dirty="0" smtClean="0">
              <a:solidFill>
                <a:schemeClr val="tx1"/>
              </a:solidFill>
              <a:latin typeface="+mn-lt"/>
            </a:endParaRPr>
          </a:p>
          <a:p>
            <a:r>
              <a:rPr lang="en-US" sz="1200" b="0" i="0" u="none" strike="noStrike" kern="1200" baseline="0" dirty="0" smtClean="0">
                <a:solidFill>
                  <a:schemeClr val="tx1"/>
                </a:solidFill>
                <a:latin typeface="+mn-lt"/>
              </a:rPr>
              <a:t>In Summary, </a:t>
            </a:r>
            <a:r>
              <a:rPr lang="en-US" sz="1200" b="0" i="0" u="none" strike="noStrike" kern="1200" baseline="0" dirty="0" smtClean="0">
                <a:solidFill>
                  <a:schemeClr val="tx1"/>
                </a:solidFill>
                <a:latin typeface="+mn-lt"/>
                <a:ea typeface="ヒラギノ角ゴ Pro W3" charset="0"/>
                <a:cs typeface="ヒラギノ角ゴ Pro W3" charset="0"/>
              </a:rPr>
              <a:t>you should have a basic understanding of what Git is. </a:t>
            </a:r>
          </a:p>
          <a:p>
            <a:r>
              <a:rPr lang="en-US" sz="1200" b="0" i="0" u="none" strike="noStrike" kern="1200" baseline="0" dirty="0" smtClean="0">
                <a:solidFill>
                  <a:schemeClr val="tx1"/>
                </a:solidFill>
                <a:latin typeface="+mn-lt"/>
                <a:ea typeface="ヒラギノ角ゴ Pro W3" charset="0"/>
                <a:cs typeface="ヒラギノ角ゴ Pro W3" charset="0"/>
              </a:rPr>
              <a:t>You should also now have a working version of Git on your system that’s set up with your personal identity. It’s now time to learn some Git basics.</a:t>
            </a:r>
          </a:p>
          <a:p>
            <a:endParaRPr lang="en-US" sz="1200" b="0" i="0" u="none" strike="noStrike" kern="1200" baseline="0" dirty="0" smtClean="0">
              <a:solidFill>
                <a:schemeClr val="tx1"/>
              </a:solidFill>
              <a:latin typeface="+mn-lt"/>
            </a:endParaRPr>
          </a:p>
          <a:p>
            <a:endParaRPr lang="en-US" dirty="0"/>
          </a:p>
        </p:txBody>
      </p:sp>
      <p:sp>
        <p:nvSpPr>
          <p:cNvPr id="4" name="Slide Number Placeholder 3"/>
          <p:cNvSpPr>
            <a:spLocks noGrp="1"/>
          </p:cNvSpPr>
          <p:nvPr>
            <p:ph type="sldNum" sz="quarter" idx="10"/>
          </p:nvPr>
        </p:nvSpPr>
        <p:spPr/>
        <p:txBody>
          <a:bodyPr/>
          <a:lstStyle/>
          <a:p>
            <a:fld id="{E29F6AFF-7E04-4C46-8BF4-31DD73873FE8}" type="slidenum">
              <a:rPr lang="en-US" smtClean="0"/>
              <a:pPr/>
              <a:t>6</a:t>
            </a:fld>
            <a:endParaRPr lang="en-US"/>
          </a:p>
        </p:txBody>
      </p:sp>
    </p:spTree>
    <p:extLst>
      <p:ext uri="{BB962C8B-B14F-4D97-AF65-F5344CB8AC3E}">
        <p14:creationId xmlns:p14="http://schemas.microsoft.com/office/powerpoint/2010/main" val="34447799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0000" lnSpcReduction="20000"/>
          </a:bodyPr>
          <a:lstStyle/>
          <a:p>
            <a:r>
              <a:rPr lang="en-US" sz="1200" b="0" i="0" u="none" strike="noStrike" kern="1200" baseline="0" dirty="0" smtClean="0">
                <a:solidFill>
                  <a:schemeClr val="tx1"/>
                </a:solidFill>
                <a:latin typeface="+mn-lt"/>
                <a:ea typeface="ヒラギノ角ゴ Pro W3" charset="0"/>
                <a:cs typeface="ヒラギノ角ゴ Pro W3" charset="0"/>
              </a:rPr>
              <a:t>You can get a Git project using two main approaches. </a:t>
            </a:r>
          </a:p>
          <a:p>
            <a:pPr marL="171450" indent="-171450">
              <a:buFont typeface="Arial" panose="020B0604020202020204" pitchFamily="34" charset="0"/>
              <a:buChar char="•"/>
            </a:pPr>
            <a:r>
              <a:rPr lang="en-US" sz="1200" b="0" i="0" u="none" strike="noStrike" kern="1200" baseline="0" dirty="0" smtClean="0">
                <a:solidFill>
                  <a:schemeClr val="tx1"/>
                </a:solidFill>
                <a:latin typeface="+mn-lt"/>
                <a:ea typeface="ヒラギノ角ゴ Pro W3" charset="0"/>
                <a:cs typeface="ヒラギノ角ゴ Pro W3" charset="0"/>
              </a:rPr>
              <a:t>The first takes an existing project or directory and imports it into Git. </a:t>
            </a:r>
          </a:p>
          <a:p>
            <a:pPr marL="171450" indent="-171450">
              <a:buFont typeface="Arial" panose="020B0604020202020204" pitchFamily="34" charset="0"/>
              <a:buChar char="•"/>
            </a:pPr>
            <a:r>
              <a:rPr lang="en-US" sz="1200" b="0" i="0" u="none" strike="noStrike" kern="1200" baseline="0" dirty="0" smtClean="0">
                <a:solidFill>
                  <a:schemeClr val="tx1"/>
                </a:solidFill>
                <a:latin typeface="+mn-lt"/>
                <a:ea typeface="ヒラギノ角ゴ Pro W3" charset="0"/>
                <a:cs typeface="ヒラギノ角ゴ Pro W3" charset="0"/>
              </a:rPr>
              <a:t>The second clones an existing Git </a:t>
            </a:r>
            <a:r>
              <a:rPr lang="en-IN" sz="1200" b="0" i="0" u="none" strike="noStrike" kern="1200" baseline="0" dirty="0" smtClean="0">
                <a:solidFill>
                  <a:schemeClr val="tx1"/>
                </a:solidFill>
                <a:latin typeface="+mn-lt"/>
                <a:ea typeface="ヒラギノ角ゴ Pro W3" charset="0"/>
                <a:cs typeface="ヒラギノ角ゴ Pro W3" charset="0"/>
              </a:rPr>
              <a:t>repository from another server.</a:t>
            </a:r>
          </a:p>
          <a:p>
            <a:pPr marL="171450" indent="-171450">
              <a:buFont typeface="Arial" panose="020B0604020202020204" pitchFamily="34" charset="0"/>
              <a:buChar char="•"/>
            </a:pPr>
            <a:endParaRPr lang="en-US" sz="1200" b="0" i="0" u="none" strike="noStrike" kern="1200" baseline="0" dirty="0">
              <a:solidFill>
                <a:schemeClr val="tx1"/>
              </a:solidFill>
              <a:latin typeface="+mn-lt"/>
            </a:endParaRPr>
          </a:p>
          <a:p>
            <a:pPr marL="0" indent="0">
              <a:buFont typeface="Arial" panose="020B0604020202020204" pitchFamily="34" charset="0"/>
              <a:buNone/>
            </a:pPr>
            <a:r>
              <a:rPr lang="en-US" sz="1200" b="0" i="0" u="none" strike="noStrike" kern="1200" baseline="0" dirty="0" smtClean="0">
                <a:solidFill>
                  <a:schemeClr val="tx1"/>
                </a:solidFill>
                <a:latin typeface="+mn-lt"/>
              </a:rPr>
              <a:t>&lt;1</a:t>
            </a:r>
            <a:r>
              <a:rPr lang="en-US" sz="1200" b="0" i="0" u="none" strike="noStrike" kern="1200" baseline="30000" dirty="0" smtClean="0">
                <a:solidFill>
                  <a:schemeClr val="tx1"/>
                </a:solidFill>
                <a:latin typeface="+mn-lt"/>
              </a:rPr>
              <a:t>st</a:t>
            </a:r>
            <a:r>
              <a:rPr lang="en-US" sz="1200" b="0" i="0" u="none" strike="noStrike" kern="1200" baseline="0" dirty="0" smtClean="0">
                <a:solidFill>
                  <a:schemeClr val="tx1"/>
                </a:solidFill>
                <a:latin typeface="+mn-lt"/>
              </a:rPr>
              <a:t> animation&gt;</a:t>
            </a:r>
          </a:p>
          <a:p>
            <a:r>
              <a:rPr lang="en-US" sz="1200" b="0" i="0" u="none" strike="noStrike" kern="1200" baseline="0" dirty="0" smtClean="0">
                <a:solidFill>
                  <a:schemeClr val="tx1"/>
                </a:solidFill>
                <a:latin typeface="+mn-lt"/>
                <a:ea typeface="ヒラギノ角ゴ Pro W3" charset="0"/>
                <a:cs typeface="ヒラギノ角ゴ Pro W3" charset="0"/>
              </a:rPr>
              <a:t>If you’re starting to track an existing project in Git, you need to go to the </a:t>
            </a:r>
            <a:r>
              <a:rPr lang="en-IN" sz="1200" b="0" i="0" u="none" strike="noStrike" kern="1200" baseline="0" dirty="0" smtClean="0">
                <a:solidFill>
                  <a:schemeClr val="tx1"/>
                </a:solidFill>
                <a:latin typeface="+mn-lt"/>
                <a:ea typeface="ヒラギノ角ゴ Pro W3" charset="0"/>
                <a:cs typeface="ヒラギノ角ゴ Pro W3" charset="0"/>
              </a:rPr>
              <a:t>project’s directory and type</a:t>
            </a:r>
          </a:p>
          <a:p>
            <a:r>
              <a:rPr lang="en-IN" sz="1200" b="1" i="0" u="none" strike="noStrike" kern="1200" baseline="0" dirty="0" smtClean="0">
                <a:solidFill>
                  <a:schemeClr val="tx1"/>
                </a:solidFill>
                <a:latin typeface="+mn-lt"/>
                <a:ea typeface="ヒラギノ角ゴ Pro W3" charset="0"/>
                <a:cs typeface="ヒラギノ角ゴ Pro W3" charset="0"/>
              </a:rPr>
              <a:t>	$ </a:t>
            </a:r>
            <a:r>
              <a:rPr lang="en-IN" sz="1200" b="0" i="0" u="none" strike="noStrike" kern="1200" baseline="0" dirty="0" smtClean="0">
                <a:solidFill>
                  <a:schemeClr val="tx1"/>
                </a:solidFill>
                <a:latin typeface="+mn-lt"/>
                <a:ea typeface="ヒラギノ角ゴ Pro W3" charset="0"/>
                <a:cs typeface="ヒラギノ角ゴ Pro W3" charset="0"/>
              </a:rPr>
              <a:t>git </a:t>
            </a:r>
            <a:r>
              <a:rPr lang="en-IN" sz="1200" b="0" i="0" u="none" strike="noStrike" kern="1200" baseline="0" dirty="0" err="1" smtClean="0">
                <a:solidFill>
                  <a:schemeClr val="tx1"/>
                </a:solidFill>
                <a:latin typeface="+mn-lt"/>
                <a:ea typeface="ヒラギノ角ゴ Pro W3" charset="0"/>
                <a:cs typeface="ヒラギノ角ゴ Pro W3" charset="0"/>
              </a:rPr>
              <a:t>init</a:t>
            </a:r>
            <a:endParaRPr lang="en-IN" sz="1200" b="0" i="0" u="none" strike="noStrike" kern="1200" baseline="0" dirty="0" smtClean="0">
              <a:solidFill>
                <a:schemeClr val="tx1"/>
              </a:solidFill>
              <a:latin typeface="+mn-lt"/>
              <a:ea typeface="ヒラギノ角ゴ Pro W3" charset="0"/>
              <a:cs typeface="ヒラギノ角ゴ Pro W3" charset="0"/>
            </a:endParaRPr>
          </a:p>
          <a:p>
            <a:r>
              <a:rPr lang="en-US" sz="1200" b="0" i="0" u="none" strike="noStrike" kern="1200" baseline="0" dirty="0" smtClean="0">
                <a:solidFill>
                  <a:schemeClr val="tx1"/>
                </a:solidFill>
                <a:latin typeface="+mn-lt"/>
                <a:ea typeface="ヒラギノ角ゴ Pro W3" charset="0"/>
                <a:cs typeface="ヒラギノ角ゴ Pro W3" charset="0"/>
              </a:rPr>
              <a:t>This creates a new subdirectory named </a:t>
            </a:r>
            <a:r>
              <a:rPr lang="en-US" sz="1200" b="1" i="0" u="none" strike="noStrike" kern="1200" baseline="0" dirty="0" smtClean="0">
                <a:solidFill>
                  <a:schemeClr val="tx1"/>
                </a:solidFill>
                <a:latin typeface="+mn-lt"/>
                <a:ea typeface="ヒラギノ角ゴ Pro W3" charset="0"/>
                <a:cs typeface="ヒラギノ角ゴ Pro W3" charset="0"/>
              </a:rPr>
              <a:t>.</a:t>
            </a:r>
            <a:r>
              <a:rPr lang="en-US" sz="1200" b="1" i="0" u="none" strike="noStrike" kern="1200" baseline="0" dirty="0" err="1" smtClean="0">
                <a:solidFill>
                  <a:schemeClr val="tx1"/>
                </a:solidFill>
                <a:latin typeface="+mn-lt"/>
                <a:ea typeface="ヒラギノ角ゴ Pro W3" charset="0"/>
                <a:cs typeface="ヒラギノ角ゴ Pro W3" charset="0"/>
              </a:rPr>
              <a:t>git</a:t>
            </a:r>
            <a:r>
              <a:rPr lang="en-US" sz="1200" b="0" i="0" u="none" strike="noStrike" kern="1200" baseline="0" dirty="0" smtClean="0">
                <a:solidFill>
                  <a:schemeClr val="tx1"/>
                </a:solidFill>
                <a:latin typeface="+mn-lt"/>
                <a:ea typeface="ヒラギノ角ゴ Pro W3" charset="0"/>
                <a:cs typeface="ヒラギノ角ゴ Pro W3" charset="0"/>
              </a:rPr>
              <a:t> that contains all of your necessary repository files – a Git repository skeleton. </a:t>
            </a:r>
          </a:p>
          <a:p>
            <a:r>
              <a:rPr lang="en-US" sz="1200" b="0" i="0" u="none" strike="noStrike" kern="1200" baseline="0" dirty="0" smtClean="0">
                <a:solidFill>
                  <a:schemeClr val="tx1"/>
                </a:solidFill>
                <a:latin typeface="+mn-lt"/>
                <a:ea typeface="ヒラギノ角ゴ Pro W3" charset="0"/>
                <a:cs typeface="ヒラギノ角ゴ Pro W3" charset="0"/>
              </a:rPr>
              <a:t>At this point, nothing in your project is tracked yet. </a:t>
            </a:r>
          </a:p>
          <a:p>
            <a:pPr marL="0" marR="0" indent="0" algn="l" defTabSz="457200" rtl="0" eaLnBrk="0" fontAlgn="base" latinLnBrk="0" hangingPunct="0">
              <a:lnSpc>
                <a:spcPct val="100000"/>
              </a:lnSpc>
              <a:spcBef>
                <a:spcPct val="30000"/>
              </a:spcBef>
              <a:spcAft>
                <a:spcPct val="0"/>
              </a:spcAft>
              <a:buClrTx/>
              <a:buSzTx/>
              <a:buFontTx/>
              <a:buNone/>
              <a:tabLst/>
              <a:defRPr/>
            </a:pPr>
            <a:r>
              <a:rPr lang="en-US" sz="1200" b="0" i="0" u="none" strike="noStrike" kern="1200" baseline="0" dirty="0" smtClean="0">
                <a:solidFill>
                  <a:schemeClr val="tx1"/>
                </a:solidFill>
                <a:latin typeface="+mn-lt"/>
                <a:ea typeface="ヒラギノ角ゴ Pro W3" charset="0"/>
                <a:cs typeface="ヒラギノ角ゴ Pro W3" charset="0"/>
              </a:rPr>
              <a:t>If you want to start version-controlling existing files, you should probably begin tracking those files and do an initial commit.  </a:t>
            </a:r>
          </a:p>
          <a:p>
            <a:endParaRPr lang="en-US" sz="1200" b="0" i="0" u="none" strike="noStrike" kern="1200" baseline="0" dirty="0" smtClean="0">
              <a:solidFill>
                <a:schemeClr val="tx1"/>
              </a:solidFill>
              <a:latin typeface="+mn-lt"/>
              <a:ea typeface="ヒラギノ角ゴ Pro W3" charset="0"/>
              <a:cs typeface="ヒラギノ角ゴ Pro W3" charset="0"/>
            </a:endParaRPr>
          </a:p>
          <a:p>
            <a:r>
              <a:rPr lang="en-US" sz="1200" b="0" i="0" u="none" strike="noStrike" kern="1200" baseline="0" dirty="0" smtClean="0">
                <a:solidFill>
                  <a:schemeClr val="tx1"/>
                </a:solidFill>
                <a:latin typeface="+mn-lt"/>
                <a:ea typeface="ヒラギノ角ゴ Pro W3" charset="0"/>
                <a:cs typeface="ヒラギノ角ゴ Pro W3" charset="0"/>
              </a:rPr>
              <a:t>&lt;2</a:t>
            </a:r>
            <a:r>
              <a:rPr lang="en-US" sz="1200" b="0" i="0" u="none" strike="noStrike" kern="1200" baseline="30000" dirty="0" smtClean="0">
                <a:solidFill>
                  <a:schemeClr val="tx1"/>
                </a:solidFill>
                <a:latin typeface="+mn-lt"/>
                <a:ea typeface="ヒラギノ角ゴ Pro W3" charset="0"/>
                <a:cs typeface="ヒラギノ角ゴ Pro W3" charset="0"/>
              </a:rPr>
              <a:t>nd</a:t>
            </a:r>
            <a:r>
              <a:rPr lang="en-US" sz="1200" b="0" i="0" u="none" strike="noStrike" kern="1200" baseline="0" dirty="0" smtClean="0">
                <a:solidFill>
                  <a:schemeClr val="tx1"/>
                </a:solidFill>
                <a:latin typeface="+mn-lt"/>
                <a:ea typeface="ヒラギノ角ゴ Pro W3" charset="0"/>
                <a:cs typeface="ヒラギノ角ゴ Pro W3" charset="0"/>
              </a:rPr>
              <a:t> animation&gt;</a:t>
            </a:r>
          </a:p>
          <a:p>
            <a:r>
              <a:rPr lang="en-US" sz="1200" b="0" i="0" u="none" strike="noStrike" kern="1200" baseline="0" dirty="0" smtClean="0">
                <a:solidFill>
                  <a:schemeClr val="tx1"/>
                </a:solidFill>
                <a:latin typeface="+mn-lt"/>
                <a:ea typeface="ヒラギノ角ゴ Pro W3" charset="0"/>
                <a:cs typeface="ヒラギノ角ゴ Pro W3" charset="0"/>
              </a:rPr>
              <a:t>You can accomplish that with a few </a:t>
            </a:r>
            <a:r>
              <a:rPr lang="en-US" sz="1200" b="1" i="1" u="none" strike="noStrike" kern="1200" baseline="0" dirty="0" err="1" smtClean="0">
                <a:solidFill>
                  <a:schemeClr val="tx1"/>
                </a:solidFill>
                <a:latin typeface="+mn-lt"/>
                <a:ea typeface="ヒラギノ角ゴ Pro W3" charset="0"/>
                <a:cs typeface="ヒラギノ角ゴ Pro W3" charset="0"/>
              </a:rPr>
              <a:t>git</a:t>
            </a:r>
            <a:r>
              <a:rPr lang="en-US" sz="1200" b="1" i="1" u="none" strike="noStrike" kern="1200" baseline="0" dirty="0" smtClean="0">
                <a:solidFill>
                  <a:schemeClr val="tx1"/>
                </a:solidFill>
                <a:latin typeface="+mn-lt"/>
                <a:ea typeface="ヒラギノ角ゴ Pro W3" charset="0"/>
                <a:cs typeface="ヒラギノ角ゴ Pro W3" charset="0"/>
              </a:rPr>
              <a:t> add</a:t>
            </a:r>
            <a:r>
              <a:rPr lang="en-US" sz="1200" b="0" i="0" u="none" strike="noStrike" kern="1200" baseline="0" dirty="0" smtClean="0">
                <a:solidFill>
                  <a:schemeClr val="tx1"/>
                </a:solidFill>
                <a:latin typeface="+mn-lt"/>
                <a:ea typeface="ヒラギノ角ゴ Pro W3" charset="0"/>
                <a:cs typeface="ヒラギノ角ゴ Pro W3" charset="0"/>
              </a:rPr>
              <a:t> commands that specify the files you want to track, followed by a </a:t>
            </a:r>
            <a:r>
              <a:rPr lang="en-US" sz="1200" b="1" i="1" u="none" strike="noStrike" kern="1200" baseline="0" dirty="0" err="1" smtClean="0">
                <a:solidFill>
                  <a:schemeClr val="tx1"/>
                </a:solidFill>
                <a:latin typeface="+mn-lt"/>
                <a:ea typeface="ヒラギノ角ゴ Pro W3" charset="0"/>
                <a:cs typeface="ヒラギノ角ゴ Pro W3" charset="0"/>
              </a:rPr>
              <a:t>git</a:t>
            </a:r>
            <a:r>
              <a:rPr lang="en-US" sz="1200" b="1" i="1" u="none" strike="noStrike" kern="1200" baseline="0" dirty="0" smtClean="0">
                <a:solidFill>
                  <a:schemeClr val="tx1"/>
                </a:solidFill>
                <a:latin typeface="+mn-lt"/>
                <a:ea typeface="ヒラギノ角ゴ Pro W3" charset="0"/>
                <a:cs typeface="ヒラギノ角ゴ Pro W3" charset="0"/>
              </a:rPr>
              <a:t> commit:</a:t>
            </a:r>
          </a:p>
          <a:p>
            <a:r>
              <a:rPr lang="en-IN" sz="1200" b="1" i="0" u="none" strike="noStrike" kern="1200" baseline="0" dirty="0" smtClean="0">
                <a:solidFill>
                  <a:schemeClr val="tx1"/>
                </a:solidFill>
                <a:latin typeface="+mn-lt"/>
                <a:ea typeface="ヒラギノ角ゴ Pro W3" charset="0"/>
                <a:cs typeface="ヒラギノ角ゴ Pro W3" charset="0"/>
              </a:rPr>
              <a:t>$ </a:t>
            </a:r>
            <a:r>
              <a:rPr lang="en-IN" sz="1200" b="0" i="0" u="none" strike="noStrike" kern="1200" baseline="0" dirty="0" smtClean="0">
                <a:solidFill>
                  <a:schemeClr val="tx1"/>
                </a:solidFill>
                <a:latin typeface="+mn-lt"/>
                <a:ea typeface="ヒラギノ角ゴ Pro W3" charset="0"/>
                <a:cs typeface="ヒラギノ角ゴ Pro W3" charset="0"/>
              </a:rPr>
              <a:t>git add *.c</a:t>
            </a:r>
          </a:p>
          <a:p>
            <a:r>
              <a:rPr lang="en-IN" sz="1200" b="1" i="0" u="none" strike="noStrike" kern="1200" baseline="0" dirty="0" smtClean="0">
                <a:solidFill>
                  <a:schemeClr val="tx1"/>
                </a:solidFill>
                <a:latin typeface="+mn-lt"/>
                <a:ea typeface="ヒラギノ角ゴ Pro W3" charset="0"/>
                <a:cs typeface="ヒラギノ角ゴ Pro W3" charset="0"/>
              </a:rPr>
              <a:t>$ </a:t>
            </a:r>
            <a:r>
              <a:rPr lang="en-IN" sz="1200" b="0" i="0" u="none" strike="noStrike" kern="1200" baseline="0" dirty="0" smtClean="0">
                <a:solidFill>
                  <a:schemeClr val="tx1"/>
                </a:solidFill>
                <a:latin typeface="+mn-lt"/>
                <a:ea typeface="ヒラギノ角ゴ Pro W3" charset="0"/>
                <a:cs typeface="ヒラギノ角ゴ Pro W3" charset="0"/>
              </a:rPr>
              <a:t>git add LICENSE</a:t>
            </a:r>
          </a:p>
          <a:p>
            <a:r>
              <a:rPr lang="en-US" sz="1200" b="1" i="0" u="none" strike="noStrike" kern="1200" baseline="0" dirty="0" smtClean="0">
                <a:solidFill>
                  <a:schemeClr val="tx1"/>
                </a:solidFill>
                <a:latin typeface="+mn-lt"/>
                <a:ea typeface="ヒラギノ角ゴ Pro W3" charset="0"/>
                <a:cs typeface="ヒラギノ角ゴ Pro W3" charset="0"/>
              </a:rPr>
              <a:t>$ </a:t>
            </a:r>
            <a:r>
              <a:rPr lang="en-US" sz="1200" b="0" i="0" u="none" strike="noStrike" kern="1200" baseline="0" dirty="0" err="1" smtClean="0">
                <a:solidFill>
                  <a:schemeClr val="tx1"/>
                </a:solidFill>
                <a:latin typeface="+mn-lt"/>
                <a:ea typeface="ヒラギノ角ゴ Pro W3" charset="0"/>
                <a:cs typeface="ヒラギノ角ゴ Pro W3" charset="0"/>
              </a:rPr>
              <a:t>git</a:t>
            </a:r>
            <a:r>
              <a:rPr lang="en-US" sz="1200" b="0" i="0" u="none" strike="noStrike" kern="1200" baseline="0" dirty="0" smtClean="0">
                <a:solidFill>
                  <a:schemeClr val="tx1"/>
                </a:solidFill>
                <a:latin typeface="+mn-lt"/>
                <a:ea typeface="ヒラギノ角ゴ Pro W3" charset="0"/>
                <a:cs typeface="ヒラギノ角ゴ Pro W3" charset="0"/>
              </a:rPr>
              <a:t> commit -m 'initial project version‘</a:t>
            </a:r>
          </a:p>
          <a:p>
            <a:endParaRPr lang="en-US" sz="1200" b="0" i="0" u="none" strike="noStrike" kern="1200" baseline="0" dirty="0" smtClean="0">
              <a:solidFill>
                <a:schemeClr val="tx1"/>
              </a:solidFill>
              <a:latin typeface="+mn-lt"/>
              <a:ea typeface="ヒラギノ角ゴ Pro W3" charset="0"/>
              <a:cs typeface="ヒラギノ角ゴ Pro W3" charset="0"/>
            </a:endParaRPr>
          </a:p>
          <a:p>
            <a:r>
              <a:rPr lang="en-US" sz="1200" b="0" i="0" u="none" strike="noStrike" kern="1200" baseline="0" dirty="0" smtClean="0">
                <a:solidFill>
                  <a:schemeClr val="tx1"/>
                </a:solidFill>
                <a:latin typeface="+mn-lt"/>
                <a:ea typeface="ヒラギノ角ゴ Pro W3" charset="0"/>
                <a:cs typeface="ヒラギノ角ゴ Pro W3" charset="0"/>
              </a:rPr>
              <a:t>We’ll go over what these commands do in just few minutes. At this point, you have a Git repository with tracked files and an initial commit.</a:t>
            </a:r>
          </a:p>
          <a:p>
            <a:endParaRPr lang="en-US" sz="1200" b="0" i="0" u="none" strike="noStrike" kern="1200" baseline="0" dirty="0" smtClean="0">
              <a:solidFill>
                <a:schemeClr val="tx1"/>
              </a:solidFill>
              <a:latin typeface="+mn-lt"/>
            </a:endParaRPr>
          </a:p>
          <a:p>
            <a:r>
              <a:rPr lang="en-US" sz="1200" b="0" i="0" u="none" strike="noStrike" kern="1200" baseline="0" dirty="0" smtClean="0">
                <a:solidFill>
                  <a:schemeClr val="tx1"/>
                </a:solidFill>
                <a:latin typeface="+mn-lt"/>
              </a:rPr>
              <a:t>&lt;3</a:t>
            </a:r>
            <a:r>
              <a:rPr lang="en-US" sz="1200" b="0" i="0" u="none" strike="noStrike" kern="1200" baseline="30000" dirty="0" smtClean="0">
                <a:solidFill>
                  <a:schemeClr val="tx1"/>
                </a:solidFill>
                <a:latin typeface="+mn-lt"/>
              </a:rPr>
              <a:t>rd</a:t>
            </a:r>
            <a:r>
              <a:rPr lang="en-US" sz="1200" b="0" i="0" u="none" strike="noStrike" kern="1200" baseline="0" dirty="0" smtClean="0">
                <a:solidFill>
                  <a:schemeClr val="tx1"/>
                </a:solidFill>
                <a:latin typeface="+mn-lt"/>
              </a:rPr>
              <a:t> animation&gt;</a:t>
            </a:r>
          </a:p>
          <a:p>
            <a:r>
              <a:rPr lang="en-US" sz="1200" b="0" i="0" u="none" strike="noStrike" kern="1200" baseline="0" dirty="0" smtClean="0">
                <a:solidFill>
                  <a:schemeClr val="tx1"/>
                </a:solidFill>
                <a:latin typeface="+mn-lt"/>
                <a:ea typeface="ヒラギノ角ゴ Pro W3" charset="0"/>
                <a:cs typeface="ヒラギノ角ゴ Pro W3" charset="0"/>
              </a:rPr>
              <a:t>If you want to get a copy of an existing Git repository – for example, a project you’d like to contribute to – the command you need is </a:t>
            </a:r>
            <a:r>
              <a:rPr lang="en-US" sz="1200" b="1" i="0" u="none" strike="noStrike" kern="1200" baseline="0" dirty="0" err="1" smtClean="0">
                <a:solidFill>
                  <a:schemeClr val="tx1"/>
                </a:solidFill>
                <a:latin typeface="+mn-lt"/>
                <a:ea typeface="ヒラギノ角ゴ Pro W3" charset="0"/>
                <a:cs typeface="ヒラギノ角ゴ Pro W3" charset="0"/>
              </a:rPr>
              <a:t>git</a:t>
            </a:r>
            <a:r>
              <a:rPr lang="en-US" sz="1200" b="1" i="0" u="none" strike="noStrike" kern="1200" baseline="0" dirty="0" smtClean="0">
                <a:solidFill>
                  <a:schemeClr val="tx1"/>
                </a:solidFill>
                <a:latin typeface="+mn-lt"/>
                <a:ea typeface="ヒラギノ角ゴ Pro W3" charset="0"/>
                <a:cs typeface="ヒラギノ角ゴ Pro W3" charset="0"/>
              </a:rPr>
              <a:t> clone</a:t>
            </a:r>
            <a:r>
              <a:rPr lang="en-US" sz="1200" b="0" i="0" u="none" strike="noStrike" kern="1200" baseline="0" dirty="0" smtClean="0">
                <a:solidFill>
                  <a:schemeClr val="tx1"/>
                </a:solidFill>
                <a:latin typeface="+mn-lt"/>
                <a:ea typeface="ヒラギノ角ゴ Pro W3" charset="0"/>
                <a:cs typeface="ヒラギノ角ゴ Pro W3" charset="0"/>
              </a:rPr>
              <a:t>. </a:t>
            </a:r>
          </a:p>
          <a:p>
            <a:r>
              <a:rPr lang="en-US" sz="1200" b="0" i="0" u="none" strike="noStrike" kern="1200" baseline="0" dirty="0" smtClean="0">
                <a:solidFill>
                  <a:schemeClr val="tx1"/>
                </a:solidFill>
                <a:latin typeface="+mn-lt"/>
                <a:ea typeface="ヒラギノ角ゴ Pro W3" charset="0"/>
                <a:cs typeface="ヒラギノ角ゴ Pro W3" charset="0"/>
              </a:rPr>
              <a:t>If you’re familiar with other VCS systems such as Subversion, you’ll notice that the command is “</a:t>
            </a:r>
            <a:r>
              <a:rPr lang="en-US" sz="1200" b="1" i="0" u="none" strike="noStrike" kern="1200" baseline="0" dirty="0" smtClean="0">
                <a:solidFill>
                  <a:schemeClr val="tx1"/>
                </a:solidFill>
                <a:latin typeface="+mn-lt"/>
                <a:ea typeface="ヒラギノ角ゴ Pro W3" charset="0"/>
                <a:cs typeface="ヒラギノ角ゴ Pro W3" charset="0"/>
              </a:rPr>
              <a:t>clone</a:t>
            </a:r>
            <a:r>
              <a:rPr lang="en-US" sz="1200" b="0" i="0" u="none" strike="noStrike" kern="1200" baseline="0" dirty="0" smtClean="0">
                <a:solidFill>
                  <a:schemeClr val="tx1"/>
                </a:solidFill>
                <a:latin typeface="+mn-lt"/>
                <a:ea typeface="ヒラギノ角ゴ Pro W3" charset="0"/>
                <a:cs typeface="ヒラギノ角ゴ Pro W3" charset="0"/>
              </a:rPr>
              <a:t>” and not “</a:t>
            </a:r>
            <a:r>
              <a:rPr lang="en-US" sz="1200" b="0" i="1" u="none" strike="noStrike" kern="1200" baseline="0" dirty="0" smtClean="0">
                <a:solidFill>
                  <a:schemeClr val="tx1"/>
                </a:solidFill>
                <a:latin typeface="+mn-lt"/>
                <a:ea typeface="ヒラギノ角ゴ Pro W3" charset="0"/>
                <a:cs typeface="ヒラギノ角ゴ Pro W3" charset="0"/>
              </a:rPr>
              <a:t>checkout</a:t>
            </a:r>
            <a:r>
              <a:rPr lang="en-US" sz="1200" b="0" i="0" u="none" strike="noStrike" kern="1200" baseline="0" dirty="0" smtClean="0">
                <a:solidFill>
                  <a:schemeClr val="tx1"/>
                </a:solidFill>
                <a:latin typeface="+mn-lt"/>
                <a:ea typeface="ヒラギノ角ゴ Pro W3" charset="0"/>
                <a:cs typeface="ヒラギノ角ゴ Pro W3" charset="0"/>
              </a:rPr>
              <a:t>”. </a:t>
            </a:r>
          </a:p>
          <a:p>
            <a:r>
              <a:rPr lang="en-US" sz="1200" b="0" i="0" u="none" strike="noStrike" kern="1200" baseline="0" dirty="0" smtClean="0">
                <a:solidFill>
                  <a:schemeClr val="tx1"/>
                </a:solidFill>
                <a:latin typeface="+mn-lt"/>
                <a:ea typeface="ヒラギノ角ゴ Pro W3" charset="0"/>
                <a:cs typeface="ヒラギノ角ゴ Pro W3" charset="0"/>
              </a:rPr>
              <a:t>This is an important distinction – instead of getting just a working copy, Git receives a full copy of nearly all data that the server has. </a:t>
            </a:r>
          </a:p>
          <a:p>
            <a:r>
              <a:rPr lang="en-US" sz="1200" b="0" i="0" u="none" strike="noStrike" kern="1200" baseline="0" dirty="0" smtClean="0">
                <a:solidFill>
                  <a:schemeClr val="tx1"/>
                </a:solidFill>
                <a:latin typeface="+mn-lt"/>
                <a:ea typeface="ヒラギノ角ゴ Pro W3" charset="0"/>
                <a:cs typeface="ヒラギノ角ゴ Pro W3" charset="0"/>
              </a:rPr>
              <a:t>Every version of every file for the history of the project is pulled down by default when you run </a:t>
            </a:r>
            <a:r>
              <a:rPr lang="en-US" sz="1200" b="1" i="0" u="none" strike="noStrike" kern="1200" baseline="0" dirty="0" err="1" smtClean="0">
                <a:solidFill>
                  <a:schemeClr val="tx1"/>
                </a:solidFill>
                <a:latin typeface="+mn-lt"/>
                <a:ea typeface="ヒラギノ角ゴ Pro W3" charset="0"/>
                <a:cs typeface="ヒラギノ角ゴ Pro W3" charset="0"/>
              </a:rPr>
              <a:t>git</a:t>
            </a:r>
            <a:r>
              <a:rPr lang="en-US" sz="1200" b="1" i="0" u="none" strike="noStrike" kern="1200" baseline="0" dirty="0" smtClean="0">
                <a:solidFill>
                  <a:schemeClr val="tx1"/>
                </a:solidFill>
                <a:latin typeface="+mn-lt"/>
                <a:ea typeface="ヒラギノ角ゴ Pro W3" charset="0"/>
                <a:cs typeface="ヒラギノ角ゴ Pro W3" charset="0"/>
              </a:rPr>
              <a:t> clone</a:t>
            </a:r>
            <a:r>
              <a:rPr lang="en-US" sz="1200" b="0" i="0" u="none" strike="noStrike" kern="1200" baseline="0" dirty="0" smtClean="0">
                <a:solidFill>
                  <a:schemeClr val="tx1"/>
                </a:solidFill>
                <a:latin typeface="+mn-lt"/>
                <a:ea typeface="ヒラギノ角ゴ Pro W3" charset="0"/>
                <a:cs typeface="ヒラギノ角ゴ Pro W3" charset="0"/>
              </a:rPr>
              <a:t>. </a:t>
            </a:r>
          </a:p>
          <a:p>
            <a:r>
              <a:rPr lang="en-US" sz="1200" b="0" i="0" u="none" strike="noStrike" kern="1200" baseline="0" dirty="0" smtClean="0">
                <a:solidFill>
                  <a:schemeClr val="tx1"/>
                </a:solidFill>
                <a:latin typeface="+mn-lt"/>
                <a:ea typeface="ヒラギノ角ゴ Pro W3" charset="0"/>
                <a:cs typeface="ヒラギノ角ゴ Pro W3" charset="0"/>
              </a:rPr>
              <a:t>In fact, if your server disk gets corrupted, you can often use nearly any of the clones on any client to set the server back to the state it was in when it was cloned (you may lose some server-side</a:t>
            </a:r>
          </a:p>
          <a:p>
            <a:r>
              <a:rPr lang="en-US" sz="1200" b="0" i="0" u="none" strike="noStrike" kern="1200" baseline="0" dirty="0" smtClean="0">
                <a:solidFill>
                  <a:schemeClr val="tx1"/>
                </a:solidFill>
                <a:latin typeface="+mn-lt"/>
                <a:ea typeface="ヒラギノ角ゴ Pro W3" charset="0"/>
                <a:cs typeface="ヒラギノ角ゴ Pro W3" charset="0"/>
              </a:rPr>
              <a:t>hooks and such, but all the versioned data would be there.</a:t>
            </a:r>
          </a:p>
          <a:p>
            <a:endParaRPr lang="en-US" sz="1200" b="0" i="0" u="none" strike="noStrike" kern="1200" baseline="0" dirty="0" smtClean="0">
              <a:solidFill>
                <a:schemeClr val="tx1"/>
              </a:solidFill>
              <a:latin typeface="+mn-lt"/>
              <a:ea typeface="ヒラギノ角ゴ Pro W3" charset="0"/>
              <a:cs typeface="ヒラギノ角ゴ Pro W3" charset="0"/>
            </a:endParaRPr>
          </a:p>
          <a:p>
            <a:r>
              <a:rPr lang="en-US" sz="1200" b="0" i="0" u="none" strike="noStrike" kern="1200" baseline="0" dirty="0" smtClean="0">
                <a:solidFill>
                  <a:schemeClr val="tx1"/>
                </a:solidFill>
                <a:latin typeface="+mn-lt"/>
                <a:ea typeface="ヒラギノ角ゴ Pro W3" charset="0"/>
                <a:cs typeface="ヒラギノ角ゴ Pro W3" charset="0"/>
              </a:rPr>
              <a:t>&lt;4</a:t>
            </a:r>
            <a:r>
              <a:rPr lang="en-US" sz="1200" b="0" i="0" u="none" strike="noStrike" kern="1200" baseline="30000" dirty="0" smtClean="0">
                <a:solidFill>
                  <a:schemeClr val="tx1"/>
                </a:solidFill>
                <a:latin typeface="+mn-lt"/>
                <a:ea typeface="ヒラギノ角ゴ Pro W3" charset="0"/>
                <a:cs typeface="ヒラギノ角ゴ Pro W3" charset="0"/>
              </a:rPr>
              <a:t>th</a:t>
            </a:r>
            <a:r>
              <a:rPr lang="en-US" sz="1200" b="0" i="0" u="none" strike="noStrike" kern="1200" baseline="0" dirty="0" smtClean="0">
                <a:solidFill>
                  <a:schemeClr val="tx1"/>
                </a:solidFill>
                <a:latin typeface="+mn-lt"/>
                <a:ea typeface="ヒラギノ角ゴ Pro W3" charset="0"/>
                <a:cs typeface="ヒラギノ角ゴ Pro W3" charset="0"/>
              </a:rPr>
              <a:t> animation&gt;</a:t>
            </a:r>
          </a:p>
          <a:p>
            <a:r>
              <a:rPr lang="en-US" sz="1200" b="0" i="0" u="none" strike="noStrike" kern="1200" baseline="0" dirty="0" smtClean="0">
                <a:solidFill>
                  <a:schemeClr val="tx1"/>
                </a:solidFill>
                <a:latin typeface="+mn-lt"/>
                <a:ea typeface="ヒラギノ角ゴ Pro W3" charset="0"/>
                <a:cs typeface="ヒラギノ角ゴ Pro W3" charset="0"/>
              </a:rPr>
              <a:t>You clone a repository with </a:t>
            </a:r>
            <a:r>
              <a:rPr lang="en-US" sz="1200" b="1" i="0" u="none" strike="noStrike" kern="1200" baseline="0" dirty="0" err="1" smtClean="0">
                <a:solidFill>
                  <a:schemeClr val="tx1"/>
                </a:solidFill>
                <a:latin typeface="+mn-lt"/>
                <a:ea typeface="ヒラギノ角ゴ Pro W3" charset="0"/>
                <a:cs typeface="ヒラギノ角ゴ Pro W3" charset="0"/>
              </a:rPr>
              <a:t>git</a:t>
            </a:r>
            <a:r>
              <a:rPr lang="en-US" sz="1200" b="1" i="0" u="none" strike="noStrike" kern="1200" baseline="0" dirty="0" smtClean="0">
                <a:solidFill>
                  <a:schemeClr val="tx1"/>
                </a:solidFill>
                <a:latin typeface="+mn-lt"/>
                <a:ea typeface="ヒラギノ角ゴ Pro W3" charset="0"/>
                <a:cs typeface="ヒラギノ角ゴ Pro W3" charset="0"/>
              </a:rPr>
              <a:t> clone [</a:t>
            </a:r>
            <a:r>
              <a:rPr lang="en-US" sz="1200" b="1" i="0" u="none" strike="noStrike" kern="1200" baseline="0" dirty="0" err="1" smtClean="0">
                <a:solidFill>
                  <a:schemeClr val="tx1"/>
                </a:solidFill>
                <a:latin typeface="+mn-lt"/>
                <a:ea typeface="ヒラギノ角ゴ Pro W3" charset="0"/>
                <a:cs typeface="ヒラギノ角ゴ Pro W3" charset="0"/>
              </a:rPr>
              <a:t>url</a:t>
            </a:r>
            <a:r>
              <a:rPr lang="en-US" sz="1200" b="1" i="0" u="none" strike="noStrike" kern="1200" baseline="0" dirty="0" smtClean="0">
                <a:solidFill>
                  <a:schemeClr val="tx1"/>
                </a:solidFill>
                <a:latin typeface="+mn-lt"/>
                <a:ea typeface="ヒラギノ角ゴ Pro W3" charset="0"/>
                <a:cs typeface="ヒラギノ角ゴ Pro W3" charset="0"/>
              </a:rPr>
              <a:t>]</a:t>
            </a:r>
            <a:r>
              <a:rPr lang="en-US" sz="1200" b="0" i="0" u="none" strike="noStrike" kern="1200" baseline="0" dirty="0" smtClean="0">
                <a:solidFill>
                  <a:schemeClr val="tx1"/>
                </a:solidFill>
                <a:latin typeface="+mn-lt"/>
                <a:ea typeface="ヒラギノ角ゴ Pro W3" charset="0"/>
                <a:cs typeface="ヒラギノ角ゴ Pro W3" charset="0"/>
              </a:rPr>
              <a:t>. For example, if you want to clone the Git linkable library called libgit2, you can do so like this:</a:t>
            </a:r>
            <a:endParaRPr lang="en-US" sz="1200" b="0" i="0" u="none" strike="noStrike" kern="1200" baseline="0" dirty="0" smtClean="0">
              <a:solidFill>
                <a:schemeClr val="tx1"/>
              </a:solidFill>
              <a:latin typeface="+mn-lt"/>
            </a:endParaRPr>
          </a:p>
          <a:p>
            <a:r>
              <a:rPr lang="en-IN" sz="1200" b="1" i="0" u="none" strike="noStrike" kern="1200" baseline="0" dirty="0" smtClean="0">
                <a:solidFill>
                  <a:schemeClr val="tx1"/>
                </a:solidFill>
                <a:latin typeface="+mn-lt"/>
                <a:ea typeface="ヒラギノ角ゴ Pro W3" charset="0"/>
                <a:cs typeface="ヒラギノ角ゴ Pro W3" charset="0"/>
              </a:rPr>
              <a:t>	$ </a:t>
            </a:r>
            <a:r>
              <a:rPr lang="en-IN" sz="1200" b="0" i="0" u="none" strike="noStrike" kern="1200" baseline="0" dirty="0" smtClean="0">
                <a:solidFill>
                  <a:schemeClr val="tx1"/>
                </a:solidFill>
                <a:latin typeface="+mn-lt"/>
                <a:ea typeface="ヒラギノ角ゴ Pro W3" charset="0"/>
                <a:cs typeface="ヒラギノ角ゴ Pro W3" charset="0"/>
              </a:rPr>
              <a:t>git clone https://github.com/libgit2/libgit2</a:t>
            </a:r>
          </a:p>
          <a:p>
            <a:endParaRPr lang="en-US" sz="1200" b="0" i="0" u="none" strike="noStrike" kern="1200" baseline="0" dirty="0" smtClean="0">
              <a:solidFill>
                <a:schemeClr val="tx1"/>
              </a:solidFill>
              <a:latin typeface="+mn-lt"/>
              <a:ea typeface="ヒラギノ角ゴ Pro W3" charset="0"/>
              <a:cs typeface="ヒラギノ角ゴ Pro W3" charset="0"/>
            </a:endParaRPr>
          </a:p>
          <a:p>
            <a:r>
              <a:rPr lang="en-US" sz="1200" b="0" i="0" u="none" strike="noStrike" kern="1200" baseline="0" dirty="0" smtClean="0">
                <a:solidFill>
                  <a:schemeClr val="tx1"/>
                </a:solidFill>
                <a:latin typeface="+mn-lt"/>
                <a:ea typeface="ヒラギノ角ゴ Pro W3" charset="0"/>
                <a:cs typeface="ヒラギノ角ゴ Pro W3" charset="0"/>
              </a:rPr>
              <a:t>That creates a directory named “libgit2”, initializes a .</a:t>
            </a:r>
            <a:r>
              <a:rPr lang="en-US" sz="1200" b="0" i="0" u="none" strike="noStrike" kern="1200" baseline="0" dirty="0" err="1" smtClean="0">
                <a:solidFill>
                  <a:schemeClr val="tx1"/>
                </a:solidFill>
                <a:latin typeface="+mn-lt"/>
                <a:ea typeface="ヒラギノ角ゴ Pro W3" charset="0"/>
                <a:cs typeface="ヒラギノ角ゴ Pro W3" charset="0"/>
              </a:rPr>
              <a:t>git</a:t>
            </a:r>
            <a:r>
              <a:rPr lang="en-US" sz="1200" b="0" i="0" u="none" strike="noStrike" kern="1200" baseline="0" dirty="0" smtClean="0">
                <a:solidFill>
                  <a:schemeClr val="tx1"/>
                </a:solidFill>
                <a:latin typeface="+mn-lt"/>
                <a:ea typeface="ヒラギノ角ゴ Pro W3" charset="0"/>
                <a:cs typeface="ヒラギノ角ゴ Pro W3" charset="0"/>
              </a:rPr>
              <a:t> directory inside it, pulls down all the data for that repository, and checks out a working copy of the latest version. </a:t>
            </a:r>
          </a:p>
          <a:p>
            <a:r>
              <a:rPr lang="en-US" sz="1200" b="0" i="0" u="none" strike="noStrike" kern="1200" baseline="0" dirty="0" smtClean="0">
                <a:solidFill>
                  <a:schemeClr val="tx1"/>
                </a:solidFill>
                <a:latin typeface="+mn-lt"/>
                <a:ea typeface="ヒラギノ角ゴ Pro W3" charset="0"/>
                <a:cs typeface="ヒラギノ角ゴ Pro W3" charset="0"/>
              </a:rPr>
              <a:t>If you go into the new libgit2 directory, you’ll see the project files in there, ready to be worked on or used. </a:t>
            </a:r>
          </a:p>
          <a:p>
            <a:r>
              <a:rPr lang="en-US" sz="1200" b="0" i="0" u="none" strike="noStrike" kern="1200" baseline="0" dirty="0" smtClean="0">
                <a:solidFill>
                  <a:schemeClr val="tx1"/>
                </a:solidFill>
                <a:latin typeface="+mn-lt"/>
                <a:ea typeface="ヒラギノ角ゴ Pro W3" charset="0"/>
                <a:cs typeface="ヒラギノ角ゴ Pro W3" charset="0"/>
              </a:rPr>
              <a:t>If you want to clone the repository into a directory named something other than “libgit2”, you can specify that as </a:t>
            </a:r>
            <a:r>
              <a:rPr lang="en-IN" sz="1200" b="0" i="0" u="none" strike="noStrike" kern="1200" baseline="0" dirty="0" smtClean="0">
                <a:solidFill>
                  <a:schemeClr val="tx1"/>
                </a:solidFill>
                <a:latin typeface="+mn-lt"/>
                <a:ea typeface="ヒラギノ角ゴ Pro W3" charset="0"/>
                <a:cs typeface="ヒラギノ角ゴ Pro W3" charset="0"/>
              </a:rPr>
              <a:t>the next command-line option:</a:t>
            </a:r>
          </a:p>
          <a:p>
            <a:endParaRPr lang="en-US" sz="1200" b="0" i="0" u="none" strike="noStrike" kern="1200" baseline="0" dirty="0" smtClean="0">
              <a:solidFill>
                <a:schemeClr val="tx1"/>
              </a:solidFill>
              <a:latin typeface="+mn-lt"/>
              <a:ea typeface="ヒラギノ角ゴ Pro W3" charset="0"/>
              <a:cs typeface="ヒラギノ角ゴ Pro W3" charset="0"/>
            </a:endParaRPr>
          </a:p>
          <a:p>
            <a:r>
              <a:rPr lang="en-US" sz="1200" b="0" i="0" u="none" strike="noStrike" kern="1200" baseline="0" dirty="0" smtClean="0">
                <a:solidFill>
                  <a:schemeClr val="tx1"/>
                </a:solidFill>
                <a:latin typeface="+mn-lt"/>
                <a:ea typeface="ヒラギノ角ゴ Pro W3" charset="0"/>
                <a:cs typeface="ヒラギノ角ゴ Pro W3" charset="0"/>
              </a:rPr>
              <a:t>&lt;5</a:t>
            </a:r>
            <a:r>
              <a:rPr lang="en-US" sz="1200" b="0" i="0" u="none" strike="noStrike" kern="1200" baseline="30000" dirty="0" smtClean="0">
                <a:solidFill>
                  <a:schemeClr val="tx1"/>
                </a:solidFill>
                <a:latin typeface="+mn-lt"/>
                <a:ea typeface="ヒラギノ角ゴ Pro W3" charset="0"/>
                <a:cs typeface="ヒラギノ角ゴ Pro W3" charset="0"/>
              </a:rPr>
              <a:t>th</a:t>
            </a:r>
            <a:r>
              <a:rPr lang="en-US" sz="1200" b="0" i="0" u="none" strike="noStrike" kern="1200" baseline="0" dirty="0" smtClean="0">
                <a:solidFill>
                  <a:schemeClr val="tx1"/>
                </a:solidFill>
                <a:latin typeface="+mn-lt"/>
                <a:ea typeface="ヒラギノ角ゴ Pro W3" charset="0"/>
                <a:cs typeface="ヒラギノ角ゴ Pro W3" charset="0"/>
              </a:rPr>
              <a:t> animation&gt;</a:t>
            </a:r>
            <a:endParaRPr lang="en-IN" sz="1200" b="0" i="0" u="none" strike="noStrike" kern="1200" baseline="0" dirty="0" smtClean="0">
              <a:solidFill>
                <a:schemeClr val="tx1"/>
              </a:solidFill>
              <a:latin typeface="+mn-lt"/>
              <a:ea typeface="ヒラギノ角ゴ Pro W3" charset="0"/>
              <a:cs typeface="ヒラギノ角ゴ Pro W3" charset="0"/>
            </a:endParaRPr>
          </a:p>
          <a:p>
            <a:r>
              <a:rPr lang="en-US" sz="1200" b="0" i="0" u="none" strike="noStrike" kern="1200" baseline="0" dirty="0" smtClean="0">
                <a:solidFill>
                  <a:schemeClr val="tx1"/>
                </a:solidFill>
                <a:latin typeface="+mn-lt"/>
                <a:ea typeface="ヒラギノ角ゴ Pro W3" charset="0"/>
                <a:cs typeface="ヒラギノ角ゴ Pro W3" charset="0"/>
              </a:rPr>
              <a:t>That command does the same thing as the previous one, but the target directory </a:t>
            </a:r>
            <a:r>
              <a:rPr lang="en-IN" sz="1200" b="0" i="0" u="none" strike="noStrike" kern="1200" baseline="0" dirty="0" smtClean="0">
                <a:solidFill>
                  <a:schemeClr val="tx1"/>
                </a:solidFill>
                <a:latin typeface="+mn-lt"/>
                <a:ea typeface="ヒラギノ角ゴ Pro W3" charset="0"/>
                <a:cs typeface="ヒラギノ角ゴ Pro W3" charset="0"/>
              </a:rPr>
              <a:t>is called </a:t>
            </a:r>
            <a:r>
              <a:rPr lang="en-IN" sz="1200" b="0" i="1" u="none" strike="noStrike" kern="1200" baseline="0" dirty="0" err="1" smtClean="0">
                <a:solidFill>
                  <a:schemeClr val="tx1"/>
                </a:solidFill>
                <a:latin typeface="+mn-lt"/>
                <a:ea typeface="ヒラギノ角ゴ Pro W3" charset="0"/>
                <a:cs typeface="ヒラギノ角ゴ Pro W3" charset="0"/>
              </a:rPr>
              <a:t>mylibgit</a:t>
            </a:r>
            <a:r>
              <a:rPr lang="en-IN" sz="1200" b="0" i="0" u="none" strike="noStrike" kern="1200" baseline="0" dirty="0" smtClean="0">
                <a:solidFill>
                  <a:schemeClr val="tx1"/>
                </a:solidFill>
                <a:latin typeface="+mn-lt"/>
                <a:ea typeface="ヒラギノ角ゴ Pro W3" charset="0"/>
                <a:cs typeface="ヒラギノ角ゴ Pro W3" charset="0"/>
              </a:rPr>
              <a:t>.</a:t>
            </a:r>
          </a:p>
          <a:p>
            <a:endParaRPr lang="en-US" sz="1200" b="0" i="0" u="none" strike="noStrike" kern="1200" baseline="0" dirty="0" smtClean="0">
              <a:solidFill>
                <a:schemeClr val="tx1"/>
              </a:solidFill>
              <a:latin typeface="+mn-lt"/>
              <a:ea typeface="ヒラギノ角ゴ Pro W3" charset="0"/>
              <a:cs typeface="ヒラギノ角ゴ Pro W3" charset="0"/>
            </a:endParaRPr>
          </a:p>
          <a:p>
            <a:r>
              <a:rPr lang="en-US" sz="1200" b="0" i="0" u="none" strike="noStrike" kern="1200" baseline="0" dirty="0" smtClean="0">
                <a:solidFill>
                  <a:schemeClr val="tx1"/>
                </a:solidFill>
                <a:latin typeface="+mn-lt"/>
                <a:ea typeface="ヒラギノ角ゴ Pro W3" charset="0"/>
                <a:cs typeface="ヒラギノ角ゴ Pro W3" charset="0"/>
              </a:rPr>
              <a:t>&lt;6</a:t>
            </a:r>
            <a:r>
              <a:rPr lang="en-US" sz="1200" b="0" i="0" u="none" strike="noStrike" kern="1200" baseline="30000" dirty="0" smtClean="0">
                <a:solidFill>
                  <a:schemeClr val="tx1"/>
                </a:solidFill>
                <a:latin typeface="+mn-lt"/>
                <a:ea typeface="ヒラギノ角ゴ Pro W3" charset="0"/>
                <a:cs typeface="ヒラギノ角ゴ Pro W3" charset="0"/>
              </a:rPr>
              <a:t>th</a:t>
            </a:r>
            <a:r>
              <a:rPr lang="en-US" sz="1200" b="0" i="0" u="none" strike="noStrike" kern="1200" baseline="0" dirty="0" smtClean="0">
                <a:solidFill>
                  <a:schemeClr val="tx1"/>
                </a:solidFill>
                <a:latin typeface="+mn-lt"/>
                <a:ea typeface="ヒラギノ角ゴ Pro W3" charset="0"/>
                <a:cs typeface="ヒラギノ角ゴ Pro W3" charset="0"/>
              </a:rPr>
              <a:t> animation&gt;</a:t>
            </a:r>
          </a:p>
          <a:p>
            <a:pPr marL="0" marR="0" indent="0" algn="l" defTabSz="457200" rtl="0" eaLnBrk="0" fontAlgn="base" latinLnBrk="0" hangingPunct="0">
              <a:lnSpc>
                <a:spcPct val="100000"/>
              </a:lnSpc>
              <a:spcBef>
                <a:spcPct val="30000"/>
              </a:spcBef>
              <a:spcAft>
                <a:spcPct val="0"/>
              </a:spcAft>
              <a:buClrTx/>
              <a:buSzTx/>
              <a:buFontTx/>
              <a:buNone/>
              <a:tabLst/>
              <a:defRPr/>
            </a:pPr>
            <a:r>
              <a:rPr lang="en-US" sz="1200" b="0" i="0" u="none" strike="noStrike" kern="1200" baseline="0" dirty="0" smtClean="0">
                <a:solidFill>
                  <a:schemeClr val="tx1"/>
                </a:solidFill>
                <a:latin typeface="+mn-lt"/>
                <a:ea typeface="ヒラギノ角ゴ Pro W3" charset="0"/>
                <a:cs typeface="ヒラギノ角ゴ Pro W3" charset="0"/>
              </a:rPr>
              <a:t>Git has a number of different transfer protocols you can use.  </a:t>
            </a:r>
          </a:p>
          <a:p>
            <a:pPr marL="0" marR="0" indent="0" algn="l" defTabSz="457200" rtl="0" eaLnBrk="0" fontAlgn="base" latinLnBrk="0" hangingPunct="0">
              <a:lnSpc>
                <a:spcPct val="100000"/>
              </a:lnSpc>
              <a:spcBef>
                <a:spcPct val="30000"/>
              </a:spcBef>
              <a:spcAft>
                <a:spcPct val="0"/>
              </a:spcAft>
              <a:buClrTx/>
              <a:buSzTx/>
              <a:buFontTx/>
              <a:buNone/>
              <a:tabLst/>
              <a:defRPr/>
            </a:pPr>
            <a:r>
              <a:rPr lang="en-US" sz="1200" b="0" i="0" u="none" strike="noStrike" kern="1200" baseline="0" dirty="0" smtClean="0">
                <a:solidFill>
                  <a:schemeClr val="tx1"/>
                </a:solidFill>
                <a:latin typeface="+mn-lt"/>
                <a:ea typeface="ヒラギノ角ゴ Pro W3" charset="0"/>
                <a:cs typeface="ヒラギノ角ゴ Pro W3" charset="0"/>
              </a:rPr>
              <a:t>The previous example uses the https:// protocol, but you may also see git:// or </a:t>
            </a:r>
            <a:r>
              <a:rPr lang="en-US" sz="1200" b="0" i="0" u="none" strike="noStrike" kern="1200" baseline="0" dirty="0" err="1" smtClean="0">
                <a:solidFill>
                  <a:schemeClr val="tx1"/>
                </a:solidFill>
                <a:latin typeface="+mn-lt"/>
                <a:ea typeface="ヒラギノ角ゴ Pro W3" charset="0"/>
                <a:cs typeface="ヒラギノ角ゴ Pro W3" charset="0"/>
              </a:rPr>
              <a:t>user@server:path</a:t>
            </a:r>
            <a:r>
              <a:rPr lang="en-US" sz="1200" b="0" i="0" u="none" strike="noStrike" kern="1200" baseline="0" dirty="0" smtClean="0">
                <a:solidFill>
                  <a:schemeClr val="tx1"/>
                </a:solidFill>
                <a:latin typeface="+mn-lt"/>
                <a:ea typeface="ヒラギノ角ゴ Pro W3" charset="0"/>
                <a:cs typeface="ヒラギノ角ゴ Pro W3" charset="0"/>
              </a:rPr>
              <a:t>/to/</a:t>
            </a:r>
            <a:r>
              <a:rPr lang="en-US" sz="1200" b="0" i="0" u="none" strike="noStrike" kern="1200" baseline="0" dirty="0" err="1" smtClean="0">
                <a:solidFill>
                  <a:schemeClr val="tx1"/>
                </a:solidFill>
                <a:latin typeface="+mn-lt"/>
                <a:ea typeface="ヒラギノ角ゴ Pro W3" charset="0"/>
                <a:cs typeface="ヒラギノ角ゴ Pro W3" charset="0"/>
              </a:rPr>
              <a:t>repo.git</a:t>
            </a:r>
            <a:r>
              <a:rPr lang="en-US" sz="1200" b="0" i="0" u="none" strike="noStrike" kern="1200" baseline="0" dirty="0" smtClean="0">
                <a:solidFill>
                  <a:schemeClr val="tx1"/>
                </a:solidFill>
                <a:latin typeface="+mn-lt"/>
                <a:ea typeface="ヒラギノ角ゴ Pro W3" charset="0"/>
                <a:cs typeface="ヒラギノ角ゴ Pro W3" charset="0"/>
              </a:rPr>
              <a:t>, which uses the SSH transfer protocol.</a:t>
            </a:r>
          </a:p>
          <a:p>
            <a:pPr marL="0" marR="0" indent="0" algn="l" defTabSz="457200" rtl="0" eaLnBrk="0" fontAlgn="base" latinLnBrk="0" hangingPunct="0">
              <a:lnSpc>
                <a:spcPct val="100000"/>
              </a:lnSpc>
              <a:spcBef>
                <a:spcPct val="30000"/>
              </a:spcBef>
              <a:spcAft>
                <a:spcPct val="0"/>
              </a:spcAft>
              <a:buClrTx/>
              <a:buSzTx/>
              <a:buFontTx/>
              <a:buNone/>
              <a:tabLst/>
              <a:defRPr/>
            </a:pPr>
            <a:endParaRPr lang="en-US" sz="1200" b="0" i="0" u="none" strike="noStrike" kern="1200" baseline="0" dirty="0" smtClean="0">
              <a:solidFill>
                <a:schemeClr val="tx1"/>
              </a:solidFill>
              <a:latin typeface="+mn-lt"/>
              <a:ea typeface="ヒラギノ角ゴ Pro W3" charset="0"/>
              <a:cs typeface="ヒラギノ角ゴ Pro W3" charset="0"/>
            </a:endParaRPr>
          </a:p>
        </p:txBody>
      </p:sp>
      <p:sp>
        <p:nvSpPr>
          <p:cNvPr id="4" name="Slide Number Placeholder 3"/>
          <p:cNvSpPr>
            <a:spLocks noGrp="1"/>
          </p:cNvSpPr>
          <p:nvPr>
            <p:ph type="sldNum" sz="quarter" idx="10"/>
          </p:nvPr>
        </p:nvSpPr>
        <p:spPr/>
        <p:txBody>
          <a:bodyPr/>
          <a:lstStyle/>
          <a:p>
            <a:fld id="{E29F6AFF-7E04-4C46-8BF4-31DD73873FE8}" type="slidenum">
              <a:rPr lang="en-US" smtClean="0"/>
              <a:pPr/>
              <a:t>7</a:t>
            </a:fld>
            <a:endParaRPr lang="en-US"/>
          </a:p>
        </p:txBody>
      </p:sp>
    </p:spTree>
    <p:extLst>
      <p:ext uri="{BB962C8B-B14F-4D97-AF65-F5344CB8AC3E}">
        <p14:creationId xmlns:p14="http://schemas.microsoft.com/office/powerpoint/2010/main" val="21665301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u="none" strike="noStrike" kern="1200" baseline="0" dirty="0" smtClean="0">
                <a:solidFill>
                  <a:schemeClr val="tx1"/>
                </a:solidFill>
                <a:latin typeface="+mn-lt"/>
                <a:ea typeface="ヒラギノ角ゴ Pro W3" charset="0"/>
                <a:cs typeface="ヒラギノ角ゴ Pro W3" charset="0"/>
              </a:rPr>
              <a:t>You have a bona fide Git repository and a checkout or working copy of the files for that project. </a:t>
            </a:r>
          </a:p>
          <a:p>
            <a:r>
              <a:rPr lang="en-US" sz="1200" b="0" i="0" u="none" strike="noStrike" kern="1200" baseline="0" dirty="0" smtClean="0">
                <a:solidFill>
                  <a:schemeClr val="tx1"/>
                </a:solidFill>
                <a:latin typeface="+mn-lt"/>
                <a:ea typeface="ヒラギノ角ゴ Pro W3" charset="0"/>
                <a:cs typeface="ヒラギノ角ゴ Pro W3" charset="0"/>
              </a:rPr>
              <a:t>You need to make some changes and commit snapshots of those changes into your repository each time the project reaches a state you </a:t>
            </a:r>
            <a:r>
              <a:rPr lang="en-IN" sz="1200" b="0" i="0" u="none" strike="noStrike" kern="1200" baseline="0" dirty="0" smtClean="0">
                <a:solidFill>
                  <a:schemeClr val="tx1"/>
                </a:solidFill>
                <a:latin typeface="+mn-lt"/>
                <a:ea typeface="ヒラギノ角ゴ Pro W3" charset="0"/>
                <a:cs typeface="ヒラギノ角ゴ Pro W3" charset="0"/>
              </a:rPr>
              <a:t>want to record.</a:t>
            </a:r>
          </a:p>
          <a:p>
            <a:pPr marL="0" marR="0" indent="0" algn="l" defTabSz="457200" rtl="0" eaLnBrk="0" fontAlgn="base" latinLnBrk="0" hangingPunct="0">
              <a:lnSpc>
                <a:spcPct val="100000"/>
              </a:lnSpc>
              <a:spcBef>
                <a:spcPct val="30000"/>
              </a:spcBef>
              <a:spcAft>
                <a:spcPct val="0"/>
              </a:spcAft>
              <a:buClrTx/>
              <a:buSzTx/>
              <a:buFontTx/>
              <a:buNone/>
              <a:tabLst/>
              <a:defRPr/>
            </a:pPr>
            <a:endParaRPr lang="en-US" sz="1200" b="0" i="0" u="none" strike="noStrike" kern="1200" baseline="0" dirty="0" smtClean="0">
              <a:solidFill>
                <a:schemeClr val="tx1"/>
              </a:solidFill>
              <a:latin typeface="+mn-lt"/>
              <a:ea typeface="ヒラギノ角ゴ Pro W3" charset="0"/>
              <a:cs typeface="ヒラギノ角ゴ Pro W3" charset="0"/>
            </a:endParaRPr>
          </a:p>
          <a:p>
            <a:pPr marL="0" marR="0" indent="0" algn="l" defTabSz="457200" rtl="0" eaLnBrk="0" fontAlgn="base" latinLnBrk="0" hangingPunct="0">
              <a:lnSpc>
                <a:spcPct val="100000"/>
              </a:lnSpc>
              <a:spcBef>
                <a:spcPct val="30000"/>
              </a:spcBef>
              <a:spcAft>
                <a:spcPct val="0"/>
              </a:spcAft>
              <a:buClrTx/>
              <a:buSzTx/>
              <a:buFontTx/>
              <a:buNone/>
              <a:tabLst/>
              <a:defRPr/>
            </a:pPr>
            <a:r>
              <a:rPr lang="en-US" sz="1200" b="0" i="0" u="none" strike="noStrike" kern="1200" baseline="0" dirty="0" smtClean="0">
                <a:solidFill>
                  <a:schemeClr val="tx1"/>
                </a:solidFill>
                <a:latin typeface="+mn-lt"/>
                <a:ea typeface="ヒラギノ角ゴ Pro W3" charset="0"/>
                <a:cs typeface="ヒラギノ角ゴ Pro W3" charset="0"/>
              </a:rPr>
              <a:t>&lt;1</a:t>
            </a:r>
            <a:r>
              <a:rPr lang="en-US" sz="1200" b="0" i="0" u="none" strike="noStrike" kern="1200" baseline="30000" dirty="0" smtClean="0">
                <a:solidFill>
                  <a:schemeClr val="tx1"/>
                </a:solidFill>
                <a:latin typeface="+mn-lt"/>
                <a:ea typeface="ヒラギノ角ゴ Pro W3" charset="0"/>
                <a:cs typeface="ヒラギノ角ゴ Pro W3" charset="0"/>
              </a:rPr>
              <a:t>st</a:t>
            </a:r>
            <a:r>
              <a:rPr lang="en-US" sz="1200" b="0" i="0" u="none" strike="noStrike" kern="1200" baseline="0" dirty="0" smtClean="0">
                <a:solidFill>
                  <a:schemeClr val="tx1"/>
                </a:solidFill>
                <a:latin typeface="+mn-lt"/>
                <a:ea typeface="ヒラギノ角ゴ Pro W3" charset="0"/>
                <a:cs typeface="ヒラギノ角ゴ Pro W3" charset="0"/>
              </a:rPr>
              <a:t> animation&gt;</a:t>
            </a:r>
          </a:p>
          <a:p>
            <a:r>
              <a:rPr lang="en-US" sz="1200" b="0" i="0" u="none" strike="noStrike" kern="1200" baseline="0" dirty="0" smtClean="0">
                <a:solidFill>
                  <a:schemeClr val="tx1"/>
                </a:solidFill>
                <a:latin typeface="+mn-lt"/>
                <a:ea typeface="ヒラギノ角ゴ Pro W3" charset="0"/>
                <a:cs typeface="ヒラギノ角ゴ Pro W3" charset="0"/>
              </a:rPr>
              <a:t>Remember that each file in your working directory can be in one of two states: tracked or untracked. </a:t>
            </a:r>
          </a:p>
          <a:p>
            <a:pPr marL="171450" indent="-171450">
              <a:buFont typeface="Arial" panose="020B0604020202020204" pitchFamily="34" charset="0"/>
              <a:buChar char="•"/>
            </a:pPr>
            <a:r>
              <a:rPr lang="en-US" sz="1200" b="0" i="0" u="none" strike="noStrike" kern="1200" baseline="0" dirty="0" smtClean="0">
                <a:solidFill>
                  <a:schemeClr val="tx1"/>
                </a:solidFill>
                <a:latin typeface="+mn-lt"/>
                <a:ea typeface="ヒラギノ角ゴ Pro W3" charset="0"/>
                <a:cs typeface="ヒラギノ角ゴ Pro W3" charset="0"/>
              </a:rPr>
              <a:t>Tracked files are files that were in the last snapshot; they can be unmodified, modified, or staged. </a:t>
            </a:r>
          </a:p>
          <a:p>
            <a:pPr marL="171450" indent="-171450">
              <a:buFont typeface="Arial" panose="020B0604020202020204" pitchFamily="34" charset="0"/>
              <a:buChar char="•"/>
            </a:pPr>
            <a:r>
              <a:rPr lang="en-US" sz="1200" b="0" i="0" u="none" strike="noStrike" kern="1200" baseline="0" dirty="0" smtClean="0">
                <a:solidFill>
                  <a:schemeClr val="tx1"/>
                </a:solidFill>
                <a:latin typeface="+mn-lt"/>
                <a:ea typeface="ヒラギノ角ゴ Pro W3" charset="0"/>
                <a:cs typeface="ヒラギノ角ゴ Pro W3" charset="0"/>
              </a:rPr>
              <a:t>Untracked files are everything else – any files in your working directory that were not in your last snapshot and are not in your staging area. </a:t>
            </a:r>
          </a:p>
          <a:p>
            <a:pPr marL="0" indent="0">
              <a:buFont typeface="Arial" panose="020B0604020202020204" pitchFamily="34" charset="0"/>
              <a:buNone/>
            </a:pPr>
            <a:endParaRPr lang="en-US" sz="1200" b="0" i="0" u="none" strike="noStrike" kern="1200" baseline="0" dirty="0" smtClean="0">
              <a:solidFill>
                <a:schemeClr val="tx1"/>
              </a:solidFill>
              <a:latin typeface="+mn-lt"/>
              <a:ea typeface="ヒラギノ角ゴ Pro W3" charset="0"/>
              <a:cs typeface="ヒラギノ角ゴ Pro W3" charset="0"/>
            </a:endParaRPr>
          </a:p>
          <a:p>
            <a:pPr marL="0" indent="0">
              <a:buFont typeface="Arial" panose="020B0604020202020204" pitchFamily="34" charset="0"/>
              <a:buNone/>
            </a:pPr>
            <a:r>
              <a:rPr lang="en-US" sz="1200" b="0" i="0" u="none" strike="noStrike" kern="1200" baseline="0" dirty="0" smtClean="0">
                <a:solidFill>
                  <a:schemeClr val="tx1"/>
                </a:solidFill>
                <a:latin typeface="+mn-lt"/>
                <a:ea typeface="ヒラギノ角ゴ Pro W3" charset="0"/>
                <a:cs typeface="ヒラギノ角ゴ Pro W3" charset="0"/>
              </a:rPr>
              <a:t>When you first clone a repository, all of your files will be tracked and unmodified because you just checked them out </a:t>
            </a:r>
            <a:r>
              <a:rPr lang="en-IN" sz="1200" b="0" i="0" u="none" strike="noStrike" kern="1200" baseline="0" dirty="0" smtClean="0">
                <a:solidFill>
                  <a:schemeClr val="tx1"/>
                </a:solidFill>
                <a:latin typeface="+mn-lt"/>
                <a:ea typeface="ヒラギノ角ゴ Pro W3" charset="0"/>
                <a:cs typeface="ヒラギノ角ゴ Pro W3" charset="0"/>
              </a:rPr>
              <a:t>and haven’t edited anything.</a:t>
            </a:r>
          </a:p>
          <a:p>
            <a:r>
              <a:rPr lang="en-US" sz="1200" b="0" i="0" u="none" strike="noStrike" kern="1200" baseline="0" dirty="0" smtClean="0">
                <a:solidFill>
                  <a:schemeClr val="tx1"/>
                </a:solidFill>
                <a:latin typeface="+mn-lt"/>
                <a:ea typeface="ヒラギノ角ゴ Pro W3" charset="0"/>
                <a:cs typeface="ヒラギノ角ゴ Pro W3" charset="0"/>
              </a:rPr>
              <a:t>As you edit files, Git sees them as modified, because you’ve changed them since your last commit. </a:t>
            </a:r>
          </a:p>
          <a:p>
            <a:r>
              <a:rPr lang="en-US" sz="1200" b="0" i="0" u="none" strike="noStrike" kern="1200" baseline="0" dirty="0" smtClean="0">
                <a:solidFill>
                  <a:schemeClr val="tx1"/>
                </a:solidFill>
                <a:latin typeface="+mn-lt"/>
                <a:ea typeface="ヒラギノ角ゴ Pro W3" charset="0"/>
                <a:cs typeface="ヒラギノ角ゴ Pro W3" charset="0"/>
              </a:rPr>
              <a:t>You stage these modified files and then commit all your staged changes, and the cycle repeats.</a:t>
            </a:r>
            <a:endParaRPr lang="en-US" dirty="0"/>
          </a:p>
        </p:txBody>
      </p:sp>
      <p:sp>
        <p:nvSpPr>
          <p:cNvPr id="4" name="Slide Number Placeholder 3"/>
          <p:cNvSpPr>
            <a:spLocks noGrp="1"/>
          </p:cNvSpPr>
          <p:nvPr>
            <p:ph type="sldNum" sz="quarter" idx="10"/>
          </p:nvPr>
        </p:nvSpPr>
        <p:spPr/>
        <p:txBody>
          <a:bodyPr/>
          <a:lstStyle/>
          <a:p>
            <a:fld id="{E29F6AFF-7E04-4C46-8BF4-31DD73873FE8}" type="slidenum">
              <a:rPr lang="en-US" smtClean="0"/>
              <a:pPr/>
              <a:t>8</a:t>
            </a:fld>
            <a:endParaRPr lang="en-US"/>
          </a:p>
        </p:txBody>
      </p:sp>
    </p:spTree>
    <p:extLst>
      <p:ext uri="{BB962C8B-B14F-4D97-AF65-F5344CB8AC3E}">
        <p14:creationId xmlns:p14="http://schemas.microsoft.com/office/powerpoint/2010/main" val="14762277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sz="1200" b="0" i="0" u="none" strike="noStrike" kern="1200" baseline="0" dirty="0" smtClean="0">
                <a:solidFill>
                  <a:schemeClr val="tx1"/>
                </a:solidFill>
                <a:latin typeface="+mn-lt"/>
                <a:ea typeface="ヒラギノ角ゴ Pro W3" charset="0"/>
                <a:cs typeface="ヒラギノ角ゴ Pro W3" charset="0"/>
              </a:rPr>
              <a:t>The main tool you use to determine which files are in which state is the </a:t>
            </a:r>
            <a:r>
              <a:rPr lang="en-US" sz="1200" b="1" i="0" u="none" strike="noStrike" kern="1200" baseline="0" dirty="0" err="1" smtClean="0">
                <a:solidFill>
                  <a:schemeClr val="tx1"/>
                </a:solidFill>
                <a:latin typeface="+mn-lt"/>
                <a:ea typeface="ヒラギノ角ゴ Pro W3" charset="0"/>
                <a:cs typeface="ヒラギノ角ゴ Pro W3" charset="0"/>
              </a:rPr>
              <a:t>git</a:t>
            </a:r>
            <a:r>
              <a:rPr lang="en-US" sz="1200" b="1" i="0" u="none" strike="noStrike" kern="1200" baseline="0" dirty="0" smtClean="0">
                <a:solidFill>
                  <a:schemeClr val="tx1"/>
                </a:solidFill>
                <a:latin typeface="+mn-lt"/>
                <a:ea typeface="ヒラギノ角ゴ Pro W3" charset="0"/>
                <a:cs typeface="ヒラギノ角ゴ Pro W3" charset="0"/>
              </a:rPr>
              <a:t> status</a:t>
            </a:r>
            <a:r>
              <a:rPr lang="en-US" sz="1200" b="0" i="0" u="none" strike="noStrike" kern="1200" baseline="0" dirty="0" smtClean="0">
                <a:solidFill>
                  <a:schemeClr val="tx1"/>
                </a:solidFill>
                <a:latin typeface="+mn-lt"/>
                <a:ea typeface="ヒラギノ角ゴ Pro W3" charset="0"/>
                <a:cs typeface="ヒラギノ角ゴ Pro W3" charset="0"/>
              </a:rPr>
              <a:t> command. </a:t>
            </a:r>
          </a:p>
          <a:p>
            <a:r>
              <a:rPr lang="en-US" sz="1200" b="0" i="0" u="none" strike="noStrike" kern="1200" baseline="0" dirty="0" smtClean="0">
                <a:solidFill>
                  <a:schemeClr val="tx1"/>
                </a:solidFill>
                <a:latin typeface="+mn-lt"/>
                <a:ea typeface="ヒラギノ角ゴ Pro W3" charset="0"/>
                <a:cs typeface="ヒラギノ角ゴ Pro W3" charset="0"/>
              </a:rPr>
              <a:t>If you run this command directly after a clone, you should </a:t>
            </a:r>
            <a:r>
              <a:rPr lang="en-IN" sz="1200" b="0" i="0" u="none" strike="noStrike" kern="1200" baseline="0" dirty="0" smtClean="0">
                <a:solidFill>
                  <a:schemeClr val="tx1"/>
                </a:solidFill>
                <a:latin typeface="+mn-lt"/>
                <a:ea typeface="ヒラギノ角ゴ Pro W3" charset="0"/>
                <a:cs typeface="ヒラギノ角ゴ Pro W3" charset="0"/>
              </a:rPr>
              <a:t>see something like this:</a:t>
            </a:r>
          </a:p>
          <a:p>
            <a:r>
              <a:rPr lang="en-US" sz="1200" b="0" i="0" u="none" strike="noStrike" kern="1200" baseline="0" dirty="0" smtClean="0">
                <a:solidFill>
                  <a:schemeClr val="tx1"/>
                </a:solidFill>
                <a:latin typeface="+mn-lt"/>
              </a:rPr>
              <a:t>&lt;1</a:t>
            </a:r>
            <a:r>
              <a:rPr lang="en-US" sz="1200" b="0" i="0" u="none" strike="noStrike" kern="1200" baseline="30000" dirty="0" smtClean="0">
                <a:solidFill>
                  <a:schemeClr val="tx1"/>
                </a:solidFill>
                <a:latin typeface="+mn-lt"/>
              </a:rPr>
              <a:t>st</a:t>
            </a:r>
            <a:r>
              <a:rPr lang="en-US" sz="1200" b="0" i="0" u="none" strike="noStrike" kern="1200" baseline="0" dirty="0" smtClean="0">
                <a:solidFill>
                  <a:schemeClr val="tx1"/>
                </a:solidFill>
                <a:latin typeface="+mn-lt"/>
              </a:rPr>
              <a:t> animation&gt;</a:t>
            </a:r>
          </a:p>
          <a:p>
            <a:endParaRPr lang="en-US" sz="1200" b="0" i="0" u="none" strike="noStrike" kern="1200" baseline="0" dirty="0" smtClean="0">
              <a:solidFill>
                <a:schemeClr val="tx1"/>
              </a:solidFill>
              <a:latin typeface="+mn-lt"/>
            </a:endParaRPr>
          </a:p>
          <a:p>
            <a:r>
              <a:rPr lang="en-US" sz="1200" b="0" i="0" u="none" strike="noStrike" kern="1200" baseline="0" dirty="0" smtClean="0">
                <a:solidFill>
                  <a:schemeClr val="tx1"/>
                </a:solidFill>
                <a:latin typeface="+mn-lt"/>
                <a:ea typeface="ヒラギノ角ゴ Pro W3" charset="0"/>
                <a:cs typeface="ヒラギノ角ゴ Pro W3" charset="0"/>
              </a:rPr>
              <a:t>This means you have a clean working directory – in other words, there are no tracked and modified files. </a:t>
            </a:r>
          </a:p>
          <a:p>
            <a:r>
              <a:rPr lang="en-US" sz="1200" b="0" i="0" u="none" strike="noStrike" kern="1200" baseline="0" dirty="0" smtClean="0">
                <a:solidFill>
                  <a:schemeClr val="tx1"/>
                </a:solidFill>
                <a:latin typeface="+mn-lt"/>
                <a:ea typeface="ヒラギノ角ゴ Pro W3" charset="0"/>
                <a:cs typeface="ヒラギノ角ゴ Pro W3" charset="0"/>
              </a:rPr>
              <a:t>Git also doesn’t see any untracked files, or they would be listed here. </a:t>
            </a:r>
          </a:p>
          <a:p>
            <a:r>
              <a:rPr lang="en-US" sz="1200" b="0" i="0" u="none" strike="noStrike" kern="1200" baseline="0" dirty="0" smtClean="0">
                <a:solidFill>
                  <a:schemeClr val="tx1"/>
                </a:solidFill>
                <a:latin typeface="+mn-lt"/>
                <a:ea typeface="ヒラギノ角ゴ Pro W3" charset="0"/>
                <a:cs typeface="ヒラギノ角ゴ Pro W3" charset="0"/>
              </a:rPr>
              <a:t>Finally, the command tells you which branch you’re on and informs you that it has not diverged from the same branch on the server.</a:t>
            </a:r>
          </a:p>
          <a:p>
            <a:r>
              <a:rPr lang="en-US" sz="1200" b="0" i="0" u="none" strike="noStrike" kern="1200" baseline="0" dirty="0" smtClean="0">
                <a:solidFill>
                  <a:schemeClr val="tx1"/>
                </a:solidFill>
                <a:latin typeface="+mn-lt"/>
                <a:ea typeface="ヒラギノ角ゴ Pro W3" charset="0"/>
                <a:cs typeface="ヒラギノ角ゴ Pro W3" charset="0"/>
              </a:rPr>
              <a:t>For now, that </a:t>
            </a:r>
            <a:r>
              <a:rPr lang="en-US" sz="1200" b="1" i="1" u="none" strike="noStrike" kern="1200" baseline="0" dirty="0" smtClean="0">
                <a:solidFill>
                  <a:schemeClr val="tx1"/>
                </a:solidFill>
                <a:latin typeface="+mn-lt"/>
                <a:ea typeface="ヒラギノ角ゴ Pro W3" charset="0"/>
                <a:cs typeface="ヒラギノ角ゴ Pro W3" charset="0"/>
              </a:rPr>
              <a:t>branch</a:t>
            </a:r>
            <a:r>
              <a:rPr lang="en-US" sz="1200" b="0" i="0" u="none" strike="noStrike" kern="1200" baseline="0" dirty="0" smtClean="0">
                <a:solidFill>
                  <a:schemeClr val="tx1"/>
                </a:solidFill>
                <a:latin typeface="+mn-lt"/>
                <a:ea typeface="ヒラギノ角ゴ Pro W3" charset="0"/>
                <a:cs typeface="ヒラギノ角ゴ Pro W3" charset="0"/>
              </a:rPr>
              <a:t> is always “</a:t>
            </a:r>
            <a:r>
              <a:rPr lang="en-US" sz="1200" b="1" i="0" u="none" strike="noStrike" kern="1200" baseline="0" dirty="0" smtClean="0">
                <a:solidFill>
                  <a:schemeClr val="tx1"/>
                </a:solidFill>
                <a:latin typeface="+mn-lt"/>
                <a:ea typeface="ヒラギノ角ゴ Pro W3" charset="0"/>
                <a:cs typeface="ヒラギノ角ゴ Pro W3" charset="0"/>
              </a:rPr>
              <a:t>master</a:t>
            </a:r>
            <a:r>
              <a:rPr lang="en-US" sz="1200" b="0" i="0" u="none" strike="noStrike" kern="1200" baseline="0" dirty="0" smtClean="0">
                <a:solidFill>
                  <a:schemeClr val="tx1"/>
                </a:solidFill>
                <a:latin typeface="+mn-lt"/>
                <a:ea typeface="ヒラギノ角ゴ Pro W3" charset="0"/>
                <a:cs typeface="ヒラギノ角ゴ Pro W3" charset="0"/>
              </a:rPr>
              <a:t>”, which is the default; you won’t worry about it here. Next module will go over branches and references in detail.</a:t>
            </a:r>
          </a:p>
          <a:p>
            <a:endParaRPr lang="en-US" sz="1200" b="0" i="0" u="none" strike="noStrike" kern="1200" baseline="0" dirty="0" smtClean="0">
              <a:solidFill>
                <a:schemeClr val="tx1"/>
              </a:solidFill>
              <a:latin typeface="+mn-lt"/>
            </a:endParaRPr>
          </a:p>
          <a:p>
            <a:r>
              <a:rPr lang="en-US" sz="1200" b="0" i="0" u="none" strike="noStrike" kern="1200" baseline="0" dirty="0" smtClean="0">
                <a:solidFill>
                  <a:schemeClr val="tx1"/>
                </a:solidFill>
                <a:latin typeface="+mn-lt"/>
                <a:ea typeface="ヒラギノ角ゴ Pro W3" charset="0"/>
                <a:cs typeface="ヒラギノ角ゴ Pro W3" charset="0"/>
              </a:rPr>
              <a:t>Let’s say you add a new file to your project, a simple README file. </a:t>
            </a:r>
          </a:p>
          <a:p>
            <a:r>
              <a:rPr lang="en-US" sz="1200" b="0" i="0" u="none" strike="noStrike" kern="1200" baseline="0" dirty="0" smtClean="0">
                <a:solidFill>
                  <a:schemeClr val="tx1"/>
                </a:solidFill>
                <a:latin typeface="+mn-lt"/>
                <a:ea typeface="ヒラギノ角ゴ Pro W3" charset="0"/>
                <a:cs typeface="ヒラギノ角ゴ Pro W3" charset="0"/>
              </a:rPr>
              <a:t>&lt;2</a:t>
            </a:r>
            <a:r>
              <a:rPr lang="en-US" sz="1200" b="0" i="0" u="none" strike="noStrike" kern="1200" baseline="30000" dirty="0" smtClean="0">
                <a:solidFill>
                  <a:schemeClr val="tx1"/>
                </a:solidFill>
                <a:latin typeface="+mn-lt"/>
                <a:ea typeface="ヒラギノ角ゴ Pro W3" charset="0"/>
                <a:cs typeface="ヒラギノ角ゴ Pro W3" charset="0"/>
              </a:rPr>
              <a:t>nd</a:t>
            </a:r>
            <a:r>
              <a:rPr lang="en-US" sz="1200" b="0" i="0" u="none" strike="noStrike" kern="1200" baseline="0" dirty="0" smtClean="0">
                <a:solidFill>
                  <a:schemeClr val="tx1"/>
                </a:solidFill>
                <a:latin typeface="+mn-lt"/>
                <a:ea typeface="ヒラギノ角ゴ Pro W3" charset="0"/>
                <a:cs typeface="ヒラギノ角ゴ Pro W3" charset="0"/>
              </a:rPr>
              <a:t> animation&gt;</a:t>
            </a:r>
          </a:p>
          <a:p>
            <a:endParaRPr lang="en-US" sz="1200" b="0" i="0" u="none" strike="noStrike" kern="1200" baseline="0" dirty="0" smtClean="0">
              <a:solidFill>
                <a:schemeClr val="tx1"/>
              </a:solidFill>
              <a:latin typeface="+mn-lt"/>
              <a:ea typeface="ヒラギノ角ゴ Pro W3" charset="0"/>
              <a:cs typeface="ヒラギノ角ゴ Pro W3" charset="0"/>
            </a:endParaRPr>
          </a:p>
          <a:p>
            <a:r>
              <a:rPr lang="en-US" sz="1200" b="0" i="0" u="none" strike="noStrike" kern="1200" baseline="0" dirty="0" smtClean="0">
                <a:solidFill>
                  <a:schemeClr val="tx1"/>
                </a:solidFill>
                <a:latin typeface="+mn-lt"/>
                <a:ea typeface="ヒラギノ角ゴ Pro W3" charset="0"/>
                <a:cs typeface="ヒラギノ角ゴ Pro W3" charset="0"/>
              </a:rPr>
              <a:t>If the file didn’t exist before, and you run </a:t>
            </a:r>
            <a:r>
              <a:rPr lang="en-US" sz="1200" b="1" i="0" u="none" strike="noStrike" kern="1200" baseline="0" dirty="0" err="1" smtClean="0">
                <a:solidFill>
                  <a:schemeClr val="tx1"/>
                </a:solidFill>
                <a:latin typeface="+mn-lt"/>
                <a:ea typeface="ヒラギノ角ゴ Pro W3" charset="0"/>
                <a:cs typeface="ヒラギノ角ゴ Pro W3" charset="0"/>
              </a:rPr>
              <a:t>git</a:t>
            </a:r>
            <a:r>
              <a:rPr lang="en-US" sz="1200" b="1" i="0" u="none" strike="noStrike" kern="1200" baseline="0" dirty="0" smtClean="0">
                <a:solidFill>
                  <a:schemeClr val="tx1"/>
                </a:solidFill>
                <a:latin typeface="+mn-lt"/>
                <a:ea typeface="ヒラギノ角ゴ Pro W3" charset="0"/>
                <a:cs typeface="ヒラギノ角ゴ Pro W3" charset="0"/>
              </a:rPr>
              <a:t> status</a:t>
            </a:r>
            <a:r>
              <a:rPr lang="en-US" sz="1200" b="0" i="0" u="none" strike="noStrike" kern="1200" baseline="0" dirty="0" smtClean="0">
                <a:solidFill>
                  <a:schemeClr val="tx1"/>
                </a:solidFill>
                <a:latin typeface="+mn-lt"/>
                <a:ea typeface="ヒラギノ角ゴ Pro W3" charset="0"/>
                <a:cs typeface="ヒラギノ角ゴ Pro W3" charset="0"/>
              </a:rPr>
              <a:t>, you see your untracked file like so:</a:t>
            </a:r>
          </a:p>
          <a:p>
            <a:r>
              <a:rPr lang="en-US" sz="1200" b="0" i="0" u="none" strike="noStrike" kern="1200" baseline="0" dirty="0" smtClean="0">
                <a:solidFill>
                  <a:schemeClr val="tx1"/>
                </a:solidFill>
                <a:latin typeface="+mn-lt"/>
                <a:ea typeface="ヒラギノ角ゴ Pro W3" charset="0"/>
                <a:cs typeface="ヒラギノ角ゴ Pro W3" charset="0"/>
              </a:rPr>
              <a:t>&lt;3</a:t>
            </a:r>
            <a:r>
              <a:rPr lang="en-US" sz="1200" b="0" i="0" u="none" strike="noStrike" kern="1200" baseline="30000" dirty="0" smtClean="0">
                <a:solidFill>
                  <a:schemeClr val="tx1"/>
                </a:solidFill>
                <a:latin typeface="+mn-lt"/>
                <a:ea typeface="ヒラギノ角ゴ Pro W3" charset="0"/>
                <a:cs typeface="ヒラギノ角ゴ Pro W3" charset="0"/>
              </a:rPr>
              <a:t>rd</a:t>
            </a:r>
            <a:r>
              <a:rPr lang="en-US" sz="1200" b="0" i="0" u="none" strike="noStrike" kern="1200" baseline="0" dirty="0" smtClean="0">
                <a:solidFill>
                  <a:schemeClr val="tx1"/>
                </a:solidFill>
                <a:latin typeface="+mn-lt"/>
                <a:ea typeface="ヒラギノ角ゴ Pro W3" charset="0"/>
                <a:cs typeface="ヒラギノ角ゴ Pro W3" charset="0"/>
              </a:rPr>
              <a:t> animation&gt;</a:t>
            </a:r>
          </a:p>
          <a:p>
            <a:endParaRPr lang="en-US" sz="1200" b="0" i="0" u="none" strike="noStrike" kern="1200" baseline="0" dirty="0" smtClean="0">
              <a:solidFill>
                <a:schemeClr val="tx1"/>
              </a:solidFill>
              <a:latin typeface="+mn-lt"/>
              <a:ea typeface="ヒラギノ角ゴ Pro W3" charset="0"/>
              <a:cs typeface="ヒラギノ角ゴ Pro W3" charset="0"/>
            </a:endParaRPr>
          </a:p>
          <a:p>
            <a:r>
              <a:rPr lang="en-US" sz="1200" b="0" i="0" u="none" strike="noStrike" kern="1200" baseline="0" dirty="0" smtClean="0">
                <a:solidFill>
                  <a:schemeClr val="tx1"/>
                </a:solidFill>
                <a:latin typeface="+mn-lt"/>
                <a:ea typeface="ヒラギノ角ゴ Pro W3" charset="0"/>
                <a:cs typeface="ヒラギノ角ゴ Pro W3" charset="0"/>
              </a:rPr>
              <a:t>You can see that your new README file is untracked, because it’s under the “Untracked files” heading in your status output. </a:t>
            </a:r>
          </a:p>
          <a:p>
            <a:r>
              <a:rPr lang="en-US" sz="1200" b="0" i="0" u="none" strike="noStrike" kern="1200" baseline="0" dirty="0" smtClean="0">
                <a:solidFill>
                  <a:schemeClr val="tx1"/>
                </a:solidFill>
                <a:latin typeface="+mn-lt"/>
                <a:ea typeface="ヒラギノ角ゴ Pro W3" charset="0"/>
                <a:cs typeface="ヒラギノ角ゴ Pro W3" charset="0"/>
              </a:rPr>
              <a:t>Untracked basically means that Git sees a file you didn’t have in the previous snapshot (commit); Git won’t start including it in your commit snapshots until you explicitly tell it to do so. </a:t>
            </a:r>
          </a:p>
          <a:p>
            <a:r>
              <a:rPr lang="en-US" sz="1200" b="0" i="0" u="none" strike="noStrike" kern="1200" baseline="0" dirty="0" smtClean="0">
                <a:solidFill>
                  <a:schemeClr val="tx1"/>
                </a:solidFill>
                <a:latin typeface="+mn-lt"/>
                <a:ea typeface="ヒラギノ角ゴ Pro W3" charset="0"/>
                <a:cs typeface="ヒラギノ角ゴ Pro W3" charset="0"/>
              </a:rPr>
              <a:t>It does this so you don’t accidentally begin including generated binary files or other files that you did not mean to include. </a:t>
            </a:r>
          </a:p>
          <a:p>
            <a:endParaRPr lang="en-US" sz="1200" b="0" i="0" u="none" strike="noStrike" kern="1200" baseline="0" dirty="0" smtClean="0">
              <a:solidFill>
                <a:schemeClr val="tx1"/>
              </a:solidFill>
              <a:latin typeface="+mn-lt"/>
              <a:ea typeface="ヒラギノ角ゴ Pro W3" charset="0"/>
              <a:cs typeface="ヒラギノ角ゴ Pro W3" charset="0"/>
            </a:endParaRPr>
          </a:p>
          <a:p>
            <a:r>
              <a:rPr lang="en-US" sz="1200" b="0" i="0" u="none" strike="noStrike" kern="1200" baseline="0" dirty="0" smtClean="0">
                <a:solidFill>
                  <a:schemeClr val="tx1"/>
                </a:solidFill>
                <a:latin typeface="+mn-lt"/>
                <a:ea typeface="ヒラギノ角ゴ Pro W3" charset="0"/>
                <a:cs typeface="ヒラギノ角ゴ Pro W3" charset="0"/>
              </a:rPr>
              <a:t>&lt;4</a:t>
            </a:r>
            <a:r>
              <a:rPr lang="en-US" sz="1200" b="0" i="0" u="none" strike="noStrike" kern="1200" baseline="30000" dirty="0" smtClean="0">
                <a:solidFill>
                  <a:schemeClr val="tx1"/>
                </a:solidFill>
                <a:latin typeface="+mn-lt"/>
                <a:ea typeface="ヒラギノ角ゴ Pro W3" charset="0"/>
                <a:cs typeface="ヒラギノ角ゴ Pro W3" charset="0"/>
              </a:rPr>
              <a:t>th</a:t>
            </a:r>
            <a:r>
              <a:rPr lang="en-US" sz="1200" b="0" i="0" u="none" strike="noStrike" kern="1200" baseline="0" dirty="0" smtClean="0">
                <a:solidFill>
                  <a:schemeClr val="tx1"/>
                </a:solidFill>
                <a:latin typeface="+mn-lt"/>
                <a:ea typeface="ヒラギノ角ゴ Pro W3" charset="0"/>
                <a:cs typeface="ヒラギノ角ゴ Pro W3" charset="0"/>
              </a:rPr>
              <a:t> animation&gt;</a:t>
            </a:r>
          </a:p>
          <a:p>
            <a:r>
              <a:rPr lang="en-US" sz="1200" b="0" i="0" u="none" strike="noStrike" kern="1200" baseline="0" dirty="0" smtClean="0">
                <a:solidFill>
                  <a:schemeClr val="tx1"/>
                </a:solidFill>
                <a:latin typeface="+mn-lt"/>
                <a:ea typeface="ヒラギノ角ゴ Pro W3" charset="0"/>
                <a:cs typeface="ヒラギノ角ゴ Pro W3" charset="0"/>
              </a:rPr>
              <a:t>You do want to start including README, so let’s start tracking the file.</a:t>
            </a:r>
          </a:p>
          <a:p>
            <a:r>
              <a:rPr lang="en-US" sz="1200" b="0" i="0" u="none" strike="noStrike" kern="1200" baseline="0" dirty="0" smtClean="0">
                <a:solidFill>
                  <a:schemeClr val="tx1"/>
                </a:solidFill>
                <a:latin typeface="+mn-lt"/>
                <a:ea typeface="ヒラギノ角ゴ Pro W3" charset="0"/>
                <a:cs typeface="ヒラギノ角ゴ Pro W3" charset="0"/>
              </a:rPr>
              <a:t>In order to begin tracking a new file, you use the command </a:t>
            </a:r>
            <a:r>
              <a:rPr lang="en-US" sz="1200" b="1" i="0" u="none" strike="noStrike" kern="1200" baseline="0" dirty="0" err="1" smtClean="0">
                <a:solidFill>
                  <a:schemeClr val="tx1"/>
                </a:solidFill>
                <a:latin typeface="+mn-lt"/>
                <a:ea typeface="ヒラギノ角ゴ Pro W3" charset="0"/>
                <a:cs typeface="ヒラギノ角ゴ Pro W3" charset="0"/>
              </a:rPr>
              <a:t>git</a:t>
            </a:r>
            <a:r>
              <a:rPr lang="en-US" sz="1200" b="1" i="0" u="none" strike="noStrike" kern="1200" baseline="0" dirty="0" smtClean="0">
                <a:solidFill>
                  <a:schemeClr val="tx1"/>
                </a:solidFill>
                <a:latin typeface="+mn-lt"/>
                <a:ea typeface="ヒラギノ角ゴ Pro W3" charset="0"/>
                <a:cs typeface="ヒラギノ角ゴ Pro W3" charset="0"/>
              </a:rPr>
              <a:t> add</a:t>
            </a:r>
            <a:r>
              <a:rPr lang="en-US" sz="1200" b="0" i="0" u="none" strike="noStrike" kern="1200" baseline="0" dirty="0" smtClean="0">
                <a:solidFill>
                  <a:schemeClr val="tx1"/>
                </a:solidFill>
                <a:latin typeface="+mn-lt"/>
                <a:ea typeface="ヒラギノ角ゴ Pro W3" charset="0"/>
                <a:cs typeface="ヒラギノ角ゴ Pro W3" charset="0"/>
              </a:rPr>
              <a:t>. To begin tracking the README file, you can run this:</a:t>
            </a:r>
          </a:p>
          <a:p>
            <a:r>
              <a:rPr lang="en-US" sz="1200" b="0" i="0" u="none" strike="noStrike" kern="1200" baseline="0" dirty="0" smtClean="0">
                <a:solidFill>
                  <a:schemeClr val="tx1"/>
                </a:solidFill>
                <a:latin typeface="+mn-lt"/>
              </a:rPr>
              <a:t>&lt;5</a:t>
            </a:r>
            <a:r>
              <a:rPr lang="en-US" sz="1200" b="0" i="0" u="none" strike="noStrike" kern="1200" baseline="30000" dirty="0" smtClean="0">
                <a:solidFill>
                  <a:schemeClr val="tx1"/>
                </a:solidFill>
                <a:latin typeface="+mn-lt"/>
              </a:rPr>
              <a:t>th</a:t>
            </a:r>
            <a:r>
              <a:rPr lang="en-US" sz="1200" b="0" i="0" u="none" strike="noStrike" kern="1200" baseline="0" dirty="0" smtClean="0">
                <a:solidFill>
                  <a:schemeClr val="tx1"/>
                </a:solidFill>
                <a:latin typeface="+mn-lt"/>
              </a:rPr>
              <a:t> animation&gt;</a:t>
            </a:r>
          </a:p>
          <a:p>
            <a:endParaRPr lang="en-US" sz="1200" b="0" i="0" u="none" strike="noStrike" kern="1200" baseline="0" dirty="0" smtClean="0">
              <a:solidFill>
                <a:schemeClr val="tx1"/>
              </a:solidFill>
              <a:latin typeface="+mn-lt"/>
            </a:endParaRPr>
          </a:p>
          <a:p>
            <a:r>
              <a:rPr lang="en-US" sz="1200" b="0" i="0" u="none" strike="noStrike" kern="1200" baseline="0" dirty="0" smtClean="0">
                <a:solidFill>
                  <a:schemeClr val="tx1"/>
                </a:solidFill>
                <a:latin typeface="+mn-lt"/>
                <a:ea typeface="ヒラギノ角ゴ Pro W3" charset="0"/>
                <a:cs typeface="ヒラギノ角ゴ Pro W3" charset="0"/>
              </a:rPr>
              <a:t>If you run your status command again, you can see that your README file is now tracked and staged to be committed:</a:t>
            </a:r>
          </a:p>
          <a:p>
            <a:r>
              <a:rPr lang="en-US" sz="1200" b="0" i="0" u="none" strike="noStrike" kern="1200" baseline="0" dirty="0" smtClean="0">
                <a:solidFill>
                  <a:schemeClr val="tx1"/>
                </a:solidFill>
                <a:latin typeface="+mn-lt"/>
              </a:rPr>
              <a:t>&lt;6</a:t>
            </a:r>
            <a:r>
              <a:rPr lang="en-US" sz="1200" b="0" i="0" u="none" strike="noStrike" kern="1200" baseline="30000" dirty="0" smtClean="0">
                <a:solidFill>
                  <a:schemeClr val="tx1"/>
                </a:solidFill>
                <a:latin typeface="+mn-lt"/>
              </a:rPr>
              <a:t>th</a:t>
            </a:r>
            <a:r>
              <a:rPr lang="en-US" sz="1200" b="0" i="0" u="none" strike="noStrike" kern="1200" baseline="0" dirty="0" smtClean="0">
                <a:solidFill>
                  <a:schemeClr val="tx1"/>
                </a:solidFill>
                <a:latin typeface="+mn-lt"/>
              </a:rPr>
              <a:t> animation&gt;</a:t>
            </a:r>
          </a:p>
          <a:p>
            <a:endParaRPr lang="en-US" sz="1200" b="0" i="0" u="none" strike="noStrike" kern="1200" baseline="0" dirty="0" smtClean="0">
              <a:solidFill>
                <a:schemeClr val="tx1"/>
              </a:solidFill>
              <a:latin typeface="+mn-lt"/>
            </a:endParaRPr>
          </a:p>
          <a:p>
            <a:r>
              <a:rPr lang="en-US" sz="1200" b="0" i="0" u="none" strike="noStrike" kern="1200" baseline="0" dirty="0" smtClean="0">
                <a:solidFill>
                  <a:schemeClr val="tx1"/>
                </a:solidFill>
                <a:latin typeface="+mn-lt"/>
                <a:ea typeface="ヒラギノ角ゴ Pro W3" charset="0"/>
                <a:cs typeface="ヒラギノ角ゴ Pro W3" charset="0"/>
              </a:rPr>
              <a:t>You can tell that it’s staged because it’s under the “Changes to be committed” heading. </a:t>
            </a:r>
          </a:p>
          <a:p>
            <a:r>
              <a:rPr lang="en-US" sz="1200" b="0" i="0" u="none" strike="noStrike" kern="1200" baseline="0" dirty="0" smtClean="0">
                <a:solidFill>
                  <a:schemeClr val="tx1"/>
                </a:solidFill>
                <a:latin typeface="+mn-lt"/>
                <a:ea typeface="ヒラギノ角ゴ Pro W3" charset="0"/>
                <a:cs typeface="ヒラギノ角ゴ Pro W3" charset="0"/>
              </a:rPr>
              <a:t>If you commit at this point, the version of the file at the time you ran </a:t>
            </a:r>
            <a:r>
              <a:rPr lang="en-US" sz="1200" b="1" i="0" u="none" strike="noStrike" kern="1200" baseline="0" dirty="0" err="1" smtClean="0">
                <a:solidFill>
                  <a:schemeClr val="tx1"/>
                </a:solidFill>
                <a:latin typeface="+mn-lt"/>
                <a:ea typeface="ヒラギノ角ゴ Pro W3" charset="0"/>
                <a:cs typeface="ヒラギノ角ゴ Pro W3" charset="0"/>
              </a:rPr>
              <a:t>git</a:t>
            </a:r>
            <a:r>
              <a:rPr lang="en-US" sz="1200" b="1" i="0" u="none" strike="noStrike" kern="1200" baseline="0" dirty="0" smtClean="0">
                <a:solidFill>
                  <a:schemeClr val="tx1"/>
                </a:solidFill>
                <a:latin typeface="+mn-lt"/>
                <a:ea typeface="ヒラギノ角ゴ Pro W3" charset="0"/>
                <a:cs typeface="ヒラギノ角ゴ Pro W3" charset="0"/>
              </a:rPr>
              <a:t> add</a:t>
            </a:r>
            <a:r>
              <a:rPr lang="en-US" sz="1200" b="0" i="0" u="none" strike="noStrike" kern="1200" baseline="0" dirty="0" smtClean="0">
                <a:solidFill>
                  <a:schemeClr val="tx1"/>
                </a:solidFill>
                <a:latin typeface="+mn-lt"/>
                <a:ea typeface="ヒラギノ角ゴ Pro W3" charset="0"/>
                <a:cs typeface="ヒラギノ角ゴ Pro W3" charset="0"/>
              </a:rPr>
              <a:t> is what will be in the historical snapshot. </a:t>
            </a:r>
          </a:p>
          <a:p>
            <a:r>
              <a:rPr lang="en-US" sz="1200" b="0" i="0" u="none" strike="noStrike" kern="1200" baseline="0" dirty="0" smtClean="0">
                <a:solidFill>
                  <a:schemeClr val="tx1"/>
                </a:solidFill>
                <a:latin typeface="+mn-lt"/>
                <a:ea typeface="ヒラギノ角ゴ Pro W3" charset="0"/>
                <a:cs typeface="ヒラギノ角ゴ Pro W3" charset="0"/>
              </a:rPr>
              <a:t>You may recall that when you ran </a:t>
            </a:r>
            <a:r>
              <a:rPr lang="en-US" sz="1200" b="1" i="0" u="none" strike="noStrike" kern="1200" baseline="0" dirty="0" err="1" smtClean="0">
                <a:solidFill>
                  <a:schemeClr val="tx1"/>
                </a:solidFill>
                <a:latin typeface="+mn-lt"/>
                <a:ea typeface="ヒラギノ角ゴ Pro W3" charset="0"/>
                <a:cs typeface="ヒラギノ角ゴ Pro W3" charset="0"/>
              </a:rPr>
              <a:t>git</a:t>
            </a:r>
            <a:r>
              <a:rPr lang="en-US" sz="1200" b="1" i="0" u="none" strike="noStrike" kern="1200" baseline="0" dirty="0" smtClean="0">
                <a:solidFill>
                  <a:schemeClr val="tx1"/>
                </a:solidFill>
                <a:latin typeface="+mn-lt"/>
                <a:ea typeface="ヒラギノ角ゴ Pro W3" charset="0"/>
                <a:cs typeface="ヒラギノ角ゴ Pro W3" charset="0"/>
              </a:rPr>
              <a:t> </a:t>
            </a:r>
            <a:r>
              <a:rPr lang="en-US" sz="1200" b="1" i="0" u="none" strike="noStrike" kern="1200" baseline="0" dirty="0" err="1" smtClean="0">
                <a:solidFill>
                  <a:schemeClr val="tx1"/>
                </a:solidFill>
                <a:latin typeface="+mn-lt"/>
                <a:ea typeface="ヒラギノ角ゴ Pro W3" charset="0"/>
                <a:cs typeface="ヒラギノ角ゴ Pro W3" charset="0"/>
              </a:rPr>
              <a:t>init</a:t>
            </a:r>
            <a:r>
              <a:rPr lang="en-US" sz="1200" b="0" i="0" u="none" strike="noStrike" kern="1200" baseline="0" dirty="0" smtClean="0">
                <a:solidFill>
                  <a:schemeClr val="tx1"/>
                </a:solidFill>
                <a:latin typeface="+mn-lt"/>
                <a:ea typeface="ヒラギノ角ゴ Pro W3" charset="0"/>
                <a:cs typeface="ヒラギノ角ゴ Pro W3" charset="0"/>
              </a:rPr>
              <a:t> earlier, you then ran </a:t>
            </a:r>
            <a:r>
              <a:rPr lang="en-US" sz="1200" b="1" i="0" u="none" strike="noStrike" kern="1200" baseline="0" dirty="0" err="1" smtClean="0">
                <a:solidFill>
                  <a:schemeClr val="tx1"/>
                </a:solidFill>
                <a:latin typeface="+mn-lt"/>
                <a:ea typeface="ヒラギノ角ゴ Pro W3" charset="0"/>
                <a:cs typeface="ヒラギノ角ゴ Pro W3" charset="0"/>
              </a:rPr>
              <a:t>git</a:t>
            </a:r>
            <a:r>
              <a:rPr lang="en-US" sz="1200" b="1" i="0" u="none" strike="noStrike" kern="1200" baseline="0" dirty="0" smtClean="0">
                <a:solidFill>
                  <a:schemeClr val="tx1"/>
                </a:solidFill>
                <a:latin typeface="+mn-lt"/>
                <a:ea typeface="ヒラギノ角ゴ Pro W3" charset="0"/>
                <a:cs typeface="ヒラギノ角ゴ Pro W3" charset="0"/>
              </a:rPr>
              <a:t> add (files)</a:t>
            </a:r>
            <a:r>
              <a:rPr lang="en-US" sz="1200" b="0" i="0" u="none" strike="noStrike" kern="1200" baseline="0" dirty="0" smtClean="0">
                <a:solidFill>
                  <a:schemeClr val="tx1"/>
                </a:solidFill>
                <a:latin typeface="+mn-lt"/>
                <a:ea typeface="ヒラギノ角ゴ Pro W3" charset="0"/>
                <a:cs typeface="ヒラギノ角ゴ Pro W3" charset="0"/>
              </a:rPr>
              <a:t> – that was to begin tracking files in your directory. </a:t>
            </a:r>
          </a:p>
          <a:p>
            <a:r>
              <a:rPr lang="en-US" sz="1200" b="0" i="0" u="none" strike="noStrike" kern="1200" baseline="0" dirty="0" smtClean="0">
                <a:solidFill>
                  <a:schemeClr val="tx1"/>
                </a:solidFill>
                <a:latin typeface="+mn-lt"/>
                <a:ea typeface="ヒラギノ角ゴ Pro W3" charset="0"/>
                <a:cs typeface="ヒラギノ角ゴ Pro W3" charset="0"/>
              </a:rPr>
              <a:t>The </a:t>
            </a:r>
            <a:r>
              <a:rPr lang="en-US" sz="1200" b="1" i="0" u="none" strike="noStrike" kern="1200" baseline="0" dirty="0" err="1" smtClean="0">
                <a:solidFill>
                  <a:schemeClr val="tx1"/>
                </a:solidFill>
                <a:latin typeface="+mn-lt"/>
                <a:ea typeface="ヒラギノ角ゴ Pro W3" charset="0"/>
                <a:cs typeface="ヒラギノ角ゴ Pro W3" charset="0"/>
              </a:rPr>
              <a:t>git</a:t>
            </a:r>
            <a:r>
              <a:rPr lang="en-US" sz="1200" b="1" i="0" u="none" strike="noStrike" kern="1200" baseline="0" dirty="0" smtClean="0">
                <a:solidFill>
                  <a:schemeClr val="tx1"/>
                </a:solidFill>
                <a:latin typeface="+mn-lt"/>
                <a:ea typeface="ヒラギノ角ゴ Pro W3" charset="0"/>
                <a:cs typeface="ヒラギノ角ゴ Pro W3" charset="0"/>
              </a:rPr>
              <a:t> add</a:t>
            </a:r>
            <a:r>
              <a:rPr lang="en-US" sz="1200" b="0" i="0" u="none" strike="noStrike" kern="1200" baseline="0" dirty="0" smtClean="0">
                <a:solidFill>
                  <a:schemeClr val="tx1"/>
                </a:solidFill>
                <a:latin typeface="+mn-lt"/>
                <a:ea typeface="ヒラギノ角ゴ Pro W3" charset="0"/>
                <a:cs typeface="ヒラギノ角ゴ Pro W3" charset="0"/>
              </a:rPr>
              <a:t> command takes a path name for either a file or a directory; if it’s a directory, the command adds all the files in </a:t>
            </a:r>
            <a:r>
              <a:rPr lang="en-IN" sz="1200" b="0" i="0" u="none" strike="noStrike" kern="1200" baseline="0" dirty="0" smtClean="0">
                <a:solidFill>
                  <a:schemeClr val="tx1"/>
                </a:solidFill>
                <a:latin typeface="+mn-lt"/>
                <a:ea typeface="ヒラギノ角ゴ Pro W3" charset="0"/>
                <a:cs typeface="ヒラギノ角ゴ Pro W3" charset="0"/>
              </a:rPr>
              <a:t>that directory recursively.</a:t>
            </a:r>
            <a:endParaRPr lang="en-US" sz="1200" b="0" i="0" u="none" strike="noStrike" kern="1200" baseline="0" dirty="0" smtClean="0">
              <a:solidFill>
                <a:schemeClr val="tx1"/>
              </a:solidFill>
              <a:latin typeface="+mn-lt"/>
            </a:endParaRPr>
          </a:p>
          <a:p>
            <a:endParaRPr lang="en-US" dirty="0"/>
          </a:p>
        </p:txBody>
      </p:sp>
      <p:sp>
        <p:nvSpPr>
          <p:cNvPr id="4" name="Slide Number Placeholder 3"/>
          <p:cNvSpPr>
            <a:spLocks noGrp="1"/>
          </p:cNvSpPr>
          <p:nvPr>
            <p:ph type="sldNum" sz="quarter" idx="10"/>
          </p:nvPr>
        </p:nvSpPr>
        <p:spPr/>
        <p:txBody>
          <a:bodyPr/>
          <a:lstStyle/>
          <a:p>
            <a:fld id="{E29F6AFF-7E04-4C46-8BF4-31DD73873FE8}" type="slidenum">
              <a:rPr lang="en-US" smtClean="0"/>
              <a:pPr/>
              <a:t>9</a:t>
            </a:fld>
            <a:endParaRPr lang="en-US"/>
          </a:p>
        </p:txBody>
      </p:sp>
    </p:spTree>
    <p:extLst>
      <p:ext uri="{BB962C8B-B14F-4D97-AF65-F5344CB8AC3E}">
        <p14:creationId xmlns:p14="http://schemas.microsoft.com/office/powerpoint/2010/main" val="39877008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Nokia White 1">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spcAft>
                <a:spcPts val="600"/>
              </a:spcAft>
              <a:defRPr baseline="0"/>
            </a:lvl1pPr>
            <a:lvl2pPr>
              <a:spcAft>
                <a:spcPts val="600"/>
              </a:spcAft>
              <a:defRPr/>
            </a:lvl2pPr>
            <a:lvl3pPr>
              <a:spcAft>
                <a:spcPts val="600"/>
              </a:spcAft>
              <a:defRPr/>
            </a:lvl3pPr>
            <a:lvl4pPr>
              <a:spcAft>
                <a:spcPts val="600"/>
              </a:spcAft>
              <a:defRPr/>
            </a:lvl4pPr>
            <a:lvl5pPr>
              <a:spcAft>
                <a:spcPts val="600"/>
              </a:spcAf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itle 1"/>
          <p:cNvSpPr>
            <a:spLocks noGrp="1"/>
          </p:cNvSpPr>
          <p:nvPr>
            <p:ph type="title"/>
          </p:nvPr>
        </p:nvSpPr>
        <p:spPr>
          <a:xfrm>
            <a:off x="418120" y="279249"/>
            <a:ext cx="8229600" cy="311789"/>
          </a:xfrm>
        </p:spPr>
        <p:txBody>
          <a:bodyPr/>
          <a:lstStyle>
            <a:lvl1pPr>
              <a:defRPr/>
            </a:lvl1pPr>
          </a:lstStyle>
          <a:p>
            <a:r>
              <a:rPr lang="en-US" smtClean="0"/>
              <a:t>Click to edit Master title style</a:t>
            </a:r>
            <a:endParaRPr lang="en-US" dirty="0"/>
          </a:p>
        </p:txBody>
      </p:sp>
      <p:sp>
        <p:nvSpPr>
          <p:cNvPr id="6" name="Content Placeholder 8"/>
          <p:cNvSpPr>
            <a:spLocks noGrp="1"/>
          </p:cNvSpPr>
          <p:nvPr>
            <p:ph sz="quarter" idx="13"/>
          </p:nvPr>
        </p:nvSpPr>
        <p:spPr>
          <a:xfrm>
            <a:off x="418120" y="537790"/>
            <a:ext cx="8227649" cy="301625"/>
          </a:xfrm>
        </p:spPr>
        <p:txBody>
          <a:bodyPr/>
          <a:lstStyle>
            <a:lvl1pPr marL="0" indent="0">
              <a:buFont typeface="Arial"/>
              <a:buNone/>
              <a:defRPr sz="1800">
                <a:solidFill>
                  <a:schemeClr val="bg2"/>
                </a:solidFill>
                <a:latin typeface="+mj-lt"/>
              </a:defRPr>
            </a:lvl1pPr>
          </a:lstStyle>
          <a:p>
            <a:pPr lvl="0"/>
            <a:r>
              <a:rPr lang="en-US" smtClean="0"/>
              <a:t>Click to edit Master text styles</a:t>
            </a: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Nokia White 2">
    <p:spTree>
      <p:nvGrpSpPr>
        <p:cNvPr id="1" name=""/>
        <p:cNvGrpSpPr/>
        <p:nvPr/>
      </p:nvGrpSpPr>
      <p:grpSpPr>
        <a:xfrm>
          <a:off x="0" y="0"/>
          <a:ext cx="0" cy="0"/>
          <a:chOff x="0" y="0"/>
          <a:chExt cx="0" cy="0"/>
        </a:xfrm>
      </p:grpSpPr>
      <p:sp>
        <p:nvSpPr>
          <p:cNvPr id="2" name="Title 1"/>
          <p:cNvSpPr>
            <a:spLocks noGrp="1"/>
          </p:cNvSpPr>
          <p:nvPr>
            <p:ph type="title"/>
          </p:nvPr>
        </p:nvSpPr>
        <p:spPr>
          <a:xfrm>
            <a:off x="418120" y="279249"/>
            <a:ext cx="8229600" cy="311789"/>
          </a:xfrm>
        </p:spPr>
        <p:txBody>
          <a:bodyPr/>
          <a:lstStyle>
            <a:lvl1pPr>
              <a:defRPr/>
            </a:lvl1pPr>
          </a:lstStyle>
          <a:p>
            <a:r>
              <a:rPr lang="en-US" smtClean="0"/>
              <a:t>Click to edit Master title style</a:t>
            </a:r>
            <a:endParaRPr lang="en-US" dirty="0"/>
          </a:p>
        </p:txBody>
      </p:sp>
      <p:sp>
        <p:nvSpPr>
          <p:cNvPr id="8" name="Content Placeholder 8"/>
          <p:cNvSpPr>
            <a:spLocks noGrp="1"/>
          </p:cNvSpPr>
          <p:nvPr>
            <p:ph sz="quarter" idx="13"/>
          </p:nvPr>
        </p:nvSpPr>
        <p:spPr>
          <a:xfrm>
            <a:off x="418120" y="537790"/>
            <a:ext cx="8227649" cy="301625"/>
          </a:xfrm>
        </p:spPr>
        <p:txBody>
          <a:bodyPr/>
          <a:lstStyle>
            <a:lvl1pPr marL="0" indent="0">
              <a:buFont typeface="Arial"/>
              <a:buNone/>
              <a:defRPr sz="1800">
                <a:solidFill>
                  <a:schemeClr val="bg2"/>
                </a:solidFill>
                <a:latin typeface="+mj-lt"/>
              </a:defRPr>
            </a:lvl1pPr>
          </a:lstStyle>
          <a:p>
            <a:pPr lvl="0"/>
            <a:r>
              <a:rPr lang="en-US" smtClean="0"/>
              <a:t>Click to edit Master text styles</a:t>
            </a:r>
          </a:p>
        </p:txBody>
      </p:sp>
      <p:sp>
        <p:nvSpPr>
          <p:cNvPr id="12" name="Text Placeholder 10"/>
          <p:cNvSpPr>
            <a:spLocks noGrp="1"/>
          </p:cNvSpPr>
          <p:nvPr>
            <p:ph type="body" sz="quarter" idx="16"/>
          </p:nvPr>
        </p:nvSpPr>
        <p:spPr>
          <a:xfrm>
            <a:off x="423863" y="1087438"/>
            <a:ext cx="4032250" cy="2544762"/>
          </a:xfrm>
        </p:spPr>
        <p:txBody>
          <a:bodyPr/>
          <a:lstStyle>
            <a:lvl1pPr marL="0" indent="0">
              <a:spcAft>
                <a:spcPts val="600"/>
              </a:spcAft>
              <a:buFont typeface="Arial" pitchFamily="34" charset="0"/>
              <a:buNone/>
              <a:defRPr baseline="0"/>
            </a:lvl1pPr>
            <a:lvl2pPr>
              <a:buNone/>
              <a:defRPr/>
            </a:lvl2pPr>
            <a:lvl3pPr>
              <a:buNone/>
              <a:defRPr/>
            </a:lvl3pPr>
            <a:lvl4pPr>
              <a:buNone/>
              <a:defRPr/>
            </a:lvl4pPr>
            <a:lvl5pPr>
              <a:buNone/>
              <a:defRPr/>
            </a:lvl5pPr>
          </a:lstStyle>
          <a:p>
            <a:pPr lvl="0"/>
            <a:r>
              <a:rPr lang="en-US" smtClean="0"/>
              <a:t>Click to edit Master text styles</a:t>
            </a:r>
          </a:p>
        </p:txBody>
      </p:sp>
      <p:sp>
        <p:nvSpPr>
          <p:cNvPr id="14" name="Text Placeholder 10"/>
          <p:cNvSpPr>
            <a:spLocks noGrp="1"/>
          </p:cNvSpPr>
          <p:nvPr>
            <p:ph type="body" sz="quarter" idx="17"/>
          </p:nvPr>
        </p:nvSpPr>
        <p:spPr>
          <a:xfrm>
            <a:off x="4608513" y="1087310"/>
            <a:ext cx="4032250" cy="2544762"/>
          </a:xfrm>
        </p:spPr>
        <p:txBody>
          <a:bodyPr/>
          <a:lstStyle>
            <a:lvl1pPr marL="0" indent="0">
              <a:spcAft>
                <a:spcPts val="600"/>
              </a:spcAft>
              <a:buNone/>
              <a:defRPr baseline="0"/>
            </a:lvl1pPr>
            <a:lvl2pPr marL="0" indent="0">
              <a:spcAft>
                <a:spcPts val="600"/>
              </a:spcAft>
              <a:buNone/>
              <a:defRPr/>
            </a:lvl2pPr>
            <a:lvl3pPr>
              <a:buNone/>
              <a:defRPr/>
            </a:lvl3pPr>
            <a:lvl4pPr>
              <a:buNone/>
              <a:defRPr/>
            </a:lvl4pPr>
            <a:lvl5pPr>
              <a:buNone/>
              <a:defRPr/>
            </a:lvl5pPr>
          </a:lstStyle>
          <a:p>
            <a:pPr lvl="0"/>
            <a:r>
              <a:rPr lang="en-US" smtClean="0"/>
              <a:t>Click to edit Master text styles</a:t>
            </a:r>
          </a:p>
          <a:p>
            <a:pPr lvl="1"/>
            <a:r>
              <a:rPr lang="en-US" smtClean="0"/>
              <a:t>Second level</a:t>
            </a: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Nokia White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6" name="Content Placeholder 8"/>
          <p:cNvSpPr>
            <a:spLocks noGrp="1"/>
          </p:cNvSpPr>
          <p:nvPr>
            <p:ph sz="quarter" idx="13"/>
          </p:nvPr>
        </p:nvSpPr>
        <p:spPr>
          <a:xfrm>
            <a:off x="418120" y="537790"/>
            <a:ext cx="8227649" cy="301625"/>
          </a:xfrm>
        </p:spPr>
        <p:txBody>
          <a:bodyPr/>
          <a:lstStyle>
            <a:lvl1pPr marL="0" indent="0">
              <a:buFont typeface="Arial"/>
              <a:buNone/>
              <a:defRPr sz="1800">
                <a:solidFill>
                  <a:schemeClr val="bg2"/>
                </a:solidFill>
                <a:latin typeface="+mj-lt"/>
              </a:defRPr>
            </a:lvl1pPr>
          </a:lstStyle>
          <a:p>
            <a:pPr lvl="0"/>
            <a:r>
              <a:rPr lang="en-US" smtClean="0"/>
              <a:t>Click to edit Master text styles</a:t>
            </a: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Nokia White 4">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4767263"/>
            <a:ext cx="2133600" cy="273844"/>
          </a:xfrm>
          <a:prstGeom prst="rect">
            <a:avLst/>
          </a:prstGeom>
        </p:spPr>
        <p:txBody>
          <a:bodyPr/>
          <a:lstStyle/>
          <a:p>
            <a:fld id="{826BA7B4-F034-4744-96FF-D9467E8B98F6}" type="datetimeFigureOut">
              <a:rPr lang="en-US" smtClean="0"/>
              <a:pPr/>
              <a:t>6/7/2016</a:t>
            </a:fld>
            <a:endParaRPr lang="en-US"/>
          </a:p>
        </p:txBody>
      </p:sp>
      <p:sp>
        <p:nvSpPr>
          <p:cNvPr id="5" name="Footer Placeholder 4"/>
          <p:cNvSpPr>
            <a:spLocks noGrp="1"/>
          </p:cNvSpPr>
          <p:nvPr>
            <p:ph type="ftr" sz="quarter" idx="11"/>
          </p:nvPr>
        </p:nvSpPr>
        <p:spPr>
          <a:xfrm>
            <a:off x="3124200" y="4767263"/>
            <a:ext cx="2895600" cy="273844"/>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4767263"/>
            <a:ext cx="2133600" cy="273844"/>
          </a:xfrm>
          <a:prstGeom prst="rect">
            <a:avLst/>
          </a:prstGeom>
        </p:spPr>
        <p:txBody>
          <a:bodyPr/>
          <a:lstStyle/>
          <a:p>
            <a:fld id="{CA65093E-86D3-4B6A-8B0A-BCEC18431CB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Nokia Blue Plain">
    <p:spTree>
      <p:nvGrpSpPr>
        <p:cNvPr id="1" name=""/>
        <p:cNvGrpSpPr/>
        <p:nvPr/>
      </p:nvGrpSpPr>
      <p:grpSpPr>
        <a:xfrm>
          <a:off x="0" y="0"/>
          <a:ext cx="0" cy="0"/>
          <a:chOff x="0" y="0"/>
          <a:chExt cx="0" cy="0"/>
        </a:xfrm>
      </p:grpSpPr>
      <p:pic>
        <p:nvPicPr>
          <p:cNvPr id="4" name="Picture 5"/>
          <p:cNvPicPr>
            <a:picLocks noChangeAspect="1"/>
          </p:cNvPicPr>
          <p:nvPr/>
        </p:nvPicPr>
        <p:blipFill>
          <a:blip r:embed="rId2"/>
          <a:srcRect/>
          <a:stretch>
            <a:fillRect/>
          </a:stretch>
        </p:blipFill>
        <p:spPr bwMode="auto">
          <a:xfrm>
            <a:off x="7958138" y="4672013"/>
            <a:ext cx="703262" cy="115887"/>
          </a:xfrm>
          <a:prstGeom prst="rect">
            <a:avLst/>
          </a:prstGeom>
          <a:noFill/>
          <a:ln w="9525">
            <a:noFill/>
            <a:miter lim="800000"/>
            <a:headEnd/>
            <a:tailEnd/>
          </a:ln>
        </p:spPr>
      </p:pic>
      <p:sp>
        <p:nvSpPr>
          <p:cNvPr id="5" name="Text Placeholder 4"/>
          <p:cNvSpPr>
            <a:spLocks noGrp="1"/>
          </p:cNvSpPr>
          <p:nvPr>
            <p:ph type="body" sz="quarter" idx="10" hasCustomPrompt="1"/>
          </p:nvPr>
        </p:nvSpPr>
        <p:spPr>
          <a:xfrm>
            <a:off x="417600" y="180000"/>
            <a:ext cx="8244000" cy="2253600"/>
          </a:xfrm>
        </p:spPr>
        <p:txBody>
          <a:bodyPr/>
          <a:lstStyle>
            <a:lvl1pPr marL="0" indent="0">
              <a:buNone/>
              <a:defRPr sz="6600">
                <a:solidFill>
                  <a:schemeClr val="tx2"/>
                </a:solidFill>
                <a:latin typeface="Nokia Pure Headline Ultra Light" panose="020B0204020202020204" pitchFamily="34" charset="0"/>
              </a:defRPr>
            </a:lvl1pPr>
          </a:lstStyle>
          <a:p>
            <a:pPr lvl="0"/>
            <a:r>
              <a:rPr lang="en-US" dirty="0" smtClean="0"/>
              <a:t>click to edit Master text styles</a:t>
            </a:r>
          </a:p>
        </p:txBody>
      </p:sp>
      <p:sp>
        <p:nvSpPr>
          <p:cNvPr id="8" name="Text Placeholder 7"/>
          <p:cNvSpPr>
            <a:spLocks noGrp="1"/>
          </p:cNvSpPr>
          <p:nvPr>
            <p:ph type="body" sz="quarter" idx="11"/>
          </p:nvPr>
        </p:nvSpPr>
        <p:spPr>
          <a:xfrm>
            <a:off x="417600" y="2217675"/>
            <a:ext cx="8244000" cy="2030400"/>
          </a:xfrm>
        </p:spPr>
        <p:txBody>
          <a:bodyPr/>
          <a:lstStyle>
            <a:lvl1pPr marL="324000" indent="-324000">
              <a:buFont typeface="Arial" pitchFamily="34" charset="0"/>
              <a:buChar char="•"/>
              <a:tabLst/>
              <a:defRPr>
                <a:latin typeface="+mn-lt"/>
              </a:defRPr>
            </a:lvl1pPr>
            <a:lvl2pPr marL="230188" indent="0">
              <a:buNone/>
              <a:defRPr>
                <a:latin typeface="+mn-lt"/>
              </a:defRPr>
            </a:lvl2pPr>
            <a:lvl3pPr>
              <a:defRPr>
                <a:latin typeface="+mn-lt"/>
              </a:defRPr>
            </a:lvl3pPr>
            <a:lvl4pPr>
              <a:defRPr>
                <a:latin typeface="+mn-lt"/>
              </a:defRPr>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Nokia Blue Plain">
    <p:spTree>
      <p:nvGrpSpPr>
        <p:cNvPr id="1" name=""/>
        <p:cNvGrpSpPr/>
        <p:nvPr/>
      </p:nvGrpSpPr>
      <p:grpSpPr>
        <a:xfrm>
          <a:off x="0" y="0"/>
          <a:ext cx="0" cy="0"/>
          <a:chOff x="0" y="0"/>
          <a:chExt cx="0" cy="0"/>
        </a:xfrm>
      </p:grpSpPr>
      <p:pic>
        <p:nvPicPr>
          <p:cNvPr id="3" name="Picture 5"/>
          <p:cNvPicPr>
            <a:picLocks noChangeAspect="1"/>
          </p:cNvPicPr>
          <p:nvPr/>
        </p:nvPicPr>
        <p:blipFill>
          <a:blip r:embed="rId2"/>
          <a:srcRect/>
          <a:stretch>
            <a:fillRect/>
          </a:stretch>
        </p:blipFill>
        <p:spPr bwMode="auto">
          <a:xfrm>
            <a:off x="7958138" y="4672013"/>
            <a:ext cx="703262" cy="115887"/>
          </a:xfrm>
          <a:prstGeom prst="rect">
            <a:avLst/>
          </a:prstGeom>
          <a:noFill/>
          <a:ln w="9525">
            <a:noFill/>
            <a:miter lim="800000"/>
            <a:headEnd/>
            <a:tailEnd/>
          </a:ln>
        </p:spPr>
      </p:pic>
      <p:sp>
        <p:nvSpPr>
          <p:cNvPr id="5" name="Text Placeholder 4"/>
          <p:cNvSpPr>
            <a:spLocks noGrp="1"/>
          </p:cNvSpPr>
          <p:nvPr>
            <p:ph type="body" sz="quarter" idx="10"/>
          </p:nvPr>
        </p:nvSpPr>
        <p:spPr>
          <a:xfrm>
            <a:off x="417600" y="288000"/>
            <a:ext cx="8244000" cy="2253600"/>
          </a:xfrm>
        </p:spPr>
        <p:txBody>
          <a:bodyPr/>
          <a:lstStyle>
            <a:lvl1pPr marL="0" indent="0">
              <a:spcAft>
                <a:spcPts val="1200"/>
              </a:spcAft>
              <a:buNone/>
              <a:defRPr sz="4400" baseline="0">
                <a:solidFill>
                  <a:schemeClr val="tx2"/>
                </a:solidFill>
                <a:latin typeface="+mj-lt"/>
              </a:defRPr>
            </a:lvl1pPr>
            <a:lvl2pPr>
              <a:defRPr>
                <a:latin typeface="+mj-lt"/>
              </a:defRPr>
            </a:lvl2pPr>
            <a:lvl3pPr>
              <a:defRPr>
                <a:latin typeface="+mj-lt"/>
              </a:defRPr>
            </a:lvl3pPr>
          </a:lstStyle>
          <a:p>
            <a:pPr lvl="0"/>
            <a:r>
              <a:rPr lang="en-US" dirty="0" smtClean="0"/>
              <a:t>Click to edit Master text styles</a:t>
            </a:r>
          </a:p>
          <a:p>
            <a:pPr lvl="1"/>
            <a:r>
              <a:rPr lang="en-US" dirty="0" smtClean="0"/>
              <a:t>Second level</a:t>
            </a:r>
          </a:p>
          <a:p>
            <a:pPr lvl="2"/>
            <a:r>
              <a:rPr lang="en-US" dirty="0" smtClean="0"/>
              <a:t>Third level</a:t>
            </a:r>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_Nokia Blue Plain">
    <p:spTree>
      <p:nvGrpSpPr>
        <p:cNvPr id="1" name=""/>
        <p:cNvGrpSpPr/>
        <p:nvPr/>
      </p:nvGrpSpPr>
      <p:grpSpPr>
        <a:xfrm>
          <a:off x="0" y="0"/>
          <a:ext cx="0" cy="0"/>
          <a:chOff x="0" y="0"/>
          <a:chExt cx="0" cy="0"/>
        </a:xfrm>
      </p:grpSpPr>
      <p:pic>
        <p:nvPicPr>
          <p:cNvPr id="2" name="Picture 5"/>
          <p:cNvPicPr>
            <a:picLocks noChangeAspect="1"/>
          </p:cNvPicPr>
          <p:nvPr/>
        </p:nvPicPr>
        <p:blipFill>
          <a:blip r:embed="rId2"/>
          <a:srcRect/>
          <a:stretch>
            <a:fillRect/>
          </a:stretch>
        </p:blipFill>
        <p:spPr bwMode="auto">
          <a:xfrm>
            <a:off x="7958138" y="4672013"/>
            <a:ext cx="703262" cy="115887"/>
          </a:xfrm>
          <a:prstGeom prst="rect">
            <a:avLst/>
          </a:prstGeom>
          <a:noFill/>
          <a:ln w="9525">
            <a:noFill/>
            <a:miter lim="800000"/>
            <a:headEnd/>
            <a:tailEnd/>
          </a:ln>
        </p:spPr>
      </p:pic>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Nokia Blue Separator">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bwMode="auto">
          <a:xfrm>
            <a:off x="3708400" y="2430463"/>
            <a:ext cx="1727200" cy="282575"/>
          </a:xfrm>
          <a:prstGeom prst="rect">
            <a:avLst/>
          </a:prstGeom>
          <a:noFill/>
          <a:ln w="9525">
            <a:noFill/>
            <a:miter lim="800000"/>
            <a:headEnd/>
            <a:tailEnd/>
          </a:ln>
        </p:spPr>
      </p:pic>
      <p:pic>
        <p:nvPicPr>
          <p:cNvPr id="3" name="Picture 3"/>
          <p:cNvPicPr>
            <a:picLocks noChangeAspect="1"/>
          </p:cNvPicPr>
          <p:nvPr userDrawn="1"/>
        </p:nvPicPr>
        <p:blipFill>
          <a:blip r:embed="rId2"/>
          <a:srcRect/>
          <a:stretch>
            <a:fillRect/>
          </a:stretch>
        </p:blipFill>
        <p:spPr bwMode="auto">
          <a:xfrm>
            <a:off x="3708400" y="2430463"/>
            <a:ext cx="1727200" cy="282575"/>
          </a:xfrm>
          <a:prstGeom prst="rect">
            <a:avLst/>
          </a:prstGeom>
          <a:noFill/>
          <a:ln w="9525">
            <a:noFill/>
            <a:miter lim="800000"/>
            <a:headEnd/>
            <a:tailEnd/>
          </a:ln>
        </p:spPr>
      </p:pic>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slideLayout" Target="../slideLayouts/slideLayout7.xml"/><Relationship Id="rId1" Type="http://schemas.openxmlformats.org/officeDocument/2006/relationships/slideLayout" Target="../slideLayouts/slideLayout6.xml"/><Relationship Id="rId5" Type="http://schemas.openxmlformats.org/officeDocument/2006/relationships/theme" Target="../theme/theme2.xml"/><Relationship Id="rId4"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35" name="Line 9"/>
          <p:cNvSpPr>
            <a:spLocks noChangeShapeType="1"/>
          </p:cNvSpPr>
          <p:nvPr/>
        </p:nvSpPr>
        <p:spPr bwMode="auto">
          <a:xfrm flipV="1">
            <a:off x="-179388" y="593725"/>
            <a:ext cx="9502776" cy="0"/>
          </a:xfrm>
          <a:prstGeom prst="line">
            <a:avLst/>
          </a:prstGeom>
          <a:noFill/>
          <a:ln w="3175">
            <a:solidFill>
              <a:schemeClr val="bg1"/>
            </a:solidFill>
            <a:round/>
            <a:headEnd/>
            <a:tailEnd/>
          </a:ln>
          <a:extLst/>
        </p:spPr>
        <p:txBody>
          <a:bodyPr anchor="ctr"/>
          <a:lstStyle/>
          <a:p>
            <a:pPr>
              <a:defRPr/>
            </a:pPr>
            <a:endParaRPr lang="en-GB" dirty="0">
              <a:latin typeface="+mj-lt"/>
            </a:endParaRPr>
          </a:p>
        </p:txBody>
      </p:sp>
      <p:sp>
        <p:nvSpPr>
          <p:cNvPr id="1036" name="Line 12"/>
          <p:cNvSpPr>
            <a:spLocks noChangeShapeType="1"/>
          </p:cNvSpPr>
          <p:nvPr/>
        </p:nvSpPr>
        <p:spPr bwMode="auto">
          <a:xfrm flipV="1">
            <a:off x="-179388" y="4914900"/>
            <a:ext cx="9502776" cy="0"/>
          </a:xfrm>
          <a:prstGeom prst="line">
            <a:avLst/>
          </a:prstGeom>
          <a:noFill/>
          <a:ln w="3175">
            <a:solidFill>
              <a:schemeClr val="bg1"/>
            </a:solidFill>
            <a:round/>
            <a:headEnd/>
            <a:tailEnd/>
          </a:ln>
          <a:extLst/>
        </p:spPr>
        <p:txBody>
          <a:bodyPr anchor="ctr"/>
          <a:lstStyle/>
          <a:p>
            <a:pPr>
              <a:defRPr/>
            </a:pPr>
            <a:endParaRPr lang="en-GB">
              <a:latin typeface="Arial" pitchFamily="34" charset="0"/>
            </a:endParaRPr>
          </a:p>
        </p:txBody>
      </p:sp>
      <p:sp>
        <p:nvSpPr>
          <p:cNvPr id="1037" name="Line 9"/>
          <p:cNvSpPr>
            <a:spLocks noChangeShapeType="1"/>
          </p:cNvSpPr>
          <p:nvPr/>
        </p:nvSpPr>
        <p:spPr bwMode="auto">
          <a:xfrm flipV="1">
            <a:off x="-179388" y="846138"/>
            <a:ext cx="9502776" cy="0"/>
          </a:xfrm>
          <a:prstGeom prst="line">
            <a:avLst/>
          </a:prstGeom>
          <a:noFill/>
          <a:ln w="3175">
            <a:solidFill>
              <a:schemeClr val="bg1"/>
            </a:solidFill>
            <a:round/>
            <a:headEnd/>
            <a:tailEnd/>
          </a:ln>
          <a:extLst/>
        </p:spPr>
        <p:txBody>
          <a:bodyPr anchor="ctr"/>
          <a:lstStyle/>
          <a:p>
            <a:pPr>
              <a:defRPr/>
            </a:pPr>
            <a:endParaRPr lang="en-GB">
              <a:latin typeface="Arial" pitchFamily="34" charset="0"/>
            </a:endParaRPr>
          </a:p>
        </p:txBody>
      </p:sp>
      <p:sp>
        <p:nvSpPr>
          <p:cNvPr id="1038" name="Line 10"/>
          <p:cNvSpPr>
            <a:spLocks noChangeShapeType="1"/>
          </p:cNvSpPr>
          <p:nvPr/>
        </p:nvSpPr>
        <p:spPr bwMode="auto">
          <a:xfrm flipH="1">
            <a:off x="-179388" y="1092200"/>
            <a:ext cx="9502776" cy="0"/>
          </a:xfrm>
          <a:prstGeom prst="line">
            <a:avLst/>
          </a:prstGeom>
          <a:noFill/>
          <a:ln w="3175">
            <a:solidFill>
              <a:schemeClr val="bg1"/>
            </a:solidFill>
            <a:round/>
            <a:headEnd/>
            <a:tailEnd/>
          </a:ln>
          <a:extLst/>
        </p:spPr>
        <p:txBody>
          <a:bodyPr anchor="ctr"/>
          <a:lstStyle/>
          <a:p>
            <a:pPr>
              <a:defRPr/>
            </a:pPr>
            <a:endParaRPr lang="en-GB">
              <a:latin typeface="Arial" pitchFamily="34" charset="0"/>
            </a:endParaRPr>
          </a:p>
        </p:txBody>
      </p:sp>
      <p:sp>
        <p:nvSpPr>
          <p:cNvPr id="1039" name="Line 12"/>
          <p:cNvSpPr>
            <a:spLocks noChangeShapeType="1"/>
          </p:cNvSpPr>
          <p:nvPr/>
        </p:nvSpPr>
        <p:spPr bwMode="auto">
          <a:xfrm flipV="1">
            <a:off x="-179388" y="4665663"/>
            <a:ext cx="9502776" cy="0"/>
          </a:xfrm>
          <a:prstGeom prst="line">
            <a:avLst/>
          </a:prstGeom>
          <a:noFill/>
          <a:ln w="3175">
            <a:solidFill>
              <a:schemeClr val="bg1"/>
            </a:solidFill>
            <a:round/>
            <a:headEnd/>
            <a:tailEnd/>
          </a:ln>
          <a:extLst/>
        </p:spPr>
        <p:txBody>
          <a:bodyPr anchor="ctr"/>
          <a:lstStyle/>
          <a:p>
            <a:pPr>
              <a:defRPr/>
            </a:pPr>
            <a:endParaRPr lang="en-GB">
              <a:latin typeface="Arial" pitchFamily="34" charset="0"/>
            </a:endParaRPr>
          </a:p>
        </p:txBody>
      </p:sp>
      <p:sp>
        <p:nvSpPr>
          <p:cNvPr id="1040" name="Line 13"/>
          <p:cNvSpPr>
            <a:spLocks noChangeShapeType="1"/>
          </p:cNvSpPr>
          <p:nvPr/>
        </p:nvSpPr>
        <p:spPr bwMode="auto">
          <a:xfrm flipH="1" flipV="1">
            <a:off x="-179388" y="4400550"/>
            <a:ext cx="9502776" cy="0"/>
          </a:xfrm>
          <a:prstGeom prst="line">
            <a:avLst/>
          </a:prstGeom>
          <a:noFill/>
          <a:ln w="3175">
            <a:solidFill>
              <a:schemeClr val="bg1"/>
            </a:solidFill>
            <a:round/>
            <a:headEnd/>
            <a:tailEnd/>
          </a:ln>
          <a:extLst/>
        </p:spPr>
        <p:txBody>
          <a:bodyPr anchor="ctr"/>
          <a:lstStyle/>
          <a:p>
            <a:pPr>
              <a:defRPr/>
            </a:pPr>
            <a:endParaRPr lang="en-GB">
              <a:latin typeface="Arial" pitchFamily="34" charset="0"/>
            </a:endParaRPr>
          </a:p>
        </p:txBody>
      </p:sp>
      <p:sp>
        <p:nvSpPr>
          <p:cNvPr id="1041" name="Line 14"/>
          <p:cNvSpPr>
            <a:spLocks noChangeShapeType="1"/>
          </p:cNvSpPr>
          <p:nvPr/>
        </p:nvSpPr>
        <p:spPr bwMode="auto">
          <a:xfrm>
            <a:off x="-179388" y="280988"/>
            <a:ext cx="9502776" cy="0"/>
          </a:xfrm>
          <a:prstGeom prst="line">
            <a:avLst/>
          </a:prstGeom>
          <a:noFill/>
          <a:ln w="3175">
            <a:solidFill>
              <a:schemeClr val="bg1"/>
            </a:solidFill>
            <a:round/>
            <a:headEnd/>
            <a:tailEnd/>
          </a:ln>
          <a:extLst/>
        </p:spPr>
        <p:txBody>
          <a:bodyPr anchor="ctr"/>
          <a:lstStyle/>
          <a:p>
            <a:pPr>
              <a:defRPr/>
            </a:pPr>
            <a:endParaRPr lang="en-GB">
              <a:latin typeface="Arial" pitchFamily="34" charset="0"/>
            </a:endParaRPr>
          </a:p>
        </p:txBody>
      </p:sp>
      <p:sp>
        <p:nvSpPr>
          <p:cNvPr id="1042" name="Line 15"/>
          <p:cNvSpPr>
            <a:spLocks noChangeShapeType="1"/>
          </p:cNvSpPr>
          <p:nvPr/>
        </p:nvSpPr>
        <p:spPr bwMode="auto">
          <a:xfrm flipH="1">
            <a:off x="417513" y="-147638"/>
            <a:ext cx="0" cy="5508626"/>
          </a:xfrm>
          <a:prstGeom prst="line">
            <a:avLst/>
          </a:prstGeom>
          <a:noFill/>
          <a:ln w="3175">
            <a:solidFill>
              <a:schemeClr val="bg1"/>
            </a:solidFill>
            <a:round/>
            <a:headEnd/>
            <a:tailEnd/>
          </a:ln>
          <a:extLst/>
        </p:spPr>
        <p:txBody>
          <a:bodyPr anchor="ctr"/>
          <a:lstStyle/>
          <a:p>
            <a:pPr>
              <a:defRPr/>
            </a:pPr>
            <a:endParaRPr lang="en-GB">
              <a:latin typeface="Arial" pitchFamily="34" charset="0"/>
            </a:endParaRPr>
          </a:p>
        </p:txBody>
      </p:sp>
      <p:sp>
        <p:nvSpPr>
          <p:cNvPr id="1043" name="Line 17"/>
          <p:cNvSpPr>
            <a:spLocks noChangeShapeType="1"/>
          </p:cNvSpPr>
          <p:nvPr/>
        </p:nvSpPr>
        <p:spPr bwMode="auto">
          <a:xfrm>
            <a:off x="8656638" y="-147638"/>
            <a:ext cx="0" cy="5508626"/>
          </a:xfrm>
          <a:prstGeom prst="line">
            <a:avLst/>
          </a:prstGeom>
          <a:noFill/>
          <a:ln w="3175">
            <a:solidFill>
              <a:schemeClr val="bg1"/>
            </a:solidFill>
            <a:round/>
            <a:headEnd/>
            <a:tailEnd/>
          </a:ln>
          <a:extLst/>
        </p:spPr>
        <p:txBody>
          <a:bodyPr anchor="ctr"/>
          <a:lstStyle/>
          <a:p>
            <a:pPr>
              <a:defRPr/>
            </a:pPr>
            <a:endParaRPr lang="en-GB">
              <a:latin typeface="Arial" pitchFamily="34" charset="0"/>
            </a:endParaRPr>
          </a:p>
        </p:txBody>
      </p:sp>
      <p:sp>
        <p:nvSpPr>
          <p:cNvPr id="2" name="Title Placeholder 1"/>
          <p:cNvSpPr>
            <a:spLocks noGrp="1"/>
          </p:cNvSpPr>
          <p:nvPr>
            <p:ph type="title"/>
          </p:nvPr>
        </p:nvSpPr>
        <p:spPr bwMode="auto">
          <a:xfrm>
            <a:off x="417513" y="279400"/>
            <a:ext cx="8229600" cy="31115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title style</a:t>
            </a:r>
            <a:endParaRPr lang="en-US" dirty="0" smtClean="0"/>
          </a:p>
        </p:txBody>
      </p:sp>
      <p:sp>
        <p:nvSpPr>
          <p:cNvPr id="4" name="Text Placeholder 2"/>
          <p:cNvSpPr>
            <a:spLocks noGrp="1"/>
          </p:cNvSpPr>
          <p:nvPr>
            <p:ph type="body" idx="1"/>
          </p:nvPr>
        </p:nvSpPr>
        <p:spPr bwMode="auto">
          <a:xfrm>
            <a:off x="417513" y="1089025"/>
            <a:ext cx="8229600" cy="330676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2" name="Text Box 9"/>
          <p:cNvSpPr txBox="1">
            <a:spLocks noChangeArrowheads="1"/>
          </p:cNvSpPr>
          <p:nvPr/>
        </p:nvSpPr>
        <p:spPr bwMode="auto">
          <a:xfrm>
            <a:off x="0" y="-352425"/>
            <a:ext cx="9144000" cy="233362"/>
          </a:xfrm>
          <a:prstGeom prst="rect">
            <a:avLst/>
          </a:prstGeom>
          <a:noFill/>
          <a:ln w="19050" algn="ctr">
            <a:noFill/>
            <a:miter lim="800000"/>
            <a:headEnd/>
            <a:tailEnd/>
          </a:ln>
          <a:effectLst/>
        </p:spPr>
        <p:txBody>
          <a:bodyPr lIns="90000" tIns="46800" rIns="90000" bIns="46800">
            <a:spAutoFit/>
          </a:bodyPr>
          <a:lstStyle/>
          <a:p>
            <a:pPr algn="ctr" defTabSz="762000" eaLnBrk="0" hangingPunct="0">
              <a:lnSpc>
                <a:spcPct val="90000"/>
              </a:lnSpc>
              <a:spcBef>
                <a:spcPct val="50000"/>
              </a:spcBef>
              <a:buClr>
                <a:schemeClr val="accent1"/>
              </a:buClr>
              <a:defRPr/>
            </a:pPr>
            <a:r>
              <a:rPr lang="en-US" sz="1000" dirty="0">
                <a:solidFill>
                  <a:schemeClr val="tx2"/>
                </a:solidFill>
                <a:latin typeface="+mn-lt"/>
                <a:cs typeface="+mn-cs"/>
              </a:rPr>
              <a:t>To change the document information in the footer, press [Alt + F8] and use the “FORM“</a:t>
            </a:r>
          </a:p>
        </p:txBody>
      </p:sp>
      <p:sp>
        <p:nvSpPr>
          <p:cNvPr id="41" name="AutoShape 57"/>
          <p:cNvSpPr>
            <a:spLocks noChangeArrowheads="1"/>
          </p:cNvSpPr>
          <p:nvPr/>
        </p:nvSpPr>
        <p:spPr bwMode="auto">
          <a:xfrm>
            <a:off x="1474788" y="5208588"/>
            <a:ext cx="287337" cy="134937"/>
          </a:xfrm>
          <a:prstGeom prst="roundRect">
            <a:avLst>
              <a:gd name="adj" fmla="val 16667"/>
            </a:avLst>
          </a:prstGeom>
          <a:solidFill>
            <a:schemeClr val="accent1"/>
          </a:solidFill>
          <a:ln w="9525">
            <a:noFill/>
            <a:round/>
            <a:headEnd/>
            <a:tailEnd/>
          </a:ln>
        </p:spPr>
        <p:txBody>
          <a:bodyPr lIns="18000" tIns="252000" rIns="18000" bIns="0"/>
          <a:lstStyle/>
          <a:p>
            <a:pPr defTabSz="603250" eaLnBrk="0" hangingPunct="0">
              <a:spcBef>
                <a:spcPct val="15000"/>
              </a:spcBef>
              <a:spcAft>
                <a:spcPct val="15000"/>
              </a:spcAft>
              <a:buClr>
                <a:schemeClr val="accent1"/>
              </a:buClr>
              <a:defRPr/>
            </a:pPr>
            <a:r>
              <a:rPr lang="en-GB" sz="500" b="1" dirty="0">
                <a:solidFill>
                  <a:schemeClr val="tx2"/>
                </a:solidFill>
                <a:latin typeface="+mn-lt"/>
                <a:cs typeface="Arial" panose="020B0604020202020204" pitchFamily="34" charset="0"/>
              </a:rPr>
              <a:t>R 18 </a:t>
            </a:r>
            <a:br>
              <a:rPr lang="en-GB" sz="500" b="1" dirty="0">
                <a:solidFill>
                  <a:schemeClr val="tx2"/>
                </a:solidFill>
                <a:latin typeface="+mn-lt"/>
                <a:cs typeface="Arial" panose="020B0604020202020204" pitchFamily="34" charset="0"/>
              </a:rPr>
            </a:br>
            <a:r>
              <a:rPr lang="en-GB" sz="500" b="1" dirty="0">
                <a:solidFill>
                  <a:schemeClr val="tx2"/>
                </a:solidFill>
                <a:latin typeface="+mn-lt"/>
                <a:cs typeface="Arial" panose="020B0604020202020204" pitchFamily="34" charset="0"/>
              </a:rPr>
              <a:t>G 65 </a:t>
            </a:r>
            <a:br>
              <a:rPr lang="en-GB" sz="500" b="1" dirty="0">
                <a:solidFill>
                  <a:schemeClr val="tx2"/>
                </a:solidFill>
                <a:latin typeface="+mn-lt"/>
                <a:cs typeface="Arial" panose="020B0604020202020204" pitchFamily="34" charset="0"/>
              </a:rPr>
            </a:br>
            <a:r>
              <a:rPr lang="en-GB" sz="500" b="1" dirty="0">
                <a:solidFill>
                  <a:schemeClr val="tx2"/>
                </a:solidFill>
                <a:latin typeface="+mn-lt"/>
                <a:cs typeface="Arial" panose="020B0604020202020204" pitchFamily="34" charset="0"/>
              </a:rPr>
              <a:t>B 145</a:t>
            </a:r>
          </a:p>
        </p:txBody>
      </p:sp>
      <p:sp>
        <p:nvSpPr>
          <p:cNvPr id="43" name="AutoShape 58"/>
          <p:cNvSpPr>
            <a:spLocks noChangeArrowheads="1"/>
          </p:cNvSpPr>
          <p:nvPr/>
        </p:nvSpPr>
        <p:spPr bwMode="auto">
          <a:xfrm>
            <a:off x="1835150" y="5208588"/>
            <a:ext cx="287338" cy="134937"/>
          </a:xfrm>
          <a:prstGeom prst="roundRect">
            <a:avLst>
              <a:gd name="adj" fmla="val 16667"/>
            </a:avLst>
          </a:prstGeom>
          <a:solidFill>
            <a:schemeClr val="accent2"/>
          </a:solidFill>
          <a:ln w="9525">
            <a:noFill/>
            <a:round/>
            <a:headEnd/>
            <a:tailEnd/>
          </a:ln>
        </p:spPr>
        <p:txBody>
          <a:bodyPr lIns="18000" tIns="252000" rIns="18000" bIns="0"/>
          <a:lstStyle/>
          <a:p>
            <a:pPr defTabSz="603250" eaLnBrk="0" hangingPunct="0">
              <a:spcBef>
                <a:spcPct val="15000"/>
              </a:spcBef>
              <a:spcAft>
                <a:spcPct val="15000"/>
              </a:spcAft>
              <a:buClr>
                <a:schemeClr val="accent1"/>
              </a:buClr>
              <a:defRPr/>
            </a:pPr>
            <a:r>
              <a:rPr lang="en-GB" sz="500" b="1" dirty="0">
                <a:solidFill>
                  <a:schemeClr val="tx2"/>
                </a:solidFill>
                <a:latin typeface="+mn-lt"/>
                <a:cs typeface="Arial" panose="020B0604020202020204" pitchFamily="34" charset="0"/>
              </a:rPr>
              <a:t>R 0 </a:t>
            </a:r>
            <a:br>
              <a:rPr lang="en-GB" sz="500" b="1" dirty="0">
                <a:solidFill>
                  <a:schemeClr val="tx2"/>
                </a:solidFill>
                <a:latin typeface="+mn-lt"/>
                <a:cs typeface="Arial" panose="020B0604020202020204" pitchFamily="34" charset="0"/>
              </a:rPr>
            </a:br>
            <a:r>
              <a:rPr lang="en-GB" sz="500" b="1" dirty="0">
                <a:solidFill>
                  <a:schemeClr val="tx2"/>
                </a:solidFill>
                <a:latin typeface="+mn-lt"/>
                <a:cs typeface="Arial" panose="020B0604020202020204" pitchFamily="34" charset="0"/>
              </a:rPr>
              <a:t>G 201 </a:t>
            </a:r>
            <a:br>
              <a:rPr lang="en-GB" sz="500" b="1" dirty="0">
                <a:solidFill>
                  <a:schemeClr val="tx2"/>
                </a:solidFill>
                <a:latin typeface="+mn-lt"/>
                <a:cs typeface="Arial" panose="020B0604020202020204" pitchFamily="34" charset="0"/>
              </a:rPr>
            </a:br>
            <a:r>
              <a:rPr lang="en-GB" sz="500" b="1" dirty="0">
                <a:solidFill>
                  <a:schemeClr val="tx2"/>
                </a:solidFill>
                <a:latin typeface="+mn-lt"/>
                <a:cs typeface="Arial" panose="020B0604020202020204" pitchFamily="34" charset="0"/>
              </a:rPr>
              <a:t>B 255</a:t>
            </a:r>
          </a:p>
        </p:txBody>
      </p:sp>
      <p:sp>
        <p:nvSpPr>
          <p:cNvPr id="44" name="AutoShape 59"/>
          <p:cNvSpPr>
            <a:spLocks noChangeArrowheads="1"/>
          </p:cNvSpPr>
          <p:nvPr/>
        </p:nvSpPr>
        <p:spPr bwMode="auto">
          <a:xfrm>
            <a:off x="2195513" y="5208588"/>
            <a:ext cx="287337" cy="134937"/>
          </a:xfrm>
          <a:prstGeom prst="roundRect">
            <a:avLst>
              <a:gd name="adj" fmla="val 16667"/>
            </a:avLst>
          </a:prstGeom>
          <a:solidFill>
            <a:schemeClr val="accent4"/>
          </a:solidFill>
          <a:ln w="9525">
            <a:noFill/>
            <a:round/>
            <a:headEnd/>
            <a:tailEnd/>
          </a:ln>
          <a:effectLst/>
        </p:spPr>
        <p:txBody>
          <a:bodyPr lIns="18000" tIns="252000" rIns="18000" bIns="0"/>
          <a:lstStyle/>
          <a:p>
            <a:pPr defTabSz="604647" eaLnBrk="0" fontAlgn="auto" hangingPunct="0">
              <a:spcBef>
                <a:spcPct val="15000"/>
              </a:spcBef>
              <a:spcAft>
                <a:spcPct val="15000"/>
              </a:spcAft>
              <a:buClr>
                <a:schemeClr val="accent1"/>
              </a:buClr>
              <a:defRPr/>
            </a:pPr>
            <a:r>
              <a:rPr lang="en-US" sz="500" b="1" dirty="0">
                <a:solidFill>
                  <a:schemeClr val="tx2"/>
                </a:solidFill>
                <a:latin typeface="+mn-lt"/>
                <a:cs typeface="Arial" panose="020B0604020202020204" pitchFamily="34" charset="0"/>
              </a:rPr>
              <a:t>R 104</a:t>
            </a:r>
            <a:br>
              <a:rPr lang="en-US" sz="500" b="1" dirty="0">
                <a:solidFill>
                  <a:schemeClr val="tx2"/>
                </a:solidFill>
                <a:latin typeface="+mn-lt"/>
                <a:cs typeface="Arial" panose="020B0604020202020204" pitchFamily="34" charset="0"/>
              </a:rPr>
            </a:br>
            <a:r>
              <a:rPr lang="en-US" sz="500" b="1" dirty="0">
                <a:solidFill>
                  <a:schemeClr val="tx2"/>
                </a:solidFill>
                <a:latin typeface="+mn-lt"/>
                <a:cs typeface="Arial" panose="020B0604020202020204" pitchFamily="34" charset="0"/>
              </a:rPr>
              <a:t>G 113</a:t>
            </a:r>
            <a:br>
              <a:rPr lang="en-US" sz="500" b="1" dirty="0">
                <a:solidFill>
                  <a:schemeClr val="tx2"/>
                </a:solidFill>
                <a:latin typeface="+mn-lt"/>
                <a:cs typeface="Arial" panose="020B0604020202020204" pitchFamily="34" charset="0"/>
              </a:rPr>
            </a:br>
            <a:r>
              <a:rPr lang="en-US" sz="500" b="1" dirty="0">
                <a:solidFill>
                  <a:schemeClr val="tx2"/>
                </a:solidFill>
                <a:latin typeface="+mn-lt"/>
                <a:cs typeface="Arial" panose="020B0604020202020204" pitchFamily="34" charset="0"/>
              </a:rPr>
              <a:t>B 122</a:t>
            </a:r>
          </a:p>
        </p:txBody>
      </p:sp>
      <p:sp>
        <p:nvSpPr>
          <p:cNvPr id="45" name="AutoShape 64"/>
          <p:cNvSpPr>
            <a:spLocks noChangeArrowheads="1"/>
          </p:cNvSpPr>
          <p:nvPr/>
        </p:nvSpPr>
        <p:spPr bwMode="auto">
          <a:xfrm>
            <a:off x="2916238" y="5208588"/>
            <a:ext cx="287337" cy="134937"/>
          </a:xfrm>
          <a:prstGeom prst="roundRect">
            <a:avLst>
              <a:gd name="adj" fmla="val 16667"/>
            </a:avLst>
          </a:prstGeom>
          <a:solidFill>
            <a:schemeClr val="accent6"/>
          </a:solidFill>
          <a:ln w="9525">
            <a:noFill/>
            <a:round/>
            <a:headEnd/>
            <a:tailEnd/>
          </a:ln>
        </p:spPr>
        <p:txBody>
          <a:bodyPr lIns="18000" tIns="252000" rIns="18000" bIns="0"/>
          <a:lstStyle/>
          <a:p>
            <a:pPr defTabSz="603250" eaLnBrk="0" hangingPunct="0">
              <a:spcBef>
                <a:spcPct val="15000"/>
              </a:spcBef>
              <a:spcAft>
                <a:spcPct val="15000"/>
              </a:spcAft>
              <a:buClr>
                <a:schemeClr val="accent1"/>
              </a:buClr>
              <a:defRPr/>
            </a:pPr>
            <a:r>
              <a:rPr lang="en-GB" sz="500" b="1" dirty="0">
                <a:solidFill>
                  <a:schemeClr val="tx2"/>
                </a:solidFill>
                <a:latin typeface="+mn-lt"/>
                <a:cs typeface="Arial" panose="020B0604020202020204" pitchFamily="34" charset="0"/>
              </a:rPr>
              <a:t>R 216</a:t>
            </a:r>
            <a:br>
              <a:rPr lang="en-GB" sz="500" b="1" dirty="0">
                <a:solidFill>
                  <a:schemeClr val="tx2"/>
                </a:solidFill>
                <a:latin typeface="+mn-lt"/>
                <a:cs typeface="Arial" panose="020B0604020202020204" pitchFamily="34" charset="0"/>
              </a:rPr>
            </a:br>
            <a:r>
              <a:rPr lang="en-GB" sz="500" b="1" dirty="0">
                <a:solidFill>
                  <a:schemeClr val="tx2"/>
                </a:solidFill>
                <a:latin typeface="+mn-lt"/>
                <a:cs typeface="Arial" panose="020B0604020202020204" pitchFamily="34" charset="0"/>
              </a:rPr>
              <a:t>G 217</a:t>
            </a:r>
            <a:br>
              <a:rPr lang="en-GB" sz="500" b="1" dirty="0">
                <a:solidFill>
                  <a:schemeClr val="tx2"/>
                </a:solidFill>
                <a:latin typeface="+mn-lt"/>
                <a:cs typeface="Arial" panose="020B0604020202020204" pitchFamily="34" charset="0"/>
              </a:rPr>
            </a:br>
            <a:r>
              <a:rPr lang="en-GB" sz="500" b="1" dirty="0">
                <a:solidFill>
                  <a:schemeClr val="tx2"/>
                </a:solidFill>
                <a:latin typeface="+mn-lt"/>
                <a:cs typeface="Arial" panose="020B0604020202020204" pitchFamily="34" charset="0"/>
              </a:rPr>
              <a:t>B 218</a:t>
            </a:r>
          </a:p>
        </p:txBody>
      </p:sp>
      <p:sp>
        <p:nvSpPr>
          <p:cNvPr id="46" name="AutoShape 65"/>
          <p:cNvSpPr>
            <a:spLocks noChangeArrowheads="1"/>
          </p:cNvSpPr>
          <p:nvPr/>
        </p:nvSpPr>
        <p:spPr bwMode="auto">
          <a:xfrm>
            <a:off x="2555875" y="5208588"/>
            <a:ext cx="287338" cy="134937"/>
          </a:xfrm>
          <a:prstGeom prst="roundRect">
            <a:avLst>
              <a:gd name="adj" fmla="val 16667"/>
            </a:avLst>
          </a:prstGeom>
          <a:solidFill>
            <a:schemeClr val="accent4"/>
          </a:solidFill>
          <a:ln w="9525">
            <a:noFill/>
            <a:round/>
            <a:headEnd/>
            <a:tailEnd/>
          </a:ln>
        </p:spPr>
        <p:txBody>
          <a:bodyPr lIns="18000" tIns="252000" rIns="18000" bIns="0"/>
          <a:lstStyle/>
          <a:p>
            <a:pPr defTabSz="603250" eaLnBrk="0" hangingPunct="0">
              <a:spcBef>
                <a:spcPct val="15000"/>
              </a:spcBef>
              <a:spcAft>
                <a:spcPct val="15000"/>
              </a:spcAft>
              <a:buClr>
                <a:schemeClr val="accent1"/>
              </a:buClr>
              <a:defRPr/>
            </a:pPr>
            <a:r>
              <a:rPr lang="en-GB" sz="500" b="1" dirty="0">
                <a:solidFill>
                  <a:schemeClr val="tx2"/>
                </a:solidFill>
                <a:latin typeface="+mn-lt"/>
                <a:cs typeface="Arial" panose="020B0604020202020204" pitchFamily="34" charset="0"/>
              </a:rPr>
              <a:t>R 168</a:t>
            </a:r>
            <a:br>
              <a:rPr lang="en-GB" sz="500" b="1" dirty="0">
                <a:solidFill>
                  <a:schemeClr val="tx2"/>
                </a:solidFill>
                <a:latin typeface="+mn-lt"/>
                <a:cs typeface="Arial" panose="020B0604020202020204" pitchFamily="34" charset="0"/>
              </a:rPr>
            </a:br>
            <a:r>
              <a:rPr lang="en-GB" sz="500" b="1" dirty="0">
                <a:solidFill>
                  <a:schemeClr val="tx2"/>
                </a:solidFill>
                <a:latin typeface="+mn-lt"/>
                <a:cs typeface="Arial" panose="020B0604020202020204" pitchFamily="34" charset="0"/>
              </a:rPr>
              <a:t>G 187</a:t>
            </a:r>
            <a:br>
              <a:rPr lang="en-GB" sz="500" b="1" dirty="0">
                <a:solidFill>
                  <a:schemeClr val="tx2"/>
                </a:solidFill>
                <a:latin typeface="+mn-lt"/>
                <a:cs typeface="Arial" panose="020B0604020202020204" pitchFamily="34" charset="0"/>
              </a:rPr>
            </a:br>
            <a:r>
              <a:rPr lang="en-GB" sz="500" b="1" dirty="0">
                <a:solidFill>
                  <a:schemeClr val="tx2"/>
                </a:solidFill>
                <a:latin typeface="+mn-lt"/>
                <a:cs typeface="Arial" panose="020B0604020202020204" pitchFamily="34" charset="0"/>
              </a:rPr>
              <a:t>B 192</a:t>
            </a:r>
          </a:p>
        </p:txBody>
      </p:sp>
      <p:sp>
        <p:nvSpPr>
          <p:cNvPr id="47" name="Rectangle 68"/>
          <p:cNvSpPr>
            <a:spLocks noChangeArrowheads="1"/>
          </p:cNvSpPr>
          <p:nvPr/>
        </p:nvSpPr>
        <p:spPr bwMode="auto">
          <a:xfrm>
            <a:off x="647700" y="5208588"/>
            <a:ext cx="792163" cy="134937"/>
          </a:xfrm>
          <a:prstGeom prst="rect">
            <a:avLst/>
          </a:prstGeom>
          <a:noFill/>
          <a:ln>
            <a:noFill/>
          </a:ln>
          <a:extLst/>
        </p:spPr>
        <p:txBody>
          <a:bodyPr wrap="none" lIns="18000" tIns="0" rIns="36000" bIns="0" anchor="ctr"/>
          <a:lstStyle/>
          <a:p>
            <a:pPr algn="r" defTabSz="603250" eaLnBrk="0" hangingPunct="0">
              <a:spcBef>
                <a:spcPct val="15000"/>
              </a:spcBef>
              <a:spcAft>
                <a:spcPct val="15000"/>
              </a:spcAft>
              <a:buClr>
                <a:schemeClr val="accent1"/>
              </a:buClr>
              <a:defRPr/>
            </a:pPr>
            <a:r>
              <a:rPr lang="en-GB" sz="500" b="1" dirty="0">
                <a:solidFill>
                  <a:schemeClr val="tx2"/>
                </a:solidFill>
                <a:latin typeface="Arial" panose="020B0604020202020204" pitchFamily="34" charset="0"/>
                <a:cs typeface="Arial" panose="020B0604020202020204" pitchFamily="34" charset="0"/>
              </a:rPr>
              <a:t>Core and </a:t>
            </a:r>
            <a:r>
              <a:rPr lang="en-GB" sz="500" b="1" dirty="0">
                <a:solidFill>
                  <a:schemeClr val="tx2"/>
                </a:solidFill>
                <a:latin typeface="+mn-lt"/>
                <a:cs typeface="Arial" panose="020B0604020202020204" pitchFamily="34" charset="0"/>
              </a:rPr>
              <a:t>background</a:t>
            </a:r>
            <a:r>
              <a:rPr lang="en-GB" sz="500" b="1" dirty="0">
                <a:solidFill>
                  <a:schemeClr val="tx2"/>
                </a:solidFill>
                <a:latin typeface="Arial" panose="020B0604020202020204" pitchFamily="34" charset="0"/>
                <a:cs typeface="Arial" panose="020B0604020202020204" pitchFamily="34" charset="0"/>
              </a:rPr>
              <a:t> </a:t>
            </a:r>
            <a:r>
              <a:rPr lang="en-GB" sz="500" b="1" dirty="0" smtClean="0">
                <a:solidFill>
                  <a:schemeClr val="tx2"/>
                </a:solidFill>
                <a:latin typeface="Arial" panose="020B0604020202020204" pitchFamily="34" charset="0"/>
                <a:cs typeface="Arial" panose="020B0604020202020204" pitchFamily="34" charset="0"/>
              </a:rPr>
              <a:t>colors</a:t>
            </a:r>
            <a:r>
              <a:rPr lang="en-GB" sz="500" b="1" dirty="0">
                <a:solidFill>
                  <a:schemeClr val="tx2"/>
                </a:solidFill>
                <a:latin typeface="Arial" panose="020B0604020202020204" pitchFamily="34" charset="0"/>
                <a:cs typeface="Arial" panose="020B0604020202020204" pitchFamily="34" charset="0"/>
              </a:rPr>
              <a:t>:</a:t>
            </a:r>
          </a:p>
        </p:txBody>
      </p:sp>
      <p:sp>
        <p:nvSpPr>
          <p:cNvPr id="48" name="AutoShape 57"/>
          <p:cNvSpPr>
            <a:spLocks noChangeArrowheads="1"/>
          </p:cNvSpPr>
          <p:nvPr/>
        </p:nvSpPr>
        <p:spPr bwMode="auto">
          <a:xfrm>
            <a:off x="1474788" y="5208588"/>
            <a:ext cx="287337" cy="134937"/>
          </a:xfrm>
          <a:prstGeom prst="roundRect">
            <a:avLst>
              <a:gd name="adj" fmla="val 16667"/>
            </a:avLst>
          </a:prstGeom>
          <a:solidFill>
            <a:schemeClr val="tx1"/>
          </a:solidFill>
          <a:ln w="9525">
            <a:noFill/>
            <a:round/>
            <a:headEnd/>
            <a:tailEnd/>
          </a:ln>
        </p:spPr>
        <p:txBody>
          <a:bodyPr lIns="18000" tIns="252000" rIns="18000" bIns="0"/>
          <a:lstStyle/>
          <a:p>
            <a:pPr defTabSz="603250" eaLnBrk="0" hangingPunct="0">
              <a:spcBef>
                <a:spcPct val="15000"/>
              </a:spcBef>
              <a:spcAft>
                <a:spcPct val="15000"/>
              </a:spcAft>
              <a:buClr>
                <a:schemeClr val="accent1"/>
              </a:buClr>
              <a:defRPr/>
            </a:pPr>
            <a:endParaRPr lang="en-US" sz="500" b="1">
              <a:solidFill>
                <a:schemeClr val="tx2"/>
              </a:solidFill>
              <a:latin typeface="+mn-lt"/>
              <a:cs typeface="Arial" panose="020B0604020202020204" pitchFamily="34" charset="0"/>
            </a:endParaRPr>
          </a:p>
        </p:txBody>
      </p:sp>
      <p:sp>
        <p:nvSpPr>
          <p:cNvPr id="49" name="AutoShape 58"/>
          <p:cNvSpPr>
            <a:spLocks noChangeArrowheads="1"/>
          </p:cNvSpPr>
          <p:nvPr/>
        </p:nvSpPr>
        <p:spPr bwMode="auto">
          <a:xfrm>
            <a:off x="1835150" y="5208588"/>
            <a:ext cx="287338" cy="134937"/>
          </a:xfrm>
          <a:prstGeom prst="roundRect">
            <a:avLst>
              <a:gd name="adj" fmla="val 16667"/>
            </a:avLst>
          </a:prstGeom>
          <a:solidFill>
            <a:schemeClr val="accent1"/>
          </a:solidFill>
          <a:ln w="9525">
            <a:noFill/>
            <a:round/>
            <a:headEnd/>
            <a:tailEnd/>
          </a:ln>
        </p:spPr>
        <p:txBody>
          <a:bodyPr lIns="18000" tIns="252000" rIns="18000" bIns="0"/>
          <a:lstStyle/>
          <a:p>
            <a:pPr defTabSz="603250" eaLnBrk="0" hangingPunct="0">
              <a:spcBef>
                <a:spcPct val="15000"/>
              </a:spcBef>
              <a:spcAft>
                <a:spcPct val="15000"/>
              </a:spcAft>
              <a:buClr>
                <a:schemeClr val="accent1"/>
              </a:buClr>
              <a:defRPr/>
            </a:pPr>
            <a:endParaRPr lang="en-US" sz="500" b="1">
              <a:solidFill>
                <a:schemeClr val="tx2"/>
              </a:solidFill>
              <a:latin typeface="+mn-lt"/>
              <a:cs typeface="Arial" panose="020B0604020202020204" pitchFamily="34" charset="0"/>
            </a:endParaRPr>
          </a:p>
        </p:txBody>
      </p:sp>
      <p:sp>
        <p:nvSpPr>
          <p:cNvPr id="50" name="AutoShape 59"/>
          <p:cNvSpPr>
            <a:spLocks noChangeArrowheads="1"/>
          </p:cNvSpPr>
          <p:nvPr/>
        </p:nvSpPr>
        <p:spPr bwMode="auto">
          <a:xfrm>
            <a:off x="2195513" y="5208588"/>
            <a:ext cx="287337" cy="134937"/>
          </a:xfrm>
          <a:prstGeom prst="roundRect">
            <a:avLst>
              <a:gd name="adj" fmla="val 16667"/>
            </a:avLst>
          </a:prstGeom>
          <a:solidFill>
            <a:schemeClr val="bg2"/>
          </a:solidFill>
          <a:ln w="9525">
            <a:noFill/>
            <a:round/>
            <a:headEnd/>
            <a:tailEnd/>
          </a:ln>
          <a:effectLst/>
        </p:spPr>
        <p:txBody>
          <a:bodyPr lIns="18000" tIns="252000" rIns="18000" bIns="0"/>
          <a:lstStyle/>
          <a:p>
            <a:pPr defTabSz="604647" eaLnBrk="0" fontAlgn="auto" hangingPunct="0">
              <a:spcBef>
                <a:spcPct val="15000"/>
              </a:spcBef>
              <a:spcAft>
                <a:spcPct val="15000"/>
              </a:spcAft>
              <a:buClr>
                <a:schemeClr val="accent1"/>
              </a:buClr>
              <a:defRPr/>
            </a:pPr>
            <a:endParaRPr lang="en-US" sz="500" b="1" dirty="0">
              <a:solidFill>
                <a:schemeClr val="tx2"/>
              </a:solidFill>
              <a:latin typeface="+mn-lt"/>
              <a:ea typeface="+mn-ea"/>
              <a:cs typeface="Arial" panose="020B0604020202020204" pitchFamily="34" charset="0"/>
            </a:endParaRPr>
          </a:p>
        </p:txBody>
      </p:sp>
      <p:sp>
        <p:nvSpPr>
          <p:cNvPr id="51" name="Rectangle 68"/>
          <p:cNvSpPr>
            <a:spLocks noChangeArrowheads="1"/>
          </p:cNvSpPr>
          <p:nvPr/>
        </p:nvSpPr>
        <p:spPr bwMode="auto">
          <a:xfrm>
            <a:off x="647700" y="5208588"/>
            <a:ext cx="792163" cy="134937"/>
          </a:xfrm>
          <a:prstGeom prst="rect">
            <a:avLst/>
          </a:prstGeom>
          <a:noFill/>
          <a:ln>
            <a:noFill/>
          </a:ln>
          <a:extLst/>
        </p:spPr>
        <p:txBody>
          <a:bodyPr wrap="none" lIns="18000" tIns="0" rIns="36000" bIns="0" anchor="ctr"/>
          <a:lstStyle/>
          <a:p>
            <a:pPr algn="r" defTabSz="603250" eaLnBrk="0" hangingPunct="0">
              <a:spcBef>
                <a:spcPct val="15000"/>
              </a:spcBef>
              <a:spcAft>
                <a:spcPct val="15000"/>
              </a:spcAft>
              <a:buClr>
                <a:schemeClr val="accent1"/>
              </a:buClr>
              <a:defRPr/>
            </a:pPr>
            <a:endParaRPr lang="en-GB" sz="500" b="1" dirty="0">
              <a:solidFill>
                <a:schemeClr val="tx2"/>
              </a:solidFill>
              <a:latin typeface="Arial" panose="020B0604020202020204" pitchFamily="34" charset="0"/>
              <a:cs typeface="Arial" panose="020B0604020202020204" pitchFamily="34" charset="0"/>
            </a:endParaRPr>
          </a:p>
        </p:txBody>
      </p:sp>
      <p:sp>
        <p:nvSpPr>
          <p:cNvPr id="52" name="Date Placeholder 3"/>
          <p:cNvSpPr txBox="1">
            <a:spLocks/>
          </p:cNvSpPr>
          <p:nvPr/>
        </p:nvSpPr>
        <p:spPr>
          <a:xfrm>
            <a:off x="722313" y="4643438"/>
            <a:ext cx="687387" cy="138112"/>
          </a:xfrm>
          <a:prstGeom prst="rect">
            <a:avLst/>
          </a:prstGeom>
        </p:spPr>
        <p:txBody>
          <a:bodyPr lIns="0" tIns="0" rIns="0" bIns="0"/>
          <a:lstStyle>
            <a:defPPr>
              <a:defRPr lang="en-US"/>
            </a:defPPr>
            <a:lvl1pPr marL="0" algn="l" defTabSz="914400" rtl="0" eaLnBrk="1" latinLnBrk="0" hangingPunct="1">
              <a:defRPr sz="10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1FEF4778-5275-AF44-A3A2-413C53D52084}" type="datetime1">
              <a:rPr lang="en-GB" sz="800" smtClean="0">
                <a:solidFill>
                  <a:schemeClr val="bg2"/>
                </a:solidFill>
                <a:latin typeface="+mn-lt"/>
                <a:cs typeface="Arial" panose="020B0604020202020204" pitchFamily="34" charset="0"/>
              </a:rPr>
              <a:pPr>
                <a:defRPr/>
              </a:pPr>
              <a:t>07/06/2016</a:t>
            </a:fld>
            <a:endParaRPr lang="en-GB" sz="800" dirty="0">
              <a:solidFill>
                <a:schemeClr val="bg2"/>
              </a:solidFill>
              <a:latin typeface="+mn-lt"/>
              <a:cs typeface="Arial" panose="020B0604020202020204" pitchFamily="34" charset="0"/>
            </a:endParaRPr>
          </a:p>
        </p:txBody>
      </p:sp>
      <p:sp>
        <p:nvSpPr>
          <p:cNvPr id="53" name="Slide Number Placeholder 5"/>
          <p:cNvSpPr txBox="1">
            <a:spLocks/>
          </p:cNvSpPr>
          <p:nvPr/>
        </p:nvSpPr>
        <p:spPr>
          <a:xfrm>
            <a:off x="433388" y="4643438"/>
            <a:ext cx="144462" cy="138112"/>
          </a:xfrm>
          <a:prstGeom prst="rect">
            <a:avLst/>
          </a:prstGeom>
        </p:spPr>
        <p:txBody>
          <a:bodyPr lIns="0" tIns="0" rIns="0" bIns="0"/>
          <a:lstStyle>
            <a:defPPr>
              <a:defRPr lang="en-US"/>
            </a:defPPr>
            <a:lvl1pPr marL="0" algn="l" defTabSz="914400" rtl="0" eaLnBrk="1" latinLnBrk="0" hangingPunct="1">
              <a:defRPr sz="10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59182688-34E5-4CE3-92E4-C88AA8BD9750}" type="slidenum">
              <a:rPr lang="en-GB" sz="800" smtClean="0">
                <a:solidFill>
                  <a:schemeClr val="bg2"/>
                </a:solidFill>
                <a:latin typeface="+mn-lt"/>
                <a:cs typeface="Arial" panose="020B0604020202020204" pitchFamily="34" charset="0"/>
              </a:rPr>
              <a:pPr>
                <a:defRPr/>
              </a:pPr>
              <a:t>‹#›</a:t>
            </a:fld>
            <a:endParaRPr lang="en-GB" dirty="0">
              <a:solidFill>
                <a:schemeClr val="bg2"/>
              </a:solidFill>
              <a:latin typeface="+mn-lt"/>
              <a:cs typeface="Arial" panose="020B0604020202020204" pitchFamily="34" charset="0"/>
            </a:endParaRPr>
          </a:p>
        </p:txBody>
      </p:sp>
      <p:pic>
        <p:nvPicPr>
          <p:cNvPr id="1050" name="Picture 1"/>
          <p:cNvPicPr>
            <a:picLocks/>
          </p:cNvPicPr>
          <p:nvPr/>
        </p:nvPicPr>
        <p:blipFill>
          <a:blip r:embed="rId7"/>
          <a:srcRect/>
          <a:stretch>
            <a:fillRect/>
          </a:stretch>
        </p:blipFill>
        <p:spPr bwMode="auto">
          <a:xfrm>
            <a:off x="7959725" y="4672013"/>
            <a:ext cx="701675" cy="115887"/>
          </a:xfrm>
          <a:prstGeom prst="rect">
            <a:avLst/>
          </a:prstGeom>
          <a:noFill/>
          <a:ln w="9525">
            <a:noFill/>
            <a:miter lim="800000"/>
            <a:headEnd/>
            <a:tailEnd/>
          </a:ln>
        </p:spPr>
      </p:pic>
      <p:sp>
        <p:nvSpPr>
          <p:cNvPr id="3" name="TextBox 2"/>
          <p:cNvSpPr txBox="1"/>
          <p:nvPr/>
        </p:nvSpPr>
        <p:spPr>
          <a:xfrm>
            <a:off x="1341438" y="4643438"/>
            <a:ext cx="6078537" cy="122237"/>
          </a:xfrm>
          <a:prstGeom prst="rect">
            <a:avLst/>
          </a:prstGeom>
          <a:noFill/>
        </p:spPr>
        <p:txBody>
          <a:bodyPr lIns="0" tIns="0" rIns="0" bIns="0">
            <a:spAutoFit/>
          </a:bodyPr>
          <a:lstStyle/>
          <a:p>
            <a:r>
              <a:rPr lang="en-GB" sz="800" smtClean="0">
                <a:solidFill>
                  <a:schemeClr val="bg2"/>
                </a:solidFill>
                <a:latin typeface="+mn-lt"/>
                <a:cs typeface="Arial" charset="0"/>
              </a:rPr>
              <a:t>© Nokia 2014   - File Name   - Version   - Creator   - DocID</a:t>
            </a:r>
            <a:endParaRPr lang="en-GB" sz="800" dirty="0">
              <a:solidFill>
                <a:schemeClr val="bg2"/>
              </a:solidFill>
              <a:latin typeface="+mn-lt"/>
              <a:cs typeface="Arial" charset="0"/>
            </a:endParaRPr>
          </a:p>
        </p:txBody>
      </p:sp>
      <p:sp>
        <p:nvSpPr>
          <p:cNvPr id="28" name="TextBox 27"/>
          <p:cNvSpPr txBox="1"/>
          <p:nvPr/>
        </p:nvSpPr>
        <p:spPr>
          <a:xfrm>
            <a:off x="1503363" y="4749800"/>
            <a:ext cx="6078537" cy="338138"/>
          </a:xfrm>
          <a:prstGeom prst="rect">
            <a:avLst/>
          </a:prstGeom>
          <a:noFill/>
        </p:spPr>
        <p:txBody>
          <a:bodyPr>
            <a:spAutoFit/>
          </a:bodyPr>
          <a:lstStyle/>
          <a:p>
            <a:pPr>
              <a:defRPr/>
            </a:pPr>
            <a:endParaRPr lang="en-GB" sz="800" dirty="0">
              <a:solidFill>
                <a:schemeClr val="bg2"/>
              </a:solidFill>
              <a:latin typeface="Arial" panose="020B0604020202020204" pitchFamily="34" charset="0"/>
              <a:ea typeface="+mn-ea"/>
              <a:cs typeface="Arial" panose="020B0604020202020204" pitchFamily="34" charset="0"/>
            </a:endParaRPr>
          </a:p>
          <a:p>
            <a:pPr>
              <a:defRPr/>
            </a:pPr>
            <a:endParaRPr lang="en-GB" sz="800" dirty="0">
              <a:solidFill>
                <a:schemeClr val="bg2"/>
              </a:solidFill>
              <a:latin typeface="Arial" panose="020B0604020202020204" pitchFamily="34" charset="0"/>
              <a:ea typeface="+mn-ea"/>
              <a:cs typeface="Arial" panose="020B0604020202020204" pitchFamily="34" charset="0"/>
            </a:endParaRPr>
          </a:p>
        </p:txBody>
      </p:sp>
      <p:sp>
        <p:nvSpPr>
          <p:cNvPr id="29" name="TextBox 28"/>
          <p:cNvSpPr txBox="1"/>
          <p:nvPr/>
        </p:nvSpPr>
        <p:spPr>
          <a:xfrm>
            <a:off x="432000" y="4787900"/>
            <a:ext cx="6078537" cy="123825"/>
          </a:xfrm>
          <a:prstGeom prst="rect">
            <a:avLst/>
          </a:prstGeom>
          <a:noFill/>
        </p:spPr>
        <p:txBody>
          <a:bodyPr lIns="0" tIns="0" rIns="0" bIns="0">
            <a:spAutoFit/>
          </a:bodyPr>
          <a:lstStyle/>
          <a:p>
            <a:pPr>
              <a:defRPr/>
            </a:pPr>
            <a:r>
              <a:rPr lang="en-GB" sz="800" smtClean="0">
                <a:solidFill>
                  <a:schemeClr val="bg2"/>
                </a:solidFill>
                <a:latin typeface="+mn-lt"/>
                <a:cs typeface="Arial" charset="0"/>
              </a:rPr>
              <a:t>Confidential</a:t>
            </a:r>
            <a:endParaRPr lang="en-GB" sz="800" dirty="0">
              <a:solidFill>
                <a:schemeClr val="bg2"/>
              </a:solidFill>
              <a:latin typeface="+mn-lt"/>
              <a:cs typeface="Arial" charset="0"/>
            </a:endParaRPr>
          </a:p>
        </p:txBody>
      </p:sp>
    </p:spTree>
  </p:cSld>
  <p:clrMap bg1="lt1" tx1="dk1" bg2="lt2" tx2="dk2" accent1="accent1" accent2="accent2" accent3="accent3" accent4="accent4" accent5="accent5" accent6="accent6" hlink="hlink" folHlink="folHlink"/>
  <p:sldLayoutIdLst>
    <p:sldLayoutId id="2147483806" r:id="rId1"/>
    <p:sldLayoutId id="2147483805" r:id="rId2"/>
    <p:sldLayoutId id="2147483804" r:id="rId3"/>
    <p:sldLayoutId id="2147483803" r:id="rId4"/>
    <p:sldLayoutId id="2147483811" r:id="rId5"/>
  </p:sldLayoutIdLst>
  <p:timing>
    <p:tnLst>
      <p:par>
        <p:cTn id="1" dur="indefinite" restart="never" nodeType="tmRoot"/>
      </p:par>
    </p:tnLst>
  </p:timing>
  <p:hf sldNum="0" hdr="0"/>
  <p:txStyles>
    <p:titleStyle>
      <a:lvl1pPr algn="l" defTabSz="457200" rtl="0" eaLnBrk="1" fontAlgn="base" hangingPunct="1">
        <a:spcBef>
          <a:spcPct val="0"/>
        </a:spcBef>
        <a:spcAft>
          <a:spcPct val="0"/>
        </a:spcAft>
        <a:defRPr sz="1800" b="1" kern="1200">
          <a:solidFill>
            <a:schemeClr val="tx1"/>
          </a:solidFill>
          <a:latin typeface="+mj-lt"/>
          <a:ea typeface="ヒラギノ角ゴ Pro W3" charset="0"/>
          <a:cs typeface="Arial"/>
        </a:defRPr>
      </a:lvl1pPr>
      <a:lvl2pPr algn="l" defTabSz="457200" rtl="0" eaLnBrk="1" fontAlgn="base" hangingPunct="1">
        <a:spcBef>
          <a:spcPct val="0"/>
        </a:spcBef>
        <a:spcAft>
          <a:spcPct val="0"/>
        </a:spcAft>
        <a:defRPr sz="4400" b="1">
          <a:solidFill>
            <a:schemeClr val="tx1"/>
          </a:solidFill>
          <a:latin typeface="Arial" charset="0"/>
          <a:ea typeface="ヒラギノ角ゴ Pro W3" charset="0"/>
          <a:cs typeface="Arial" pitchFamily="34" charset="0"/>
        </a:defRPr>
      </a:lvl2pPr>
      <a:lvl3pPr algn="l" defTabSz="457200" rtl="0" eaLnBrk="1" fontAlgn="base" hangingPunct="1">
        <a:spcBef>
          <a:spcPct val="0"/>
        </a:spcBef>
        <a:spcAft>
          <a:spcPct val="0"/>
        </a:spcAft>
        <a:defRPr sz="4400" b="1">
          <a:solidFill>
            <a:schemeClr val="tx1"/>
          </a:solidFill>
          <a:latin typeface="Arial" charset="0"/>
          <a:ea typeface="ヒラギノ角ゴ Pro W3" charset="0"/>
          <a:cs typeface="Arial" pitchFamily="34" charset="0"/>
        </a:defRPr>
      </a:lvl3pPr>
      <a:lvl4pPr algn="l" defTabSz="457200" rtl="0" eaLnBrk="1" fontAlgn="base" hangingPunct="1">
        <a:spcBef>
          <a:spcPct val="0"/>
        </a:spcBef>
        <a:spcAft>
          <a:spcPct val="0"/>
        </a:spcAft>
        <a:defRPr sz="4400" b="1">
          <a:solidFill>
            <a:schemeClr val="tx1"/>
          </a:solidFill>
          <a:latin typeface="Arial" charset="0"/>
          <a:ea typeface="ヒラギノ角ゴ Pro W3" charset="0"/>
          <a:cs typeface="Arial" pitchFamily="34" charset="0"/>
        </a:defRPr>
      </a:lvl4pPr>
      <a:lvl5pPr algn="l" defTabSz="457200" rtl="0" eaLnBrk="1" fontAlgn="base" hangingPunct="1">
        <a:spcBef>
          <a:spcPct val="0"/>
        </a:spcBef>
        <a:spcAft>
          <a:spcPct val="0"/>
        </a:spcAft>
        <a:defRPr sz="4400" b="1">
          <a:solidFill>
            <a:schemeClr val="tx1"/>
          </a:solidFill>
          <a:latin typeface="Arial" charset="0"/>
          <a:ea typeface="ヒラギノ角ゴ Pro W3" charset="0"/>
          <a:cs typeface="Arial" pitchFamily="34" charset="0"/>
        </a:defRPr>
      </a:lvl5pPr>
      <a:lvl6pPr marL="457200" algn="l" defTabSz="457200" rtl="0" eaLnBrk="1" fontAlgn="base" hangingPunct="1">
        <a:spcBef>
          <a:spcPct val="0"/>
        </a:spcBef>
        <a:spcAft>
          <a:spcPct val="0"/>
        </a:spcAft>
        <a:defRPr b="1">
          <a:solidFill>
            <a:schemeClr val="bg2"/>
          </a:solidFill>
          <a:latin typeface="Arial" charset="0"/>
          <a:ea typeface="ヒラギノ角ゴ Pro W3" charset="0"/>
        </a:defRPr>
      </a:lvl6pPr>
      <a:lvl7pPr marL="914400" algn="l" defTabSz="457200" rtl="0" eaLnBrk="1" fontAlgn="base" hangingPunct="1">
        <a:spcBef>
          <a:spcPct val="0"/>
        </a:spcBef>
        <a:spcAft>
          <a:spcPct val="0"/>
        </a:spcAft>
        <a:defRPr b="1">
          <a:solidFill>
            <a:schemeClr val="bg2"/>
          </a:solidFill>
          <a:latin typeface="Arial" charset="0"/>
          <a:ea typeface="ヒラギノ角ゴ Pro W3" charset="0"/>
        </a:defRPr>
      </a:lvl7pPr>
      <a:lvl8pPr marL="1371600" algn="l" defTabSz="457200" rtl="0" eaLnBrk="1" fontAlgn="base" hangingPunct="1">
        <a:spcBef>
          <a:spcPct val="0"/>
        </a:spcBef>
        <a:spcAft>
          <a:spcPct val="0"/>
        </a:spcAft>
        <a:defRPr b="1">
          <a:solidFill>
            <a:schemeClr val="bg2"/>
          </a:solidFill>
          <a:latin typeface="Arial" charset="0"/>
          <a:ea typeface="ヒラギノ角ゴ Pro W3" charset="0"/>
        </a:defRPr>
      </a:lvl8pPr>
      <a:lvl9pPr marL="1828800" algn="l" defTabSz="457200" rtl="0" eaLnBrk="1" fontAlgn="base" hangingPunct="1">
        <a:spcBef>
          <a:spcPct val="0"/>
        </a:spcBef>
        <a:spcAft>
          <a:spcPct val="0"/>
        </a:spcAft>
        <a:defRPr b="1">
          <a:solidFill>
            <a:schemeClr val="bg2"/>
          </a:solidFill>
          <a:latin typeface="Arial" charset="0"/>
          <a:ea typeface="ヒラギノ角ゴ Pro W3" charset="0"/>
        </a:defRPr>
      </a:lvl9pPr>
    </p:titleStyle>
    <p:bodyStyle>
      <a:lvl1pPr marL="230188" indent="-230188" algn="l" defTabSz="457200" rtl="0" eaLnBrk="1" fontAlgn="base" hangingPunct="1">
        <a:spcBef>
          <a:spcPct val="0"/>
        </a:spcBef>
        <a:spcAft>
          <a:spcPts val="600"/>
        </a:spcAft>
        <a:buFont typeface="Arial" charset="0"/>
        <a:buChar char="•"/>
        <a:defRPr sz="3200" kern="1200">
          <a:solidFill>
            <a:schemeClr val="bg2"/>
          </a:solidFill>
          <a:latin typeface="+mn-lt"/>
          <a:ea typeface="ヒラギノ角ゴ Pro W3" charset="0"/>
          <a:cs typeface="ヒラギノ角ゴ Pro W3" charset="0"/>
        </a:defRPr>
      </a:lvl1pPr>
      <a:lvl2pPr marL="458788" indent="-228600" algn="l" defTabSz="457200" rtl="0" eaLnBrk="1" fontAlgn="base" hangingPunct="1">
        <a:spcBef>
          <a:spcPct val="0"/>
        </a:spcBef>
        <a:spcAft>
          <a:spcPts val="600"/>
        </a:spcAft>
        <a:buFont typeface="Lucida Grande"/>
        <a:buChar char="-"/>
        <a:defRPr sz="2800" kern="1200">
          <a:solidFill>
            <a:schemeClr val="bg2"/>
          </a:solidFill>
          <a:latin typeface="+mn-lt"/>
          <a:ea typeface="ヒラギノ角ゴ Pro W3" charset="0"/>
          <a:cs typeface="ヒラギノ角ゴ Pro W3"/>
        </a:defRPr>
      </a:lvl2pPr>
      <a:lvl3pPr marL="684213" indent="-225425" algn="l" defTabSz="457200" rtl="0" eaLnBrk="1" fontAlgn="base" hangingPunct="1">
        <a:spcBef>
          <a:spcPct val="0"/>
        </a:spcBef>
        <a:spcAft>
          <a:spcPts val="600"/>
        </a:spcAft>
        <a:buFont typeface="Arial" charset="0"/>
        <a:buChar char="•"/>
        <a:defRPr sz="2400" kern="1200">
          <a:solidFill>
            <a:schemeClr val="bg2"/>
          </a:solidFill>
          <a:latin typeface="+mn-lt"/>
          <a:ea typeface="ヒラギノ角ゴ Pro W3" charset="0"/>
          <a:cs typeface="ヒラギノ角ゴ Pro W3"/>
        </a:defRPr>
      </a:lvl3pPr>
      <a:lvl4pPr marL="912813" indent="-228600" algn="l" defTabSz="457200" rtl="0" eaLnBrk="1" fontAlgn="base" hangingPunct="1">
        <a:spcBef>
          <a:spcPct val="0"/>
        </a:spcBef>
        <a:spcAft>
          <a:spcPts val="600"/>
        </a:spcAft>
        <a:buFont typeface="Lucida Grande"/>
        <a:buChar char="-"/>
        <a:defRPr sz="2000" kern="1200">
          <a:solidFill>
            <a:schemeClr val="bg2"/>
          </a:solidFill>
          <a:latin typeface="+mn-lt"/>
          <a:ea typeface="ヒラギノ角ゴ Pro W3" charset="0"/>
          <a:cs typeface="ヒラギノ角ゴ Pro W3"/>
        </a:defRPr>
      </a:lvl4pPr>
      <a:lvl5pPr marL="1143000" indent="-230188" algn="l" defTabSz="457200" rtl="0" eaLnBrk="1" fontAlgn="base" hangingPunct="1">
        <a:spcBef>
          <a:spcPct val="0"/>
        </a:spcBef>
        <a:spcAft>
          <a:spcPts val="600"/>
        </a:spcAft>
        <a:buFont typeface="Arial" charset="0"/>
        <a:buChar char="•"/>
        <a:defRPr sz="2000" kern="1200">
          <a:solidFill>
            <a:schemeClr val="bg2"/>
          </a:solidFill>
          <a:latin typeface="+mn-lt"/>
          <a:ea typeface="ヒラギノ角ゴ Pro W3" charset="0"/>
          <a:cs typeface="ヒラギノ角ゴ Pro W3"/>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1035" name="Line 9"/>
          <p:cNvSpPr>
            <a:spLocks noChangeShapeType="1"/>
          </p:cNvSpPr>
          <p:nvPr/>
        </p:nvSpPr>
        <p:spPr bwMode="auto">
          <a:xfrm flipV="1">
            <a:off x="-179388" y="593725"/>
            <a:ext cx="9502776" cy="0"/>
          </a:xfrm>
          <a:prstGeom prst="line">
            <a:avLst/>
          </a:prstGeom>
          <a:noFill/>
          <a:ln w="3175">
            <a:solidFill>
              <a:schemeClr val="tx1"/>
            </a:solidFill>
            <a:round/>
            <a:headEnd/>
            <a:tailEnd/>
          </a:ln>
          <a:extLst/>
        </p:spPr>
        <p:txBody>
          <a:bodyPr anchor="ctr"/>
          <a:lstStyle/>
          <a:p>
            <a:pPr>
              <a:defRPr/>
            </a:pPr>
            <a:endParaRPr lang="en-GB">
              <a:ln>
                <a:solidFill>
                  <a:schemeClr val="tx1"/>
                </a:solidFill>
              </a:ln>
              <a:latin typeface="Arial" pitchFamily="34" charset="0"/>
            </a:endParaRPr>
          </a:p>
        </p:txBody>
      </p:sp>
      <p:sp>
        <p:nvSpPr>
          <p:cNvPr id="1036" name="Line 12"/>
          <p:cNvSpPr>
            <a:spLocks noChangeShapeType="1"/>
          </p:cNvSpPr>
          <p:nvPr/>
        </p:nvSpPr>
        <p:spPr bwMode="auto">
          <a:xfrm flipV="1">
            <a:off x="-179388" y="4914900"/>
            <a:ext cx="9502776" cy="0"/>
          </a:xfrm>
          <a:prstGeom prst="line">
            <a:avLst/>
          </a:prstGeom>
          <a:noFill/>
          <a:ln w="3175">
            <a:solidFill>
              <a:schemeClr val="tx1"/>
            </a:solidFill>
            <a:round/>
            <a:headEnd/>
            <a:tailEnd/>
          </a:ln>
          <a:extLst/>
        </p:spPr>
        <p:txBody>
          <a:bodyPr anchor="ctr"/>
          <a:lstStyle/>
          <a:p>
            <a:pPr>
              <a:defRPr/>
            </a:pPr>
            <a:endParaRPr lang="en-GB">
              <a:ln>
                <a:solidFill>
                  <a:schemeClr val="tx1"/>
                </a:solidFill>
              </a:ln>
              <a:latin typeface="Arial" pitchFamily="34" charset="0"/>
            </a:endParaRPr>
          </a:p>
        </p:txBody>
      </p:sp>
      <p:sp>
        <p:nvSpPr>
          <p:cNvPr id="1037" name="Line 9"/>
          <p:cNvSpPr>
            <a:spLocks noChangeShapeType="1"/>
          </p:cNvSpPr>
          <p:nvPr/>
        </p:nvSpPr>
        <p:spPr bwMode="auto">
          <a:xfrm flipV="1">
            <a:off x="-179388" y="846138"/>
            <a:ext cx="9502776" cy="0"/>
          </a:xfrm>
          <a:prstGeom prst="line">
            <a:avLst/>
          </a:prstGeom>
          <a:noFill/>
          <a:ln w="3175">
            <a:solidFill>
              <a:schemeClr val="tx1"/>
            </a:solidFill>
            <a:round/>
            <a:headEnd/>
            <a:tailEnd/>
          </a:ln>
          <a:extLst/>
        </p:spPr>
        <p:txBody>
          <a:bodyPr anchor="ctr"/>
          <a:lstStyle/>
          <a:p>
            <a:pPr>
              <a:defRPr/>
            </a:pPr>
            <a:endParaRPr lang="en-GB">
              <a:ln>
                <a:solidFill>
                  <a:schemeClr val="tx1"/>
                </a:solidFill>
              </a:ln>
              <a:latin typeface="Arial" pitchFamily="34" charset="0"/>
            </a:endParaRPr>
          </a:p>
        </p:txBody>
      </p:sp>
      <p:sp>
        <p:nvSpPr>
          <p:cNvPr id="1038" name="Line 10"/>
          <p:cNvSpPr>
            <a:spLocks noChangeShapeType="1"/>
          </p:cNvSpPr>
          <p:nvPr/>
        </p:nvSpPr>
        <p:spPr bwMode="auto">
          <a:xfrm flipH="1">
            <a:off x="-179388" y="1092200"/>
            <a:ext cx="9502776" cy="0"/>
          </a:xfrm>
          <a:prstGeom prst="line">
            <a:avLst/>
          </a:prstGeom>
          <a:noFill/>
          <a:ln w="3175">
            <a:solidFill>
              <a:schemeClr val="tx1"/>
            </a:solidFill>
            <a:round/>
            <a:headEnd/>
            <a:tailEnd/>
          </a:ln>
          <a:extLst/>
        </p:spPr>
        <p:txBody>
          <a:bodyPr anchor="ctr"/>
          <a:lstStyle/>
          <a:p>
            <a:pPr>
              <a:defRPr/>
            </a:pPr>
            <a:endParaRPr lang="en-GB">
              <a:ln>
                <a:solidFill>
                  <a:schemeClr val="tx1"/>
                </a:solidFill>
              </a:ln>
              <a:latin typeface="Arial" pitchFamily="34" charset="0"/>
            </a:endParaRPr>
          </a:p>
        </p:txBody>
      </p:sp>
      <p:sp>
        <p:nvSpPr>
          <p:cNvPr id="1039" name="Line 12"/>
          <p:cNvSpPr>
            <a:spLocks noChangeShapeType="1"/>
          </p:cNvSpPr>
          <p:nvPr/>
        </p:nvSpPr>
        <p:spPr bwMode="auto">
          <a:xfrm flipV="1">
            <a:off x="-179388" y="4665663"/>
            <a:ext cx="9502776" cy="0"/>
          </a:xfrm>
          <a:prstGeom prst="line">
            <a:avLst/>
          </a:prstGeom>
          <a:noFill/>
          <a:ln w="3175">
            <a:solidFill>
              <a:schemeClr val="tx1"/>
            </a:solidFill>
            <a:round/>
            <a:headEnd/>
            <a:tailEnd/>
          </a:ln>
          <a:extLst/>
        </p:spPr>
        <p:txBody>
          <a:bodyPr anchor="ctr"/>
          <a:lstStyle/>
          <a:p>
            <a:pPr>
              <a:defRPr/>
            </a:pPr>
            <a:endParaRPr lang="en-GB">
              <a:ln>
                <a:solidFill>
                  <a:schemeClr val="tx1"/>
                </a:solidFill>
              </a:ln>
              <a:latin typeface="Arial" pitchFamily="34" charset="0"/>
            </a:endParaRPr>
          </a:p>
        </p:txBody>
      </p:sp>
      <p:sp>
        <p:nvSpPr>
          <p:cNvPr id="1040" name="Line 13"/>
          <p:cNvSpPr>
            <a:spLocks noChangeShapeType="1"/>
          </p:cNvSpPr>
          <p:nvPr/>
        </p:nvSpPr>
        <p:spPr bwMode="auto">
          <a:xfrm flipH="1" flipV="1">
            <a:off x="-179388" y="4400550"/>
            <a:ext cx="9502776" cy="0"/>
          </a:xfrm>
          <a:prstGeom prst="line">
            <a:avLst/>
          </a:prstGeom>
          <a:noFill/>
          <a:ln w="3175">
            <a:solidFill>
              <a:schemeClr val="tx1"/>
            </a:solidFill>
            <a:round/>
            <a:headEnd/>
            <a:tailEnd/>
          </a:ln>
          <a:extLst/>
        </p:spPr>
        <p:txBody>
          <a:bodyPr anchor="ctr"/>
          <a:lstStyle/>
          <a:p>
            <a:pPr>
              <a:defRPr/>
            </a:pPr>
            <a:endParaRPr lang="en-GB">
              <a:ln>
                <a:solidFill>
                  <a:schemeClr val="tx1"/>
                </a:solidFill>
              </a:ln>
              <a:latin typeface="Arial" pitchFamily="34" charset="0"/>
            </a:endParaRPr>
          </a:p>
        </p:txBody>
      </p:sp>
      <p:sp>
        <p:nvSpPr>
          <p:cNvPr id="1041" name="Line 14"/>
          <p:cNvSpPr>
            <a:spLocks noChangeShapeType="1"/>
          </p:cNvSpPr>
          <p:nvPr/>
        </p:nvSpPr>
        <p:spPr bwMode="auto">
          <a:xfrm>
            <a:off x="-179388" y="280988"/>
            <a:ext cx="9502776" cy="0"/>
          </a:xfrm>
          <a:prstGeom prst="line">
            <a:avLst/>
          </a:prstGeom>
          <a:noFill/>
          <a:ln w="3175">
            <a:solidFill>
              <a:schemeClr val="tx1"/>
            </a:solidFill>
            <a:round/>
            <a:headEnd/>
            <a:tailEnd/>
          </a:ln>
          <a:extLst/>
        </p:spPr>
        <p:txBody>
          <a:bodyPr anchor="ctr"/>
          <a:lstStyle/>
          <a:p>
            <a:pPr>
              <a:defRPr/>
            </a:pPr>
            <a:endParaRPr lang="en-GB">
              <a:ln>
                <a:solidFill>
                  <a:schemeClr val="tx1"/>
                </a:solidFill>
              </a:ln>
              <a:latin typeface="Arial" pitchFamily="34" charset="0"/>
            </a:endParaRPr>
          </a:p>
        </p:txBody>
      </p:sp>
      <p:sp>
        <p:nvSpPr>
          <p:cNvPr id="1042" name="Line 15"/>
          <p:cNvSpPr>
            <a:spLocks noChangeShapeType="1"/>
          </p:cNvSpPr>
          <p:nvPr/>
        </p:nvSpPr>
        <p:spPr bwMode="auto">
          <a:xfrm flipH="1">
            <a:off x="417513" y="-147638"/>
            <a:ext cx="0" cy="5508626"/>
          </a:xfrm>
          <a:prstGeom prst="line">
            <a:avLst/>
          </a:prstGeom>
          <a:noFill/>
          <a:ln w="3175">
            <a:solidFill>
              <a:schemeClr val="tx1"/>
            </a:solidFill>
            <a:round/>
            <a:headEnd/>
            <a:tailEnd/>
          </a:ln>
          <a:extLst/>
        </p:spPr>
        <p:txBody>
          <a:bodyPr anchor="ctr"/>
          <a:lstStyle/>
          <a:p>
            <a:pPr>
              <a:defRPr/>
            </a:pPr>
            <a:endParaRPr lang="en-GB">
              <a:ln>
                <a:solidFill>
                  <a:schemeClr val="tx1"/>
                </a:solidFill>
              </a:ln>
              <a:latin typeface="Arial" pitchFamily="34" charset="0"/>
            </a:endParaRPr>
          </a:p>
        </p:txBody>
      </p:sp>
      <p:sp>
        <p:nvSpPr>
          <p:cNvPr id="1043" name="Line 17"/>
          <p:cNvSpPr>
            <a:spLocks noChangeShapeType="1"/>
          </p:cNvSpPr>
          <p:nvPr/>
        </p:nvSpPr>
        <p:spPr bwMode="auto">
          <a:xfrm>
            <a:off x="8656638" y="-147638"/>
            <a:ext cx="0" cy="5508626"/>
          </a:xfrm>
          <a:prstGeom prst="line">
            <a:avLst/>
          </a:prstGeom>
          <a:noFill/>
          <a:ln w="3175">
            <a:solidFill>
              <a:schemeClr val="tx1"/>
            </a:solidFill>
            <a:round/>
            <a:headEnd/>
            <a:tailEnd/>
          </a:ln>
          <a:extLst/>
        </p:spPr>
        <p:txBody>
          <a:bodyPr anchor="ctr"/>
          <a:lstStyle/>
          <a:p>
            <a:pPr>
              <a:defRPr/>
            </a:pPr>
            <a:endParaRPr lang="en-GB">
              <a:ln>
                <a:solidFill>
                  <a:schemeClr val="tx1"/>
                </a:solidFill>
              </a:ln>
              <a:latin typeface="Arial" pitchFamily="34" charset="0"/>
            </a:endParaRPr>
          </a:p>
        </p:txBody>
      </p:sp>
      <p:sp>
        <p:nvSpPr>
          <p:cNvPr id="6155" name="Title Placeholder 1"/>
          <p:cNvSpPr>
            <a:spLocks noGrp="1"/>
          </p:cNvSpPr>
          <p:nvPr>
            <p:ph type="title"/>
          </p:nvPr>
        </p:nvSpPr>
        <p:spPr bwMode="auto">
          <a:xfrm>
            <a:off x="417513" y="288000"/>
            <a:ext cx="8229600" cy="31115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Click to edit Master title style</a:t>
            </a:r>
          </a:p>
        </p:txBody>
      </p:sp>
      <p:sp>
        <p:nvSpPr>
          <p:cNvPr id="6156" name="Text Placeholder 2"/>
          <p:cNvSpPr>
            <a:spLocks noGrp="1"/>
          </p:cNvSpPr>
          <p:nvPr>
            <p:ph type="body" idx="1"/>
          </p:nvPr>
        </p:nvSpPr>
        <p:spPr bwMode="auto">
          <a:xfrm>
            <a:off x="417513" y="1089025"/>
            <a:ext cx="8229600" cy="330676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42" name="Text Box 9"/>
          <p:cNvSpPr txBox="1">
            <a:spLocks noChangeArrowheads="1"/>
          </p:cNvSpPr>
          <p:nvPr/>
        </p:nvSpPr>
        <p:spPr bwMode="auto">
          <a:xfrm>
            <a:off x="0" y="-352425"/>
            <a:ext cx="9144000" cy="233362"/>
          </a:xfrm>
          <a:prstGeom prst="rect">
            <a:avLst/>
          </a:prstGeom>
          <a:noFill/>
          <a:ln w="19050" algn="ctr">
            <a:noFill/>
            <a:miter lim="800000"/>
            <a:headEnd/>
            <a:tailEnd/>
          </a:ln>
          <a:effectLst/>
        </p:spPr>
        <p:txBody>
          <a:bodyPr lIns="90000" tIns="46800" rIns="90000" bIns="46800">
            <a:spAutoFit/>
          </a:bodyPr>
          <a:lstStyle/>
          <a:p>
            <a:pPr algn="ctr" defTabSz="762000" eaLnBrk="0" hangingPunct="0">
              <a:lnSpc>
                <a:spcPct val="90000"/>
              </a:lnSpc>
              <a:spcBef>
                <a:spcPct val="50000"/>
              </a:spcBef>
              <a:buClr>
                <a:schemeClr val="accent1"/>
              </a:buClr>
              <a:defRPr/>
            </a:pPr>
            <a:r>
              <a:rPr lang="en-US" sz="1000" dirty="0">
                <a:solidFill>
                  <a:schemeClr val="tx2"/>
                </a:solidFill>
                <a:latin typeface="+mn-lt"/>
                <a:cs typeface="+mn-cs"/>
              </a:rPr>
              <a:t>To change the document information in the footer, press [Alt + F8] and use the “FORM“</a:t>
            </a:r>
          </a:p>
        </p:txBody>
      </p:sp>
      <p:sp>
        <p:nvSpPr>
          <p:cNvPr id="41" name="AutoShape 57"/>
          <p:cNvSpPr>
            <a:spLocks noChangeArrowheads="1"/>
          </p:cNvSpPr>
          <p:nvPr/>
        </p:nvSpPr>
        <p:spPr bwMode="auto">
          <a:xfrm>
            <a:off x="1474788" y="5208588"/>
            <a:ext cx="287337" cy="134937"/>
          </a:xfrm>
          <a:prstGeom prst="roundRect">
            <a:avLst>
              <a:gd name="adj" fmla="val 16667"/>
            </a:avLst>
          </a:prstGeom>
          <a:solidFill>
            <a:schemeClr val="bg2"/>
          </a:solidFill>
          <a:ln w="9525">
            <a:noFill/>
            <a:round/>
            <a:headEnd/>
            <a:tailEnd/>
          </a:ln>
        </p:spPr>
        <p:txBody>
          <a:bodyPr lIns="18000" tIns="252000" rIns="18000" bIns="0"/>
          <a:lstStyle/>
          <a:p>
            <a:pPr defTabSz="603250" eaLnBrk="0" hangingPunct="0">
              <a:spcBef>
                <a:spcPct val="15000"/>
              </a:spcBef>
              <a:spcAft>
                <a:spcPct val="15000"/>
              </a:spcAft>
              <a:buClr>
                <a:schemeClr val="accent1"/>
              </a:buClr>
              <a:defRPr/>
            </a:pPr>
            <a:r>
              <a:rPr lang="en-GB" sz="500" b="1" dirty="0">
                <a:solidFill>
                  <a:schemeClr val="tx2"/>
                </a:solidFill>
                <a:latin typeface="+mn-lt"/>
                <a:cs typeface="Arial" panose="020B0604020202020204" pitchFamily="34" charset="0"/>
              </a:rPr>
              <a:t>R 18 </a:t>
            </a:r>
            <a:br>
              <a:rPr lang="en-GB" sz="500" b="1" dirty="0">
                <a:solidFill>
                  <a:schemeClr val="tx2"/>
                </a:solidFill>
                <a:latin typeface="+mn-lt"/>
                <a:cs typeface="Arial" panose="020B0604020202020204" pitchFamily="34" charset="0"/>
              </a:rPr>
            </a:br>
            <a:r>
              <a:rPr lang="en-GB" sz="500" b="1" dirty="0">
                <a:solidFill>
                  <a:schemeClr val="tx2"/>
                </a:solidFill>
                <a:latin typeface="+mn-lt"/>
                <a:cs typeface="Arial" panose="020B0604020202020204" pitchFamily="34" charset="0"/>
              </a:rPr>
              <a:t>G 65 </a:t>
            </a:r>
            <a:br>
              <a:rPr lang="en-GB" sz="500" b="1" dirty="0">
                <a:solidFill>
                  <a:schemeClr val="tx2"/>
                </a:solidFill>
                <a:latin typeface="+mn-lt"/>
                <a:cs typeface="Arial" panose="020B0604020202020204" pitchFamily="34" charset="0"/>
              </a:rPr>
            </a:br>
            <a:r>
              <a:rPr lang="en-GB" sz="500" b="1" dirty="0">
                <a:solidFill>
                  <a:schemeClr val="tx2"/>
                </a:solidFill>
                <a:latin typeface="+mn-lt"/>
                <a:cs typeface="Arial" panose="020B0604020202020204" pitchFamily="34" charset="0"/>
              </a:rPr>
              <a:t>B 145</a:t>
            </a:r>
          </a:p>
        </p:txBody>
      </p:sp>
      <p:sp>
        <p:nvSpPr>
          <p:cNvPr id="43" name="AutoShape 58"/>
          <p:cNvSpPr>
            <a:spLocks noChangeArrowheads="1"/>
          </p:cNvSpPr>
          <p:nvPr/>
        </p:nvSpPr>
        <p:spPr bwMode="auto">
          <a:xfrm>
            <a:off x="1835150" y="5208588"/>
            <a:ext cx="287338" cy="134937"/>
          </a:xfrm>
          <a:prstGeom prst="roundRect">
            <a:avLst>
              <a:gd name="adj" fmla="val 16667"/>
            </a:avLst>
          </a:prstGeom>
          <a:solidFill>
            <a:schemeClr val="accent2"/>
          </a:solidFill>
          <a:ln w="9525">
            <a:noFill/>
            <a:round/>
            <a:headEnd/>
            <a:tailEnd/>
          </a:ln>
        </p:spPr>
        <p:txBody>
          <a:bodyPr lIns="18000" tIns="252000" rIns="18000" bIns="0"/>
          <a:lstStyle/>
          <a:p>
            <a:pPr defTabSz="603250" eaLnBrk="0" hangingPunct="0">
              <a:spcBef>
                <a:spcPct val="15000"/>
              </a:spcBef>
              <a:spcAft>
                <a:spcPct val="15000"/>
              </a:spcAft>
              <a:buClr>
                <a:schemeClr val="accent1"/>
              </a:buClr>
              <a:defRPr/>
            </a:pPr>
            <a:r>
              <a:rPr lang="en-GB" sz="500" b="1" dirty="0">
                <a:solidFill>
                  <a:schemeClr val="tx2"/>
                </a:solidFill>
                <a:latin typeface="+mn-lt"/>
                <a:cs typeface="Arial" panose="020B0604020202020204" pitchFamily="34" charset="0"/>
              </a:rPr>
              <a:t>R 0 </a:t>
            </a:r>
            <a:br>
              <a:rPr lang="en-GB" sz="500" b="1" dirty="0">
                <a:solidFill>
                  <a:schemeClr val="tx2"/>
                </a:solidFill>
                <a:latin typeface="+mn-lt"/>
                <a:cs typeface="Arial" panose="020B0604020202020204" pitchFamily="34" charset="0"/>
              </a:rPr>
            </a:br>
            <a:r>
              <a:rPr lang="en-GB" sz="500" b="1" dirty="0">
                <a:solidFill>
                  <a:schemeClr val="tx2"/>
                </a:solidFill>
                <a:latin typeface="+mn-lt"/>
                <a:cs typeface="Arial" panose="020B0604020202020204" pitchFamily="34" charset="0"/>
              </a:rPr>
              <a:t>G 201 </a:t>
            </a:r>
            <a:br>
              <a:rPr lang="en-GB" sz="500" b="1" dirty="0">
                <a:solidFill>
                  <a:schemeClr val="tx2"/>
                </a:solidFill>
                <a:latin typeface="+mn-lt"/>
                <a:cs typeface="Arial" panose="020B0604020202020204" pitchFamily="34" charset="0"/>
              </a:rPr>
            </a:br>
            <a:r>
              <a:rPr lang="en-GB" sz="500" b="1" dirty="0">
                <a:solidFill>
                  <a:schemeClr val="tx2"/>
                </a:solidFill>
                <a:latin typeface="+mn-lt"/>
                <a:cs typeface="Arial" panose="020B0604020202020204" pitchFamily="34" charset="0"/>
              </a:rPr>
              <a:t>B 255</a:t>
            </a:r>
          </a:p>
        </p:txBody>
      </p:sp>
      <p:sp>
        <p:nvSpPr>
          <p:cNvPr id="44" name="AutoShape 59"/>
          <p:cNvSpPr>
            <a:spLocks noChangeArrowheads="1"/>
          </p:cNvSpPr>
          <p:nvPr/>
        </p:nvSpPr>
        <p:spPr bwMode="auto">
          <a:xfrm>
            <a:off x="2195513" y="5208588"/>
            <a:ext cx="287337" cy="134937"/>
          </a:xfrm>
          <a:prstGeom prst="roundRect">
            <a:avLst>
              <a:gd name="adj" fmla="val 16667"/>
            </a:avLst>
          </a:prstGeom>
          <a:solidFill>
            <a:schemeClr val="accent4"/>
          </a:solidFill>
          <a:ln w="9525">
            <a:noFill/>
            <a:round/>
            <a:headEnd/>
            <a:tailEnd/>
          </a:ln>
          <a:effectLst/>
        </p:spPr>
        <p:txBody>
          <a:bodyPr lIns="18000" tIns="252000" rIns="18000" bIns="0"/>
          <a:lstStyle/>
          <a:p>
            <a:pPr defTabSz="604647" eaLnBrk="0" fontAlgn="auto" hangingPunct="0">
              <a:spcBef>
                <a:spcPct val="15000"/>
              </a:spcBef>
              <a:spcAft>
                <a:spcPct val="15000"/>
              </a:spcAft>
              <a:buClr>
                <a:schemeClr val="accent1"/>
              </a:buClr>
              <a:defRPr/>
            </a:pPr>
            <a:r>
              <a:rPr lang="en-US" sz="500" b="1" dirty="0">
                <a:solidFill>
                  <a:schemeClr val="tx2"/>
                </a:solidFill>
                <a:latin typeface="+mn-lt"/>
                <a:cs typeface="Arial" panose="020B0604020202020204" pitchFamily="34" charset="0"/>
              </a:rPr>
              <a:t>R 104</a:t>
            </a:r>
            <a:br>
              <a:rPr lang="en-US" sz="500" b="1" dirty="0">
                <a:solidFill>
                  <a:schemeClr val="tx2"/>
                </a:solidFill>
                <a:latin typeface="+mn-lt"/>
                <a:cs typeface="Arial" panose="020B0604020202020204" pitchFamily="34" charset="0"/>
              </a:rPr>
            </a:br>
            <a:r>
              <a:rPr lang="en-US" sz="500" b="1" dirty="0">
                <a:solidFill>
                  <a:schemeClr val="tx2"/>
                </a:solidFill>
                <a:latin typeface="+mn-lt"/>
                <a:cs typeface="Arial" panose="020B0604020202020204" pitchFamily="34" charset="0"/>
              </a:rPr>
              <a:t>G 113</a:t>
            </a:r>
            <a:br>
              <a:rPr lang="en-US" sz="500" b="1" dirty="0">
                <a:solidFill>
                  <a:schemeClr val="tx2"/>
                </a:solidFill>
                <a:latin typeface="+mn-lt"/>
                <a:cs typeface="Arial" panose="020B0604020202020204" pitchFamily="34" charset="0"/>
              </a:rPr>
            </a:br>
            <a:r>
              <a:rPr lang="en-US" sz="500" b="1" dirty="0">
                <a:solidFill>
                  <a:schemeClr val="tx2"/>
                </a:solidFill>
                <a:latin typeface="+mn-lt"/>
                <a:cs typeface="Arial" panose="020B0604020202020204" pitchFamily="34" charset="0"/>
              </a:rPr>
              <a:t>B 122</a:t>
            </a:r>
          </a:p>
        </p:txBody>
      </p:sp>
      <p:sp>
        <p:nvSpPr>
          <p:cNvPr id="45" name="AutoShape 64"/>
          <p:cNvSpPr>
            <a:spLocks noChangeArrowheads="1"/>
          </p:cNvSpPr>
          <p:nvPr/>
        </p:nvSpPr>
        <p:spPr bwMode="auto">
          <a:xfrm>
            <a:off x="2916238" y="5208588"/>
            <a:ext cx="287337" cy="134937"/>
          </a:xfrm>
          <a:prstGeom prst="roundRect">
            <a:avLst>
              <a:gd name="adj" fmla="val 16667"/>
            </a:avLst>
          </a:prstGeom>
          <a:solidFill>
            <a:schemeClr val="accent6"/>
          </a:solidFill>
          <a:ln w="9525">
            <a:noFill/>
            <a:round/>
            <a:headEnd/>
            <a:tailEnd/>
          </a:ln>
        </p:spPr>
        <p:txBody>
          <a:bodyPr lIns="18000" tIns="252000" rIns="18000" bIns="0"/>
          <a:lstStyle/>
          <a:p>
            <a:pPr defTabSz="603250" eaLnBrk="0" hangingPunct="0">
              <a:spcBef>
                <a:spcPct val="15000"/>
              </a:spcBef>
              <a:spcAft>
                <a:spcPct val="15000"/>
              </a:spcAft>
              <a:buClr>
                <a:schemeClr val="accent1"/>
              </a:buClr>
              <a:defRPr/>
            </a:pPr>
            <a:r>
              <a:rPr lang="en-GB" sz="500" b="1" dirty="0">
                <a:solidFill>
                  <a:schemeClr val="tx2"/>
                </a:solidFill>
                <a:latin typeface="+mn-lt"/>
                <a:cs typeface="Arial" panose="020B0604020202020204" pitchFamily="34" charset="0"/>
              </a:rPr>
              <a:t>R 216</a:t>
            </a:r>
            <a:br>
              <a:rPr lang="en-GB" sz="500" b="1" dirty="0">
                <a:solidFill>
                  <a:schemeClr val="tx2"/>
                </a:solidFill>
                <a:latin typeface="+mn-lt"/>
                <a:cs typeface="Arial" panose="020B0604020202020204" pitchFamily="34" charset="0"/>
              </a:rPr>
            </a:br>
            <a:r>
              <a:rPr lang="en-GB" sz="500" b="1" dirty="0">
                <a:solidFill>
                  <a:schemeClr val="tx2"/>
                </a:solidFill>
                <a:latin typeface="+mn-lt"/>
                <a:cs typeface="Arial" panose="020B0604020202020204" pitchFamily="34" charset="0"/>
              </a:rPr>
              <a:t>G 217</a:t>
            </a:r>
            <a:br>
              <a:rPr lang="en-GB" sz="500" b="1" dirty="0">
                <a:solidFill>
                  <a:schemeClr val="tx2"/>
                </a:solidFill>
                <a:latin typeface="+mn-lt"/>
                <a:cs typeface="Arial" panose="020B0604020202020204" pitchFamily="34" charset="0"/>
              </a:rPr>
            </a:br>
            <a:r>
              <a:rPr lang="en-GB" sz="500" b="1" dirty="0">
                <a:solidFill>
                  <a:schemeClr val="tx2"/>
                </a:solidFill>
                <a:latin typeface="+mn-lt"/>
                <a:cs typeface="Arial" panose="020B0604020202020204" pitchFamily="34" charset="0"/>
              </a:rPr>
              <a:t>B 218</a:t>
            </a:r>
          </a:p>
        </p:txBody>
      </p:sp>
      <p:sp>
        <p:nvSpPr>
          <p:cNvPr id="46" name="AutoShape 65"/>
          <p:cNvSpPr>
            <a:spLocks noChangeArrowheads="1"/>
          </p:cNvSpPr>
          <p:nvPr/>
        </p:nvSpPr>
        <p:spPr bwMode="auto">
          <a:xfrm>
            <a:off x="2555875" y="5208588"/>
            <a:ext cx="287338" cy="134937"/>
          </a:xfrm>
          <a:prstGeom prst="roundRect">
            <a:avLst>
              <a:gd name="adj" fmla="val 16667"/>
            </a:avLst>
          </a:prstGeom>
          <a:solidFill>
            <a:schemeClr val="accent4"/>
          </a:solidFill>
          <a:ln w="9525">
            <a:noFill/>
            <a:round/>
            <a:headEnd/>
            <a:tailEnd/>
          </a:ln>
        </p:spPr>
        <p:txBody>
          <a:bodyPr lIns="18000" tIns="252000" rIns="18000" bIns="0"/>
          <a:lstStyle/>
          <a:p>
            <a:pPr defTabSz="603250" eaLnBrk="0" hangingPunct="0">
              <a:spcBef>
                <a:spcPct val="15000"/>
              </a:spcBef>
              <a:spcAft>
                <a:spcPct val="15000"/>
              </a:spcAft>
              <a:buClr>
                <a:schemeClr val="accent1"/>
              </a:buClr>
              <a:defRPr/>
            </a:pPr>
            <a:r>
              <a:rPr lang="en-GB" sz="500" b="1" dirty="0">
                <a:solidFill>
                  <a:schemeClr val="tx2"/>
                </a:solidFill>
                <a:latin typeface="+mn-lt"/>
                <a:cs typeface="Arial" panose="020B0604020202020204" pitchFamily="34" charset="0"/>
              </a:rPr>
              <a:t>R 168</a:t>
            </a:r>
            <a:br>
              <a:rPr lang="en-GB" sz="500" b="1" dirty="0">
                <a:solidFill>
                  <a:schemeClr val="tx2"/>
                </a:solidFill>
                <a:latin typeface="+mn-lt"/>
                <a:cs typeface="Arial" panose="020B0604020202020204" pitchFamily="34" charset="0"/>
              </a:rPr>
            </a:br>
            <a:r>
              <a:rPr lang="en-GB" sz="500" b="1" dirty="0">
                <a:solidFill>
                  <a:schemeClr val="tx2"/>
                </a:solidFill>
                <a:latin typeface="+mn-lt"/>
                <a:cs typeface="Arial" panose="020B0604020202020204" pitchFamily="34" charset="0"/>
              </a:rPr>
              <a:t>G 187</a:t>
            </a:r>
            <a:br>
              <a:rPr lang="en-GB" sz="500" b="1" dirty="0">
                <a:solidFill>
                  <a:schemeClr val="tx2"/>
                </a:solidFill>
                <a:latin typeface="+mn-lt"/>
                <a:cs typeface="Arial" panose="020B0604020202020204" pitchFamily="34" charset="0"/>
              </a:rPr>
            </a:br>
            <a:r>
              <a:rPr lang="en-GB" sz="500" b="1" dirty="0">
                <a:solidFill>
                  <a:schemeClr val="tx2"/>
                </a:solidFill>
                <a:latin typeface="+mn-lt"/>
                <a:cs typeface="Arial" panose="020B0604020202020204" pitchFamily="34" charset="0"/>
              </a:rPr>
              <a:t>B 192</a:t>
            </a:r>
          </a:p>
        </p:txBody>
      </p:sp>
      <p:sp>
        <p:nvSpPr>
          <p:cNvPr id="47" name="Rectangle 68"/>
          <p:cNvSpPr>
            <a:spLocks noChangeArrowheads="1"/>
          </p:cNvSpPr>
          <p:nvPr/>
        </p:nvSpPr>
        <p:spPr bwMode="auto">
          <a:xfrm>
            <a:off x="647700" y="5208588"/>
            <a:ext cx="792163" cy="134937"/>
          </a:xfrm>
          <a:prstGeom prst="rect">
            <a:avLst/>
          </a:prstGeom>
          <a:noFill/>
          <a:ln>
            <a:noFill/>
          </a:ln>
          <a:extLst/>
        </p:spPr>
        <p:txBody>
          <a:bodyPr wrap="none" lIns="18000" tIns="0" rIns="36000" bIns="0" anchor="ctr"/>
          <a:lstStyle/>
          <a:p>
            <a:pPr algn="r" defTabSz="603250" eaLnBrk="0" hangingPunct="0">
              <a:spcBef>
                <a:spcPct val="15000"/>
              </a:spcBef>
              <a:spcAft>
                <a:spcPct val="15000"/>
              </a:spcAft>
              <a:buClr>
                <a:schemeClr val="accent1"/>
              </a:buClr>
              <a:defRPr/>
            </a:pPr>
            <a:r>
              <a:rPr lang="en-GB" sz="500" b="1" dirty="0">
                <a:solidFill>
                  <a:schemeClr val="tx2"/>
                </a:solidFill>
                <a:latin typeface="+mn-lt"/>
                <a:cs typeface="Arial" panose="020B0604020202020204" pitchFamily="34" charset="0"/>
              </a:rPr>
              <a:t>Core and background </a:t>
            </a:r>
            <a:r>
              <a:rPr lang="en-GB" sz="500" b="1" dirty="0" smtClean="0">
                <a:solidFill>
                  <a:schemeClr val="tx2"/>
                </a:solidFill>
                <a:latin typeface="+mn-lt"/>
                <a:cs typeface="Arial" panose="020B0604020202020204" pitchFamily="34" charset="0"/>
              </a:rPr>
              <a:t>colors</a:t>
            </a:r>
            <a:r>
              <a:rPr lang="en-GB" sz="500" b="1" dirty="0">
                <a:solidFill>
                  <a:schemeClr val="tx2"/>
                </a:solidFill>
                <a:latin typeface="+mn-lt"/>
                <a:cs typeface="Arial" panose="020B0604020202020204" pitchFamily="34" charset="0"/>
              </a:rPr>
              <a:t>:</a:t>
            </a:r>
          </a:p>
        </p:txBody>
      </p:sp>
      <p:sp>
        <p:nvSpPr>
          <p:cNvPr id="48" name="AutoShape 57"/>
          <p:cNvSpPr>
            <a:spLocks noChangeArrowheads="1"/>
          </p:cNvSpPr>
          <p:nvPr/>
        </p:nvSpPr>
        <p:spPr bwMode="auto">
          <a:xfrm>
            <a:off x="1474788" y="5208588"/>
            <a:ext cx="287337" cy="134937"/>
          </a:xfrm>
          <a:prstGeom prst="roundRect">
            <a:avLst>
              <a:gd name="adj" fmla="val 16667"/>
            </a:avLst>
          </a:prstGeom>
          <a:solidFill>
            <a:schemeClr val="tx1"/>
          </a:solidFill>
          <a:ln w="9525">
            <a:noFill/>
            <a:round/>
            <a:headEnd/>
            <a:tailEnd/>
          </a:ln>
        </p:spPr>
        <p:txBody>
          <a:bodyPr lIns="18000" tIns="252000" rIns="18000" bIns="0"/>
          <a:lstStyle/>
          <a:p>
            <a:pPr defTabSz="603250" eaLnBrk="0" hangingPunct="0">
              <a:spcBef>
                <a:spcPct val="15000"/>
              </a:spcBef>
              <a:spcAft>
                <a:spcPct val="15000"/>
              </a:spcAft>
              <a:buClr>
                <a:schemeClr val="accent1"/>
              </a:buClr>
              <a:defRPr/>
            </a:pPr>
            <a:endParaRPr lang="en-US" sz="500" b="1">
              <a:solidFill>
                <a:schemeClr val="tx2"/>
              </a:solidFill>
              <a:latin typeface="+mn-lt"/>
              <a:cs typeface="Arial" panose="020B0604020202020204" pitchFamily="34" charset="0"/>
            </a:endParaRPr>
          </a:p>
        </p:txBody>
      </p:sp>
      <p:sp>
        <p:nvSpPr>
          <p:cNvPr id="49" name="AutoShape 58"/>
          <p:cNvSpPr>
            <a:spLocks noChangeArrowheads="1"/>
          </p:cNvSpPr>
          <p:nvPr/>
        </p:nvSpPr>
        <p:spPr bwMode="auto">
          <a:xfrm>
            <a:off x="1835150" y="5208588"/>
            <a:ext cx="287338" cy="134937"/>
          </a:xfrm>
          <a:prstGeom prst="roundRect">
            <a:avLst>
              <a:gd name="adj" fmla="val 16667"/>
            </a:avLst>
          </a:prstGeom>
          <a:solidFill>
            <a:schemeClr val="accent2"/>
          </a:solidFill>
          <a:ln w="9525">
            <a:noFill/>
            <a:round/>
            <a:headEnd/>
            <a:tailEnd/>
          </a:ln>
        </p:spPr>
        <p:txBody>
          <a:bodyPr lIns="18000" tIns="252000" rIns="18000" bIns="0"/>
          <a:lstStyle/>
          <a:p>
            <a:pPr defTabSz="603250" eaLnBrk="0" hangingPunct="0">
              <a:spcBef>
                <a:spcPct val="15000"/>
              </a:spcBef>
              <a:spcAft>
                <a:spcPct val="15000"/>
              </a:spcAft>
              <a:buClr>
                <a:schemeClr val="accent1"/>
              </a:buClr>
              <a:defRPr/>
            </a:pPr>
            <a:endParaRPr lang="en-US" sz="500" b="1">
              <a:solidFill>
                <a:schemeClr val="tx2"/>
              </a:solidFill>
              <a:latin typeface="+mn-lt"/>
              <a:cs typeface="Arial" panose="020B0604020202020204" pitchFamily="34" charset="0"/>
            </a:endParaRPr>
          </a:p>
        </p:txBody>
      </p:sp>
      <p:sp>
        <p:nvSpPr>
          <p:cNvPr id="50" name="AutoShape 59"/>
          <p:cNvSpPr>
            <a:spLocks noChangeArrowheads="1"/>
          </p:cNvSpPr>
          <p:nvPr/>
        </p:nvSpPr>
        <p:spPr bwMode="auto">
          <a:xfrm>
            <a:off x="2195513" y="5208588"/>
            <a:ext cx="287337" cy="134937"/>
          </a:xfrm>
          <a:prstGeom prst="roundRect">
            <a:avLst>
              <a:gd name="adj" fmla="val 16667"/>
            </a:avLst>
          </a:prstGeom>
          <a:solidFill>
            <a:schemeClr val="bg2"/>
          </a:solidFill>
          <a:ln w="9525">
            <a:noFill/>
            <a:round/>
            <a:headEnd/>
            <a:tailEnd/>
          </a:ln>
          <a:effectLst/>
        </p:spPr>
        <p:txBody>
          <a:bodyPr lIns="18000" tIns="252000" rIns="18000" bIns="0"/>
          <a:lstStyle/>
          <a:p>
            <a:pPr defTabSz="604647" eaLnBrk="0" fontAlgn="auto" hangingPunct="0">
              <a:spcBef>
                <a:spcPct val="15000"/>
              </a:spcBef>
              <a:spcAft>
                <a:spcPct val="15000"/>
              </a:spcAft>
              <a:buClr>
                <a:schemeClr val="accent1"/>
              </a:buClr>
              <a:defRPr/>
            </a:pPr>
            <a:endParaRPr lang="en-US" sz="500" b="1" dirty="0">
              <a:solidFill>
                <a:schemeClr val="tx2"/>
              </a:solidFill>
              <a:latin typeface="+mn-lt"/>
              <a:ea typeface="+mn-ea"/>
              <a:cs typeface="Arial" panose="020B0604020202020204" pitchFamily="34" charset="0"/>
            </a:endParaRPr>
          </a:p>
        </p:txBody>
      </p:sp>
      <p:sp>
        <p:nvSpPr>
          <p:cNvPr id="51" name="Rectangle 68"/>
          <p:cNvSpPr>
            <a:spLocks noChangeArrowheads="1"/>
          </p:cNvSpPr>
          <p:nvPr/>
        </p:nvSpPr>
        <p:spPr bwMode="auto">
          <a:xfrm>
            <a:off x="647700" y="5208588"/>
            <a:ext cx="792163" cy="134937"/>
          </a:xfrm>
          <a:prstGeom prst="rect">
            <a:avLst/>
          </a:prstGeom>
          <a:noFill/>
          <a:ln>
            <a:noFill/>
          </a:ln>
          <a:extLst/>
        </p:spPr>
        <p:txBody>
          <a:bodyPr wrap="none" lIns="18000" tIns="0" rIns="36000" bIns="0" anchor="ctr"/>
          <a:lstStyle/>
          <a:p>
            <a:pPr algn="r" defTabSz="603250" eaLnBrk="0" hangingPunct="0">
              <a:spcBef>
                <a:spcPct val="15000"/>
              </a:spcBef>
              <a:spcAft>
                <a:spcPct val="15000"/>
              </a:spcAft>
              <a:buClr>
                <a:schemeClr val="accent1"/>
              </a:buClr>
              <a:defRPr/>
            </a:pPr>
            <a:endParaRPr lang="en-GB" sz="500" b="1" dirty="0">
              <a:solidFill>
                <a:schemeClr val="tx2"/>
              </a:solidFill>
              <a:latin typeface="+mn-lt"/>
              <a:cs typeface="Arial" panose="020B0604020202020204" pitchFamily="34" charset="0"/>
            </a:endParaRPr>
          </a:p>
        </p:txBody>
      </p:sp>
      <p:sp>
        <p:nvSpPr>
          <p:cNvPr id="52" name="Date Placeholder 3"/>
          <p:cNvSpPr txBox="1">
            <a:spLocks/>
          </p:cNvSpPr>
          <p:nvPr/>
        </p:nvSpPr>
        <p:spPr>
          <a:xfrm>
            <a:off x="722313" y="4643438"/>
            <a:ext cx="687387" cy="138112"/>
          </a:xfrm>
          <a:prstGeom prst="rect">
            <a:avLst/>
          </a:prstGeom>
        </p:spPr>
        <p:txBody>
          <a:bodyPr lIns="0" tIns="0" rIns="0" bIns="0"/>
          <a:lstStyle>
            <a:defPPr>
              <a:defRPr lang="en-US"/>
            </a:defPPr>
            <a:lvl1pPr marL="0" algn="l" defTabSz="914400" rtl="0" eaLnBrk="1" latinLnBrk="0" hangingPunct="1">
              <a:defRPr sz="10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1FEF4778-5275-AF44-A3A2-413C53D52084}" type="datetime1">
              <a:rPr lang="en-GB" sz="800" smtClean="0">
                <a:latin typeface="+mn-lt"/>
                <a:cs typeface="Arial" panose="020B0604020202020204" pitchFamily="34" charset="0"/>
              </a:rPr>
              <a:pPr>
                <a:defRPr/>
              </a:pPr>
              <a:t>07/06/2016</a:t>
            </a:fld>
            <a:endParaRPr lang="en-GB" sz="800" dirty="0">
              <a:latin typeface="+mn-lt"/>
              <a:cs typeface="Arial" panose="020B0604020202020204" pitchFamily="34" charset="0"/>
            </a:endParaRPr>
          </a:p>
        </p:txBody>
      </p:sp>
      <p:sp>
        <p:nvSpPr>
          <p:cNvPr id="53" name="Slide Number Placeholder 5"/>
          <p:cNvSpPr txBox="1">
            <a:spLocks/>
          </p:cNvSpPr>
          <p:nvPr/>
        </p:nvSpPr>
        <p:spPr>
          <a:xfrm>
            <a:off x="433388" y="4643438"/>
            <a:ext cx="144462" cy="138112"/>
          </a:xfrm>
          <a:prstGeom prst="rect">
            <a:avLst/>
          </a:prstGeom>
        </p:spPr>
        <p:txBody>
          <a:bodyPr lIns="0" tIns="0" rIns="0" bIns="0"/>
          <a:lstStyle>
            <a:defPPr>
              <a:defRPr lang="en-US"/>
            </a:defPPr>
            <a:lvl1pPr marL="0" algn="l" defTabSz="914400" rtl="0" eaLnBrk="1" latinLnBrk="0" hangingPunct="1">
              <a:defRPr sz="10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71245D3D-131A-47D1-B100-B33219007AD2}" type="slidenum">
              <a:rPr lang="en-GB" sz="800" smtClean="0">
                <a:latin typeface="+mn-lt"/>
                <a:cs typeface="Arial" panose="020B0604020202020204" pitchFamily="34" charset="0"/>
              </a:rPr>
              <a:pPr>
                <a:defRPr/>
              </a:pPr>
              <a:t>‹#›</a:t>
            </a:fld>
            <a:endParaRPr lang="en-GB" dirty="0">
              <a:latin typeface="+mn-lt"/>
              <a:cs typeface="Arial" panose="020B0604020202020204" pitchFamily="34" charset="0"/>
            </a:endParaRPr>
          </a:p>
        </p:txBody>
      </p:sp>
      <p:sp>
        <p:nvSpPr>
          <p:cNvPr id="2" name="TextBox 1"/>
          <p:cNvSpPr txBox="1"/>
          <p:nvPr/>
        </p:nvSpPr>
        <p:spPr>
          <a:xfrm>
            <a:off x="1342800" y="4644000"/>
            <a:ext cx="5048250" cy="122237"/>
          </a:xfrm>
          <a:prstGeom prst="rect">
            <a:avLst/>
          </a:prstGeom>
          <a:noFill/>
        </p:spPr>
        <p:txBody>
          <a:bodyPr lIns="0" tIns="0" rIns="0" bIns="0">
            <a:spAutoFit/>
          </a:bodyPr>
          <a:lstStyle/>
          <a:p>
            <a:r>
              <a:rPr lang="en-GB" sz="800" smtClean="0">
                <a:solidFill>
                  <a:schemeClr val="bg1"/>
                </a:solidFill>
                <a:latin typeface="+mn-lt"/>
                <a:cs typeface="Arial" charset="0"/>
              </a:rPr>
              <a:t>© Nokia 2014   - File Name   - Version   - Creator   - DocID</a:t>
            </a:r>
            <a:endParaRPr lang="en-GB" sz="800">
              <a:solidFill>
                <a:schemeClr val="bg1"/>
              </a:solidFill>
              <a:latin typeface="+mn-lt"/>
              <a:cs typeface="Arial" charset="0"/>
            </a:endParaRPr>
          </a:p>
        </p:txBody>
      </p:sp>
      <p:sp>
        <p:nvSpPr>
          <p:cNvPr id="27" name="TextBox 26"/>
          <p:cNvSpPr txBox="1"/>
          <p:nvPr/>
        </p:nvSpPr>
        <p:spPr>
          <a:xfrm>
            <a:off x="432000" y="4788000"/>
            <a:ext cx="5048250" cy="123825"/>
          </a:xfrm>
          <a:prstGeom prst="rect">
            <a:avLst/>
          </a:prstGeom>
          <a:noFill/>
        </p:spPr>
        <p:txBody>
          <a:bodyPr lIns="0" tIns="0" rIns="0" bIns="0">
            <a:spAutoFit/>
          </a:bodyPr>
          <a:lstStyle/>
          <a:p>
            <a:pPr>
              <a:defRPr/>
            </a:pPr>
            <a:r>
              <a:rPr lang="en-GB" sz="800" smtClean="0">
                <a:solidFill>
                  <a:schemeClr val="bg1"/>
                </a:solidFill>
                <a:latin typeface="+mn-lt"/>
                <a:ea typeface="+mn-ea"/>
                <a:cs typeface="Arial" panose="020B0604020202020204" pitchFamily="34" charset="0"/>
              </a:rPr>
              <a:t>Confidential</a:t>
            </a:r>
            <a:endParaRPr lang="en-GB" sz="800" dirty="0">
              <a:solidFill>
                <a:schemeClr val="bg1"/>
              </a:solidFill>
              <a:latin typeface="+mn-lt"/>
              <a:ea typeface="+mn-ea"/>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807" r:id="rId1"/>
    <p:sldLayoutId id="2147483808" r:id="rId2"/>
    <p:sldLayoutId id="2147483809" r:id="rId3"/>
    <p:sldLayoutId id="2147483810" r:id="rId4"/>
  </p:sldLayoutIdLst>
  <p:timing>
    <p:tnLst>
      <p:par>
        <p:cTn id="1" dur="indefinite" restart="never" nodeType="tmRoot"/>
      </p:par>
    </p:tnLst>
  </p:timing>
  <p:hf sldNum="0" hdr="0"/>
  <p:txStyles>
    <p:titleStyle>
      <a:lvl1pPr algn="l" defTabSz="457200" rtl="0" eaLnBrk="0" fontAlgn="base" hangingPunct="0">
        <a:spcBef>
          <a:spcPct val="0"/>
        </a:spcBef>
        <a:spcAft>
          <a:spcPct val="0"/>
        </a:spcAft>
        <a:defRPr sz="1800" b="1" kern="1200">
          <a:solidFill>
            <a:schemeClr val="tx2"/>
          </a:solidFill>
          <a:latin typeface="+mj-lt"/>
          <a:ea typeface="ヒラギノ角ゴ Pro W3" charset="0"/>
          <a:cs typeface="Arial"/>
        </a:defRPr>
      </a:lvl1pPr>
      <a:lvl2pPr algn="l" defTabSz="457200" rtl="0" eaLnBrk="0" fontAlgn="base" hangingPunct="0">
        <a:spcBef>
          <a:spcPct val="0"/>
        </a:spcBef>
        <a:spcAft>
          <a:spcPct val="0"/>
        </a:spcAft>
        <a:defRPr sz="4400" b="1">
          <a:solidFill>
            <a:schemeClr val="tx2"/>
          </a:solidFill>
          <a:latin typeface="Arial" charset="0"/>
          <a:ea typeface="ヒラギノ角ゴ Pro W3" charset="0"/>
          <a:cs typeface="Arial" pitchFamily="34" charset="0"/>
        </a:defRPr>
      </a:lvl2pPr>
      <a:lvl3pPr algn="l" defTabSz="457200" rtl="0" eaLnBrk="0" fontAlgn="base" hangingPunct="0">
        <a:spcBef>
          <a:spcPct val="0"/>
        </a:spcBef>
        <a:spcAft>
          <a:spcPct val="0"/>
        </a:spcAft>
        <a:defRPr sz="4400" b="1">
          <a:solidFill>
            <a:schemeClr val="tx2"/>
          </a:solidFill>
          <a:latin typeface="Arial" charset="0"/>
          <a:ea typeface="ヒラギノ角ゴ Pro W3" charset="0"/>
          <a:cs typeface="Arial" pitchFamily="34" charset="0"/>
        </a:defRPr>
      </a:lvl3pPr>
      <a:lvl4pPr algn="l" defTabSz="457200" rtl="0" eaLnBrk="0" fontAlgn="base" hangingPunct="0">
        <a:spcBef>
          <a:spcPct val="0"/>
        </a:spcBef>
        <a:spcAft>
          <a:spcPct val="0"/>
        </a:spcAft>
        <a:defRPr sz="4400" b="1">
          <a:solidFill>
            <a:schemeClr val="tx2"/>
          </a:solidFill>
          <a:latin typeface="Arial" charset="0"/>
          <a:ea typeface="ヒラギノ角ゴ Pro W3" charset="0"/>
          <a:cs typeface="Arial" pitchFamily="34" charset="0"/>
        </a:defRPr>
      </a:lvl4pPr>
      <a:lvl5pPr algn="l" defTabSz="457200" rtl="0" eaLnBrk="0" fontAlgn="base" hangingPunct="0">
        <a:spcBef>
          <a:spcPct val="0"/>
        </a:spcBef>
        <a:spcAft>
          <a:spcPct val="0"/>
        </a:spcAft>
        <a:defRPr sz="4400" b="1">
          <a:solidFill>
            <a:schemeClr val="tx2"/>
          </a:solidFill>
          <a:latin typeface="Arial" charset="0"/>
          <a:ea typeface="ヒラギノ角ゴ Pro W3" charset="0"/>
          <a:cs typeface="Arial" pitchFamily="34" charset="0"/>
        </a:defRPr>
      </a:lvl5pPr>
      <a:lvl6pPr marL="457200" algn="l" defTabSz="457200" rtl="0" eaLnBrk="1" fontAlgn="base" hangingPunct="1">
        <a:spcBef>
          <a:spcPct val="0"/>
        </a:spcBef>
        <a:spcAft>
          <a:spcPct val="0"/>
        </a:spcAft>
        <a:defRPr b="1">
          <a:solidFill>
            <a:schemeClr val="bg2"/>
          </a:solidFill>
          <a:latin typeface="Arial" charset="0"/>
          <a:ea typeface="ヒラギノ角ゴ Pro W3" charset="0"/>
        </a:defRPr>
      </a:lvl6pPr>
      <a:lvl7pPr marL="914400" algn="l" defTabSz="457200" rtl="0" eaLnBrk="1" fontAlgn="base" hangingPunct="1">
        <a:spcBef>
          <a:spcPct val="0"/>
        </a:spcBef>
        <a:spcAft>
          <a:spcPct val="0"/>
        </a:spcAft>
        <a:defRPr b="1">
          <a:solidFill>
            <a:schemeClr val="bg2"/>
          </a:solidFill>
          <a:latin typeface="Arial" charset="0"/>
          <a:ea typeface="ヒラギノ角ゴ Pro W3" charset="0"/>
        </a:defRPr>
      </a:lvl7pPr>
      <a:lvl8pPr marL="1371600" algn="l" defTabSz="457200" rtl="0" eaLnBrk="1" fontAlgn="base" hangingPunct="1">
        <a:spcBef>
          <a:spcPct val="0"/>
        </a:spcBef>
        <a:spcAft>
          <a:spcPct val="0"/>
        </a:spcAft>
        <a:defRPr b="1">
          <a:solidFill>
            <a:schemeClr val="bg2"/>
          </a:solidFill>
          <a:latin typeface="Arial" charset="0"/>
          <a:ea typeface="ヒラギノ角ゴ Pro W3" charset="0"/>
        </a:defRPr>
      </a:lvl8pPr>
      <a:lvl9pPr marL="1828800" algn="l" defTabSz="457200" rtl="0" eaLnBrk="1" fontAlgn="base" hangingPunct="1">
        <a:spcBef>
          <a:spcPct val="0"/>
        </a:spcBef>
        <a:spcAft>
          <a:spcPct val="0"/>
        </a:spcAft>
        <a:defRPr b="1">
          <a:solidFill>
            <a:schemeClr val="bg2"/>
          </a:solidFill>
          <a:latin typeface="Arial" charset="0"/>
          <a:ea typeface="ヒラギノ角ゴ Pro W3" charset="0"/>
        </a:defRPr>
      </a:lvl9pPr>
    </p:titleStyle>
    <p:bodyStyle>
      <a:lvl1pPr marL="230188" indent="-230188" algn="l" defTabSz="457200" rtl="0" eaLnBrk="0" fontAlgn="base" hangingPunct="0">
        <a:spcBef>
          <a:spcPct val="0"/>
        </a:spcBef>
        <a:spcAft>
          <a:spcPts val="600"/>
        </a:spcAft>
        <a:buFont typeface="Arial" charset="0"/>
        <a:buChar char="•"/>
        <a:defRPr sz="3200" kern="1200">
          <a:solidFill>
            <a:schemeClr val="tx2"/>
          </a:solidFill>
          <a:latin typeface="+mn-lt"/>
          <a:ea typeface="ヒラギノ角ゴ Pro W3" charset="0"/>
          <a:cs typeface="ヒラギノ角ゴ Pro W3" charset="0"/>
        </a:defRPr>
      </a:lvl1pPr>
      <a:lvl2pPr marL="458788" indent="-228600" algn="l" defTabSz="457200" rtl="0" eaLnBrk="0" fontAlgn="base" hangingPunct="0">
        <a:spcBef>
          <a:spcPct val="0"/>
        </a:spcBef>
        <a:spcAft>
          <a:spcPts val="600"/>
        </a:spcAft>
        <a:buFont typeface="Lucida Grande"/>
        <a:buChar char="-"/>
        <a:defRPr sz="2800" kern="1200">
          <a:solidFill>
            <a:schemeClr val="tx2"/>
          </a:solidFill>
          <a:latin typeface="+mn-lt"/>
          <a:ea typeface="ヒラギノ角ゴ Pro W3" charset="0"/>
          <a:cs typeface="ヒラギノ角ゴ Pro W3"/>
        </a:defRPr>
      </a:lvl2pPr>
      <a:lvl3pPr marL="684213" indent="-225425" algn="l" defTabSz="457200" rtl="0" eaLnBrk="0" fontAlgn="base" hangingPunct="0">
        <a:spcBef>
          <a:spcPct val="0"/>
        </a:spcBef>
        <a:spcAft>
          <a:spcPts val="600"/>
        </a:spcAft>
        <a:buFont typeface="Arial" charset="0"/>
        <a:buChar char="•"/>
        <a:defRPr sz="2400" kern="1200">
          <a:solidFill>
            <a:schemeClr val="tx2"/>
          </a:solidFill>
          <a:latin typeface="+mn-lt"/>
          <a:ea typeface="ヒラギノ角ゴ Pro W3" charset="0"/>
          <a:cs typeface="ヒラギノ角ゴ Pro W3"/>
        </a:defRPr>
      </a:lvl3pPr>
      <a:lvl4pPr marL="912813" indent="-228600" algn="l" defTabSz="457200" rtl="0" eaLnBrk="0" fontAlgn="base" hangingPunct="0">
        <a:spcBef>
          <a:spcPct val="0"/>
        </a:spcBef>
        <a:spcAft>
          <a:spcPts val="600"/>
        </a:spcAft>
        <a:buFont typeface="Lucida Grande"/>
        <a:buChar char="-"/>
        <a:defRPr sz="2000" kern="1200">
          <a:solidFill>
            <a:schemeClr val="tx2"/>
          </a:solidFill>
          <a:latin typeface="+mn-lt"/>
          <a:ea typeface="ヒラギノ角ゴ Pro W3" charset="0"/>
          <a:cs typeface="ヒラギノ角ゴ Pro W3"/>
        </a:defRPr>
      </a:lvl4pPr>
      <a:lvl5pPr marL="1143000" indent="-230188" algn="l" defTabSz="457200" rtl="0" eaLnBrk="0" fontAlgn="base" hangingPunct="0">
        <a:spcBef>
          <a:spcPct val="0"/>
        </a:spcBef>
        <a:spcAft>
          <a:spcPts val="600"/>
        </a:spcAft>
        <a:buFont typeface="Arial" charset="0"/>
        <a:buChar char="•"/>
        <a:defRPr sz="2000" kern="1200">
          <a:solidFill>
            <a:schemeClr val="tx2"/>
          </a:solidFill>
          <a:latin typeface="+mn-lt"/>
          <a:ea typeface="ヒラギノ角ゴ Pro W3" charset="0"/>
          <a:cs typeface="ヒラギノ角ゴ Pro W3"/>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hyperlink" Target="https://github.com/schacon/simplegit-progit" TargetMode="External"/><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hyperlink" Target="https://www.kernel.org/pub/software/scm/git" TargetMode="External"/><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hyperlink" Target="https://github.com/git/git/releases" TargetMode="Externa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hyperlink" Target="mailto:johndoe@example.com" TargetMode="External"/><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libgit2/libgit2" TargetMode="External"/><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ext Placeholder 5"/>
          <p:cNvSpPr>
            <a:spLocks noGrp="1"/>
          </p:cNvSpPr>
          <p:nvPr>
            <p:ph type="body" sz="quarter" idx="10"/>
          </p:nvPr>
        </p:nvSpPr>
        <p:spPr>
          <a:xfrm>
            <a:off x="417513" y="500624"/>
            <a:ext cx="8243887" cy="3478251"/>
          </a:xfrm>
        </p:spPr>
        <p:txBody>
          <a:bodyPr/>
          <a:lstStyle/>
          <a:p>
            <a:pPr eaLnBrk="1" hangingPunct="1"/>
            <a:endParaRPr lang="en-US" sz="3600" dirty="0" smtClean="0">
              <a:ea typeface="ヒラギノ角ゴ Pro W3"/>
              <a:cs typeface="ヒラギノ角ゴ Pro W3"/>
            </a:endParaRPr>
          </a:p>
          <a:p>
            <a:pPr eaLnBrk="1" hangingPunct="1"/>
            <a:endParaRPr lang="en-US" sz="3600" dirty="0">
              <a:ea typeface="ヒラギノ角ゴ Pro W3"/>
              <a:cs typeface="ヒラギノ角ゴ Pro W3"/>
            </a:endParaRPr>
          </a:p>
          <a:p>
            <a:pPr eaLnBrk="1" hangingPunct="1"/>
            <a:endParaRPr lang="en-US" sz="3600" dirty="0" smtClean="0">
              <a:ea typeface="ヒラギノ角ゴ Pro W3"/>
              <a:cs typeface="ヒラギノ角ゴ Pro W3"/>
            </a:endParaRPr>
          </a:p>
          <a:p>
            <a:pPr eaLnBrk="1" hangingPunct="1"/>
            <a:endParaRPr lang="en-US" sz="3600" dirty="0" smtClean="0">
              <a:ea typeface="ヒラギノ角ゴ Pro W3"/>
              <a:cs typeface="ヒラギノ角ゴ Pro W3"/>
            </a:endParaRPr>
          </a:p>
        </p:txBody>
      </p:sp>
      <p:sp>
        <p:nvSpPr>
          <p:cNvPr id="6" name="TextBox 5"/>
          <p:cNvSpPr txBox="1"/>
          <p:nvPr/>
        </p:nvSpPr>
        <p:spPr>
          <a:xfrm>
            <a:off x="422382" y="3796250"/>
            <a:ext cx="7488832" cy="769441"/>
          </a:xfrm>
          <a:prstGeom prst="rect">
            <a:avLst/>
          </a:prstGeom>
          <a:noFill/>
        </p:spPr>
        <p:txBody>
          <a:bodyPr wrap="square" rtlCol="0">
            <a:spAutoFit/>
          </a:bodyPr>
          <a:lstStyle/>
          <a:p>
            <a:r>
              <a:rPr lang="en-US" sz="2800" b="1" dirty="0" smtClean="0">
                <a:solidFill>
                  <a:schemeClr val="bg1"/>
                </a:solidFill>
                <a:latin typeface="+mj-lt"/>
              </a:rPr>
              <a:t>Anugrith V.</a:t>
            </a:r>
          </a:p>
          <a:p>
            <a:r>
              <a:rPr lang="en-US" sz="1600" b="1" dirty="0" smtClean="0">
                <a:solidFill>
                  <a:schemeClr val="bg1"/>
                </a:solidFill>
                <a:latin typeface="+mj-lt"/>
              </a:rPr>
              <a:t>SCM Specialist, MBB LC IMS</a:t>
            </a:r>
            <a:endParaRPr lang="en-US" sz="1600" b="1" dirty="0">
              <a:solidFill>
                <a:schemeClr val="bg1"/>
              </a:solidFill>
              <a:latin typeface="+mj-lt"/>
            </a:endParaRPr>
          </a:p>
        </p:txBody>
      </p:sp>
      <p:pic>
        <p:nvPicPr>
          <p:cNvPr id="2" name="Picture 1"/>
          <p:cNvPicPr>
            <a:picLocks noChangeAspect="1"/>
          </p:cNvPicPr>
          <p:nvPr/>
        </p:nvPicPr>
        <p:blipFill>
          <a:blip r:embed="rId3"/>
          <a:stretch>
            <a:fillRect/>
          </a:stretch>
        </p:blipFill>
        <p:spPr>
          <a:xfrm>
            <a:off x="0" y="0"/>
            <a:ext cx="9144000" cy="3796250"/>
          </a:xfrm>
          <a:prstGeom prst="rect">
            <a:avLst/>
          </a:prstGeom>
        </p:spPr>
      </p:pic>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3528" y="15087"/>
            <a:ext cx="7488832" cy="523220"/>
          </a:xfrm>
          <a:prstGeom prst="rect">
            <a:avLst/>
          </a:prstGeom>
          <a:noFill/>
        </p:spPr>
        <p:txBody>
          <a:bodyPr wrap="square" rtlCol="0">
            <a:spAutoFit/>
          </a:bodyPr>
          <a:lstStyle/>
          <a:p>
            <a:r>
              <a:rPr lang="en-US" sz="2800" b="1" dirty="0" smtClean="0">
                <a:latin typeface="+mj-lt"/>
              </a:rPr>
              <a:t>Recording </a:t>
            </a:r>
            <a:r>
              <a:rPr lang="en-US" sz="2800" b="1" dirty="0">
                <a:latin typeface="+mj-lt"/>
              </a:rPr>
              <a:t>Changes to the Repository</a:t>
            </a:r>
          </a:p>
        </p:txBody>
      </p:sp>
      <p:sp>
        <p:nvSpPr>
          <p:cNvPr id="6" name="TextBox 5"/>
          <p:cNvSpPr txBox="1"/>
          <p:nvPr/>
        </p:nvSpPr>
        <p:spPr>
          <a:xfrm>
            <a:off x="331766" y="667054"/>
            <a:ext cx="8820472" cy="3877985"/>
          </a:xfrm>
          <a:prstGeom prst="rect">
            <a:avLst/>
          </a:prstGeom>
          <a:noFill/>
        </p:spPr>
        <p:txBody>
          <a:bodyPr wrap="square" rtlCol="0">
            <a:spAutoFit/>
          </a:bodyPr>
          <a:lstStyle/>
          <a:p>
            <a:pPr marL="171450" indent="-171450">
              <a:buFont typeface="Wingdings" panose="05000000000000000000" pitchFamily="2" charset="2"/>
              <a:buChar char="Ø"/>
            </a:pPr>
            <a:r>
              <a:rPr lang="en-IN" sz="1200" b="1" dirty="0"/>
              <a:t>Staging Modified </a:t>
            </a:r>
            <a:r>
              <a:rPr lang="en-IN" sz="1200" b="1" dirty="0" smtClean="0"/>
              <a:t>Files</a:t>
            </a:r>
          </a:p>
          <a:p>
            <a:pPr marL="171450" indent="-171450">
              <a:buFont typeface="Wingdings" panose="05000000000000000000" pitchFamily="2" charset="2"/>
              <a:buChar char="Ø"/>
            </a:pPr>
            <a:endParaRPr lang="en-IN" sz="1200" b="1" dirty="0" smtClean="0"/>
          </a:p>
          <a:p>
            <a:r>
              <a:rPr lang="en-US" sz="1100" dirty="0"/>
              <a:t>Let’s change a file that was already tracked</a:t>
            </a:r>
            <a:endParaRPr lang="en-US" sz="1100" b="1" dirty="0">
              <a:latin typeface="Courier New" panose="02070309020205020404" pitchFamily="49" charset="0"/>
              <a:cs typeface="Courier New" panose="02070309020205020404" pitchFamily="49" charset="0"/>
            </a:endParaRPr>
          </a:p>
          <a:p>
            <a:r>
              <a:rPr lang="en-IN" sz="1100" dirty="0">
                <a:latin typeface="Courier New" panose="02070309020205020404" pitchFamily="49" charset="0"/>
                <a:cs typeface="Courier New" panose="02070309020205020404" pitchFamily="49" charset="0"/>
              </a:rPr>
              <a:t>$</a:t>
            </a:r>
            <a:r>
              <a:rPr lang="en-IN" sz="1100" b="1" dirty="0">
                <a:latin typeface="Courier New" panose="02070309020205020404" pitchFamily="49" charset="0"/>
                <a:cs typeface="Courier New" panose="02070309020205020404" pitchFamily="49" charset="0"/>
              </a:rPr>
              <a:t> </a:t>
            </a:r>
            <a:r>
              <a:rPr lang="en-IN" sz="1100" dirty="0">
                <a:latin typeface="Courier New" panose="02070309020205020404" pitchFamily="49" charset="0"/>
                <a:cs typeface="Courier New" panose="02070309020205020404" pitchFamily="49" charset="0"/>
              </a:rPr>
              <a:t>git status</a:t>
            </a:r>
          </a:p>
          <a:p>
            <a:r>
              <a:rPr lang="en-IN" sz="1100" dirty="0">
                <a:latin typeface="Courier New" panose="02070309020205020404" pitchFamily="49" charset="0"/>
                <a:cs typeface="Courier New" panose="02070309020205020404" pitchFamily="49" charset="0"/>
              </a:rPr>
              <a:t>On branch master</a:t>
            </a:r>
          </a:p>
          <a:p>
            <a:r>
              <a:rPr lang="en-IN" sz="1100" dirty="0">
                <a:latin typeface="Courier New" panose="02070309020205020404" pitchFamily="49" charset="0"/>
                <a:cs typeface="Courier New" panose="02070309020205020404" pitchFamily="49" charset="0"/>
              </a:rPr>
              <a:t>Changes to be committed:</a:t>
            </a:r>
          </a:p>
          <a:p>
            <a:r>
              <a:rPr lang="en-US" sz="1100" dirty="0" smtClean="0">
                <a:latin typeface="Courier New" panose="02070309020205020404" pitchFamily="49" charset="0"/>
                <a:cs typeface="Courier New" panose="02070309020205020404" pitchFamily="49" charset="0"/>
              </a:rPr>
              <a:t>  (</a:t>
            </a:r>
            <a:r>
              <a:rPr lang="en-US" sz="1100" dirty="0">
                <a:latin typeface="Courier New" panose="02070309020205020404" pitchFamily="49" charset="0"/>
                <a:cs typeface="Courier New" panose="02070309020205020404" pitchFamily="49" charset="0"/>
              </a:rPr>
              <a:t>use "</a:t>
            </a:r>
            <a:r>
              <a:rPr lang="en-US" sz="1100" dirty="0" err="1">
                <a:latin typeface="Courier New" panose="02070309020205020404" pitchFamily="49" charset="0"/>
                <a:cs typeface="Courier New" panose="02070309020205020404" pitchFamily="49" charset="0"/>
              </a:rPr>
              <a:t>git</a:t>
            </a:r>
            <a:r>
              <a:rPr lang="en-US" sz="1100" dirty="0">
                <a:latin typeface="Courier New" panose="02070309020205020404" pitchFamily="49" charset="0"/>
                <a:cs typeface="Courier New" panose="02070309020205020404" pitchFamily="49" charset="0"/>
              </a:rPr>
              <a:t> reset HEAD &lt;file&gt;..." to </a:t>
            </a:r>
            <a:r>
              <a:rPr lang="en-US" sz="1100" dirty="0" err="1">
                <a:latin typeface="Courier New" panose="02070309020205020404" pitchFamily="49" charset="0"/>
                <a:cs typeface="Courier New" panose="02070309020205020404" pitchFamily="49" charset="0"/>
              </a:rPr>
              <a:t>unstage</a:t>
            </a:r>
            <a:r>
              <a:rPr lang="en-US" sz="1100" dirty="0">
                <a:latin typeface="Courier New" panose="02070309020205020404" pitchFamily="49" charset="0"/>
                <a:cs typeface="Courier New" panose="02070309020205020404" pitchFamily="49" charset="0"/>
              </a:rPr>
              <a:t>)</a:t>
            </a:r>
          </a:p>
          <a:p>
            <a:r>
              <a:rPr lang="en-IN" sz="1100" dirty="0" smtClean="0">
                <a:latin typeface="Courier New" panose="02070309020205020404" pitchFamily="49" charset="0"/>
                <a:cs typeface="Courier New" panose="02070309020205020404" pitchFamily="49" charset="0"/>
              </a:rPr>
              <a:t>	new </a:t>
            </a:r>
            <a:r>
              <a:rPr lang="en-IN" sz="1100" dirty="0">
                <a:latin typeface="Courier New" panose="02070309020205020404" pitchFamily="49" charset="0"/>
                <a:cs typeface="Courier New" panose="02070309020205020404" pitchFamily="49" charset="0"/>
              </a:rPr>
              <a:t>file: README</a:t>
            </a:r>
          </a:p>
          <a:p>
            <a:r>
              <a:rPr lang="en-US" sz="1100" dirty="0">
                <a:latin typeface="Courier New" panose="02070309020205020404" pitchFamily="49" charset="0"/>
                <a:cs typeface="Courier New" panose="02070309020205020404" pitchFamily="49" charset="0"/>
              </a:rPr>
              <a:t>Changes not staged for commit:</a:t>
            </a:r>
          </a:p>
          <a:p>
            <a:r>
              <a:rPr lang="en-US" sz="1100" dirty="0" smtClean="0">
                <a:latin typeface="Courier New" panose="02070309020205020404" pitchFamily="49" charset="0"/>
                <a:cs typeface="Courier New" panose="02070309020205020404" pitchFamily="49" charset="0"/>
              </a:rPr>
              <a:t>  (</a:t>
            </a:r>
            <a:r>
              <a:rPr lang="en-US" sz="1100" dirty="0">
                <a:latin typeface="Courier New" panose="02070309020205020404" pitchFamily="49" charset="0"/>
                <a:cs typeface="Courier New" panose="02070309020205020404" pitchFamily="49" charset="0"/>
              </a:rPr>
              <a:t>use "</a:t>
            </a:r>
            <a:r>
              <a:rPr lang="en-US" sz="1100" dirty="0" err="1">
                <a:latin typeface="Courier New" panose="02070309020205020404" pitchFamily="49" charset="0"/>
                <a:cs typeface="Courier New" panose="02070309020205020404" pitchFamily="49" charset="0"/>
              </a:rPr>
              <a:t>git</a:t>
            </a:r>
            <a:r>
              <a:rPr lang="en-US" sz="1100" dirty="0">
                <a:latin typeface="Courier New" panose="02070309020205020404" pitchFamily="49" charset="0"/>
                <a:cs typeface="Courier New" panose="02070309020205020404" pitchFamily="49" charset="0"/>
              </a:rPr>
              <a:t> add &lt;file&gt;..." to update what will be committed)</a:t>
            </a:r>
          </a:p>
          <a:p>
            <a:r>
              <a:rPr lang="en-US" sz="1100" dirty="0" smtClean="0">
                <a:latin typeface="Courier New" panose="02070309020205020404" pitchFamily="49" charset="0"/>
                <a:cs typeface="Courier New" panose="02070309020205020404" pitchFamily="49" charset="0"/>
              </a:rPr>
              <a:t>  (</a:t>
            </a:r>
            <a:r>
              <a:rPr lang="en-US" sz="1100" dirty="0">
                <a:latin typeface="Courier New" panose="02070309020205020404" pitchFamily="49" charset="0"/>
                <a:cs typeface="Courier New" panose="02070309020205020404" pitchFamily="49" charset="0"/>
              </a:rPr>
              <a:t>use "</a:t>
            </a:r>
            <a:r>
              <a:rPr lang="en-US" sz="1100" dirty="0" err="1">
                <a:latin typeface="Courier New" panose="02070309020205020404" pitchFamily="49" charset="0"/>
                <a:cs typeface="Courier New" panose="02070309020205020404" pitchFamily="49" charset="0"/>
              </a:rPr>
              <a:t>git</a:t>
            </a:r>
            <a:r>
              <a:rPr lang="en-US" sz="1100" dirty="0">
                <a:latin typeface="Courier New" panose="02070309020205020404" pitchFamily="49" charset="0"/>
                <a:cs typeface="Courier New" panose="02070309020205020404" pitchFamily="49" charset="0"/>
              </a:rPr>
              <a:t> checkout </a:t>
            </a:r>
            <a:r>
              <a:rPr lang="en-US" sz="1100" dirty="0" smtClean="0">
                <a:latin typeface="Courier New" panose="02070309020205020404" pitchFamily="49" charset="0"/>
                <a:cs typeface="Courier New" panose="02070309020205020404" pitchFamily="49" charset="0"/>
              </a:rPr>
              <a:t>-- </a:t>
            </a:r>
            <a:r>
              <a:rPr lang="en-US" sz="1100" dirty="0">
                <a:latin typeface="Courier New" panose="02070309020205020404" pitchFamily="49" charset="0"/>
                <a:cs typeface="Courier New" panose="02070309020205020404" pitchFamily="49" charset="0"/>
              </a:rPr>
              <a:t>&lt;file&gt;..." to discard changes in working directory</a:t>
            </a:r>
            <a:r>
              <a:rPr lang="en-US" sz="1100" dirty="0" smtClean="0">
                <a:latin typeface="Courier New" panose="02070309020205020404" pitchFamily="49" charset="0"/>
                <a:cs typeface="Courier New" panose="02070309020205020404" pitchFamily="49" charset="0"/>
              </a:rPr>
              <a:t>)</a:t>
            </a:r>
          </a:p>
          <a:p>
            <a:r>
              <a:rPr lang="en-IN" sz="1100" dirty="0" smtClean="0">
                <a:latin typeface="Courier New" panose="02070309020205020404" pitchFamily="49" charset="0"/>
                <a:cs typeface="Courier New" panose="02070309020205020404" pitchFamily="49" charset="0"/>
              </a:rPr>
              <a:t>	modified</a:t>
            </a:r>
            <a:r>
              <a:rPr lang="en-IN" sz="1100" dirty="0">
                <a:latin typeface="Courier New" panose="02070309020205020404" pitchFamily="49" charset="0"/>
                <a:cs typeface="Courier New" panose="02070309020205020404" pitchFamily="49" charset="0"/>
              </a:rPr>
              <a:t>: </a:t>
            </a:r>
            <a:r>
              <a:rPr lang="en-IN" sz="1100" dirty="0" smtClean="0">
                <a:latin typeface="Courier New" panose="02070309020205020404" pitchFamily="49" charset="0"/>
                <a:cs typeface="Courier New" panose="02070309020205020404" pitchFamily="49" charset="0"/>
              </a:rPr>
              <a:t>CONTRIBUTING.md</a:t>
            </a:r>
          </a:p>
          <a:p>
            <a:r>
              <a:rPr lang="en-IN" sz="1100" dirty="0" smtClean="0">
                <a:latin typeface="Courier New" panose="02070309020205020404" pitchFamily="49" charset="0"/>
                <a:cs typeface="Courier New" panose="02070309020205020404" pitchFamily="49" charset="0"/>
              </a:rPr>
              <a:t>$</a:t>
            </a:r>
          </a:p>
          <a:p>
            <a:endParaRPr lang="en-US" sz="1200" dirty="0">
              <a:latin typeface="Courier New" panose="02070309020205020404" pitchFamily="49" charset="0"/>
              <a:cs typeface="Courier New" panose="02070309020205020404" pitchFamily="49" charset="0"/>
            </a:endParaRPr>
          </a:p>
          <a:p>
            <a:r>
              <a:rPr lang="en-IN" sz="1100" dirty="0">
                <a:latin typeface="Courier New" panose="02070309020205020404" pitchFamily="49" charset="0"/>
                <a:cs typeface="Courier New" panose="02070309020205020404" pitchFamily="49" charset="0"/>
              </a:rPr>
              <a:t>$ git add CONTRIBUTING.md</a:t>
            </a:r>
          </a:p>
          <a:p>
            <a:r>
              <a:rPr lang="en-IN" sz="1100" dirty="0">
                <a:latin typeface="Courier New" panose="02070309020205020404" pitchFamily="49" charset="0"/>
                <a:cs typeface="Courier New" panose="02070309020205020404" pitchFamily="49" charset="0"/>
              </a:rPr>
              <a:t>$ git status</a:t>
            </a:r>
          </a:p>
          <a:p>
            <a:r>
              <a:rPr lang="en-IN" sz="1100" dirty="0">
                <a:latin typeface="Courier New" panose="02070309020205020404" pitchFamily="49" charset="0"/>
                <a:cs typeface="Courier New" panose="02070309020205020404" pitchFamily="49" charset="0"/>
              </a:rPr>
              <a:t>On branch master</a:t>
            </a:r>
          </a:p>
          <a:p>
            <a:r>
              <a:rPr lang="en-IN" sz="1100" dirty="0">
                <a:latin typeface="Courier New" panose="02070309020205020404" pitchFamily="49" charset="0"/>
                <a:cs typeface="Courier New" panose="02070309020205020404" pitchFamily="49" charset="0"/>
              </a:rPr>
              <a:t>Changes to be committed:</a:t>
            </a:r>
          </a:p>
          <a:p>
            <a:r>
              <a:rPr lang="en-US" sz="1100" dirty="0" smtClean="0">
                <a:latin typeface="Courier New" panose="02070309020205020404" pitchFamily="49" charset="0"/>
                <a:cs typeface="Courier New" panose="02070309020205020404" pitchFamily="49" charset="0"/>
              </a:rPr>
              <a:t>  (</a:t>
            </a:r>
            <a:r>
              <a:rPr lang="en-US" sz="1100" dirty="0">
                <a:latin typeface="Courier New" panose="02070309020205020404" pitchFamily="49" charset="0"/>
                <a:cs typeface="Courier New" panose="02070309020205020404" pitchFamily="49" charset="0"/>
              </a:rPr>
              <a:t>use "</a:t>
            </a:r>
            <a:r>
              <a:rPr lang="en-US" sz="1100" dirty="0" err="1">
                <a:latin typeface="Courier New" panose="02070309020205020404" pitchFamily="49" charset="0"/>
                <a:cs typeface="Courier New" panose="02070309020205020404" pitchFamily="49" charset="0"/>
              </a:rPr>
              <a:t>git</a:t>
            </a:r>
            <a:r>
              <a:rPr lang="en-US" sz="1100" dirty="0">
                <a:latin typeface="Courier New" panose="02070309020205020404" pitchFamily="49" charset="0"/>
                <a:cs typeface="Courier New" panose="02070309020205020404" pitchFamily="49" charset="0"/>
              </a:rPr>
              <a:t> reset HEAD &lt;file&gt;..." to </a:t>
            </a:r>
            <a:r>
              <a:rPr lang="en-US" sz="1100" dirty="0" err="1">
                <a:latin typeface="Courier New" panose="02070309020205020404" pitchFamily="49" charset="0"/>
                <a:cs typeface="Courier New" panose="02070309020205020404" pitchFamily="49" charset="0"/>
              </a:rPr>
              <a:t>unstage</a:t>
            </a:r>
            <a:r>
              <a:rPr lang="en-US" sz="1100" dirty="0">
                <a:latin typeface="Courier New" panose="02070309020205020404" pitchFamily="49" charset="0"/>
                <a:cs typeface="Courier New" panose="02070309020205020404" pitchFamily="49" charset="0"/>
              </a:rPr>
              <a:t>)</a:t>
            </a:r>
          </a:p>
          <a:p>
            <a:r>
              <a:rPr lang="en-IN" sz="1100" dirty="0" smtClean="0">
                <a:latin typeface="Courier New" panose="02070309020205020404" pitchFamily="49" charset="0"/>
                <a:cs typeface="Courier New" panose="02070309020205020404" pitchFamily="49" charset="0"/>
              </a:rPr>
              <a:t>	new </a:t>
            </a:r>
            <a:r>
              <a:rPr lang="en-IN" sz="1100" dirty="0">
                <a:latin typeface="Courier New" panose="02070309020205020404" pitchFamily="49" charset="0"/>
                <a:cs typeface="Courier New" panose="02070309020205020404" pitchFamily="49" charset="0"/>
              </a:rPr>
              <a:t>file: README</a:t>
            </a:r>
          </a:p>
          <a:p>
            <a:r>
              <a:rPr lang="en-IN" sz="1100" dirty="0" smtClean="0">
                <a:latin typeface="Courier New" panose="02070309020205020404" pitchFamily="49" charset="0"/>
                <a:cs typeface="Courier New" panose="02070309020205020404" pitchFamily="49" charset="0"/>
              </a:rPr>
              <a:t>	modified</a:t>
            </a:r>
            <a:r>
              <a:rPr lang="en-IN" sz="1100" dirty="0">
                <a:latin typeface="Courier New" panose="02070309020205020404" pitchFamily="49" charset="0"/>
                <a:cs typeface="Courier New" panose="02070309020205020404" pitchFamily="49" charset="0"/>
              </a:rPr>
              <a:t>: </a:t>
            </a:r>
            <a:r>
              <a:rPr lang="en-IN" sz="1100" dirty="0" smtClean="0">
                <a:latin typeface="Courier New" panose="02070309020205020404" pitchFamily="49" charset="0"/>
                <a:cs typeface="Courier New" panose="02070309020205020404" pitchFamily="49" charset="0"/>
              </a:rPr>
              <a:t>CONTRIBUTING.md</a:t>
            </a:r>
          </a:p>
          <a:p>
            <a:endParaRPr lang="en-US" sz="1200" dirty="0">
              <a:latin typeface="Courier New" panose="02070309020205020404" pitchFamily="49" charset="0"/>
              <a:cs typeface="Courier New" panose="02070309020205020404" pitchFamily="49" charset="0"/>
            </a:endParaRPr>
          </a:p>
        </p:txBody>
      </p:sp>
      <p:cxnSp>
        <p:nvCxnSpPr>
          <p:cNvPr id="7" name="Straight Connector 6"/>
          <p:cNvCxnSpPr/>
          <p:nvPr/>
        </p:nvCxnSpPr>
        <p:spPr>
          <a:xfrm>
            <a:off x="0" y="520377"/>
            <a:ext cx="9144000" cy="0"/>
          </a:xfrm>
          <a:prstGeom prst="line">
            <a:avLst/>
          </a:prstGeom>
          <a:ln w="19050" cmpd="sng">
            <a:solidFill>
              <a:schemeClr val="accent3"/>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28120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10" end="1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xEl>
                                              <p:pRg st="11" end="11"/>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
                                            <p:txEl>
                                              <p:pRg st="12" end="1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
                                            <p:txEl>
                                              <p:pRg st="14" end="14"/>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
                                            <p:txEl>
                                              <p:pRg st="15" end="15"/>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
                                            <p:txEl>
                                              <p:pRg st="16" end="16"/>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6">
                                            <p:txEl>
                                              <p:pRg st="17" end="17"/>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6">
                                            <p:txEl>
                                              <p:pRg st="18" end="18"/>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
                                            <p:txEl>
                                              <p:pRg st="19" end="19"/>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6">
                                            <p:txEl>
                                              <p:pRg st="20" end="2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3528" y="15087"/>
            <a:ext cx="7488832" cy="523220"/>
          </a:xfrm>
          <a:prstGeom prst="rect">
            <a:avLst/>
          </a:prstGeom>
          <a:noFill/>
        </p:spPr>
        <p:txBody>
          <a:bodyPr wrap="square" rtlCol="0">
            <a:spAutoFit/>
          </a:bodyPr>
          <a:lstStyle/>
          <a:p>
            <a:r>
              <a:rPr lang="en-US" sz="2800" b="1" dirty="0" smtClean="0">
                <a:latin typeface="+mj-lt"/>
              </a:rPr>
              <a:t>Recording </a:t>
            </a:r>
            <a:r>
              <a:rPr lang="en-US" sz="2800" b="1" dirty="0">
                <a:latin typeface="+mj-lt"/>
              </a:rPr>
              <a:t>Changes to the Repository</a:t>
            </a:r>
          </a:p>
        </p:txBody>
      </p:sp>
      <p:sp>
        <p:nvSpPr>
          <p:cNvPr id="6" name="TextBox 5"/>
          <p:cNvSpPr txBox="1"/>
          <p:nvPr/>
        </p:nvSpPr>
        <p:spPr>
          <a:xfrm>
            <a:off x="331766" y="667054"/>
            <a:ext cx="8820472" cy="4031873"/>
          </a:xfrm>
          <a:prstGeom prst="rect">
            <a:avLst/>
          </a:prstGeom>
          <a:noFill/>
        </p:spPr>
        <p:txBody>
          <a:bodyPr wrap="square" rtlCol="0">
            <a:spAutoFit/>
          </a:bodyPr>
          <a:lstStyle/>
          <a:p>
            <a:pPr marL="171450" indent="-171450">
              <a:buFont typeface="Wingdings" panose="05000000000000000000" pitchFamily="2" charset="2"/>
              <a:buChar char="Ø"/>
            </a:pPr>
            <a:r>
              <a:rPr lang="en-IN" sz="1200" b="1" dirty="0"/>
              <a:t>Staging Modified </a:t>
            </a:r>
            <a:r>
              <a:rPr lang="en-IN" sz="1200" b="1" dirty="0" smtClean="0"/>
              <a:t>Files</a:t>
            </a:r>
          </a:p>
          <a:p>
            <a:pPr marL="171450" indent="-171450">
              <a:buFont typeface="Wingdings" panose="05000000000000000000" pitchFamily="2" charset="2"/>
              <a:buChar char="Ø"/>
            </a:pPr>
            <a:endParaRPr lang="en-IN" sz="1200" b="1" dirty="0" smtClean="0"/>
          </a:p>
          <a:p>
            <a:r>
              <a:rPr lang="en-IN" sz="1100" b="1" dirty="0">
                <a:latin typeface="Courier New" panose="02070309020205020404" pitchFamily="49" charset="0"/>
                <a:cs typeface="Courier New" panose="02070309020205020404" pitchFamily="49" charset="0"/>
              </a:rPr>
              <a:t>$ </a:t>
            </a:r>
            <a:r>
              <a:rPr lang="en-IN" sz="1100" dirty="0">
                <a:latin typeface="Courier New" panose="02070309020205020404" pitchFamily="49" charset="0"/>
                <a:cs typeface="Courier New" panose="02070309020205020404" pitchFamily="49" charset="0"/>
              </a:rPr>
              <a:t>vim CONTRIBUTING.md</a:t>
            </a:r>
          </a:p>
          <a:p>
            <a:r>
              <a:rPr lang="en-IN" sz="1100" b="1" dirty="0">
                <a:latin typeface="Courier New" panose="02070309020205020404" pitchFamily="49" charset="0"/>
                <a:cs typeface="Courier New" panose="02070309020205020404" pitchFamily="49" charset="0"/>
              </a:rPr>
              <a:t>$ </a:t>
            </a:r>
            <a:r>
              <a:rPr lang="en-IN" sz="1100" dirty="0">
                <a:latin typeface="Courier New" panose="02070309020205020404" pitchFamily="49" charset="0"/>
                <a:cs typeface="Courier New" panose="02070309020205020404" pitchFamily="49" charset="0"/>
              </a:rPr>
              <a:t>git status</a:t>
            </a:r>
          </a:p>
          <a:p>
            <a:r>
              <a:rPr lang="en-IN" sz="1100" dirty="0">
                <a:latin typeface="Courier New" panose="02070309020205020404" pitchFamily="49" charset="0"/>
                <a:cs typeface="Courier New" panose="02070309020205020404" pitchFamily="49" charset="0"/>
              </a:rPr>
              <a:t>On branch master</a:t>
            </a:r>
          </a:p>
          <a:p>
            <a:r>
              <a:rPr lang="en-IN" sz="1100" dirty="0">
                <a:latin typeface="Courier New" panose="02070309020205020404" pitchFamily="49" charset="0"/>
                <a:cs typeface="Courier New" panose="02070309020205020404" pitchFamily="49" charset="0"/>
              </a:rPr>
              <a:t>Changes to be committed:</a:t>
            </a:r>
          </a:p>
          <a:p>
            <a:r>
              <a:rPr lang="en-US" sz="1100" dirty="0" smtClean="0">
                <a:latin typeface="Courier New" panose="02070309020205020404" pitchFamily="49" charset="0"/>
                <a:cs typeface="Courier New" panose="02070309020205020404" pitchFamily="49" charset="0"/>
              </a:rPr>
              <a:t>  (</a:t>
            </a:r>
            <a:r>
              <a:rPr lang="en-US" sz="1100" dirty="0">
                <a:latin typeface="Courier New" panose="02070309020205020404" pitchFamily="49" charset="0"/>
                <a:cs typeface="Courier New" panose="02070309020205020404" pitchFamily="49" charset="0"/>
              </a:rPr>
              <a:t>use "</a:t>
            </a:r>
            <a:r>
              <a:rPr lang="en-US" sz="1100" dirty="0" err="1">
                <a:latin typeface="Courier New" panose="02070309020205020404" pitchFamily="49" charset="0"/>
                <a:cs typeface="Courier New" panose="02070309020205020404" pitchFamily="49" charset="0"/>
              </a:rPr>
              <a:t>git</a:t>
            </a:r>
            <a:r>
              <a:rPr lang="en-US" sz="1100" dirty="0">
                <a:latin typeface="Courier New" panose="02070309020205020404" pitchFamily="49" charset="0"/>
                <a:cs typeface="Courier New" panose="02070309020205020404" pitchFamily="49" charset="0"/>
              </a:rPr>
              <a:t> reset HEAD &lt;file&gt;..." to </a:t>
            </a:r>
            <a:r>
              <a:rPr lang="en-US" sz="1100" dirty="0" err="1">
                <a:latin typeface="Courier New" panose="02070309020205020404" pitchFamily="49" charset="0"/>
                <a:cs typeface="Courier New" panose="02070309020205020404" pitchFamily="49" charset="0"/>
              </a:rPr>
              <a:t>unstage</a:t>
            </a:r>
            <a:r>
              <a:rPr lang="en-US" sz="1100" dirty="0">
                <a:latin typeface="Courier New" panose="02070309020205020404" pitchFamily="49" charset="0"/>
                <a:cs typeface="Courier New" panose="02070309020205020404" pitchFamily="49" charset="0"/>
              </a:rPr>
              <a:t>)</a:t>
            </a:r>
          </a:p>
          <a:p>
            <a:r>
              <a:rPr lang="en-IN" sz="1100" dirty="0" smtClean="0">
                <a:latin typeface="Courier New" panose="02070309020205020404" pitchFamily="49" charset="0"/>
                <a:cs typeface="Courier New" panose="02070309020205020404" pitchFamily="49" charset="0"/>
              </a:rPr>
              <a:t>	new </a:t>
            </a:r>
            <a:r>
              <a:rPr lang="en-IN" sz="1100" dirty="0">
                <a:latin typeface="Courier New" panose="02070309020205020404" pitchFamily="49" charset="0"/>
                <a:cs typeface="Courier New" panose="02070309020205020404" pitchFamily="49" charset="0"/>
              </a:rPr>
              <a:t>file: README</a:t>
            </a:r>
          </a:p>
          <a:p>
            <a:r>
              <a:rPr lang="en-IN" sz="1100" dirty="0" smtClean="0">
                <a:latin typeface="Courier New" panose="02070309020205020404" pitchFamily="49" charset="0"/>
                <a:cs typeface="Courier New" panose="02070309020205020404" pitchFamily="49" charset="0"/>
              </a:rPr>
              <a:t>	modified</a:t>
            </a:r>
            <a:r>
              <a:rPr lang="en-IN" sz="1100" dirty="0">
                <a:latin typeface="Courier New" panose="02070309020205020404" pitchFamily="49" charset="0"/>
                <a:cs typeface="Courier New" panose="02070309020205020404" pitchFamily="49" charset="0"/>
              </a:rPr>
              <a:t>: CONTRIBUTING.md</a:t>
            </a:r>
          </a:p>
          <a:p>
            <a:r>
              <a:rPr lang="en-US" sz="1100" dirty="0">
                <a:latin typeface="Courier New" panose="02070309020205020404" pitchFamily="49" charset="0"/>
                <a:cs typeface="Courier New" panose="02070309020205020404" pitchFamily="49" charset="0"/>
              </a:rPr>
              <a:t>Changes not staged for commit:</a:t>
            </a:r>
          </a:p>
          <a:p>
            <a:r>
              <a:rPr lang="en-US" sz="1100" dirty="0" smtClean="0">
                <a:latin typeface="Courier New" panose="02070309020205020404" pitchFamily="49" charset="0"/>
                <a:cs typeface="Courier New" panose="02070309020205020404" pitchFamily="49" charset="0"/>
              </a:rPr>
              <a:t>  (</a:t>
            </a:r>
            <a:r>
              <a:rPr lang="en-US" sz="1100" dirty="0">
                <a:latin typeface="Courier New" panose="02070309020205020404" pitchFamily="49" charset="0"/>
                <a:cs typeface="Courier New" panose="02070309020205020404" pitchFamily="49" charset="0"/>
              </a:rPr>
              <a:t>use "</a:t>
            </a:r>
            <a:r>
              <a:rPr lang="en-US" sz="1100" dirty="0" err="1">
                <a:latin typeface="Courier New" panose="02070309020205020404" pitchFamily="49" charset="0"/>
                <a:cs typeface="Courier New" panose="02070309020205020404" pitchFamily="49" charset="0"/>
              </a:rPr>
              <a:t>git</a:t>
            </a:r>
            <a:r>
              <a:rPr lang="en-US" sz="1100" dirty="0">
                <a:latin typeface="Courier New" panose="02070309020205020404" pitchFamily="49" charset="0"/>
                <a:cs typeface="Courier New" panose="02070309020205020404" pitchFamily="49" charset="0"/>
              </a:rPr>
              <a:t> add &lt;file&gt;..." to update what will be committed)</a:t>
            </a:r>
          </a:p>
          <a:p>
            <a:r>
              <a:rPr lang="en-US" sz="1100" dirty="0" smtClean="0">
                <a:latin typeface="Courier New" panose="02070309020205020404" pitchFamily="49" charset="0"/>
                <a:cs typeface="Courier New" panose="02070309020205020404" pitchFamily="49" charset="0"/>
              </a:rPr>
              <a:t>  (use </a:t>
            </a:r>
            <a:r>
              <a:rPr lang="en-US" sz="1100" dirty="0">
                <a:latin typeface="Courier New" panose="02070309020205020404" pitchFamily="49" charset="0"/>
                <a:cs typeface="Courier New" panose="02070309020205020404" pitchFamily="49" charset="0"/>
              </a:rPr>
              <a:t>"</a:t>
            </a:r>
            <a:r>
              <a:rPr lang="en-US" sz="1100" dirty="0" err="1">
                <a:latin typeface="Courier New" panose="02070309020205020404" pitchFamily="49" charset="0"/>
                <a:cs typeface="Courier New" panose="02070309020205020404" pitchFamily="49" charset="0"/>
              </a:rPr>
              <a:t>git</a:t>
            </a:r>
            <a:r>
              <a:rPr lang="en-US" sz="1100" dirty="0">
                <a:latin typeface="Courier New" panose="02070309020205020404" pitchFamily="49" charset="0"/>
                <a:cs typeface="Courier New" panose="02070309020205020404" pitchFamily="49" charset="0"/>
              </a:rPr>
              <a:t> checkout -- &lt;file&gt;..." to discard changes in working directory)</a:t>
            </a:r>
          </a:p>
          <a:p>
            <a:r>
              <a:rPr lang="en-IN" sz="1100" dirty="0" smtClean="0">
                <a:latin typeface="Courier New" panose="02070309020205020404" pitchFamily="49" charset="0"/>
                <a:cs typeface="Courier New" panose="02070309020205020404" pitchFamily="49" charset="0"/>
              </a:rPr>
              <a:t>	modified</a:t>
            </a:r>
            <a:r>
              <a:rPr lang="en-IN" sz="1100" dirty="0">
                <a:latin typeface="Courier New" panose="02070309020205020404" pitchFamily="49" charset="0"/>
                <a:cs typeface="Courier New" panose="02070309020205020404" pitchFamily="49" charset="0"/>
              </a:rPr>
              <a:t>: </a:t>
            </a:r>
            <a:r>
              <a:rPr lang="en-IN" sz="1100" dirty="0" smtClean="0">
                <a:latin typeface="Courier New" panose="02070309020205020404" pitchFamily="49" charset="0"/>
                <a:cs typeface="Courier New" panose="02070309020205020404" pitchFamily="49" charset="0"/>
              </a:rPr>
              <a:t>CONTRIBUTING.md</a:t>
            </a:r>
          </a:p>
          <a:p>
            <a:r>
              <a:rPr lang="en-US" sz="1100" dirty="0" smtClean="0">
                <a:latin typeface="Courier New" panose="02070309020205020404" pitchFamily="49" charset="0"/>
                <a:cs typeface="Courier New" panose="02070309020205020404" pitchFamily="49" charset="0"/>
              </a:rPr>
              <a:t>$</a:t>
            </a:r>
          </a:p>
          <a:p>
            <a:endParaRPr lang="en-US" sz="1100" dirty="0">
              <a:latin typeface="Courier New" panose="02070309020205020404" pitchFamily="49" charset="0"/>
              <a:cs typeface="Courier New" panose="02070309020205020404" pitchFamily="49" charset="0"/>
            </a:endParaRPr>
          </a:p>
          <a:p>
            <a:r>
              <a:rPr lang="en-IN" sz="1100" dirty="0" smtClean="0">
                <a:latin typeface="Courier New" panose="02070309020205020404" pitchFamily="49" charset="0"/>
                <a:cs typeface="Courier New" panose="02070309020205020404" pitchFamily="49" charset="0"/>
              </a:rPr>
              <a:t>$ git </a:t>
            </a:r>
            <a:r>
              <a:rPr lang="en-IN" sz="1100" dirty="0">
                <a:latin typeface="Courier New" panose="02070309020205020404" pitchFamily="49" charset="0"/>
                <a:cs typeface="Courier New" panose="02070309020205020404" pitchFamily="49" charset="0"/>
              </a:rPr>
              <a:t>add CONTRIBUTING.md</a:t>
            </a:r>
          </a:p>
          <a:p>
            <a:r>
              <a:rPr lang="en-IN" sz="1100" b="1" dirty="0">
                <a:latin typeface="Courier New" panose="02070309020205020404" pitchFamily="49" charset="0"/>
                <a:cs typeface="Courier New" panose="02070309020205020404" pitchFamily="49" charset="0"/>
              </a:rPr>
              <a:t>$ </a:t>
            </a:r>
            <a:r>
              <a:rPr lang="en-IN" sz="1100" dirty="0">
                <a:latin typeface="Courier New" panose="02070309020205020404" pitchFamily="49" charset="0"/>
                <a:cs typeface="Courier New" panose="02070309020205020404" pitchFamily="49" charset="0"/>
              </a:rPr>
              <a:t>git status</a:t>
            </a:r>
          </a:p>
          <a:p>
            <a:r>
              <a:rPr lang="en-IN" sz="1100" dirty="0">
                <a:latin typeface="Courier New" panose="02070309020205020404" pitchFamily="49" charset="0"/>
                <a:cs typeface="Courier New" panose="02070309020205020404" pitchFamily="49" charset="0"/>
              </a:rPr>
              <a:t>On branch master</a:t>
            </a:r>
          </a:p>
          <a:p>
            <a:r>
              <a:rPr lang="en-IN" sz="1100" dirty="0">
                <a:latin typeface="Courier New" panose="02070309020205020404" pitchFamily="49" charset="0"/>
                <a:cs typeface="Courier New" panose="02070309020205020404" pitchFamily="49" charset="0"/>
              </a:rPr>
              <a:t>Changes to be committed:</a:t>
            </a:r>
          </a:p>
          <a:p>
            <a:r>
              <a:rPr lang="en-US" sz="1100" dirty="0" smtClean="0">
                <a:latin typeface="Courier New" panose="02070309020205020404" pitchFamily="49" charset="0"/>
                <a:cs typeface="Courier New" panose="02070309020205020404" pitchFamily="49" charset="0"/>
              </a:rPr>
              <a:t>  (</a:t>
            </a:r>
            <a:r>
              <a:rPr lang="en-US" sz="1100" dirty="0">
                <a:latin typeface="Courier New" panose="02070309020205020404" pitchFamily="49" charset="0"/>
                <a:cs typeface="Courier New" panose="02070309020205020404" pitchFamily="49" charset="0"/>
              </a:rPr>
              <a:t>use "</a:t>
            </a:r>
            <a:r>
              <a:rPr lang="en-US" sz="1100" dirty="0" err="1">
                <a:latin typeface="Courier New" panose="02070309020205020404" pitchFamily="49" charset="0"/>
                <a:cs typeface="Courier New" panose="02070309020205020404" pitchFamily="49" charset="0"/>
              </a:rPr>
              <a:t>git</a:t>
            </a:r>
            <a:r>
              <a:rPr lang="en-US" sz="1100" dirty="0">
                <a:latin typeface="Courier New" panose="02070309020205020404" pitchFamily="49" charset="0"/>
                <a:cs typeface="Courier New" panose="02070309020205020404" pitchFamily="49" charset="0"/>
              </a:rPr>
              <a:t> reset HEAD &lt;file&gt;..." to </a:t>
            </a:r>
            <a:r>
              <a:rPr lang="en-US" sz="1100" dirty="0" err="1">
                <a:latin typeface="Courier New" panose="02070309020205020404" pitchFamily="49" charset="0"/>
                <a:cs typeface="Courier New" panose="02070309020205020404" pitchFamily="49" charset="0"/>
              </a:rPr>
              <a:t>unstage</a:t>
            </a:r>
            <a:r>
              <a:rPr lang="en-US" sz="1100" dirty="0">
                <a:latin typeface="Courier New" panose="02070309020205020404" pitchFamily="49" charset="0"/>
                <a:cs typeface="Courier New" panose="02070309020205020404" pitchFamily="49" charset="0"/>
              </a:rPr>
              <a:t>)</a:t>
            </a:r>
          </a:p>
          <a:p>
            <a:r>
              <a:rPr lang="en-IN" sz="1100" dirty="0" smtClean="0">
                <a:latin typeface="Courier New" panose="02070309020205020404" pitchFamily="49" charset="0"/>
                <a:cs typeface="Courier New" panose="02070309020205020404" pitchFamily="49" charset="0"/>
              </a:rPr>
              <a:t>	new </a:t>
            </a:r>
            <a:r>
              <a:rPr lang="en-IN" sz="1100" dirty="0">
                <a:latin typeface="Courier New" panose="02070309020205020404" pitchFamily="49" charset="0"/>
                <a:cs typeface="Courier New" panose="02070309020205020404" pitchFamily="49" charset="0"/>
              </a:rPr>
              <a:t>file: README</a:t>
            </a:r>
          </a:p>
          <a:p>
            <a:r>
              <a:rPr lang="en-IN" sz="1100" dirty="0" smtClean="0">
                <a:latin typeface="Courier New" panose="02070309020205020404" pitchFamily="49" charset="0"/>
                <a:cs typeface="Courier New" panose="02070309020205020404" pitchFamily="49" charset="0"/>
              </a:rPr>
              <a:t>	modified</a:t>
            </a:r>
            <a:r>
              <a:rPr lang="en-IN" sz="1100" dirty="0">
                <a:latin typeface="Courier New" panose="02070309020205020404" pitchFamily="49" charset="0"/>
                <a:cs typeface="Courier New" panose="02070309020205020404" pitchFamily="49" charset="0"/>
              </a:rPr>
              <a:t>: CONTRIBUTING.md</a:t>
            </a:r>
          </a:p>
          <a:p>
            <a:r>
              <a:rPr lang="en-US" sz="1200" dirty="0" smtClean="0">
                <a:latin typeface="Courier New" panose="02070309020205020404" pitchFamily="49" charset="0"/>
                <a:cs typeface="Courier New" panose="02070309020205020404" pitchFamily="49" charset="0"/>
              </a:rPr>
              <a:t>$</a:t>
            </a:r>
            <a:endParaRPr lang="en-US" sz="1200" dirty="0">
              <a:latin typeface="Courier New" panose="02070309020205020404" pitchFamily="49" charset="0"/>
              <a:cs typeface="Courier New" panose="02070309020205020404" pitchFamily="49" charset="0"/>
            </a:endParaRPr>
          </a:p>
        </p:txBody>
      </p:sp>
      <p:cxnSp>
        <p:nvCxnSpPr>
          <p:cNvPr id="7" name="Straight Connector 6"/>
          <p:cNvCxnSpPr/>
          <p:nvPr/>
        </p:nvCxnSpPr>
        <p:spPr>
          <a:xfrm>
            <a:off x="0" y="520377"/>
            <a:ext cx="9144000" cy="0"/>
          </a:xfrm>
          <a:prstGeom prst="line">
            <a:avLst/>
          </a:prstGeom>
          <a:ln w="19050" cmpd="sng">
            <a:solidFill>
              <a:schemeClr val="accent3"/>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70402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
                                            <p:txEl>
                                              <p:pRg st="10" end="1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
                                            <p:txEl>
                                              <p:pRg st="11" end="11"/>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
                                            <p:txEl>
                                              <p:pRg st="12" end="12"/>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
                                            <p:txEl>
                                              <p:pRg st="13" end="1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xEl>
                                              <p:pRg st="15" end="1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
                                            <p:txEl>
                                              <p:pRg st="16" end="16"/>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6">
                                            <p:txEl>
                                              <p:pRg st="17" end="17"/>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6">
                                            <p:txEl>
                                              <p:pRg st="18" end="18"/>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6">
                                            <p:txEl>
                                              <p:pRg st="19" end="19"/>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6">
                                            <p:txEl>
                                              <p:pRg st="20" end="20"/>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6">
                                            <p:txEl>
                                              <p:pRg st="21" end="21"/>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6">
                                            <p:txEl>
                                              <p:pRg st="22" end="2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3528" y="15087"/>
            <a:ext cx="7488832" cy="523220"/>
          </a:xfrm>
          <a:prstGeom prst="rect">
            <a:avLst/>
          </a:prstGeom>
          <a:noFill/>
        </p:spPr>
        <p:txBody>
          <a:bodyPr wrap="square" rtlCol="0">
            <a:spAutoFit/>
          </a:bodyPr>
          <a:lstStyle/>
          <a:p>
            <a:r>
              <a:rPr lang="en-US" sz="2800" b="1" dirty="0" smtClean="0">
                <a:latin typeface="+mj-lt"/>
              </a:rPr>
              <a:t>Recording </a:t>
            </a:r>
            <a:r>
              <a:rPr lang="en-US" sz="2800" b="1" dirty="0">
                <a:latin typeface="+mj-lt"/>
              </a:rPr>
              <a:t>Changes to the Repository</a:t>
            </a:r>
          </a:p>
        </p:txBody>
      </p:sp>
      <p:sp>
        <p:nvSpPr>
          <p:cNvPr id="6" name="TextBox 5"/>
          <p:cNvSpPr txBox="1"/>
          <p:nvPr/>
        </p:nvSpPr>
        <p:spPr>
          <a:xfrm>
            <a:off x="331766" y="667054"/>
            <a:ext cx="8820472" cy="3693319"/>
          </a:xfrm>
          <a:prstGeom prst="rect">
            <a:avLst/>
          </a:prstGeom>
          <a:noFill/>
        </p:spPr>
        <p:txBody>
          <a:bodyPr wrap="square" rtlCol="0">
            <a:spAutoFit/>
          </a:bodyPr>
          <a:lstStyle/>
          <a:p>
            <a:pPr marL="171450" indent="-171450">
              <a:buFont typeface="Wingdings" panose="05000000000000000000" pitchFamily="2" charset="2"/>
              <a:buChar char="Ø"/>
            </a:pPr>
            <a:r>
              <a:rPr lang="en-IN" sz="1200" b="1" dirty="0"/>
              <a:t>Short </a:t>
            </a:r>
            <a:r>
              <a:rPr lang="en-IN" sz="1200" b="1" dirty="0" smtClean="0"/>
              <a:t>Status</a:t>
            </a:r>
          </a:p>
          <a:p>
            <a:pPr marL="171450" indent="-171450">
              <a:buFont typeface="Wingdings" panose="05000000000000000000" pitchFamily="2" charset="2"/>
              <a:buChar char="Ø"/>
            </a:pPr>
            <a:endParaRPr lang="en-IN" sz="1200" b="1" dirty="0" smtClean="0"/>
          </a:p>
          <a:p>
            <a:r>
              <a:rPr lang="en-IN" sz="1100" dirty="0">
                <a:latin typeface="Courier New" panose="02070309020205020404" pitchFamily="49" charset="0"/>
                <a:cs typeface="Courier New" panose="02070309020205020404" pitchFamily="49" charset="0"/>
              </a:rPr>
              <a:t>$ git status </a:t>
            </a:r>
            <a:r>
              <a:rPr lang="en-IN" sz="1100" dirty="0" smtClean="0">
                <a:latin typeface="Courier New" panose="02070309020205020404" pitchFamily="49" charset="0"/>
                <a:cs typeface="Courier New" panose="02070309020205020404" pitchFamily="49" charset="0"/>
              </a:rPr>
              <a:t>–s		(OR) 	git status --short</a:t>
            </a:r>
            <a:endParaRPr lang="en-IN" sz="1100" dirty="0">
              <a:latin typeface="Courier New" panose="02070309020205020404" pitchFamily="49" charset="0"/>
              <a:cs typeface="Courier New" panose="02070309020205020404" pitchFamily="49" charset="0"/>
            </a:endParaRPr>
          </a:p>
          <a:p>
            <a:r>
              <a:rPr lang="en-IN" sz="1100" dirty="0" smtClean="0">
                <a:latin typeface="Courier New" panose="02070309020205020404" pitchFamily="49" charset="0"/>
                <a:cs typeface="Courier New" panose="02070309020205020404" pitchFamily="49" charset="0"/>
              </a:rPr>
              <a:t> M </a:t>
            </a:r>
            <a:r>
              <a:rPr lang="en-IN" sz="1100" dirty="0">
                <a:latin typeface="Courier New" panose="02070309020205020404" pitchFamily="49" charset="0"/>
                <a:cs typeface="Courier New" panose="02070309020205020404" pitchFamily="49" charset="0"/>
              </a:rPr>
              <a:t>README</a:t>
            </a:r>
          </a:p>
          <a:p>
            <a:r>
              <a:rPr lang="en-IN" sz="1100" dirty="0" smtClean="0">
                <a:latin typeface="Courier New" panose="02070309020205020404" pitchFamily="49" charset="0"/>
                <a:cs typeface="Courier New" panose="02070309020205020404" pitchFamily="49" charset="0"/>
              </a:rPr>
              <a:t>A  lib/</a:t>
            </a:r>
            <a:r>
              <a:rPr lang="en-IN" sz="1100" dirty="0" err="1" smtClean="0">
                <a:latin typeface="Courier New" panose="02070309020205020404" pitchFamily="49" charset="0"/>
                <a:cs typeface="Courier New" panose="02070309020205020404" pitchFamily="49" charset="0"/>
              </a:rPr>
              <a:t>git.rb</a:t>
            </a:r>
            <a:endParaRPr lang="en-IN" sz="1100" dirty="0">
              <a:latin typeface="Courier New" panose="02070309020205020404" pitchFamily="49" charset="0"/>
              <a:cs typeface="Courier New" panose="02070309020205020404" pitchFamily="49" charset="0"/>
            </a:endParaRPr>
          </a:p>
          <a:p>
            <a:r>
              <a:rPr lang="en-IN" sz="1100" dirty="0">
                <a:latin typeface="Courier New" panose="02070309020205020404" pitchFamily="49" charset="0"/>
                <a:cs typeface="Courier New" panose="02070309020205020404" pitchFamily="49" charset="0"/>
              </a:rPr>
              <a:t>M </a:t>
            </a:r>
            <a:r>
              <a:rPr lang="en-IN" sz="1100" dirty="0" smtClean="0">
                <a:latin typeface="Courier New" panose="02070309020205020404" pitchFamily="49" charset="0"/>
                <a:cs typeface="Courier New" panose="02070309020205020404" pitchFamily="49" charset="0"/>
              </a:rPr>
              <a:t> lib/</a:t>
            </a:r>
            <a:r>
              <a:rPr lang="en-IN" sz="1100" dirty="0" err="1" smtClean="0">
                <a:latin typeface="Courier New" panose="02070309020205020404" pitchFamily="49" charset="0"/>
                <a:cs typeface="Courier New" panose="02070309020205020404" pitchFamily="49" charset="0"/>
              </a:rPr>
              <a:t>simplegit.rb</a:t>
            </a:r>
            <a:endParaRPr lang="en-IN" sz="1100" dirty="0">
              <a:latin typeface="Courier New" panose="02070309020205020404" pitchFamily="49" charset="0"/>
              <a:cs typeface="Courier New" panose="02070309020205020404" pitchFamily="49" charset="0"/>
            </a:endParaRPr>
          </a:p>
          <a:p>
            <a:r>
              <a:rPr lang="en-IN" sz="1100" dirty="0">
                <a:latin typeface="Courier New" panose="02070309020205020404" pitchFamily="49" charset="0"/>
                <a:cs typeface="Courier New" panose="02070309020205020404" pitchFamily="49" charset="0"/>
              </a:rPr>
              <a:t>MM </a:t>
            </a:r>
            <a:r>
              <a:rPr lang="en-IN" sz="1100" dirty="0" err="1">
                <a:latin typeface="Courier New" panose="02070309020205020404" pitchFamily="49" charset="0"/>
                <a:cs typeface="Courier New" panose="02070309020205020404" pitchFamily="49" charset="0"/>
              </a:rPr>
              <a:t>Rakefile</a:t>
            </a:r>
            <a:endParaRPr lang="en-IN" sz="1100" dirty="0">
              <a:latin typeface="Courier New" panose="02070309020205020404" pitchFamily="49" charset="0"/>
              <a:cs typeface="Courier New" panose="02070309020205020404" pitchFamily="49" charset="0"/>
            </a:endParaRPr>
          </a:p>
          <a:p>
            <a:r>
              <a:rPr lang="en-IN" sz="1100" dirty="0" smtClean="0">
                <a:latin typeface="Courier New" panose="02070309020205020404" pitchFamily="49" charset="0"/>
                <a:cs typeface="Courier New" panose="02070309020205020404" pitchFamily="49" charset="0"/>
              </a:rPr>
              <a:t>?? LICENSE.txt</a:t>
            </a:r>
          </a:p>
          <a:p>
            <a:endParaRPr lang="en-US" sz="1100" dirty="0" smtClean="0">
              <a:latin typeface="Courier New" panose="02070309020205020404" pitchFamily="49" charset="0"/>
              <a:cs typeface="Courier New" panose="02070309020205020404" pitchFamily="49" charset="0"/>
            </a:endParaRPr>
          </a:p>
          <a:p>
            <a:r>
              <a:rPr lang="en-US" sz="1100" dirty="0"/>
              <a:t>There are two columns to the output </a:t>
            </a:r>
            <a:r>
              <a:rPr lang="en-US" sz="1100" dirty="0" smtClean="0"/>
              <a:t>– </a:t>
            </a:r>
          </a:p>
          <a:p>
            <a:r>
              <a:rPr lang="en-US" sz="1100" dirty="0"/>
              <a:t>	</a:t>
            </a:r>
            <a:r>
              <a:rPr lang="en-US" sz="1100" dirty="0" smtClean="0"/>
              <a:t>the </a:t>
            </a:r>
            <a:r>
              <a:rPr lang="en-US" sz="1100" dirty="0"/>
              <a:t>left hand column indicates that </a:t>
            </a:r>
            <a:r>
              <a:rPr lang="en-US" sz="1100" dirty="0" smtClean="0"/>
              <a:t>the file </a:t>
            </a:r>
            <a:r>
              <a:rPr lang="en-US" sz="1100" dirty="0"/>
              <a:t>is staged and </a:t>
            </a:r>
            <a:endParaRPr lang="en-US" sz="1100" dirty="0" smtClean="0"/>
          </a:p>
          <a:p>
            <a:r>
              <a:rPr lang="en-US" sz="1100" dirty="0"/>
              <a:t>	</a:t>
            </a:r>
            <a:r>
              <a:rPr lang="en-US" sz="1100" dirty="0" smtClean="0"/>
              <a:t>the </a:t>
            </a:r>
            <a:r>
              <a:rPr lang="en-US" sz="1100" dirty="0"/>
              <a:t>right hand column indicates that it’s modified. </a:t>
            </a:r>
            <a:endParaRPr lang="en-US" sz="1100" dirty="0" smtClean="0"/>
          </a:p>
          <a:p>
            <a:endParaRPr lang="en-US" sz="1100" dirty="0"/>
          </a:p>
          <a:p>
            <a:r>
              <a:rPr lang="en-US" sz="1100" dirty="0" smtClean="0"/>
              <a:t>So </a:t>
            </a:r>
            <a:r>
              <a:rPr lang="en-US" sz="1100" dirty="0"/>
              <a:t>for </a:t>
            </a:r>
            <a:r>
              <a:rPr lang="en-US" sz="1100" dirty="0" smtClean="0"/>
              <a:t>example in above </a:t>
            </a:r>
            <a:r>
              <a:rPr lang="en-US" sz="1100" dirty="0"/>
              <a:t>output, </a:t>
            </a:r>
            <a:endParaRPr lang="en-US" sz="1100" dirty="0" smtClean="0"/>
          </a:p>
          <a:p>
            <a:endParaRPr lang="en-US" sz="1100" dirty="0" smtClean="0"/>
          </a:p>
          <a:p>
            <a:pPr marL="228600" indent="-228600">
              <a:buAutoNum type="arabicParenBoth"/>
            </a:pPr>
            <a:r>
              <a:rPr lang="en-US" sz="1100" dirty="0" smtClean="0"/>
              <a:t>the </a:t>
            </a:r>
            <a:r>
              <a:rPr lang="en-US" sz="1100" b="1" dirty="0">
                <a:latin typeface="Courier New" panose="02070309020205020404" pitchFamily="49" charset="0"/>
                <a:cs typeface="Courier New" panose="02070309020205020404" pitchFamily="49" charset="0"/>
              </a:rPr>
              <a:t>README</a:t>
            </a:r>
            <a:r>
              <a:rPr lang="en-US" sz="1100" dirty="0"/>
              <a:t> file is modified in the working directory </a:t>
            </a:r>
            <a:r>
              <a:rPr lang="en-US" sz="1100" dirty="0" smtClean="0"/>
              <a:t>but not </a:t>
            </a:r>
            <a:r>
              <a:rPr lang="en-US" sz="1100" dirty="0"/>
              <a:t>yet </a:t>
            </a:r>
            <a:r>
              <a:rPr lang="en-US" sz="1100" dirty="0" smtClean="0"/>
              <a:t>staged</a:t>
            </a:r>
          </a:p>
          <a:p>
            <a:pPr marL="228600" indent="-228600">
              <a:buAutoNum type="arabicParenBoth"/>
            </a:pPr>
            <a:r>
              <a:rPr lang="en-US" sz="1100" dirty="0" smtClean="0"/>
              <a:t>file </a:t>
            </a:r>
            <a:r>
              <a:rPr lang="en-US" sz="1100" b="1" dirty="0" smtClean="0">
                <a:latin typeface="Courier New" panose="02070309020205020404" pitchFamily="49" charset="0"/>
                <a:cs typeface="Courier New" panose="02070309020205020404" pitchFamily="49" charset="0"/>
              </a:rPr>
              <a:t>lib/</a:t>
            </a:r>
            <a:r>
              <a:rPr lang="en-US" sz="1100" b="1" dirty="0" err="1" smtClean="0">
                <a:latin typeface="Courier New" panose="02070309020205020404" pitchFamily="49" charset="0"/>
                <a:cs typeface="Courier New" panose="02070309020205020404" pitchFamily="49" charset="0"/>
              </a:rPr>
              <a:t>git.rb</a:t>
            </a:r>
            <a:r>
              <a:rPr lang="en-US" sz="1100" dirty="0" smtClean="0"/>
              <a:t> is a new file that has been added/tracked to the staging area</a:t>
            </a:r>
          </a:p>
          <a:p>
            <a:r>
              <a:rPr lang="en-US" sz="1100" dirty="0" smtClean="0"/>
              <a:t>(3) while </a:t>
            </a:r>
            <a:r>
              <a:rPr lang="en-US" sz="1100" b="1" dirty="0" smtClean="0">
                <a:latin typeface="Courier New" panose="02070309020205020404" pitchFamily="49" charset="0"/>
                <a:cs typeface="Courier New" panose="02070309020205020404" pitchFamily="49" charset="0"/>
              </a:rPr>
              <a:t>lib/</a:t>
            </a:r>
            <a:r>
              <a:rPr lang="en-US" sz="1100" b="1" dirty="0" err="1" smtClean="0">
                <a:latin typeface="Courier New" panose="02070309020205020404" pitchFamily="49" charset="0"/>
                <a:cs typeface="Courier New" panose="02070309020205020404" pitchFamily="49" charset="0"/>
              </a:rPr>
              <a:t>simplegit.rb</a:t>
            </a:r>
            <a:r>
              <a:rPr lang="en-US" sz="1100" dirty="0" smtClean="0"/>
              <a:t> </a:t>
            </a:r>
            <a:r>
              <a:rPr lang="en-US" sz="1100" dirty="0"/>
              <a:t>file is modified and staged. </a:t>
            </a:r>
            <a:endParaRPr lang="en-US" sz="1100" dirty="0" smtClean="0"/>
          </a:p>
          <a:p>
            <a:r>
              <a:rPr lang="en-US" sz="1100" dirty="0" smtClean="0"/>
              <a:t>(4) The file </a:t>
            </a:r>
            <a:r>
              <a:rPr lang="en-US" sz="1100" b="1" dirty="0" err="1" smtClean="0">
                <a:latin typeface="Courier New" panose="02070309020205020404" pitchFamily="49" charset="0"/>
                <a:cs typeface="Courier New" panose="02070309020205020404" pitchFamily="49" charset="0"/>
              </a:rPr>
              <a:t>Rakefile</a:t>
            </a:r>
            <a:r>
              <a:rPr lang="en-US" sz="1100" dirty="0" smtClean="0"/>
              <a:t> </a:t>
            </a:r>
            <a:r>
              <a:rPr lang="en-US" sz="1100" dirty="0"/>
              <a:t>was modified, staged and then modified again, so there are </a:t>
            </a:r>
            <a:r>
              <a:rPr lang="en-US" sz="1100" dirty="0" smtClean="0"/>
              <a:t>changes to </a:t>
            </a:r>
            <a:r>
              <a:rPr lang="en-US" sz="1100" dirty="0"/>
              <a:t>it that are both staged and </a:t>
            </a:r>
            <a:r>
              <a:rPr lang="en-US" sz="1100" dirty="0" err="1"/>
              <a:t>unstaged</a:t>
            </a:r>
            <a:r>
              <a:rPr lang="en-US" sz="1100" dirty="0" smtClean="0"/>
              <a:t>.</a:t>
            </a:r>
          </a:p>
          <a:p>
            <a:r>
              <a:rPr lang="en-US" sz="1100" dirty="0" smtClean="0"/>
              <a:t>(5) </a:t>
            </a:r>
            <a:r>
              <a:rPr lang="en-US" sz="1100" b="1" dirty="0">
                <a:latin typeface="Courier New" panose="02070309020205020404" pitchFamily="49" charset="0"/>
                <a:cs typeface="Courier New" panose="02070309020205020404" pitchFamily="49" charset="0"/>
              </a:rPr>
              <a:t>LICENSE.txt</a:t>
            </a:r>
            <a:r>
              <a:rPr lang="en-US" sz="1100" dirty="0" smtClean="0"/>
              <a:t> is new file and not yet tracked</a:t>
            </a:r>
            <a:r>
              <a:rPr lang="en-US" sz="1100" dirty="0" smtClean="0">
                <a:latin typeface="Courier New" panose="02070309020205020404" pitchFamily="49" charset="0"/>
                <a:cs typeface="Courier New" panose="02070309020205020404" pitchFamily="49" charset="0"/>
              </a:rPr>
              <a:t> </a:t>
            </a:r>
            <a:endParaRPr lang="en-IN" sz="1100" dirty="0" smtClean="0">
              <a:latin typeface="Courier New" panose="02070309020205020404" pitchFamily="49" charset="0"/>
              <a:cs typeface="Courier New" panose="02070309020205020404" pitchFamily="49" charset="0"/>
            </a:endParaRPr>
          </a:p>
          <a:p>
            <a:endParaRPr lang="en-US" sz="1200" dirty="0">
              <a:latin typeface="Courier New" panose="02070309020205020404" pitchFamily="49" charset="0"/>
              <a:cs typeface="Courier New" panose="02070309020205020404" pitchFamily="49" charset="0"/>
            </a:endParaRPr>
          </a:p>
        </p:txBody>
      </p:sp>
      <p:cxnSp>
        <p:nvCxnSpPr>
          <p:cNvPr id="13" name="Straight Connector 12"/>
          <p:cNvCxnSpPr/>
          <p:nvPr/>
        </p:nvCxnSpPr>
        <p:spPr>
          <a:xfrm>
            <a:off x="0" y="520377"/>
            <a:ext cx="9144000" cy="0"/>
          </a:xfrm>
          <a:prstGeom prst="line">
            <a:avLst/>
          </a:prstGeom>
          <a:ln w="19050" cmpd="sng">
            <a:solidFill>
              <a:schemeClr val="accent3"/>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38698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xEl>
                                              <p:pRg st="10" end="1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
                                            <p:txEl>
                                              <p:pRg st="11" end="11"/>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
                                            <p:txEl>
                                              <p:pRg st="13" end="13"/>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
                                            <p:txEl>
                                              <p:pRg st="15" end="15"/>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
                                            <p:txEl>
                                              <p:pRg st="16" end="16"/>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6">
                                            <p:txEl>
                                              <p:pRg st="17" end="17"/>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6">
                                            <p:txEl>
                                              <p:pRg st="18" end="18"/>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
                                            <p:txEl>
                                              <p:pRg st="19" end="1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3528" y="15087"/>
            <a:ext cx="7488832" cy="523220"/>
          </a:xfrm>
          <a:prstGeom prst="rect">
            <a:avLst/>
          </a:prstGeom>
          <a:noFill/>
        </p:spPr>
        <p:txBody>
          <a:bodyPr wrap="square" rtlCol="0">
            <a:spAutoFit/>
          </a:bodyPr>
          <a:lstStyle/>
          <a:p>
            <a:r>
              <a:rPr lang="en-US" sz="2800" b="1" dirty="0">
                <a:latin typeface="+mj-lt"/>
              </a:rPr>
              <a:t>Recording Changes to the Repository</a:t>
            </a:r>
          </a:p>
        </p:txBody>
      </p:sp>
      <p:sp>
        <p:nvSpPr>
          <p:cNvPr id="6" name="TextBox 5"/>
          <p:cNvSpPr txBox="1"/>
          <p:nvPr/>
        </p:nvSpPr>
        <p:spPr>
          <a:xfrm>
            <a:off x="331766" y="667054"/>
            <a:ext cx="8820472" cy="4185761"/>
          </a:xfrm>
          <a:prstGeom prst="rect">
            <a:avLst/>
          </a:prstGeom>
          <a:noFill/>
        </p:spPr>
        <p:txBody>
          <a:bodyPr wrap="square" rtlCol="0">
            <a:spAutoFit/>
          </a:bodyPr>
          <a:lstStyle/>
          <a:p>
            <a:pPr marL="171450" indent="-171450">
              <a:buFont typeface="Wingdings" panose="05000000000000000000" pitchFamily="2" charset="2"/>
              <a:buChar char="Ø"/>
            </a:pPr>
            <a:r>
              <a:rPr lang="en-IN" sz="1200" b="1" dirty="0"/>
              <a:t>Ignoring </a:t>
            </a:r>
            <a:r>
              <a:rPr lang="en-IN" sz="1200" b="1" dirty="0" smtClean="0"/>
              <a:t>Files</a:t>
            </a:r>
          </a:p>
          <a:p>
            <a:r>
              <a:rPr lang="en-US" sz="1100" dirty="0" smtClean="0"/>
              <a:t>Create </a:t>
            </a:r>
            <a:r>
              <a:rPr lang="en-US" sz="1100" dirty="0"/>
              <a:t>a file listing patterns to match them named </a:t>
            </a:r>
            <a:r>
              <a:rPr lang="en-US" sz="1100" b="1" dirty="0">
                <a:latin typeface="Courier New" panose="02070309020205020404" pitchFamily="49" charset="0"/>
                <a:cs typeface="Courier New" panose="02070309020205020404" pitchFamily="49" charset="0"/>
              </a:rPr>
              <a:t>.</a:t>
            </a:r>
            <a:r>
              <a:rPr lang="en-US" sz="1100" b="1" dirty="0" err="1" smtClean="0">
                <a:latin typeface="Courier New" panose="02070309020205020404" pitchFamily="49" charset="0"/>
                <a:cs typeface="Courier New" panose="02070309020205020404" pitchFamily="49" charset="0"/>
              </a:rPr>
              <a:t>gitignore</a:t>
            </a:r>
            <a:endParaRPr lang="en-US" sz="1100" b="1" dirty="0" smtClean="0">
              <a:latin typeface="Courier New" panose="02070309020205020404" pitchFamily="49" charset="0"/>
              <a:cs typeface="Courier New" panose="02070309020205020404" pitchFamily="49" charset="0"/>
            </a:endParaRPr>
          </a:p>
          <a:p>
            <a:r>
              <a:rPr lang="en-IN" sz="1100" dirty="0" smtClean="0">
                <a:latin typeface="Courier New" panose="02070309020205020404" pitchFamily="49" charset="0"/>
                <a:cs typeface="Courier New" panose="02070309020205020404" pitchFamily="49" charset="0"/>
              </a:rPr>
              <a:t>$ </a:t>
            </a:r>
            <a:r>
              <a:rPr lang="en-IN" sz="1100" dirty="0">
                <a:latin typeface="Courier New" panose="02070309020205020404" pitchFamily="49" charset="0"/>
                <a:cs typeface="Courier New" panose="02070309020205020404" pitchFamily="49" charset="0"/>
              </a:rPr>
              <a:t>cat .</a:t>
            </a:r>
            <a:r>
              <a:rPr lang="en-IN" sz="1100" dirty="0" err="1">
                <a:latin typeface="Courier New" panose="02070309020205020404" pitchFamily="49" charset="0"/>
                <a:cs typeface="Courier New" panose="02070309020205020404" pitchFamily="49" charset="0"/>
              </a:rPr>
              <a:t>gitignore</a:t>
            </a:r>
            <a:endParaRPr lang="en-IN" sz="1100" dirty="0">
              <a:latin typeface="Courier New" panose="02070309020205020404" pitchFamily="49" charset="0"/>
              <a:cs typeface="Courier New" panose="02070309020205020404" pitchFamily="49" charset="0"/>
            </a:endParaRPr>
          </a:p>
          <a:p>
            <a:r>
              <a:rPr lang="en-IN" sz="1100" dirty="0">
                <a:latin typeface="Courier New" panose="02070309020205020404" pitchFamily="49" charset="0"/>
                <a:cs typeface="Courier New" panose="02070309020205020404" pitchFamily="49" charset="0"/>
              </a:rPr>
              <a:t>*.[</a:t>
            </a:r>
            <a:r>
              <a:rPr lang="en-IN" sz="1100" dirty="0" err="1">
                <a:latin typeface="Courier New" panose="02070309020205020404" pitchFamily="49" charset="0"/>
                <a:cs typeface="Courier New" panose="02070309020205020404" pitchFamily="49" charset="0"/>
              </a:rPr>
              <a:t>oa</a:t>
            </a:r>
            <a:r>
              <a:rPr lang="en-IN" sz="1100" dirty="0">
                <a:latin typeface="Courier New" panose="02070309020205020404" pitchFamily="49" charset="0"/>
                <a:cs typeface="Courier New" panose="02070309020205020404" pitchFamily="49" charset="0"/>
              </a:rPr>
              <a:t>]</a:t>
            </a:r>
          </a:p>
          <a:p>
            <a:r>
              <a:rPr lang="en-IN" sz="1100" dirty="0" smtClean="0">
                <a:latin typeface="Courier New" panose="02070309020205020404" pitchFamily="49" charset="0"/>
                <a:cs typeface="Courier New" panose="02070309020205020404" pitchFamily="49" charset="0"/>
              </a:rPr>
              <a:t>*~</a:t>
            </a:r>
          </a:p>
          <a:p>
            <a:endParaRPr lang="en-US" sz="1100" b="1" dirty="0">
              <a:latin typeface="Courier New" panose="02070309020205020404" pitchFamily="49" charset="0"/>
              <a:cs typeface="Courier New" panose="02070309020205020404" pitchFamily="49" charset="0"/>
            </a:endParaRPr>
          </a:p>
          <a:p>
            <a:r>
              <a:rPr lang="en-US" sz="1100" dirty="0"/>
              <a:t>The first line tells Git to ignore any files ending in “.o” or “.a” – object </a:t>
            </a:r>
            <a:r>
              <a:rPr lang="en-US" sz="1100" dirty="0" smtClean="0"/>
              <a:t>and archive </a:t>
            </a:r>
            <a:r>
              <a:rPr lang="en-US" sz="1100" dirty="0"/>
              <a:t>files that may be the product of building your code. </a:t>
            </a:r>
            <a:endParaRPr lang="en-US" sz="1100" dirty="0" smtClean="0"/>
          </a:p>
          <a:p>
            <a:r>
              <a:rPr lang="en-US" sz="1100" dirty="0" smtClean="0"/>
              <a:t>The </a:t>
            </a:r>
            <a:r>
              <a:rPr lang="en-US" sz="1100" dirty="0"/>
              <a:t>second </a:t>
            </a:r>
            <a:r>
              <a:rPr lang="en-US" sz="1100" dirty="0" smtClean="0"/>
              <a:t>line tells </a:t>
            </a:r>
            <a:r>
              <a:rPr lang="en-US" sz="1100" dirty="0"/>
              <a:t>Git to ignore all files that end with a tilde </a:t>
            </a:r>
            <a:r>
              <a:rPr lang="en-US" sz="1100" dirty="0" smtClean="0"/>
              <a:t>(~)</a:t>
            </a:r>
          </a:p>
          <a:p>
            <a:endParaRPr lang="en-US" sz="1100" b="1" dirty="0">
              <a:latin typeface="Courier New" panose="02070309020205020404" pitchFamily="49" charset="0"/>
              <a:cs typeface="Courier New" panose="02070309020205020404" pitchFamily="49" charset="0"/>
            </a:endParaRPr>
          </a:p>
          <a:p>
            <a:pPr>
              <a:spcAft>
                <a:spcPts val="600"/>
              </a:spcAft>
            </a:pPr>
            <a:r>
              <a:rPr lang="en-US" sz="1100" dirty="0"/>
              <a:t>The rules for the patterns you can put in the</a:t>
            </a:r>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gitignore</a:t>
            </a:r>
            <a:r>
              <a:rPr lang="en-US" sz="1100" dirty="0">
                <a:latin typeface="Courier New" panose="02070309020205020404" pitchFamily="49" charset="0"/>
                <a:cs typeface="Courier New" panose="02070309020205020404" pitchFamily="49" charset="0"/>
              </a:rPr>
              <a:t> </a:t>
            </a:r>
            <a:r>
              <a:rPr lang="en-US" sz="1100" dirty="0"/>
              <a:t>file are as follows:</a:t>
            </a:r>
          </a:p>
          <a:p>
            <a:pPr>
              <a:spcAft>
                <a:spcPts val="600"/>
              </a:spcAft>
            </a:pPr>
            <a:r>
              <a:rPr lang="en-US" sz="1100" dirty="0"/>
              <a:t>• Blank lines or lines starting with # are ignored.</a:t>
            </a:r>
          </a:p>
          <a:p>
            <a:pPr>
              <a:spcAft>
                <a:spcPts val="600"/>
              </a:spcAft>
            </a:pPr>
            <a:r>
              <a:rPr lang="en-IN" sz="1100" dirty="0"/>
              <a:t>• Standard glob patterns work.</a:t>
            </a:r>
          </a:p>
          <a:p>
            <a:pPr>
              <a:spcAft>
                <a:spcPts val="600"/>
              </a:spcAft>
            </a:pPr>
            <a:r>
              <a:rPr lang="en-US" sz="1100" dirty="0"/>
              <a:t>• You can end patterns with a forward slash (/) to specify a directory.</a:t>
            </a:r>
          </a:p>
          <a:p>
            <a:pPr>
              <a:spcAft>
                <a:spcPts val="600"/>
              </a:spcAft>
            </a:pPr>
            <a:r>
              <a:rPr lang="en-US" sz="1100" dirty="0"/>
              <a:t>• You can negate a pattern by starting it with an exclamation point (!).</a:t>
            </a:r>
          </a:p>
          <a:p>
            <a:pPr>
              <a:spcAft>
                <a:spcPts val="600"/>
              </a:spcAft>
            </a:pPr>
            <a:r>
              <a:rPr lang="en-US" sz="1100" dirty="0"/>
              <a:t>Glob patterns are like simplified regular expressions that shells use. An </a:t>
            </a:r>
            <a:r>
              <a:rPr lang="en-US" sz="1100" dirty="0" smtClean="0"/>
              <a:t>asterisk (*) </a:t>
            </a:r>
            <a:r>
              <a:rPr lang="en-US" sz="1100" dirty="0"/>
              <a:t>matches zero or more characters; [</a:t>
            </a:r>
            <a:r>
              <a:rPr lang="en-US" sz="1100" dirty="0" err="1"/>
              <a:t>abc</a:t>
            </a:r>
            <a:r>
              <a:rPr lang="en-US" sz="1100" dirty="0"/>
              <a:t>] matches any character </a:t>
            </a:r>
            <a:r>
              <a:rPr lang="en-US" sz="1100" dirty="0" smtClean="0"/>
              <a:t>inside the </a:t>
            </a:r>
            <a:r>
              <a:rPr lang="en-US" sz="1100" dirty="0"/>
              <a:t>brackets (in this case a, b, or c); a question mark (?) matches a single character</a:t>
            </a:r>
            <a:r>
              <a:rPr lang="en-US" sz="1100" dirty="0" smtClean="0"/>
              <a:t>; and </a:t>
            </a:r>
            <a:r>
              <a:rPr lang="en-US" sz="1100" dirty="0"/>
              <a:t>brackets enclosing characters separated by a hyphen([0-9]) </a:t>
            </a:r>
            <a:r>
              <a:rPr lang="en-US" sz="1100" dirty="0" smtClean="0"/>
              <a:t>matches any </a:t>
            </a:r>
            <a:r>
              <a:rPr lang="en-US" sz="1100" dirty="0"/>
              <a:t>character between them (in this case 0 through 9). You can also use </a:t>
            </a:r>
            <a:r>
              <a:rPr lang="en-US" sz="1100" dirty="0" smtClean="0"/>
              <a:t>two asterisks </a:t>
            </a:r>
            <a:r>
              <a:rPr lang="en-US" sz="1100" dirty="0"/>
              <a:t>to match nested directories; a/**/z would match a/z, a/b/z</a:t>
            </a:r>
            <a:r>
              <a:rPr lang="en-US" sz="1100" dirty="0" smtClean="0"/>
              <a:t>, </a:t>
            </a:r>
            <a:r>
              <a:rPr lang="en-IN" sz="1100" dirty="0" smtClean="0"/>
              <a:t>a/b/c/z</a:t>
            </a:r>
            <a:r>
              <a:rPr lang="en-IN" sz="1100" dirty="0"/>
              <a:t>, and so on</a:t>
            </a:r>
            <a:r>
              <a:rPr lang="en-IN" sz="1100" dirty="0" smtClean="0"/>
              <a:t>.</a:t>
            </a:r>
          </a:p>
          <a:p>
            <a:endParaRPr lang="en-US" sz="1100" dirty="0" smtClean="0">
              <a:latin typeface="Arial" panose="020B0604020202020204" pitchFamily="34" charset="0"/>
              <a:cs typeface="Arial" panose="020B0604020202020204" pitchFamily="34" charset="0"/>
            </a:endParaRPr>
          </a:p>
          <a:p>
            <a:r>
              <a:rPr lang="en-US" sz="1600" dirty="0" smtClean="0">
                <a:latin typeface="Arial" panose="020B0604020202020204" pitchFamily="34" charset="0"/>
                <a:cs typeface="Arial" panose="020B0604020202020204" pitchFamily="34" charset="0"/>
                <a:sym typeface="Wingdings" panose="05000000000000000000" pitchFamily="2" charset="2"/>
              </a:rPr>
              <a:t></a:t>
            </a:r>
            <a:r>
              <a:rPr lang="en-US" sz="1100" dirty="0" smtClean="0">
                <a:latin typeface="Arial" panose="020B0604020202020204" pitchFamily="34" charset="0"/>
                <a:cs typeface="Arial" panose="020B0604020202020204" pitchFamily="34" charset="0"/>
                <a:sym typeface="Wingdings" panose="05000000000000000000" pitchFamily="2" charset="2"/>
              </a:rPr>
              <a:t> </a:t>
            </a:r>
            <a:r>
              <a:rPr lang="en-US" sz="1100" dirty="0" smtClean="0">
                <a:latin typeface="Arial" panose="020B0604020202020204" pitchFamily="34" charset="0"/>
                <a:cs typeface="Arial" panose="020B0604020202020204" pitchFamily="34" charset="0"/>
              </a:rPr>
              <a:t>GitHub maintains comprehensive list of Examples for this: </a:t>
            </a:r>
            <a:r>
              <a:rPr lang="en-IN" sz="1100" i="1" dirty="0" smtClean="0">
                <a:latin typeface="Arial" panose="020B0604020202020204" pitchFamily="34" charset="0"/>
                <a:cs typeface="Arial" panose="020B0604020202020204" pitchFamily="34" charset="0"/>
              </a:rPr>
              <a:t>https</a:t>
            </a:r>
            <a:r>
              <a:rPr lang="en-IN" sz="1100" i="1" dirty="0">
                <a:latin typeface="Arial" panose="020B0604020202020204" pitchFamily="34" charset="0"/>
                <a:cs typeface="Arial" panose="020B0604020202020204" pitchFamily="34" charset="0"/>
              </a:rPr>
              <a:t>://</a:t>
            </a:r>
            <a:r>
              <a:rPr lang="en-IN" sz="1100" i="1" dirty="0" smtClean="0">
                <a:latin typeface="Arial" panose="020B0604020202020204" pitchFamily="34" charset="0"/>
                <a:cs typeface="Arial" panose="020B0604020202020204" pitchFamily="34" charset="0"/>
              </a:rPr>
              <a:t>github.com/github/gitignore</a:t>
            </a:r>
            <a:endParaRPr lang="en-US" sz="1100" dirty="0">
              <a:latin typeface="Arial" panose="020B0604020202020204" pitchFamily="34" charset="0"/>
              <a:cs typeface="Arial" panose="020B0604020202020204" pitchFamily="34" charset="0"/>
            </a:endParaRPr>
          </a:p>
        </p:txBody>
      </p:sp>
      <p:cxnSp>
        <p:nvCxnSpPr>
          <p:cNvPr id="7" name="Straight Connector 6"/>
          <p:cNvCxnSpPr/>
          <p:nvPr/>
        </p:nvCxnSpPr>
        <p:spPr>
          <a:xfrm>
            <a:off x="0" y="520377"/>
            <a:ext cx="9144000" cy="0"/>
          </a:xfrm>
          <a:prstGeom prst="line">
            <a:avLst/>
          </a:prstGeom>
          <a:ln w="19050" cmpd="sng">
            <a:solidFill>
              <a:schemeClr val="accent3"/>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715163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xEl>
                                              <p:pRg st="10" end="1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
                                            <p:txEl>
                                              <p:pRg st="11" end="11"/>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
                                            <p:txEl>
                                              <p:pRg st="12" end="12"/>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
                                            <p:txEl>
                                              <p:pRg st="13" end="13"/>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6">
                                            <p:txEl>
                                              <p:pRg st="14" end="14"/>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6">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3528" y="15087"/>
            <a:ext cx="7488832" cy="523220"/>
          </a:xfrm>
          <a:prstGeom prst="rect">
            <a:avLst/>
          </a:prstGeom>
          <a:noFill/>
        </p:spPr>
        <p:txBody>
          <a:bodyPr wrap="square" rtlCol="0">
            <a:spAutoFit/>
          </a:bodyPr>
          <a:lstStyle/>
          <a:p>
            <a:r>
              <a:rPr lang="en-US" sz="2800" b="1" dirty="0">
                <a:latin typeface="+mj-lt"/>
              </a:rPr>
              <a:t>Recording Changes to the Repository</a:t>
            </a:r>
          </a:p>
        </p:txBody>
      </p:sp>
      <p:sp>
        <p:nvSpPr>
          <p:cNvPr id="6" name="TextBox 5"/>
          <p:cNvSpPr txBox="1"/>
          <p:nvPr/>
        </p:nvSpPr>
        <p:spPr>
          <a:xfrm>
            <a:off x="331766" y="667054"/>
            <a:ext cx="8820472" cy="1277273"/>
          </a:xfrm>
          <a:prstGeom prst="rect">
            <a:avLst/>
          </a:prstGeom>
          <a:noFill/>
        </p:spPr>
        <p:txBody>
          <a:bodyPr wrap="square" rtlCol="0">
            <a:spAutoFit/>
          </a:bodyPr>
          <a:lstStyle/>
          <a:p>
            <a:pPr marL="171450" indent="-171450">
              <a:buFont typeface="Wingdings" panose="05000000000000000000" pitchFamily="2" charset="2"/>
              <a:buChar char="Ø"/>
            </a:pPr>
            <a:r>
              <a:rPr lang="en-US" sz="1100" b="1" dirty="0"/>
              <a:t>Viewing Your Staged and </a:t>
            </a:r>
            <a:r>
              <a:rPr lang="en-US" sz="1100" b="1" dirty="0" err="1"/>
              <a:t>Unstaged</a:t>
            </a:r>
            <a:r>
              <a:rPr lang="en-US" sz="1100" b="1" dirty="0"/>
              <a:t> </a:t>
            </a:r>
            <a:r>
              <a:rPr lang="en-US" sz="1100" b="1" dirty="0" smtClean="0"/>
              <a:t>Changes</a:t>
            </a:r>
          </a:p>
          <a:p>
            <a:endParaRPr lang="en-US" sz="1100" dirty="0" smtClean="0"/>
          </a:p>
          <a:p>
            <a:r>
              <a:rPr lang="en-US" sz="1100" dirty="0" err="1" smtClean="0">
                <a:latin typeface="Courier New" panose="02070309020205020404" pitchFamily="49" charset="0"/>
                <a:cs typeface="Courier New" panose="02070309020205020404" pitchFamily="49" charset="0"/>
              </a:rPr>
              <a:t>git</a:t>
            </a:r>
            <a:r>
              <a:rPr lang="en-US" sz="1100" dirty="0" smtClean="0">
                <a:latin typeface="Courier New" panose="02070309020205020404" pitchFamily="49" charset="0"/>
                <a:cs typeface="Courier New" panose="02070309020205020404" pitchFamily="49" charset="0"/>
              </a:rPr>
              <a:t> diff </a:t>
            </a:r>
          </a:p>
          <a:p>
            <a:r>
              <a:rPr lang="en-US" sz="1100" dirty="0" smtClean="0"/>
              <a:t>What </a:t>
            </a:r>
            <a:r>
              <a:rPr lang="en-US" sz="1100" dirty="0"/>
              <a:t>have you changed </a:t>
            </a:r>
            <a:r>
              <a:rPr lang="en-US" sz="1100" dirty="0" smtClean="0"/>
              <a:t>but not </a:t>
            </a:r>
            <a:r>
              <a:rPr lang="en-US" sz="1100" dirty="0"/>
              <a:t>yet staged? </a:t>
            </a:r>
            <a:endParaRPr lang="en-US" sz="1100" dirty="0" smtClean="0"/>
          </a:p>
          <a:p>
            <a:endParaRPr lang="en-US" sz="1100" dirty="0"/>
          </a:p>
          <a:p>
            <a:r>
              <a:rPr lang="en-IN" sz="1100" dirty="0">
                <a:latin typeface="Courier New" panose="02070309020205020404" pitchFamily="49" charset="0"/>
                <a:cs typeface="Courier New" panose="02070309020205020404" pitchFamily="49" charset="0"/>
              </a:rPr>
              <a:t>git diff --staged </a:t>
            </a:r>
            <a:endParaRPr lang="en-US" sz="1100" dirty="0">
              <a:latin typeface="Courier New" panose="02070309020205020404" pitchFamily="49" charset="0"/>
              <a:cs typeface="Courier New" panose="02070309020205020404" pitchFamily="49" charset="0"/>
            </a:endParaRPr>
          </a:p>
          <a:p>
            <a:r>
              <a:rPr lang="en-US" sz="1100" dirty="0" smtClean="0"/>
              <a:t>And </a:t>
            </a:r>
            <a:r>
              <a:rPr lang="en-US" sz="1100" dirty="0"/>
              <a:t>what have you staged that you are about to commit?</a:t>
            </a:r>
            <a:endParaRPr lang="en-US" sz="1100" dirty="0">
              <a:latin typeface="Arial" panose="020B0604020202020204" pitchFamily="34" charset="0"/>
              <a:cs typeface="Arial" panose="020B0604020202020204" pitchFamily="34" charset="0"/>
            </a:endParaRPr>
          </a:p>
        </p:txBody>
      </p:sp>
      <p:cxnSp>
        <p:nvCxnSpPr>
          <p:cNvPr id="7" name="Straight Connector 6"/>
          <p:cNvCxnSpPr/>
          <p:nvPr/>
        </p:nvCxnSpPr>
        <p:spPr>
          <a:xfrm>
            <a:off x="0" y="520377"/>
            <a:ext cx="9144000" cy="0"/>
          </a:xfrm>
          <a:prstGeom prst="line">
            <a:avLst/>
          </a:prstGeom>
          <a:ln w="19050" cmpd="sng">
            <a:solidFill>
              <a:schemeClr val="accent3"/>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3697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3528" y="15087"/>
            <a:ext cx="7488832" cy="523220"/>
          </a:xfrm>
          <a:prstGeom prst="rect">
            <a:avLst/>
          </a:prstGeom>
          <a:noFill/>
        </p:spPr>
        <p:txBody>
          <a:bodyPr wrap="square" rtlCol="0">
            <a:spAutoFit/>
          </a:bodyPr>
          <a:lstStyle/>
          <a:p>
            <a:r>
              <a:rPr lang="en-US" sz="2800" b="1" dirty="0">
                <a:latin typeface="+mj-lt"/>
              </a:rPr>
              <a:t>Recording Changes to the Repository</a:t>
            </a:r>
          </a:p>
        </p:txBody>
      </p:sp>
      <p:sp>
        <p:nvSpPr>
          <p:cNvPr id="6" name="TextBox 5"/>
          <p:cNvSpPr txBox="1"/>
          <p:nvPr/>
        </p:nvSpPr>
        <p:spPr>
          <a:xfrm>
            <a:off x="331766" y="667054"/>
            <a:ext cx="8820472" cy="3308598"/>
          </a:xfrm>
          <a:prstGeom prst="rect">
            <a:avLst/>
          </a:prstGeom>
          <a:noFill/>
        </p:spPr>
        <p:txBody>
          <a:bodyPr wrap="square" rtlCol="0">
            <a:spAutoFit/>
          </a:bodyPr>
          <a:lstStyle/>
          <a:p>
            <a:pPr marL="171450" indent="-171450">
              <a:buFont typeface="Wingdings" panose="05000000000000000000" pitchFamily="2" charset="2"/>
              <a:buChar char="Ø"/>
            </a:pPr>
            <a:r>
              <a:rPr lang="en-IN" sz="1100" b="1" dirty="0"/>
              <a:t>Committing Your </a:t>
            </a:r>
            <a:r>
              <a:rPr lang="en-IN" sz="1100" b="1" dirty="0" smtClean="0"/>
              <a:t>Changes</a:t>
            </a:r>
          </a:p>
          <a:p>
            <a:pPr marL="171450" indent="-171450">
              <a:buFont typeface="Wingdings" panose="05000000000000000000" pitchFamily="2" charset="2"/>
              <a:buChar char="Ø"/>
            </a:pPr>
            <a:endParaRPr lang="en-US" sz="1100" b="1" dirty="0">
              <a:latin typeface="Arial" panose="020B0604020202020204" pitchFamily="34" charset="0"/>
              <a:cs typeface="Arial" panose="020B0604020202020204" pitchFamily="34" charset="0"/>
            </a:endParaRPr>
          </a:p>
          <a:p>
            <a:r>
              <a:rPr lang="en-IN" sz="1100" dirty="0" smtClean="0">
                <a:latin typeface="Courier New" panose="02070309020205020404" pitchFamily="49" charset="0"/>
                <a:cs typeface="Courier New" panose="02070309020205020404" pitchFamily="49" charset="0"/>
              </a:rPr>
              <a:t>$ git </a:t>
            </a:r>
            <a:r>
              <a:rPr lang="en-IN" sz="1100" dirty="0">
                <a:latin typeface="Courier New" panose="02070309020205020404" pitchFamily="49" charset="0"/>
                <a:cs typeface="Courier New" panose="02070309020205020404" pitchFamily="49" charset="0"/>
              </a:rPr>
              <a:t>commit	</a:t>
            </a:r>
            <a:r>
              <a:rPr lang="en-IN" sz="1100" dirty="0" smtClean="0"/>
              <a:t>							</a:t>
            </a:r>
            <a:r>
              <a:rPr lang="en-IN" sz="1100" dirty="0" smtClean="0">
                <a:sym typeface="Wingdings" panose="05000000000000000000" pitchFamily="2" charset="2"/>
              </a:rPr>
              <a:t> Opens the text editor for user’s input (commit message)</a:t>
            </a:r>
          </a:p>
          <a:p>
            <a:r>
              <a:rPr lang="en-US" sz="1100" dirty="0">
                <a:latin typeface="Courier New" panose="02070309020205020404" pitchFamily="49" charset="0"/>
                <a:cs typeface="Courier New" panose="02070309020205020404" pitchFamily="49" charset="0"/>
              </a:rPr>
              <a:t># Please enter the commit message for your changes. Lines starting</a:t>
            </a:r>
          </a:p>
          <a:p>
            <a:r>
              <a:rPr lang="en-US" sz="1100" dirty="0">
                <a:latin typeface="Courier New" panose="02070309020205020404" pitchFamily="49" charset="0"/>
                <a:cs typeface="Courier New" panose="02070309020205020404" pitchFamily="49" charset="0"/>
              </a:rPr>
              <a:t># with '#' will be ignored, and an empty message aborts the commit.</a:t>
            </a:r>
          </a:p>
          <a:p>
            <a:r>
              <a:rPr lang="en-IN" sz="1100" dirty="0">
                <a:latin typeface="Courier New" panose="02070309020205020404" pitchFamily="49" charset="0"/>
                <a:cs typeface="Courier New" panose="02070309020205020404" pitchFamily="49" charset="0"/>
              </a:rPr>
              <a:t># On branch master</a:t>
            </a:r>
          </a:p>
          <a:p>
            <a:r>
              <a:rPr lang="en-IN" sz="1100" dirty="0">
                <a:latin typeface="Courier New" panose="02070309020205020404" pitchFamily="49" charset="0"/>
                <a:cs typeface="Courier New" panose="02070309020205020404" pitchFamily="49" charset="0"/>
              </a:rPr>
              <a:t># Changes to be committed:</a:t>
            </a:r>
          </a:p>
          <a:p>
            <a:r>
              <a:rPr lang="en-IN" sz="1100" dirty="0">
                <a:latin typeface="Courier New" panose="02070309020205020404" pitchFamily="49" charset="0"/>
                <a:cs typeface="Courier New" panose="02070309020205020404" pitchFamily="49" charset="0"/>
              </a:rPr>
              <a:t># </a:t>
            </a:r>
            <a:r>
              <a:rPr lang="en-IN" sz="1100" dirty="0" smtClean="0">
                <a:latin typeface="Courier New" panose="02070309020205020404" pitchFamily="49" charset="0"/>
                <a:cs typeface="Courier New" panose="02070309020205020404" pitchFamily="49" charset="0"/>
              </a:rPr>
              <a:t>	new </a:t>
            </a:r>
            <a:r>
              <a:rPr lang="en-IN" sz="1100" dirty="0">
                <a:latin typeface="Courier New" panose="02070309020205020404" pitchFamily="49" charset="0"/>
                <a:cs typeface="Courier New" panose="02070309020205020404" pitchFamily="49" charset="0"/>
              </a:rPr>
              <a:t>file: README</a:t>
            </a:r>
          </a:p>
          <a:p>
            <a:r>
              <a:rPr lang="en-IN" sz="1100" dirty="0">
                <a:latin typeface="Courier New" panose="02070309020205020404" pitchFamily="49" charset="0"/>
                <a:cs typeface="Courier New" panose="02070309020205020404" pitchFamily="49" charset="0"/>
              </a:rPr>
              <a:t># </a:t>
            </a:r>
            <a:r>
              <a:rPr lang="en-IN" sz="1100" dirty="0" smtClean="0">
                <a:latin typeface="Courier New" panose="02070309020205020404" pitchFamily="49" charset="0"/>
                <a:cs typeface="Courier New" panose="02070309020205020404" pitchFamily="49" charset="0"/>
              </a:rPr>
              <a:t>	modified</a:t>
            </a:r>
            <a:r>
              <a:rPr lang="en-IN" sz="1100" dirty="0">
                <a:latin typeface="Courier New" panose="02070309020205020404" pitchFamily="49" charset="0"/>
                <a:cs typeface="Courier New" panose="02070309020205020404" pitchFamily="49" charset="0"/>
              </a:rPr>
              <a:t>: CONTRIBUTING.md</a:t>
            </a:r>
          </a:p>
          <a:p>
            <a:r>
              <a:rPr lang="en-IN" sz="1100" dirty="0">
                <a:latin typeface="Courier New" panose="02070309020205020404" pitchFamily="49" charset="0"/>
                <a:cs typeface="Courier New" panose="02070309020205020404" pitchFamily="49" charset="0"/>
              </a:rPr>
              <a:t>#</a:t>
            </a:r>
          </a:p>
          <a:p>
            <a:r>
              <a:rPr lang="en-IN" sz="1100" dirty="0">
                <a:latin typeface="Courier New" panose="02070309020205020404" pitchFamily="49" charset="0"/>
                <a:cs typeface="Courier New" panose="02070309020205020404" pitchFamily="49" charset="0"/>
              </a:rPr>
              <a:t>~</a:t>
            </a:r>
          </a:p>
          <a:p>
            <a:r>
              <a:rPr lang="en-IN" sz="1100" dirty="0">
                <a:latin typeface="Courier New" panose="02070309020205020404" pitchFamily="49" charset="0"/>
                <a:cs typeface="Courier New" panose="02070309020205020404" pitchFamily="49" charset="0"/>
              </a:rPr>
              <a:t>~</a:t>
            </a:r>
          </a:p>
          <a:p>
            <a:r>
              <a:rPr lang="en-IN" sz="1100" dirty="0">
                <a:latin typeface="Courier New" panose="02070309020205020404" pitchFamily="49" charset="0"/>
                <a:cs typeface="Courier New" panose="02070309020205020404" pitchFamily="49" charset="0"/>
              </a:rPr>
              <a:t>~</a:t>
            </a:r>
          </a:p>
          <a:p>
            <a:r>
              <a:rPr lang="en-IN" sz="1100" dirty="0">
                <a:latin typeface="Courier New" panose="02070309020205020404" pitchFamily="49" charset="0"/>
                <a:cs typeface="Courier New" panose="02070309020205020404" pitchFamily="49" charset="0"/>
              </a:rPr>
              <a:t>".git/COMMIT_EDITMSG" 9L, </a:t>
            </a:r>
            <a:r>
              <a:rPr lang="en-IN" sz="1100" dirty="0" smtClean="0">
                <a:latin typeface="Courier New" panose="02070309020205020404" pitchFamily="49" charset="0"/>
                <a:cs typeface="Courier New" panose="02070309020205020404" pitchFamily="49" charset="0"/>
              </a:rPr>
              <a:t>283C</a:t>
            </a:r>
          </a:p>
          <a:p>
            <a:endParaRPr lang="en-IN" sz="1100" dirty="0" smtClean="0"/>
          </a:p>
          <a:p>
            <a:r>
              <a:rPr lang="en-US" sz="1100" dirty="0" smtClean="0">
                <a:latin typeface="Courier New" panose="02070309020205020404" pitchFamily="49" charset="0"/>
                <a:cs typeface="Courier New" panose="02070309020205020404" pitchFamily="49" charset="0"/>
              </a:rPr>
              <a:t>$ </a:t>
            </a:r>
            <a:r>
              <a:rPr lang="en-US" sz="1100" dirty="0" err="1" smtClean="0">
                <a:latin typeface="Courier New" panose="02070309020205020404" pitchFamily="49" charset="0"/>
                <a:cs typeface="Courier New" panose="02070309020205020404" pitchFamily="49" charset="0"/>
              </a:rPr>
              <a:t>git</a:t>
            </a:r>
            <a:r>
              <a:rPr lang="en-US" sz="1100" dirty="0" smtClean="0">
                <a:latin typeface="Courier New" panose="02070309020205020404" pitchFamily="49" charset="0"/>
                <a:cs typeface="Courier New" panose="02070309020205020404" pitchFamily="49" charset="0"/>
              </a:rPr>
              <a:t> </a:t>
            </a:r>
            <a:r>
              <a:rPr lang="en-US" sz="1100" dirty="0">
                <a:latin typeface="Courier New" panose="02070309020205020404" pitchFamily="49" charset="0"/>
                <a:cs typeface="Courier New" panose="02070309020205020404" pitchFamily="49" charset="0"/>
              </a:rPr>
              <a:t>commit -m "Story 182: Fix benchmarks for </a:t>
            </a:r>
            <a:r>
              <a:rPr lang="en-US" sz="1100" dirty="0" smtClean="0">
                <a:latin typeface="Courier New" panose="02070309020205020404" pitchFamily="49" charset="0"/>
                <a:cs typeface="Courier New" panose="02070309020205020404" pitchFamily="49" charset="0"/>
              </a:rPr>
              <a:t>speed“	</a:t>
            </a:r>
            <a:r>
              <a:rPr lang="en-US" sz="1100" dirty="0" smtClean="0">
                <a:latin typeface="Courier New" panose="02070309020205020404" pitchFamily="49" charset="0"/>
                <a:cs typeface="Courier New" panose="02070309020205020404" pitchFamily="49" charset="0"/>
                <a:sym typeface="Wingdings" panose="05000000000000000000" pitchFamily="2" charset="2"/>
              </a:rPr>
              <a:t> </a:t>
            </a:r>
            <a:r>
              <a:rPr lang="en-US" sz="1100" dirty="0">
                <a:sym typeface="Wingdings" panose="05000000000000000000" pitchFamily="2" charset="2"/>
              </a:rPr>
              <a:t>without text editor</a:t>
            </a:r>
          </a:p>
          <a:p>
            <a:r>
              <a:rPr lang="en-US" sz="1100" dirty="0" smtClean="0">
                <a:latin typeface="Courier New" panose="02070309020205020404" pitchFamily="49" charset="0"/>
                <a:cs typeface="Courier New" panose="02070309020205020404" pitchFamily="49" charset="0"/>
              </a:rPr>
              <a:t>[</a:t>
            </a:r>
            <a:r>
              <a:rPr lang="en-US" sz="1100" dirty="0">
                <a:latin typeface="Courier New" panose="02070309020205020404" pitchFamily="49" charset="0"/>
                <a:cs typeface="Courier New" panose="02070309020205020404" pitchFamily="49" charset="0"/>
              </a:rPr>
              <a:t>master 463dc4f] Story 182: Fix benchmarks for speed</a:t>
            </a:r>
          </a:p>
          <a:p>
            <a:r>
              <a:rPr lang="en-IN" sz="1100" dirty="0">
                <a:latin typeface="Courier New" panose="02070309020205020404" pitchFamily="49" charset="0"/>
                <a:cs typeface="Courier New" panose="02070309020205020404" pitchFamily="49" charset="0"/>
              </a:rPr>
              <a:t>2 files changed, 2 insertions(+)</a:t>
            </a:r>
          </a:p>
          <a:p>
            <a:r>
              <a:rPr lang="en-IN" sz="1100" dirty="0">
                <a:latin typeface="Courier New" panose="02070309020205020404" pitchFamily="49" charset="0"/>
                <a:cs typeface="Courier New" panose="02070309020205020404" pitchFamily="49" charset="0"/>
              </a:rPr>
              <a:t>create mode 100644 README</a:t>
            </a:r>
            <a:endParaRPr lang="en-US" sz="1100" dirty="0">
              <a:latin typeface="Courier New" panose="02070309020205020404" pitchFamily="49" charset="0"/>
              <a:cs typeface="Courier New" panose="02070309020205020404" pitchFamily="49" charset="0"/>
            </a:endParaRPr>
          </a:p>
        </p:txBody>
      </p:sp>
      <p:cxnSp>
        <p:nvCxnSpPr>
          <p:cNvPr id="7" name="Straight Connector 6"/>
          <p:cNvCxnSpPr/>
          <p:nvPr/>
        </p:nvCxnSpPr>
        <p:spPr>
          <a:xfrm>
            <a:off x="0" y="520377"/>
            <a:ext cx="9144000" cy="0"/>
          </a:xfrm>
          <a:prstGeom prst="line">
            <a:avLst/>
          </a:prstGeom>
          <a:ln w="19050" cmpd="sng">
            <a:solidFill>
              <a:schemeClr val="accent3"/>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807171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xEl>
                                              <p:pRg st="10" end="1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
                                            <p:txEl>
                                              <p:pRg st="11" end="11"/>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
                                            <p:txEl>
                                              <p:pRg st="12" end="12"/>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
                                            <p:txEl>
                                              <p:pRg st="13" end="13"/>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6">
                                            <p:txEl>
                                              <p:pRg st="15" end="15"/>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6">
                                            <p:txEl>
                                              <p:pRg st="16" end="16"/>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6">
                                            <p:txEl>
                                              <p:pRg st="17" end="17"/>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
                                            <p:txEl>
                                              <p:pRg st="18" end="1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3528" y="15087"/>
            <a:ext cx="7488832" cy="523220"/>
          </a:xfrm>
          <a:prstGeom prst="rect">
            <a:avLst/>
          </a:prstGeom>
          <a:noFill/>
        </p:spPr>
        <p:txBody>
          <a:bodyPr wrap="square" rtlCol="0">
            <a:spAutoFit/>
          </a:bodyPr>
          <a:lstStyle/>
          <a:p>
            <a:r>
              <a:rPr lang="en-US" sz="2800" b="1" dirty="0">
                <a:latin typeface="+mj-lt"/>
              </a:rPr>
              <a:t>Recording Changes to the Repository</a:t>
            </a:r>
          </a:p>
        </p:txBody>
      </p:sp>
      <p:sp>
        <p:nvSpPr>
          <p:cNvPr id="6" name="TextBox 5"/>
          <p:cNvSpPr txBox="1"/>
          <p:nvPr/>
        </p:nvSpPr>
        <p:spPr>
          <a:xfrm>
            <a:off x="331766" y="667054"/>
            <a:ext cx="8820472" cy="2631490"/>
          </a:xfrm>
          <a:prstGeom prst="rect">
            <a:avLst/>
          </a:prstGeom>
          <a:noFill/>
        </p:spPr>
        <p:txBody>
          <a:bodyPr wrap="square" rtlCol="0">
            <a:spAutoFit/>
          </a:bodyPr>
          <a:lstStyle/>
          <a:p>
            <a:pPr marL="171450" indent="-171450">
              <a:buFont typeface="Wingdings" panose="05000000000000000000" pitchFamily="2" charset="2"/>
              <a:buChar char="Ø"/>
            </a:pPr>
            <a:r>
              <a:rPr lang="en-IN" sz="1100" b="1" dirty="0"/>
              <a:t>Skipping the Staging </a:t>
            </a:r>
            <a:r>
              <a:rPr lang="en-IN" sz="1100" b="1" dirty="0" smtClean="0"/>
              <a:t>Area</a:t>
            </a:r>
          </a:p>
          <a:p>
            <a:endParaRPr lang="en-IN" sz="1100" b="1" dirty="0" smtClean="0"/>
          </a:p>
          <a:p>
            <a:r>
              <a:rPr lang="en-IN" sz="1100" dirty="0" smtClean="0">
                <a:latin typeface="Courier New" panose="02070309020205020404" pitchFamily="49" charset="0"/>
                <a:cs typeface="Courier New" panose="02070309020205020404" pitchFamily="49" charset="0"/>
              </a:rPr>
              <a:t>$ </a:t>
            </a:r>
            <a:r>
              <a:rPr lang="en-IN" sz="1100" dirty="0">
                <a:latin typeface="Courier New" panose="02070309020205020404" pitchFamily="49" charset="0"/>
                <a:cs typeface="Courier New" panose="02070309020205020404" pitchFamily="49" charset="0"/>
              </a:rPr>
              <a:t>git status</a:t>
            </a:r>
          </a:p>
          <a:p>
            <a:r>
              <a:rPr lang="en-IN" sz="1100" dirty="0">
                <a:latin typeface="Courier New" panose="02070309020205020404" pitchFamily="49" charset="0"/>
                <a:cs typeface="Courier New" panose="02070309020205020404" pitchFamily="49" charset="0"/>
              </a:rPr>
              <a:t>On branch master</a:t>
            </a:r>
          </a:p>
          <a:p>
            <a:r>
              <a:rPr lang="en-US" sz="1100" dirty="0">
                <a:latin typeface="Courier New" panose="02070309020205020404" pitchFamily="49" charset="0"/>
                <a:cs typeface="Courier New" panose="02070309020205020404" pitchFamily="49" charset="0"/>
              </a:rPr>
              <a:t>Changes not staged for commit:</a:t>
            </a:r>
          </a:p>
          <a:p>
            <a:r>
              <a:rPr lang="en-US" sz="1100" dirty="0" smtClean="0">
                <a:latin typeface="Courier New" panose="02070309020205020404" pitchFamily="49" charset="0"/>
                <a:cs typeface="Courier New" panose="02070309020205020404" pitchFamily="49" charset="0"/>
              </a:rPr>
              <a:t>  (</a:t>
            </a:r>
            <a:r>
              <a:rPr lang="en-US" sz="1100" dirty="0">
                <a:latin typeface="Courier New" panose="02070309020205020404" pitchFamily="49" charset="0"/>
                <a:cs typeface="Courier New" panose="02070309020205020404" pitchFamily="49" charset="0"/>
              </a:rPr>
              <a:t>use "</a:t>
            </a:r>
            <a:r>
              <a:rPr lang="en-US" sz="1100" dirty="0" err="1">
                <a:latin typeface="Courier New" panose="02070309020205020404" pitchFamily="49" charset="0"/>
                <a:cs typeface="Courier New" panose="02070309020205020404" pitchFamily="49" charset="0"/>
              </a:rPr>
              <a:t>git</a:t>
            </a:r>
            <a:r>
              <a:rPr lang="en-US" sz="1100" dirty="0">
                <a:latin typeface="Courier New" panose="02070309020205020404" pitchFamily="49" charset="0"/>
                <a:cs typeface="Courier New" panose="02070309020205020404" pitchFamily="49" charset="0"/>
              </a:rPr>
              <a:t> add &lt;file&gt;..." to update what will be committed)</a:t>
            </a:r>
          </a:p>
          <a:p>
            <a:r>
              <a:rPr lang="en-US" sz="1100" dirty="0" smtClean="0">
                <a:latin typeface="Courier New" panose="02070309020205020404" pitchFamily="49" charset="0"/>
                <a:cs typeface="Courier New" panose="02070309020205020404" pitchFamily="49" charset="0"/>
              </a:rPr>
              <a:t>  (</a:t>
            </a:r>
            <a:r>
              <a:rPr lang="en-US" sz="1100" dirty="0">
                <a:latin typeface="Courier New" panose="02070309020205020404" pitchFamily="49" charset="0"/>
                <a:cs typeface="Courier New" panose="02070309020205020404" pitchFamily="49" charset="0"/>
              </a:rPr>
              <a:t>use "</a:t>
            </a:r>
            <a:r>
              <a:rPr lang="en-US" sz="1100" dirty="0" err="1">
                <a:latin typeface="Courier New" panose="02070309020205020404" pitchFamily="49" charset="0"/>
                <a:cs typeface="Courier New" panose="02070309020205020404" pitchFamily="49" charset="0"/>
              </a:rPr>
              <a:t>git</a:t>
            </a:r>
            <a:r>
              <a:rPr lang="en-US" sz="1100" dirty="0">
                <a:latin typeface="Courier New" panose="02070309020205020404" pitchFamily="49" charset="0"/>
                <a:cs typeface="Courier New" panose="02070309020205020404" pitchFamily="49" charset="0"/>
              </a:rPr>
              <a:t> checkout -- &lt;file&gt;..." to discard changes in working directory)</a:t>
            </a:r>
          </a:p>
          <a:p>
            <a:r>
              <a:rPr lang="en-IN" sz="1100" dirty="0" smtClean="0">
                <a:latin typeface="Courier New" panose="02070309020205020404" pitchFamily="49" charset="0"/>
                <a:cs typeface="Courier New" panose="02070309020205020404" pitchFamily="49" charset="0"/>
              </a:rPr>
              <a:t>	modified</a:t>
            </a:r>
            <a:r>
              <a:rPr lang="en-IN" sz="1100" dirty="0">
                <a:latin typeface="Courier New" panose="02070309020205020404" pitchFamily="49" charset="0"/>
                <a:cs typeface="Courier New" panose="02070309020205020404" pitchFamily="49" charset="0"/>
              </a:rPr>
              <a:t>: CONTRIBUTING.md</a:t>
            </a:r>
          </a:p>
          <a:p>
            <a:r>
              <a:rPr lang="en-US" sz="1100" dirty="0">
                <a:latin typeface="Courier New" panose="02070309020205020404" pitchFamily="49" charset="0"/>
                <a:cs typeface="Courier New" panose="02070309020205020404" pitchFamily="49" charset="0"/>
              </a:rPr>
              <a:t>no changes added to commit (use "</a:t>
            </a:r>
            <a:r>
              <a:rPr lang="en-US" sz="1100" dirty="0" err="1">
                <a:latin typeface="Courier New" panose="02070309020205020404" pitchFamily="49" charset="0"/>
                <a:cs typeface="Courier New" panose="02070309020205020404" pitchFamily="49" charset="0"/>
              </a:rPr>
              <a:t>git</a:t>
            </a:r>
            <a:r>
              <a:rPr lang="en-US" sz="1100" dirty="0">
                <a:latin typeface="Courier New" panose="02070309020205020404" pitchFamily="49" charset="0"/>
                <a:cs typeface="Courier New" panose="02070309020205020404" pitchFamily="49" charset="0"/>
              </a:rPr>
              <a:t> add" and/or "</a:t>
            </a:r>
            <a:r>
              <a:rPr lang="en-US" sz="1100" dirty="0" err="1">
                <a:latin typeface="Courier New" panose="02070309020205020404" pitchFamily="49" charset="0"/>
                <a:cs typeface="Courier New" panose="02070309020205020404" pitchFamily="49" charset="0"/>
              </a:rPr>
              <a:t>git</a:t>
            </a:r>
            <a:r>
              <a:rPr lang="en-US" sz="1100" dirty="0">
                <a:latin typeface="Courier New" panose="02070309020205020404" pitchFamily="49" charset="0"/>
                <a:cs typeface="Courier New" panose="02070309020205020404" pitchFamily="49" charset="0"/>
              </a:rPr>
              <a:t> commit -a")</a:t>
            </a:r>
          </a:p>
          <a:p>
            <a:r>
              <a:rPr lang="en-US" sz="1100" dirty="0">
                <a:latin typeface="Courier New" panose="02070309020205020404" pitchFamily="49" charset="0"/>
                <a:cs typeface="Courier New" panose="02070309020205020404" pitchFamily="49" charset="0"/>
              </a:rPr>
              <a:t>$</a:t>
            </a:r>
            <a:endParaRPr lang="en-US" sz="1100" dirty="0" smtClean="0">
              <a:latin typeface="Courier New" panose="02070309020205020404" pitchFamily="49" charset="0"/>
              <a:cs typeface="Courier New" panose="02070309020205020404" pitchFamily="49" charset="0"/>
            </a:endParaRPr>
          </a:p>
          <a:p>
            <a:endParaRPr lang="en-US" sz="1100" b="1" dirty="0" smtClean="0">
              <a:latin typeface="Courier New" panose="02070309020205020404" pitchFamily="49" charset="0"/>
              <a:cs typeface="Courier New" panose="02070309020205020404" pitchFamily="49" charset="0"/>
            </a:endParaRPr>
          </a:p>
          <a:p>
            <a:r>
              <a:rPr lang="en-US" sz="1100" dirty="0" smtClean="0">
                <a:latin typeface="Courier New" panose="02070309020205020404" pitchFamily="49" charset="0"/>
                <a:cs typeface="Courier New" panose="02070309020205020404" pitchFamily="49" charset="0"/>
              </a:rPr>
              <a:t>$</a:t>
            </a:r>
            <a:r>
              <a:rPr lang="en-US" sz="1100" b="1" dirty="0" smtClean="0">
                <a:latin typeface="Courier New" panose="02070309020205020404" pitchFamily="49" charset="0"/>
                <a:cs typeface="Courier New" panose="02070309020205020404" pitchFamily="49" charset="0"/>
              </a:rPr>
              <a:t> </a:t>
            </a:r>
            <a:r>
              <a:rPr lang="en-US" sz="1100" b="1" dirty="0" err="1">
                <a:latin typeface="Courier New" panose="02070309020205020404" pitchFamily="49" charset="0"/>
                <a:cs typeface="Courier New" panose="02070309020205020404" pitchFamily="49" charset="0"/>
              </a:rPr>
              <a:t>git</a:t>
            </a:r>
            <a:r>
              <a:rPr lang="en-US" sz="1100" b="1" dirty="0">
                <a:latin typeface="Courier New" panose="02070309020205020404" pitchFamily="49" charset="0"/>
                <a:cs typeface="Courier New" panose="02070309020205020404" pitchFamily="49" charset="0"/>
              </a:rPr>
              <a:t> commit -a -m 'added new </a:t>
            </a:r>
            <a:r>
              <a:rPr lang="en-US" sz="1100" b="1" dirty="0" smtClean="0">
                <a:latin typeface="Courier New" panose="02070309020205020404" pitchFamily="49" charset="0"/>
                <a:cs typeface="Courier New" panose="02070309020205020404" pitchFamily="49" charset="0"/>
              </a:rPr>
              <a:t>benchmarks’</a:t>
            </a:r>
          </a:p>
          <a:p>
            <a:r>
              <a:rPr lang="en-US" sz="1100" dirty="0">
                <a:latin typeface="Courier New" panose="02070309020205020404" pitchFamily="49" charset="0"/>
                <a:cs typeface="Courier New" panose="02070309020205020404" pitchFamily="49" charset="0"/>
              </a:rPr>
              <a:t>[master 83e38c7] added new benchmarks</a:t>
            </a:r>
          </a:p>
          <a:p>
            <a:r>
              <a:rPr lang="en-IN" sz="1100" dirty="0">
                <a:latin typeface="Courier New" panose="02070309020205020404" pitchFamily="49" charset="0"/>
                <a:cs typeface="Courier New" panose="02070309020205020404" pitchFamily="49" charset="0"/>
              </a:rPr>
              <a:t>1 file changed, 5 insertions(+), 0 deletions</a:t>
            </a:r>
            <a:r>
              <a:rPr lang="en-IN" sz="1100" dirty="0" smtClean="0">
                <a:latin typeface="Courier New" panose="02070309020205020404" pitchFamily="49" charset="0"/>
                <a:cs typeface="Courier New" panose="02070309020205020404" pitchFamily="49" charset="0"/>
              </a:rPr>
              <a:t>(-)</a:t>
            </a:r>
          </a:p>
          <a:p>
            <a:endParaRPr lang="en-IN" sz="1100" dirty="0">
              <a:latin typeface="Courier New" panose="02070309020205020404" pitchFamily="49" charset="0"/>
              <a:cs typeface="Courier New" panose="02070309020205020404" pitchFamily="49" charset="0"/>
            </a:endParaRPr>
          </a:p>
        </p:txBody>
      </p:sp>
      <p:cxnSp>
        <p:nvCxnSpPr>
          <p:cNvPr id="7" name="Straight Connector 6"/>
          <p:cNvCxnSpPr/>
          <p:nvPr/>
        </p:nvCxnSpPr>
        <p:spPr>
          <a:xfrm>
            <a:off x="0" y="520377"/>
            <a:ext cx="9144000" cy="0"/>
          </a:xfrm>
          <a:prstGeom prst="line">
            <a:avLst/>
          </a:prstGeom>
          <a:ln w="19050" cmpd="sng">
            <a:solidFill>
              <a:schemeClr val="accent3"/>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71806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
                                            <p:txEl>
                                              <p:pRg st="11" end="11"/>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
                                            <p:txEl>
                                              <p:pRg st="12" end="12"/>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3528" y="15087"/>
            <a:ext cx="7488832" cy="523220"/>
          </a:xfrm>
          <a:prstGeom prst="rect">
            <a:avLst/>
          </a:prstGeom>
          <a:noFill/>
        </p:spPr>
        <p:txBody>
          <a:bodyPr wrap="square" rtlCol="0">
            <a:spAutoFit/>
          </a:bodyPr>
          <a:lstStyle/>
          <a:p>
            <a:r>
              <a:rPr lang="en-US" sz="2800" b="1" dirty="0">
                <a:latin typeface="+mj-lt"/>
              </a:rPr>
              <a:t>Recording Changes to the Repository</a:t>
            </a:r>
          </a:p>
        </p:txBody>
      </p:sp>
      <p:sp>
        <p:nvSpPr>
          <p:cNvPr id="6" name="TextBox 5"/>
          <p:cNvSpPr txBox="1"/>
          <p:nvPr/>
        </p:nvSpPr>
        <p:spPr>
          <a:xfrm>
            <a:off x="331766" y="667054"/>
            <a:ext cx="8820472" cy="3816429"/>
          </a:xfrm>
          <a:prstGeom prst="rect">
            <a:avLst/>
          </a:prstGeom>
          <a:noFill/>
        </p:spPr>
        <p:txBody>
          <a:bodyPr wrap="square" rtlCol="0">
            <a:spAutoFit/>
          </a:bodyPr>
          <a:lstStyle/>
          <a:p>
            <a:pPr marL="171450" indent="-171450">
              <a:buFont typeface="Wingdings" panose="05000000000000000000" pitchFamily="2" charset="2"/>
              <a:buChar char="Ø"/>
            </a:pPr>
            <a:r>
              <a:rPr lang="en-IN" sz="1100" b="1" dirty="0"/>
              <a:t>Removing </a:t>
            </a:r>
            <a:r>
              <a:rPr lang="en-IN" sz="1100" b="1" dirty="0" smtClean="0"/>
              <a:t>Files</a:t>
            </a:r>
          </a:p>
          <a:p>
            <a:endParaRPr lang="en-US" sz="1100" dirty="0" smtClean="0">
              <a:latin typeface="Courier New" panose="02070309020205020404" pitchFamily="49" charset="0"/>
              <a:cs typeface="Courier New" panose="02070309020205020404" pitchFamily="49" charset="0"/>
            </a:endParaRPr>
          </a:p>
          <a:p>
            <a:r>
              <a:rPr lang="en-IN" sz="1100" dirty="0">
                <a:latin typeface="Courier New" panose="02070309020205020404" pitchFamily="49" charset="0"/>
                <a:cs typeface="Courier New" panose="02070309020205020404" pitchFamily="49" charset="0"/>
              </a:rPr>
              <a:t>$ </a:t>
            </a:r>
            <a:r>
              <a:rPr lang="en-IN" sz="1100" dirty="0" err="1">
                <a:latin typeface="Courier New" panose="02070309020205020404" pitchFamily="49" charset="0"/>
                <a:cs typeface="Courier New" panose="02070309020205020404" pitchFamily="49" charset="0"/>
              </a:rPr>
              <a:t>rm</a:t>
            </a:r>
            <a:r>
              <a:rPr lang="en-IN" sz="1100" dirty="0">
                <a:latin typeface="Courier New" panose="02070309020205020404" pitchFamily="49" charset="0"/>
                <a:cs typeface="Courier New" panose="02070309020205020404" pitchFamily="49" charset="0"/>
              </a:rPr>
              <a:t> PROJECTS.md</a:t>
            </a:r>
          </a:p>
          <a:p>
            <a:r>
              <a:rPr lang="en-IN" sz="1100" dirty="0">
                <a:latin typeface="Courier New" panose="02070309020205020404" pitchFamily="49" charset="0"/>
                <a:cs typeface="Courier New" panose="02070309020205020404" pitchFamily="49" charset="0"/>
              </a:rPr>
              <a:t>$ git status</a:t>
            </a:r>
          </a:p>
          <a:p>
            <a:r>
              <a:rPr lang="en-IN" sz="1100" dirty="0">
                <a:latin typeface="Courier New" panose="02070309020205020404" pitchFamily="49" charset="0"/>
                <a:cs typeface="Courier New" panose="02070309020205020404" pitchFamily="49" charset="0"/>
              </a:rPr>
              <a:t>On branch master</a:t>
            </a:r>
          </a:p>
          <a:p>
            <a:r>
              <a:rPr lang="en-US" sz="1100" dirty="0">
                <a:latin typeface="Courier New" panose="02070309020205020404" pitchFamily="49" charset="0"/>
                <a:cs typeface="Courier New" panose="02070309020205020404" pitchFamily="49" charset="0"/>
              </a:rPr>
              <a:t>Your branch is up-to-date with 'origin/master'.</a:t>
            </a:r>
          </a:p>
          <a:p>
            <a:r>
              <a:rPr lang="en-US" sz="1100" dirty="0">
                <a:latin typeface="Courier New" panose="02070309020205020404" pitchFamily="49" charset="0"/>
                <a:cs typeface="Courier New" panose="02070309020205020404" pitchFamily="49" charset="0"/>
              </a:rPr>
              <a:t>Changes not staged for commit:</a:t>
            </a:r>
          </a:p>
          <a:p>
            <a:r>
              <a:rPr lang="en-US" sz="1100" dirty="0" smtClean="0">
                <a:latin typeface="Courier New" panose="02070309020205020404" pitchFamily="49" charset="0"/>
                <a:cs typeface="Courier New" panose="02070309020205020404" pitchFamily="49" charset="0"/>
              </a:rPr>
              <a:t>  (</a:t>
            </a:r>
            <a:r>
              <a:rPr lang="en-US" sz="1100" dirty="0">
                <a:latin typeface="Courier New" panose="02070309020205020404" pitchFamily="49" charset="0"/>
                <a:cs typeface="Courier New" panose="02070309020205020404" pitchFamily="49" charset="0"/>
              </a:rPr>
              <a:t>use "</a:t>
            </a:r>
            <a:r>
              <a:rPr lang="en-US" sz="1100" dirty="0" err="1">
                <a:latin typeface="Courier New" panose="02070309020205020404" pitchFamily="49" charset="0"/>
                <a:cs typeface="Courier New" panose="02070309020205020404" pitchFamily="49" charset="0"/>
              </a:rPr>
              <a:t>git</a:t>
            </a:r>
            <a:r>
              <a:rPr lang="en-US" sz="1100" dirty="0">
                <a:latin typeface="Courier New" panose="02070309020205020404" pitchFamily="49" charset="0"/>
                <a:cs typeface="Courier New" panose="02070309020205020404" pitchFamily="49" charset="0"/>
              </a:rPr>
              <a:t> add/</a:t>
            </a:r>
            <a:r>
              <a:rPr lang="en-US" sz="1100" dirty="0" err="1">
                <a:latin typeface="Courier New" panose="02070309020205020404" pitchFamily="49" charset="0"/>
                <a:cs typeface="Courier New" panose="02070309020205020404" pitchFamily="49" charset="0"/>
              </a:rPr>
              <a:t>rm</a:t>
            </a:r>
            <a:r>
              <a:rPr lang="en-US" sz="1100" dirty="0">
                <a:latin typeface="Courier New" panose="02070309020205020404" pitchFamily="49" charset="0"/>
                <a:cs typeface="Courier New" panose="02070309020205020404" pitchFamily="49" charset="0"/>
              </a:rPr>
              <a:t> &lt;file&gt;..." to update what will be committed)</a:t>
            </a:r>
          </a:p>
          <a:p>
            <a:r>
              <a:rPr lang="en-US" sz="1100" dirty="0" smtClean="0">
                <a:latin typeface="Courier New" panose="02070309020205020404" pitchFamily="49" charset="0"/>
                <a:cs typeface="Courier New" panose="02070309020205020404" pitchFamily="49" charset="0"/>
              </a:rPr>
              <a:t>  (</a:t>
            </a:r>
            <a:r>
              <a:rPr lang="en-US" sz="1100" dirty="0">
                <a:latin typeface="Courier New" panose="02070309020205020404" pitchFamily="49" charset="0"/>
                <a:cs typeface="Courier New" panose="02070309020205020404" pitchFamily="49" charset="0"/>
              </a:rPr>
              <a:t>use "</a:t>
            </a:r>
            <a:r>
              <a:rPr lang="en-US" sz="1100" dirty="0" err="1">
                <a:latin typeface="Courier New" panose="02070309020205020404" pitchFamily="49" charset="0"/>
                <a:cs typeface="Courier New" panose="02070309020205020404" pitchFamily="49" charset="0"/>
              </a:rPr>
              <a:t>git</a:t>
            </a:r>
            <a:r>
              <a:rPr lang="en-US" sz="1100" dirty="0">
                <a:latin typeface="Courier New" panose="02070309020205020404" pitchFamily="49" charset="0"/>
                <a:cs typeface="Courier New" panose="02070309020205020404" pitchFamily="49" charset="0"/>
              </a:rPr>
              <a:t> checkout -- &lt;file&gt;..." to discard changes in working directory)</a:t>
            </a:r>
          </a:p>
          <a:p>
            <a:r>
              <a:rPr lang="en-IN" sz="1100" dirty="0" smtClean="0">
                <a:latin typeface="Courier New" panose="02070309020205020404" pitchFamily="49" charset="0"/>
                <a:cs typeface="Courier New" panose="02070309020205020404" pitchFamily="49" charset="0"/>
              </a:rPr>
              <a:t>	deleted</a:t>
            </a:r>
            <a:r>
              <a:rPr lang="en-IN" sz="1100" dirty="0">
                <a:latin typeface="Courier New" panose="02070309020205020404" pitchFamily="49" charset="0"/>
                <a:cs typeface="Courier New" panose="02070309020205020404" pitchFamily="49" charset="0"/>
              </a:rPr>
              <a:t>: PROJECTS.md</a:t>
            </a:r>
          </a:p>
          <a:p>
            <a:r>
              <a:rPr lang="en-US" sz="1100" dirty="0">
                <a:latin typeface="Courier New" panose="02070309020205020404" pitchFamily="49" charset="0"/>
                <a:cs typeface="Courier New" panose="02070309020205020404" pitchFamily="49" charset="0"/>
              </a:rPr>
              <a:t>no changes added to commit (use "</a:t>
            </a:r>
            <a:r>
              <a:rPr lang="en-US" sz="1100" dirty="0" err="1">
                <a:latin typeface="Courier New" panose="02070309020205020404" pitchFamily="49" charset="0"/>
                <a:cs typeface="Courier New" panose="02070309020205020404" pitchFamily="49" charset="0"/>
              </a:rPr>
              <a:t>git</a:t>
            </a:r>
            <a:r>
              <a:rPr lang="en-US" sz="1100" dirty="0">
                <a:latin typeface="Courier New" panose="02070309020205020404" pitchFamily="49" charset="0"/>
                <a:cs typeface="Courier New" panose="02070309020205020404" pitchFamily="49" charset="0"/>
              </a:rPr>
              <a:t> add" and/or "</a:t>
            </a:r>
            <a:r>
              <a:rPr lang="en-US" sz="1100" dirty="0" err="1">
                <a:latin typeface="Courier New" panose="02070309020205020404" pitchFamily="49" charset="0"/>
                <a:cs typeface="Courier New" panose="02070309020205020404" pitchFamily="49" charset="0"/>
              </a:rPr>
              <a:t>git</a:t>
            </a:r>
            <a:r>
              <a:rPr lang="en-US" sz="1100" dirty="0">
                <a:latin typeface="Courier New" panose="02070309020205020404" pitchFamily="49" charset="0"/>
                <a:cs typeface="Courier New" panose="02070309020205020404" pitchFamily="49" charset="0"/>
              </a:rPr>
              <a:t> commit -a</a:t>
            </a:r>
            <a:r>
              <a:rPr lang="en-US" sz="1100" dirty="0" smtClean="0">
                <a:latin typeface="Courier New" panose="02070309020205020404" pitchFamily="49" charset="0"/>
                <a:cs typeface="Courier New" panose="02070309020205020404" pitchFamily="49" charset="0"/>
              </a:rPr>
              <a:t>")</a:t>
            </a:r>
          </a:p>
          <a:p>
            <a:r>
              <a:rPr lang="en-IN" sz="1100" dirty="0">
                <a:latin typeface="Courier New" panose="02070309020205020404" pitchFamily="49" charset="0"/>
                <a:cs typeface="Courier New" panose="02070309020205020404" pitchFamily="49" charset="0"/>
              </a:rPr>
              <a:t>$</a:t>
            </a:r>
            <a:endParaRPr lang="en-US" sz="1100" dirty="0">
              <a:latin typeface="Courier New" panose="02070309020205020404" pitchFamily="49" charset="0"/>
              <a:cs typeface="Courier New" panose="02070309020205020404" pitchFamily="49" charset="0"/>
            </a:endParaRPr>
          </a:p>
          <a:p>
            <a:endParaRPr lang="en-IN" sz="1100" dirty="0" smtClean="0">
              <a:latin typeface="Courier New" panose="02070309020205020404" pitchFamily="49" charset="0"/>
              <a:cs typeface="Courier New" panose="02070309020205020404" pitchFamily="49" charset="0"/>
            </a:endParaRPr>
          </a:p>
          <a:p>
            <a:r>
              <a:rPr lang="en-IN" sz="1100" dirty="0" smtClean="0">
                <a:latin typeface="Courier New" panose="02070309020205020404" pitchFamily="49" charset="0"/>
                <a:cs typeface="Courier New" panose="02070309020205020404" pitchFamily="49" charset="0"/>
              </a:rPr>
              <a:t>$ </a:t>
            </a:r>
            <a:r>
              <a:rPr lang="en-IN" sz="1100" dirty="0">
                <a:latin typeface="Courier New" panose="02070309020205020404" pitchFamily="49" charset="0"/>
                <a:cs typeface="Courier New" panose="02070309020205020404" pitchFamily="49" charset="0"/>
              </a:rPr>
              <a:t>git </a:t>
            </a:r>
            <a:r>
              <a:rPr lang="en-IN" sz="1100" dirty="0" err="1">
                <a:latin typeface="Courier New" panose="02070309020205020404" pitchFamily="49" charset="0"/>
                <a:cs typeface="Courier New" panose="02070309020205020404" pitchFamily="49" charset="0"/>
              </a:rPr>
              <a:t>rm</a:t>
            </a:r>
            <a:r>
              <a:rPr lang="en-IN" sz="1100" dirty="0">
                <a:latin typeface="Courier New" panose="02070309020205020404" pitchFamily="49" charset="0"/>
                <a:cs typeface="Courier New" panose="02070309020205020404" pitchFamily="49" charset="0"/>
              </a:rPr>
              <a:t> PROJECTS.md</a:t>
            </a:r>
          </a:p>
          <a:p>
            <a:r>
              <a:rPr lang="en-IN" sz="1100" dirty="0" err="1">
                <a:latin typeface="Courier New" panose="02070309020205020404" pitchFamily="49" charset="0"/>
                <a:cs typeface="Courier New" panose="02070309020205020404" pitchFamily="49" charset="0"/>
              </a:rPr>
              <a:t>rm</a:t>
            </a:r>
            <a:r>
              <a:rPr lang="en-IN" sz="1100" dirty="0">
                <a:latin typeface="Courier New" panose="02070309020205020404" pitchFamily="49" charset="0"/>
                <a:cs typeface="Courier New" panose="02070309020205020404" pitchFamily="49" charset="0"/>
              </a:rPr>
              <a:t> 'PROJECTS.md'</a:t>
            </a:r>
          </a:p>
          <a:p>
            <a:r>
              <a:rPr lang="en-IN" sz="1100" dirty="0">
                <a:latin typeface="Courier New" panose="02070309020205020404" pitchFamily="49" charset="0"/>
                <a:cs typeface="Courier New" panose="02070309020205020404" pitchFamily="49" charset="0"/>
              </a:rPr>
              <a:t>$ </a:t>
            </a:r>
            <a:endParaRPr lang="en-IN" sz="1100" dirty="0" smtClean="0">
              <a:latin typeface="Courier New" panose="02070309020205020404" pitchFamily="49" charset="0"/>
              <a:cs typeface="Courier New" panose="02070309020205020404" pitchFamily="49" charset="0"/>
            </a:endParaRPr>
          </a:p>
          <a:p>
            <a:endParaRPr lang="en-IN" sz="1100" dirty="0">
              <a:latin typeface="Courier New" panose="02070309020205020404" pitchFamily="49" charset="0"/>
              <a:cs typeface="Courier New" panose="02070309020205020404" pitchFamily="49" charset="0"/>
            </a:endParaRPr>
          </a:p>
          <a:p>
            <a:r>
              <a:rPr lang="en-IN" sz="1100" dirty="0" smtClean="0">
                <a:latin typeface="Courier New" panose="02070309020205020404" pitchFamily="49" charset="0"/>
                <a:cs typeface="Courier New" panose="02070309020205020404" pitchFamily="49" charset="0"/>
              </a:rPr>
              <a:t>$ </a:t>
            </a:r>
            <a:r>
              <a:rPr lang="en-IN" sz="1100" dirty="0">
                <a:latin typeface="Courier New" panose="02070309020205020404" pitchFamily="49" charset="0"/>
                <a:cs typeface="Courier New" panose="02070309020205020404" pitchFamily="49" charset="0"/>
              </a:rPr>
              <a:t>git status</a:t>
            </a:r>
          </a:p>
          <a:p>
            <a:r>
              <a:rPr lang="en-IN" sz="1100" dirty="0">
                <a:latin typeface="Courier New" panose="02070309020205020404" pitchFamily="49" charset="0"/>
                <a:cs typeface="Courier New" panose="02070309020205020404" pitchFamily="49" charset="0"/>
              </a:rPr>
              <a:t>On branch master</a:t>
            </a:r>
          </a:p>
          <a:p>
            <a:r>
              <a:rPr lang="en-IN" sz="1100" dirty="0">
                <a:latin typeface="Courier New" panose="02070309020205020404" pitchFamily="49" charset="0"/>
                <a:cs typeface="Courier New" panose="02070309020205020404" pitchFamily="49" charset="0"/>
              </a:rPr>
              <a:t>Changes to be committed:</a:t>
            </a:r>
          </a:p>
          <a:p>
            <a:r>
              <a:rPr lang="en-US" sz="1100" dirty="0" smtClean="0">
                <a:latin typeface="Courier New" panose="02070309020205020404" pitchFamily="49" charset="0"/>
                <a:cs typeface="Courier New" panose="02070309020205020404" pitchFamily="49" charset="0"/>
              </a:rPr>
              <a:t>  (</a:t>
            </a:r>
            <a:r>
              <a:rPr lang="en-US" sz="1100" dirty="0">
                <a:latin typeface="Courier New" panose="02070309020205020404" pitchFamily="49" charset="0"/>
                <a:cs typeface="Courier New" panose="02070309020205020404" pitchFamily="49" charset="0"/>
              </a:rPr>
              <a:t>use "</a:t>
            </a:r>
            <a:r>
              <a:rPr lang="en-US" sz="1100" dirty="0" err="1">
                <a:latin typeface="Courier New" panose="02070309020205020404" pitchFamily="49" charset="0"/>
                <a:cs typeface="Courier New" panose="02070309020205020404" pitchFamily="49" charset="0"/>
              </a:rPr>
              <a:t>git</a:t>
            </a:r>
            <a:r>
              <a:rPr lang="en-US" sz="1100" dirty="0">
                <a:latin typeface="Courier New" panose="02070309020205020404" pitchFamily="49" charset="0"/>
                <a:cs typeface="Courier New" panose="02070309020205020404" pitchFamily="49" charset="0"/>
              </a:rPr>
              <a:t> reset HEAD &lt;file&gt;..." to </a:t>
            </a:r>
            <a:r>
              <a:rPr lang="en-US" sz="1100" dirty="0" err="1">
                <a:latin typeface="Courier New" panose="02070309020205020404" pitchFamily="49" charset="0"/>
                <a:cs typeface="Courier New" panose="02070309020205020404" pitchFamily="49" charset="0"/>
              </a:rPr>
              <a:t>unstage</a:t>
            </a:r>
            <a:r>
              <a:rPr lang="en-US" sz="1100" dirty="0">
                <a:latin typeface="Courier New" panose="02070309020205020404" pitchFamily="49" charset="0"/>
                <a:cs typeface="Courier New" panose="02070309020205020404" pitchFamily="49" charset="0"/>
              </a:rPr>
              <a:t>)</a:t>
            </a:r>
          </a:p>
          <a:p>
            <a:r>
              <a:rPr lang="en-IN" sz="1100" dirty="0" smtClean="0">
                <a:latin typeface="Courier New" panose="02070309020205020404" pitchFamily="49" charset="0"/>
                <a:cs typeface="Courier New" panose="02070309020205020404" pitchFamily="49" charset="0"/>
              </a:rPr>
              <a:t>	deleted</a:t>
            </a:r>
            <a:r>
              <a:rPr lang="en-IN" sz="1100" dirty="0">
                <a:latin typeface="Courier New" panose="02070309020205020404" pitchFamily="49" charset="0"/>
                <a:cs typeface="Courier New" panose="02070309020205020404" pitchFamily="49" charset="0"/>
              </a:rPr>
              <a:t>: PROJECTS.md</a:t>
            </a:r>
          </a:p>
        </p:txBody>
      </p:sp>
      <p:cxnSp>
        <p:nvCxnSpPr>
          <p:cNvPr id="7" name="Straight Connector 6"/>
          <p:cNvCxnSpPr/>
          <p:nvPr/>
        </p:nvCxnSpPr>
        <p:spPr>
          <a:xfrm>
            <a:off x="0" y="520377"/>
            <a:ext cx="9144000" cy="0"/>
          </a:xfrm>
          <a:prstGeom prst="line">
            <a:avLst/>
          </a:prstGeom>
          <a:ln w="19050" cmpd="sng">
            <a:solidFill>
              <a:schemeClr val="accent3"/>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188029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xEl>
                                              <p:pRg st="10" end="1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
                                            <p:txEl>
                                              <p:pRg st="11" end="11"/>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
                                            <p:txEl>
                                              <p:pRg st="13" end="13"/>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
                                            <p:txEl>
                                              <p:pRg st="14" end="14"/>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
                                            <p:txEl>
                                              <p:pRg st="15" end="15"/>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6">
                                            <p:txEl>
                                              <p:pRg st="17" end="17"/>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6">
                                            <p:txEl>
                                              <p:pRg st="18" end="18"/>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
                                            <p:txEl>
                                              <p:pRg st="19" end="19"/>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6">
                                            <p:txEl>
                                              <p:pRg st="20" end="20"/>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6">
                                            <p:txEl>
                                              <p:pRg st="21" end="2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3528" y="15087"/>
            <a:ext cx="7488832" cy="523220"/>
          </a:xfrm>
          <a:prstGeom prst="rect">
            <a:avLst/>
          </a:prstGeom>
          <a:noFill/>
        </p:spPr>
        <p:txBody>
          <a:bodyPr wrap="square" rtlCol="0">
            <a:spAutoFit/>
          </a:bodyPr>
          <a:lstStyle/>
          <a:p>
            <a:r>
              <a:rPr lang="en-US" sz="2800" b="1" dirty="0">
                <a:latin typeface="+mj-lt"/>
              </a:rPr>
              <a:t>Recording Changes to the Repository</a:t>
            </a:r>
          </a:p>
        </p:txBody>
      </p:sp>
      <p:sp>
        <p:nvSpPr>
          <p:cNvPr id="6" name="TextBox 5"/>
          <p:cNvSpPr txBox="1"/>
          <p:nvPr/>
        </p:nvSpPr>
        <p:spPr>
          <a:xfrm>
            <a:off x="331766" y="667054"/>
            <a:ext cx="8820472" cy="2970044"/>
          </a:xfrm>
          <a:prstGeom prst="rect">
            <a:avLst/>
          </a:prstGeom>
          <a:noFill/>
        </p:spPr>
        <p:txBody>
          <a:bodyPr wrap="square" rtlCol="0">
            <a:spAutoFit/>
          </a:bodyPr>
          <a:lstStyle/>
          <a:p>
            <a:pPr marL="171450" indent="-171450">
              <a:buFont typeface="Wingdings" panose="05000000000000000000" pitchFamily="2" charset="2"/>
              <a:buChar char="Ø"/>
            </a:pPr>
            <a:r>
              <a:rPr lang="en-IN" sz="1100" b="1" dirty="0"/>
              <a:t>Moving </a:t>
            </a:r>
            <a:r>
              <a:rPr lang="en-IN" sz="1100" b="1" dirty="0" smtClean="0"/>
              <a:t>Files</a:t>
            </a:r>
          </a:p>
          <a:p>
            <a:pPr marL="171450" indent="-171450">
              <a:buFont typeface="Wingdings" panose="05000000000000000000" pitchFamily="2" charset="2"/>
              <a:buChar char="Ø"/>
            </a:pPr>
            <a:endParaRPr lang="en-US" sz="1100" b="1" dirty="0"/>
          </a:p>
          <a:p>
            <a:r>
              <a:rPr lang="en-IN" sz="1100" dirty="0" smtClean="0">
                <a:latin typeface="Courier New" panose="02070309020205020404" pitchFamily="49" charset="0"/>
                <a:cs typeface="Courier New" panose="02070309020205020404" pitchFamily="49" charset="0"/>
              </a:rPr>
              <a:t>$</a:t>
            </a:r>
            <a:r>
              <a:rPr lang="en-IN" sz="1100" b="1" dirty="0" smtClean="0">
                <a:latin typeface="Courier New" panose="02070309020205020404" pitchFamily="49" charset="0"/>
                <a:cs typeface="Courier New" panose="02070309020205020404" pitchFamily="49" charset="0"/>
              </a:rPr>
              <a:t> </a:t>
            </a:r>
            <a:r>
              <a:rPr lang="en-IN" sz="1100" dirty="0">
                <a:latin typeface="Courier New" panose="02070309020205020404" pitchFamily="49" charset="0"/>
                <a:cs typeface="Courier New" panose="02070309020205020404" pitchFamily="49" charset="0"/>
              </a:rPr>
              <a:t>git mv README.md README</a:t>
            </a:r>
          </a:p>
          <a:p>
            <a:r>
              <a:rPr lang="en-IN" sz="1100" dirty="0">
                <a:latin typeface="Courier New" panose="02070309020205020404" pitchFamily="49" charset="0"/>
                <a:cs typeface="Courier New" panose="02070309020205020404" pitchFamily="49" charset="0"/>
              </a:rPr>
              <a:t>$</a:t>
            </a:r>
            <a:r>
              <a:rPr lang="en-IN" sz="1100" b="1" dirty="0">
                <a:latin typeface="Courier New" panose="02070309020205020404" pitchFamily="49" charset="0"/>
                <a:cs typeface="Courier New" panose="02070309020205020404" pitchFamily="49" charset="0"/>
              </a:rPr>
              <a:t> </a:t>
            </a:r>
            <a:r>
              <a:rPr lang="en-IN" sz="1100" dirty="0">
                <a:latin typeface="Courier New" panose="02070309020205020404" pitchFamily="49" charset="0"/>
                <a:cs typeface="Courier New" panose="02070309020205020404" pitchFamily="49" charset="0"/>
              </a:rPr>
              <a:t>git status</a:t>
            </a:r>
          </a:p>
          <a:p>
            <a:r>
              <a:rPr lang="en-IN" sz="1100" dirty="0">
                <a:latin typeface="Courier New" panose="02070309020205020404" pitchFamily="49" charset="0"/>
                <a:cs typeface="Courier New" panose="02070309020205020404" pitchFamily="49" charset="0"/>
              </a:rPr>
              <a:t>On branch master</a:t>
            </a:r>
          </a:p>
          <a:p>
            <a:r>
              <a:rPr lang="en-IN" sz="1100" dirty="0">
                <a:latin typeface="Courier New" panose="02070309020205020404" pitchFamily="49" charset="0"/>
                <a:cs typeface="Courier New" panose="02070309020205020404" pitchFamily="49" charset="0"/>
              </a:rPr>
              <a:t>Changes to be committed:</a:t>
            </a:r>
          </a:p>
          <a:p>
            <a:r>
              <a:rPr lang="en-US" sz="1100" dirty="0" smtClean="0">
                <a:latin typeface="Courier New" panose="02070309020205020404" pitchFamily="49" charset="0"/>
                <a:cs typeface="Courier New" panose="02070309020205020404" pitchFamily="49" charset="0"/>
              </a:rPr>
              <a:t>  (</a:t>
            </a:r>
            <a:r>
              <a:rPr lang="en-US" sz="1100" dirty="0">
                <a:latin typeface="Courier New" panose="02070309020205020404" pitchFamily="49" charset="0"/>
                <a:cs typeface="Courier New" panose="02070309020205020404" pitchFamily="49" charset="0"/>
              </a:rPr>
              <a:t>use "</a:t>
            </a:r>
            <a:r>
              <a:rPr lang="en-US" sz="1100" dirty="0" err="1">
                <a:latin typeface="Courier New" panose="02070309020205020404" pitchFamily="49" charset="0"/>
                <a:cs typeface="Courier New" panose="02070309020205020404" pitchFamily="49" charset="0"/>
              </a:rPr>
              <a:t>git</a:t>
            </a:r>
            <a:r>
              <a:rPr lang="en-US" sz="1100" dirty="0">
                <a:latin typeface="Courier New" panose="02070309020205020404" pitchFamily="49" charset="0"/>
                <a:cs typeface="Courier New" panose="02070309020205020404" pitchFamily="49" charset="0"/>
              </a:rPr>
              <a:t> reset HEAD &lt;file&gt;..." to </a:t>
            </a:r>
            <a:r>
              <a:rPr lang="en-US" sz="1100" dirty="0" err="1">
                <a:latin typeface="Courier New" panose="02070309020205020404" pitchFamily="49" charset="0"/>
                <a:cs typeface="Courier New" panose="02070309020205020404" pitchFamily="49" charset="0"/>
              </a:rPr>
              <a:t>unstage</a:t>
            </a:r>
            <a:r>
              <a:rPr lang="en-US" sz="1100" dirty="0">
                <a:latin typeface="Courier New" panose="02070309020205020404" pitchFamily="49" charset="0"/>
                <a:cs typeface="Courier New" panose="02070309020205020404" pitchFamily="49" charset="0"/>
              </a:rPr>
              <a:t>)</a:t>
            </a:r>
          </a:p>
          <a:p>
            <a:r>
              <a:rPr lang="en-IN" sz="1100" dirty="0" smtClean="0">
                <a:latin typeface="Courier New" panose="02070309020205020404" pitchFamily="49" charset="0"/>
                <a:cs typeface="Courier New" panose="02070309020205020404" pitchFamily="49" charset="0"/>
              </a:rPr>
              <a:t>	renamed</a:t>
            </a:r>
            <a:r>
              <a:rPr lang="en-IN" sz="1100" dirty="0">
                <a:latin typeface="Courier New" panose="02070309020205020404" pitchFamily="49" charset="0"/>
                <a:cs typeface="Courier New" panose="02070309020205020404" pitchFamily="49" charset="0"/>
              </a:rPr>
              <a:t>: README.md -&gt; </a:t>
            </a:r>
            <a:r>
              <a:rPr lang="en-IN" sz="1100" dirty="0" smtClean="0">
                <a:latin typeface="Courier New" panose="02070309020205020404" pitchFamily="49" charset="0"/>
                <a:cs typeface="Courier New" panose="02070309020205020404" pitchFamily="49" charset="0"/>
              </a:rPr>
              <a:t>README</a:t>
            </a:r>
          </a:p>
          <a:p>
            <a:r>
              <a:rPr lang="en-US" sz="1100" dirty="0">
                <a:latin typeface="Courier New" panose="02070309020205020404" pitchFamily="49" charset="0"/>
                <a:cs typeface="Courier New" panose="02070309020205020404" pitchFamily="49" charset="0"/>
              </a:rPr>
              <a:t>$</a:t>
            </a:r>
            <a:endParaRPr lang="en-IN" sz="1100" dirty="0" smtClean="0">
              <a:latin typeface="Courier New" panose="02070309020205020404" pitchFamily="49" charset="0"/>
              <a:cs typeface="Courier New" panose="02070309020205020404" pitchFamily="49" charset="0"/>
            </a:endParaRPr>
          </a:p>
          <a:p>
            <a:endParaRPr lang="en-US" sz="1100" b="1" dirty="0" smtClean="0"/>
          </a:p>
          <a:p>
            <a:endParaRPr lang="en-US" sz="1100" dirty="0" smtClean="0"/>
          </a:p>
          <a:p>
            <a:r>
              <a:rPr lang="en-US" sz="1100" dirty="0" smtClean="0"/>
              <a:t>However</a:t>
            </a:r>
            <a:r>
              <a:rPr lang="en-US" sz="1100" dirty="0"/>
              <a:t>, this is equivalent to running something like this</a:t>
            </a:r>
            <a:r>
              <a:rPr lang="en-US" sz="1100" dirty="0" smtClean="0"/>
              <a:t>:</a:t>
            </a:r>
          </a:p>
          <a:p>
            <a:endParaRPr lang="en-US" sz="1100" b="1" dirty="0"/>
          </a:p>
          <a:p>
            <a:r>
              <a:rPr lang="en-IN" sz="1100" dirty="0">
                <a:latin typeface="Courier New" panose="02070309020205020404" pitchFamily="49" charset="0"/>
                <a:cs typeface="Courier New" panose="02070309020205020404" pitchFamily="49" charset="0"/>
              </a:rPr>
              <a:t>$ mv README.md README</a:t>
            </a:r>
          </a:p>
          <a:p>
            <a:r>
              <a:rPr lang="en-IN" sz="1100" dirty="0">
                <a:latin typeface="Courier New" panose="02070309020205020404" pitchFamily="49" charset="0"/>
                <a:cs typeface="Courier New" panose="02070309020205020404" pitchFamily="49" charset="0"/>
              </a:rPr>
              <a:t>$ git </a:t>
            </a:r>
            <a:r>
              <a:rPr lang="en-IN" sz="1100" dirty="0" err="1">
                <a:latin typeface="Courier New" panose="02070309020205020404" pitchFamily="49" charset="0"/>
                <a:cs typeface="Courier New" panose="02070309020205020404" pitchFamily="49" charset="0"/>
              </a:rPr>
              <a:t>rm</a:t>
            </a:r>
            <a:r>
              <a:rPr lang="en-IN" sz="1100" dirty="0">
                <a:latin typeface="Courier New" panose="02070309020205020404" pitchFamily="49" charset="0"/>
                <a:cs typeface="Courier New" panose="02070309020205020404" pitchFamily="49" charset="0"/>
              </a:rPr>
              <a:t> README.md</a:t>
            </a:r>
          </a:p>
          <a:p>
            <a:r>
              <a:rPr lang="en-IN" sz="1100" dirty="0">
                <a:latin typeface="Courier New" panose="02070309020205020404" pitchFamily="49" charset="0"/>
                <a:cs typeface="Courier New" panose="02070309020205020404" pitchFamily="49" charset="0"/>
              </a:rPr>
              <a:t>$ git add README</a:t>
            </a:r>
          </a:p>
          <a:p>
            <a:endParaRPr lang="en-IN" sz="1100" b="1" dirty="0" smtClean="0"/>
          </a:p>
        </p:txBody>
      </p:sp>
      <p:cxnSp>
        <p:nvCxnSpPr>
          <p:cNvPr id="7" name="Straight Connector 6"/>
          <p:cNvCxnSpPr/>
          <p:nvPr/>
        </p:nvCxnSpPr>
        <p:spPr>
          <a:xfrm>
            <a:off x="0" y="520377"/>
            <a:ext cx="9144000" cy="0"/>
          </a:xfrm>
          <a:prstGeom prst="line">
            <a:avLst/>
          </a:prstGeom>
          <a:ln w="19050" cmpd="sng">
            <a:solidFill>
              <a:schemeClr val="accent3"/>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440124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
                                            <p:txEl>
                                              <p:pRg st="11" end="11"/>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
                                            <p:txEl>
                                              <p:pRg st="13" end="13"/>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
                                            <p:txEl>
                                              <p:pRg st="14" end="14"/>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3528" y="15087"/>
            <a:ext cx="7488832" cy="523220"/>
          </a:xfrm>
          <a:prstGeom prst="rect">
            <a:avLst/>
          </a:prstGeom>
          <a:noFill/>
        </p:spPr>
        <p:txBody>
          <a:bodyPr wrap="square" rtlCol="0">
            <a:spAutoFit/>
          </a:bodyPr>
          <a:lstStyle/>
          <a:p>
            <a:r>
              <a:rPr lang="en-IN" sz="2800" b="1" dirty="0" smtClean="0">
                <a:latin typeface="+mj-lt"/>
              </a:rPr>
              <a:t>Viewing </a:t>
            </a:r>
            <a:r>
              <a:rPr lang="en-IN" sz="2800" b="1" dirty="0">
                <a:latin typeface="+mj-lt"/>
              </a:rPr>
              <a:t>the Commit </a:t>
            </a:r>
            <a:r>
              <a:rPr lang="en-IN" sz="2800" b="1" dirty="0" smtClean="0">
                <a:latin typeface="+mj-lt"/>
              </a:rPr>
              <a:t>History</a:t>
            </a:r>
            <a:endParaRPr lang="en-US" sz="2800" b="1" dirty="0">
              <a:latin typeface="+mj-lt"/>
            </a:endParaRPr>
          </a:p>
        </p:txBody>
      </p:sp>
      <p:sp>
        <p:nvSpPr>
          <p:cNvPr id="6" name="TextBox 5"/>
          <p:cNvSpPr txBox="1"/>
          <p:nvPr/>
        </p:nvSpPr>
        <p:spPr>
          <a:xfrm>
            <a:off x="331766" y="667054"/>
            <a:ext cx="8820472" cy="3816429"/>
          </a:xfrm>
          <a:prstGeom prst="rect">
            <a:avLst/>
          </a:prstGeom>
          <a:noFill/>
        </p:spPr>
        <p:txBody>
          <a:bodyPr wrap="square" rtlCol="0">
            <a:spAutoFit/>
          </a:bodyPr>
          <a:lstStyle/>
          <a:p>
            <a:r>
              <a:rPr lang="en-IN" sz="1100" dirty="0">
                <a:latin typeface="Courier New" panose="02070309020205020404" pitchFamily="49" charset="0"/>
                <a:cs typeface="Courier New" panose="02070309020205020404" pitchFamily="49" charset="0"/>
              </a:rPr>
              <a:t>$ git clone </a:t>
            </a:r>
            <a:r>
              <a:rPr lang="en-IN" sz="1100" dirty="0">
                <a:latin typeface="Courier New" panose="02070309020205020404" pitchFamily="49" charset="0"/>
                <a:cs typeface="Courier New" panose="02070309020205020404" pitchFamily="49" charset="0"/>
                <a:hlinkClick r:id="rId3"/>
              </a:rPr>
              <a:t>https://</a:t>
            </a:r>
            <a:r>
              <a:rPr lang="en-IN" sz="1100" dirty="0" smtClean="0">
                <a:latin typeface="Courier New" panose="02070309020205020404" pitchFamily="49" charset="0"/>
                <a:cs typeface="Courier New" panose="02070309020205020404" pitchFamily="49" charset="0"/>
                <a:hlinkClick r:id="rId3"/>
              </a:rPr>
              <a:t>github.com/schacon/simplegit-progit</a:t>
            </a:r>
            <a:endParaRPr lang="en-IN" sz="1100" dirty="0" smtClean="0">
              <a:latin typeface="Courier New" panose="02070309020205020404" pitchFamily="49" charset="0"/>
              <a:cs typeface="Courier New" panose="02070309020205020404" pitchFamily="49" charset="0"/>
            </a:endParaRPr>
          </a:p>
          <a:p>
            <a:endParaRPr lang="en-IN" sz="1100" dirty="0" smtClean="0">
              <a:latin typeface="Courier New" panose="02070309020205020404" pitchFamily="49" charset="0"/>
              <a:cs typeface="Courier New" panose="02070309020205020404" pitchFamily="49" charset="0"/>
            </a:endParaRPr>
          </a:p>
          <a:p>
            <a:r>
              <a:rPr lang="en-US" sz="1100" dirty="0" smtClean="0">
                <a:latin typeface="Courier New" panose="02070309020205020404" pitchFamily="49" charset="0"/>
                <a:cs typeface="Courier New" panose="02070309020205020404" pitchFamily="49" charset="0"/>
              </a:rPr>
              <a:t>$ cd </a:t>
            </a:r>
            <a:r>
              <a:rPr lang="en-US" sz="1100" dirty="0" err="1" smtClean="0">
                <a:latin typeface="Courier New" panose="02070309020205020404" pitchFamily="49" charset="0"/>
                <a:cs typeface="Courier New" panose="02070309020205020404" pitchFamily="49" charset="0"/>
              </a:rPr>
              <a:t>simplegit-progit</a:t>
            </a:r>
            <a:endParaRPr lang="en-IN" sz="1100" dirty="0">
              <a:latin typeface="Courier New" panose="02070309020205020404" pitchFamily="49" charset="0"/>
              <a:cs typeface="Courier New" panose="02070309020205020404" pitchFamily="49" charset="0"/>
            </a:endParaRPr>
          </a:p>
          <a:p>
            <a:endParaRPr lang="en-IN" sz="1100" dirty="0" smtClean="0">
              <a:latin typeface="Courier New" panose="02070309020205020404" pitchFamily="49" charset="0"/>
              <a:cs typeface="Courier New" panose="02070309020205020404" pitchFamily="49" charset="0"/>
            </a:endParaRPr>
          </a:p>
          <a:p>
            <a:r>
              <a:rPr lang="en-IN" sz="1100" dirty="0" smtClean="0">
                <a:latin typeface="Courier New" panose="02070309020205020404" pitchFamily="49" charset="0"/>
                <a:cs typeface="Courier New" panose="02070309020205020404" pitchFamily="49" charset="0"/>
              </a:rPr>
              <a:t>$ </a:t>
            </a:r>
            <a:r>
              <a:rPr lang="en-IN" sz="1100" b="1" dirty="0">
                <a:latin typeface="Courier New" panose="02070309020205020404" pitchFamily="49" charset="0"/>
                <a:cs typeface="Courier New" panose="02070309020205020404" pitchFamily="49" charset="0"/>
              </a:rPr>
              <a:t>git log</a:t>
            </a:r>
          </a:p>
          <a:p>
            <a:r>
              <a:rPr lang="en-IN" sz="1100" dirty="0">
                <a:latin typeface="Courier New" panose="02070309020205020404" pitchFamily="49" charset="0"/>
                <a:cs typeface="Courier New" panose="02070309020205020404" pitchFamily="49" charset="0"/>
              </a:rPr>
              <a:t>commit ca82a6dff817ec66f44342007202690a93763949</a:t>
            </a:r>
          </a:p>
          <a:p>
            <a:r>
              <a:rPr lang="en-IN" sz="1100" dirty="0">
                <a:latin typeface="Courier New" panose="02070309020205020404" pitchFamily="49" charset="0"/>
                <a:cs typeface="Courier New" panose="02070309020205020404" pitchFamily="49" charset="0"/>
              </a:rPr>
              <a:t>Author: Scott Chacon &lt;schacon@gee-mail.com&gt;</a:t>
            </a:r>
          </a:p>
          <a:p>
            <a:r>
              <a:rPr lang="fr-FR" sz="1100" dirty="0">
                <a:latin typeface="Courier New" panose="02070309020205020404" pitchFamily="49" charset="0"/>
                <a:cs typeface="Courier New" panose="02070309020205020404" pitchFamily="49" charset="0"/>
              </a:rPr>
              <a:t>Date: </a:t>
            </a:r>
            <a:r>
              <a:rPr lang="fr-FR" sz="1100" dirty="0" smtClean="0">
                <a:latin typeface="Courier New" panose="02070309020205020404" pitchFamily="49" charset="0"/>
                <a:cs typeface="Courier New" panose="02070309020205020404" pitchFamily="49" charset="0"/>
              </a:rPr>
              <a:t>  Mon </a:t>
            </a:r>
            <a:r>
              <a:rPr lang="fr-FR" sz="1100" dirty="0">
                <a:latin typeface="Courier New" panose="02070309020205020404" pitchFamily="49" charset="0"/>
                <a:cs typeface="Courier New" panose="02070309020205020404" pitchFamily="49" charset="0"/>
              </a:rPr>
              <a:t>Mar 17 21:52:11 2008 -</a:t>
            </a:r>
            <a:r>
              <a:rPr lang="fr-FR" sz="1100" dirty="0" smtClean="0">
                <a:latin typeface="Courier New" panose="02070309020205020404" pitchFamily="49" charset="0"/>
                <a:cs typeface="Courier New" panose="02070309020205020404" pitchFamily="49" charset="0"/>
              </a:rPr>
              <a:t>0700</a:t>
            </a:r>
            <a:r>
              <a:rPr lang="en-IN" sz="1100" dirty="0" smtClean="0">
                <a:latin typeface="Courier New" panose="02070309020205020404" pitchFamily="49" charset="0"/>
                <a:cs typeface="Courier New" panose="02070309020205020404" pitchFamily="49" charset="0"/>
              </a:rPr>
              <a:t>    </a:t>
            </a:r>
          </a:p>
          <a:p>
            <a:r>
              <a:rPr lang="en-IN" sz="1100" dirty="0">
                <a:latin typeface="Courier New" panose="02070309020205020404" pitchFamily="49" charset="0"/>
                <a:cs typeface="Courier New" panose="02070309020205020404" pitchFamily="49" charset="0"/>
              </a:rPr>
              <a:t>	</a:t>
            </a:r>
            <a:endParaRPr lang="en-IN" sz="1100" dirty="0" smtClean="0">
              <a:latin typeface="Courier New" panose="02070309020205020404" pitchFamily="49" charset="0"/>
              <a:cs typeface="Courier New" panose="02070309020205020404" pitchFamily="49" charset="0"/>
            </a:endParaRPr>
          </a:p>
          <a:p>
            <a:r>
              <a:rPr lang="en-IN" sz="1100" dirty="0">
                <a:latin typeface="Courier New" panose="02070309020205020404" pitchFamily="49" charset="0"/>
                <a:cs typeface="Courier New" panose="02070309020205020404" pitchFamily="49" charset="0"/>
              </a:rPr>
              <a:t>	</a:t>
            </a:r>
            <a:r>
              <a:rPr lang="en-IN" sz="1100" dirty="0" smtClean="0">
                <a:latin typeface="Courier New" panose="02070309020205020404" pitchFamily="49" charset="0"/>
                <a:cs typeface="Courier New" panose="02070309020205020404" pitchFamily="49" charset="0"/>
              </a:rPr>
              <a:t>changed </a:t>
            </a:r>
            <a:r>
              <a:rPr lang="en-IN" sz="1100" dirty="0">
                <a:latin typeface="Courier New" panose="02070309020205020404" pitchFamily="49" charset="0"/>
                <a:cs typeface="Courier New" panose="02070309020205020404" pitchFamily="49" charset="0"/>
              </a:rPr>
              <a:t>the version </a:t>
            </a:r>
            <a:r>
              <a:rPr lang="en-IN" sz="1100" dirty="0" smtClean="0">
                <a:latin typeface="Courier New" panose="02070309020205020404" pitchFamily="49" charset="0"/>
                <a:cs typeface="Courier New" panose="02070309020205020404" pitchFamily="49" charset="0"/>
              </a:rPr>
              <a:t>number</a:t>
            </a:r>
          </a:p>
          <a:p>
            <a:endParaRPr lang="en-IN" sz="1100" dirty="0" smtClean="0">
              <a:latin typeface="Courier New" panose="02070309020205020404" pitchFamily="49" charset="0"/>
              <a:cs typeface="Courier New" panose="02070309020205020404" pitchFamily="49" charset="0"/>
            </a:endParaRPr>
          </a:p>
          <a:p>
            <a:r>
              <a:rPr lang="en-IN" sz="1100" dirty="0">
                <a:latin typeface="Courier New" panose="02070309020205020404" pitchFamily="49" charset="0"/>
                <a:cs typeface="Courier New" panose="02070309020205020404" pitchFamily="49" charset="0"/>
              </a:rPr>
              <a:t>commit 085bb3bcb608e1e8451d4b2432f8ecbe6306e7e7</a:t>
            </a:r>
          </a:p>
          <a:p>
            <a:r>
              <a:rPr lang="en-IN" sz="1100" dirty="0">
                <a:latin typeface="Courier New" panose="02070309020205020404" pitchFamily="49" charset="0"/>
                <a:cs typeface="Courier New" panose="02070309020205020404" pitchFamily="49" charset="0"/>
              </a:rPr>
              <a:t>Author: Scott Chacon &lt;schacon@gee-mail.com&gt;</a:t>
            </a:r>
          </a:p>
          <a:p>
            <a:r>
              <a:rPr lang="en-IN" sz="1100" dirty="0">
                <a:latin typeface="Courier New" panose="02070309020205020404" pitchFamily="49" charset="0"/>
                <a:cs typeface="Courier New" panose="02070309020205020404" pitchFamily="49" charset="0"/>
              </a:rPr>
              <a:t>Date: Sat Mar 15 16:40:33 2008 -</a:t>
            </a:r>
            <a:r>
              <a:rPr lang="en-IN" sz="1100" dirty="0" smtClean="0">
                <a:latin typeface="Courier New" panose="02070309020205020404" pitchFamily="49" charset="0"/>
                <a:cs typeface="Courier New" panose="02070309020205020404" pitchFamily="49" charset="0"/>
              </a:rPr>
              <a:t>0700    	</a:t>
            </a:r>
          </a:p>
          <a:p>
            <a:r>
              <a:rPr lang="en-IN" sz="1100" dirty="0">
                <a:latin typeface="Courier New" panose="02070309020205020404" pitchFamily="49" charset="0"/>
                <a:cs typeface="Courier New" panose="02070309020205020404" pitchFamily="49" charset="0"/>
              </a:rPr>
              <a:t>	</a:t>
            </a:r>
            <a:endParaRPr lang="en-IN" sz="1100" dirty="0" smtClean="0">
              <a:latin typeface="Courier New" panose="02070309020205020404" pitchFamily="49" charset="0"/>
              <a:cs typeface="Courier New" panose="02070309020205020404" pitchFamily="49" charset="0"/>
            </a:endParaRPr>
          </a:p>
          <a:p>
            <a:r>
              <a:rPr lang="en-IN" sz="1100" dirty="0">
                <a:latin typeface="Courier New" panose="02070309020205020404" pitchFamily="49" charset="0"/>
                <a:cs typeface="Courier New" panose="02070309020205020404" pitchFamily="49" charset="0"/>
              </a:rPr>
              <a:t>	</a:t>
            </a:r>
            <a:r>
              <a:rPr lang="en-IN" sz="1100" dirty="0" smtClean="0">
                <a:latin typeface="Courier New" panose="02070309020205020404" pitchFamily="49" charset="0"/>
                <a:cs typeface="Courier New" panose="02070309020205020404" pitchFamily="49" charset="0"/>
              </a:rPr>
              <a:t>removed </a:t>
            </a:r>
            <a:r>
              <a:rPr lang="en-IN" sz="1100" dirty="0">
                <a:latin typeface="Courier New" panose="02070309020205020404" pitchFamily="49" charset="0"/>
                <a:cs typeface="Courier New" panose="02070309020205020404" pitchFamily="49" charset="0"/>
              </a:rPr>
              <a:t>unnecessary test</a:t>
            </a:r>
          </a:p>
          <a:p>
            <a:endParaRPr lang="en-IN" sz="1100" dirty="0" smtClean="0">
              <a:latin typeface="Courier New" panose="02070309020205020404" pitchFamily="49" charset="0"/>
              <a:cs typeface="Courier New" panose="02070309020205020404" pitchFamily="49" charset="0"/>
            </a:endParaRPr>
          </a:p>
          <a:p>
            <a:r>
              <a:rPr lang="en-IN" sz="1100" dirty="0" smtClean="0">
                <a:latin typeface="Courier New" panose="02070309020205020404" pitchFamily="49" charset="0"/>
                <a:cs typeface="Courier New" panose="02070309020205020404" pitchFamily="49" charset="0"/>
              </a:rPr>
              <a:t>commit </a:t>
            </a:r>
            <a:r>
              <a:rPr lang="en-IN" sz="1100" dirty="0">
                <a:latin typeface="Courier New" panose="02070309020205020404" pitchFamily="49" charset="0"/>
                <a:cs typeface="Courier New" panose="02070309020205020404" pitchFamily="49" charset="0"/>
              </a:rPr>
              <a:t>a11bef06a3f659402fe7563abf99ad00de2209e6</a:t>
            </a:r>
          </a:p>
          <a:p>
            <a:r>
              <a:rPr lang="en-IN" sz="1100" dirty="0">
                <a:latin typeface="Courier New" panose="02070309020205020404" pitchFamily="49" charset="0"/>
                <a:cs typeface="Courier New" panose="02070309020205020404" pitchFamily="49" charset="0"/>
              </a:rPr>
              <a:t>Author: Scott Chacon &lt;schacon@gee-mail.com&gt;</a:t>
            </a:r>
          </a:p>
          <a:p>
            <a:r>
              <a:rPr lang="en-IN" sz="1100" dirty="0">
                <a:latin typeface="Courier New" panose="02070309020205020404" pitchFamily="49" charset="0"/>
                <a:cs typeface="Courier New" panose="02070309020205020404" pitchFamily="49" charset="0"/>
              </a:rPr>
              <a:t>Date: Sat Mar 15 10:31:28 2008 -0700</a:t>
            </a:r>
          </a:p>
          <a:p>
            <a:r>
              <a:rPr lang="en-IN" sz="1100" dirty="0" smtClean="0">
                <a:latin typeface="Courier New" panose="02070309020205020404" pitchFamily="49" charset="0"/>
                <a:cs typeface="Courier New" panose="02070309020205020404" pitchFamily="49" charset="0"/>
              </a:rPr>
              <a:t>	</a:t>
            </a:r>
          </a:p>
          <a:p>
            <a:r>
              <a:rPr lang="en-IN" sz="1100" dirty="0">
                <a:latin typeface="Courier New" panose="02070309020205020404" pitchFamily="49" charset="0"/>
                <a:cs typeface="Courier New" panose="02070309020205020404" pitchFamily="49" charset="0"/>
              </a:rPr>
              <a:t>	</a:t>
            </a:r>
            <a:r>
              <a:rPr lang="en-IN" sz="1100" dirty="0" smtClean="0">
                <a:latin typeface="Courier New" panose="02070309020205020404" pitchFamily="49" charset="0"/>
                <a:cs typeface="Courier New" panose="02070309020205020404" pitchFamily="49" charset="0"/>
              </a:rPr>
              <a:t>first commit</a:t>
            </a:r>
            <a:endParaRPr lang="en-US" sz="1100" dirty="0">
              <a:latin typeface="Courier New" panose="02070309020205020404" pitchFamily="49" charset="0"/>
              <a:cs typeface="Courier New" panose="02070309020205020404" pitchFamily="49" charset="0"/>
            </a:endParaRPr>
          </a:p>
        </p:txBody>
      </p:sp>
      <p:cxnSp>
        <p:nvCxnSpPr>
          <p:cNvPr id="7" name="Straight Connector 6"/>
          <p:cNvCxnSpPr/>
          <p:nvPr/>
        </p:nvCxnSpPr>
        <p:spPr>
          <a:xfrm>
            <a:off x="0" y="520377"/>
            <a:ext cx="9144000" cy="0"/>
          </a:xfrm>
          <a:prstGeom prst="line">
            <a:avLst/>
          </a:prstGeom>
          <a:ln w="19050" cmpd="sng">
            <a:solidFill>
              <a:schemeClr val="accent3"/>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58901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
                                            <p:txEl>
                                              <p:pRg st="11" end="11"/>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
                                            <p:txEl>
                                              <p:pRg st="12" end="12"/>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
                                            <p:txEl>
                                              <p:pRg st="13" end="13"/>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
                                            <p:txEl>
                                              <p:pRg st="14" end="14"/>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
                                            <p:txEl>
                                              <p:pRg st="15" end="15"/>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6">
                                            <p:txEl>
                                              <p:pRg st="17" end="17"/>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6">
                                            <p:txEl>
                                              <p:pRg st="18" end="18"/>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
                                            <p:txEl>
                                              <p:pRg st="19" end="19"/>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6">
                                            <p:txEl>
                                              <p:pRg st="20" end="20"/>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6">
                                            <p:txEl>
                                              <p:pRg st="21" end="2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3528" y="15087"/>
            <a:ext cx="7488832" cy="523220"/>
          </a:xfrm>
          <a:prstGeom prst="rect">
            <a:avLst/>
          </a:prstGeom>
          <a:noFill/>
        </p:spPr>
        <p:txBody>
          <a:bodyPr wrap="square" rtlCol="0">
            <a:spAutoFit/>
          </a:bodyPr>
          <a:lstStyle/>
          <a:p>
            <a:r>
              <a:rPr lang="en-US" sz="2800" b="1" dirty="0" smtClean="0">
                <a:latin typeface="+mj-lt"/>
              </a:rPr>
              <a:t>Git Basics</a:t>
            </a:r>
            <a:endParaRPr lang="en-US" sz="2800" b="1" dirty="0">
              <a:latin typeface="+mj-lt"/>
            </a:endParaRPr>
          </a:p>
        </p:txBody>
      </p:sp>
      <p:sp>
        <p:nvSpPr>
          <p:cNvPr id="6" name="TextBox 5"/>
          <p:cNvSpPr txBox="1"/>
          <p:nvPr/>
        </p:nvSpPr>
        <p:spPr>
          <a:xfrm>
            <a:off x="368973" y="905947"/>
            <a:ext cx="8775027" cy="3170099"/>
          </a:xfrm>
          <a:prstGeom prst="rect">
            <a:avLst/>
          </a:prstGeom>
          <a:noFill/>
        </p:spPr>
        <p:txBody>
          <a:bodyPr wrap="square" rtlCol="0">
            <a:spAutoFit/>
          </a:bodyPr>
          <a:lstStyle/>
          <a:p>
            <a:r>
              <a:rPr lang="en-US" sz="2800" u="sng" dirty="0" smtClean="0"/>
              <a:t>Agenda</a:t>
            </a:r>
          </a:p>
          <a:p>
            <a:pPr marL="457200" indent="-457200">
              <a:buFont typeface="Arial" panose="020B0604020202020204" pitchFamily="34" charset="0"/>
              <a:buChar char="•"/>
            </a:pPr>
            <a:r>
              <a:rPr lang="en-US" sz="2000" dirty="0" smtClean="0"/>
              <a:t>First time Git setup</a:t>
            </a:r>
          </a:p>
          <a:p>
            <a:pPr marL="457200" indent="-457200">
              <a:buFont typeface="Arial" panose="020B0604020202020204" pitchFamily="34" charset="0"/>
              <a:buChar char="•"/>
            </a:pPr>
            <a:r>
              <a:rPr lang="en-US" sz="2000" dirty="0" smtClean="0"/>
              <a:t>Getting a Git repository</a:t>
            </a:r>
          </a:p>
          <a:p>
            <a:pPr marL="457200" indent="-457200">
              <a:buFont typeface="Arial" panose="020B0604020202020204" pitchFamily="34" charset="0"/>
              <a:buChar char="•"/>
            </a:pPr>
            <a:r>
              <a:rPr lang="en-US" sz="2000" dirty="0" smtClean="0"/>
              <a:t>Recording Changes</a:t>
            </a:r>
          </a:p>
          <a:p>
            <a:pPr marL="457200" indent="-457200">
              <a:buFont typeface="Arial" panose="020B0604020202020204" pitchFamily="34" charset="0"/>
              <a:buChar char="•"/>
            </a:pPr>
            <a:r>
              <a:rPr lang="en-US" sz="2000" dirty="0" smtClean="0"/>
              <a:t>Viewing the history</a:t>
            </a:r>
          </a:p>
          <a:p>
            <a:pPr marL="457200" indent="-457200">
              <a:buFont typeface="Arial" panose="020B0604020202020204" pitchFamily="34" charset="0"/>
              <a:buChar char="•"/>
            </a:pPr>
            <a:r>
              <a:rPr lang="en-US" sz="2000" dirty="0" smtClean="0"/>
              <a:t>Undoing things</a:t>
            </a:r>
          </a:p>
          <a:p>
            <a:pPr marL="457200" indent="-457200">
              <a:buFont typeface="Arial" panose="020B0604020202020204" pitchFamily="34" charset="0"/>
              <a:buChar char="•"/>
            </a:pPr>
            <a:r>
              <a:rPr lang="en-US" sz="2000" dirty="0" smtClean="0"/>
              <a:t>Working with Remotes</a:t>
            </a:r>
          </a:p>
          <a:p>
            <a:pPr marL="457200" indent="-457200">
              <a:buFont typeface="Arial" panose="020B0604020202020204" pitchFamily="34" charset="0"/>
              <a:buChar char="•"/>
            </a:pPr>
            <a:r>
              <a:rPr lang="en-US" sz="2000" dirty="0" smtClean="0"/>
              <a:t>Tagging</a:t>
            </a:r>
          </a:p>
          <a:p>
            <a:pPr marL="457200" indent="-457200">
              <a:buFont typeface="Arial" panose="020B0604020202020204" pitchFamily="34" charset="0"/>
              <a:buChar char="•"/>
            </a:pPr>
            <a:r>
              <a:rPr lang="en-US" sz="2000" dirty="0" smtClean="0"/>
              <a:t>Git aliases</a:t>
            </a:r>
          </a:p>
          <a:p>
            <a:endParaRPr lang="en-US" sz="1200" dirty="0" smtClean="0"/>
          </a:p>
        </p:txBody>
      </p:sp>
      <p:cxnSp>
        <p:nvCxnSpPr>
          <p:cNvPr id="8" name="Straight Connector 7"/>
          <p:cNvCxnSpPr/>
          <p:nvPr/>
        </p:nvCxnSpPr>
        <p:spPr>
          <a:xfrm>
            <a:off x="0" y="520377"/>
            <a:ext cx="9144000" cy="0"/>
          </a:xfrm>
          <a:prstGeom prst="line">
            <a:avLst/>
          </a:prstGeom>
          <a:ln w="19050" cmpd="sng">
            <a:solidFill>
              <a:schemeClr val="accent3"/>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8467147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3528" y="15087"/>
            <a:ext cx="7488832" cy="523220"/>
          </a:xfrm>
          <a:prstGeom prst="rect">
            <a:avLst/>
          </a:prstGeom>
          <a:noFill/>
        </p:spPr>
        <p:txBody>
          <a:bodyPr wrap="square" rtlCol="0">
            <a:spAutoFit/>
          </a:bodyPr>
          <a:lstStyle/>
          <a:p>
            <a:r>
              <a:rPr lang="en-IN" sz="2800" b="1" dirty="0" smtClean="0">
                <a:latin typeface="+mj-lt"/>
              </a:rPr>
              <a:t>Viewing </a:t>
            </a:r>
            <a:r>
              <a:rPr lang="en-IN" sz="2800" b="1" dirty="0">
                <a:latin typeface="+mj-lt"/>
              </a:rPr>
              <a:t>the Commit </a:t>
            </a:r>
            <a:r>
              <a:rPr lang="en-IN" sz="2800" b="1" dirty="0" smtClean="0">
                <a:latin typeface="+mj-lt"/>
              </a:rPr>
              <a:t>History</a:t>
            </a:r>
            <a:endParaRPr lang="en-US" sz="2800" b="1" dirty="0">
              <a:latin typeface="+mj-lt"/>
            </a:endParaRPr>
          </a:p>
        </p:txBody>
      </p:sp>
      <p:sp>
        <p:nvSpPr>
          <p:cNvPr id="6" name="TextBox 5"/>
          <p:cNvSpPr txBox="1"/>
          <p:nvPr/>
        </p:nvSpPr>
        <p:spPr>
          <a:xfrm>
            <a:off x="331766" y="667054"/>
            <a:ext cx="8820472" cy="4154984"/>
          </a:xfrm>
          <a:prstGeom prst="rect">
            <a:avLst/>
          </a:prstGeom>
          <a:noFill/>
        </p:spPr>
        <p:txBody>
          <a:bodyPr wrap="square" rtlCol="0">
            <a:spAutoFit/>
          </a:bodyPr>
          <a:lstStyle/>
          <a:p>
            <a:r>
              <a:rPr lang="en-IN" sz="1100" b="1" dirty="0">
                <a:latin typeface="Courier New" panose="02070309020205020404" pitchFamily="49" charset="0"/>
                <a:cs typeface="Courier New" panose="02070309020205020404" pitchFamily="49" charset="0"/>
              </a:rPr>
              <a:t>$ </a:t>
            </a:r>
            <a:r>
              <a:rPr lang="en-IN" sz="1100" dirty="0">
                <a:latin typeface="Courier New" panose="02070309020205020404" pitchFamily="49" charset="0"/>
                <a:cs typeface="Courier New" panose="02070309020205020404" pitchFamily="49" charset="0"/>
              </a:rPr>
              <a:t>git log -p -2</a:t>
            </a:r>
            <a:endParaRPr lang="en-US" sz="1100" dirty="0" smtClean="0">
              <a:latin typeface="Courier New" panose="02070309020205020404" pitchFamily="49" charset="0"/>
              <a:cs typeface="Courier New" panose="02070309020205020404" pitchFamily="49" charset="0"/>
            </a:endParaRPr>
          </a:p>
          <a:p>
            <a:endParaRPr lang="en-IN" sz="1100" b="1" dirty="0" smtClean="0">
              <a:latin typeface="Courier New" panose="02070309020205020404" pitchFamily="49" charset="0"/>
              <a:cs typeface="Courier New" panose="02070309020205020404" pitchFamily="49" charset="0"/>
            </a:endParaRPr>
          </a:p>
          <a:p>
            <a:r>
              <a:rPr lang="en-IN" sz="1100" b="1" dirty="0" smtClean="0">
                <a:latin typeface="Courier New" panose="02070309020205020404" pitchFamily="49" charset="0"/>
                <a:cs typeface="Courier New" panose="02070309020205020404" pitchFamily="49" charset="0"/>
              </a:rPr>
              <a:t>$ </a:t>
            </a:r>
            <a:r>
              <a:rPr lang="en-IN" sz="1100" dirty="0">
                <a:latin typeface="Courier New" panose="02070309020205020404" pitchFamily="49" charset="0"/>
                <a:cs typeface="Courier New" panose="02070309020205020404" pitchFamily="49" charset="0"/>
              </a:rPr>
              <a:t>git log </a:t>
            </a:r>
            <a:r>
              <a:rPr lang="en-IN" sz="1100" dirty="0" smtClean="0">
                <a:latin typeface="Courier New" panose="02070309020205020404" pitchFamily="49" charset="0"/>
                <a:cs typeface="Courier New" panose="02070309020205020404" pitchFamily="49" charset="0"/>
              </a:rPr>
              <a:t>–stat</a:t>
            </a:r>
          </a:p>
          <a:p>
            <a:r>
              <a:rPr lang="en-IN" sz="1100" dirty="0">
                <a:latin typeface="Courier New" panose="02070309020205020404" pitchFamily="49" charset="0"/>
                <a:cs typeface="Courier New" panose="02070309020205020404" pitchFamily="49" charset="0"/>
              </a:rPr>
              <a:t>commit ca82a6dff817ec66f44342007202690a93763949</a:t>
            </a:r>
          </a:p>
          <a:p>
            <a:r>
              <a:rPr lang="en-IN" sz="1100" dirty="0">
                <a:latin typeface="Courier New" panose="02070309020205020404" pitchFamily="49" charset="0"/>
                <a:cs typeface="Courier New" panose="02070309020205020404" pitchFamily="49" charset="0"/>
              </a:rPr>
              <a:t>Author: Scott Chacon &lt;schacon@gee-mail.com&gt;</a:t>
            </a:r>
          </a:p>
          <a:p>
            <a:r>
              <a:rPr lang="fr-FR" sz="1100" dirty="0">
                <a:latin typeface="Courier New" panose="02070309020205020404" pitchFamily="49" charset="0"/>
                <a:cs typeface="Courier New" panose="02070309020205020404" pitchFamily="49" charset="0"/>
              </a:rPr>
              <a:t>Date: Mon Mar 17 21:52:11 2008 -0700</a:t>
            </a:r>
          </a:p>
          <a:p>
            <a:endParaRPr lang="en-IN" sz="1100" dirty="0" smtClean="0">
              <a:latin typeface="Courier New" panose="02070309020205020404" pitchFamily="49" charset="0"/>
              <a:cs typeface="Courier New" panose="02070309020205020404" pitchFamily="49" charset="0"/>
            </a:endParaRPr>
          </a:p>
          <a:p>
            <a:r>
              <a:rPr lang="en-IN" sz="1100" dirty="0" smtClean="0">
                <a:latin typeface="Courier New" panose="02070309020205020404" pitchFamily="49" charset="0"/>
                <a:cs typeface="Courier New" panose="02070309020205020404" pitchFamily="49" charset="0"/>
              </a:rPr>
              <a:t>changed </a:t>
            </a:r>
            <a:r>
              <a:rPr lang="en-IN" sz="1100" dirty="0">
                <a:latin typeface="Courier New" panose="02070309020205020404" pitchFamily="49" charset="0"/>
                <a:cs typeface="Courier New" panose="02070309020205020404" pitchFamily="49" charset="0"/>
              </a:rPr>
              <a:t>the version number</a:t>
            </a:r>
          </a:p>
          <a:p>
            <a:endParaRPr lang="en-IN" sz="1100" dirty="0" smtClean="0">
              <a:latin typeface="Courier New" panose="02070309020205020404" pitchFamily="49" charset="0"/>
              <a:cs typeface="Courier New" panose="02070309020205020404" pitchFamily="49" charset="0"/>
            </a:endParaRPr>
          </a:p>
          <a:p>
            <a:r>
              <a:rPr lang="en-IN" sz="1100" dirty="0" err="1" smtClean="0">
                <a:latin typeface="Courier New" panose="02070309020205020404" pitchFamily="49" charset="0"/>
                <a:cs typeface="Courier New" panose="02070309020205020404" pitchFamily="49" charset="0"/>
              </a:rPr>
              <a:t>Rakefile</a:t>
            </a:r>
            <a:r>
              <a:rPr lang="en-IN" sz="1100" dirty="0" smtClean="0">
                <a:latin typeface="Courier New" panose="02070309020205020404" pitchFamily="49" charset="0"/>
                <a:cs typeface="Courier New" panose="02070309020205020404" pitchFamily="49" charset="0"/>
              </a:rPr>
              <a:t> </a:t>
            </a:r>
            <a:r>
              <a:rPr lang="en-IN" sz="1100" dirty="0">
                <a:latin typeface="Courier New" panose="02070309020205020404" pitchFamily="49" charset="0"/>
                <a:cs typeface="Courier New" panose="02070309020205020404" pitchFamily="49" charset="0"/>
              </a:rPr>
              <a:t>| 2 +-</a:t>
            </a:r>
          </a:p>
          <a:p>
            <a:r>
              <a:rPr lang="en-IN" sz="1100" dirty="0">
                <a:latin typeface="Courier New" panose="02070309020205020404" pitchFamily="49" charset="0"/>
                <a:cs typeface="Courier New" panose="02070309020205020404" pitchFamily="49" charset="0"/>
              </a:rPr>
              <a:t>1 file changed, 1 insertion(+), 1 deletion(-)</a:t>
            </a:r>
          </a:p>
          <a:p>
            <a:r>
              <a:rPr lang="en-US" sz="1100" b="1" dirty="0" smtClean="0">
                <a:latin typeface="Courier New" panose="02070309020205020404" pitchFamily="49" charset="0"/>
                <a:cs typeface="Courier New" panose="02070309020205020404" pitchFamily="49" charset="0"/>
              </a:rPr>
              <a:t>------</a:t>
            </a:r>
          </a:p>
          <a:p>
            <a:r>
              <a:rPr lang="en-US" sz="1100" b="1" dirty="0" smtClean="0">
                <a:latin typeface="Courier New" panose="02070309020205020404" pitchFamily="49" charset="0"/>
                <a:cs typeface="Courier New" panose="02070309020205020404" pitchFamily="49" charset="0"/>
              </a:rPr>
              <a:t>------</a:t>
            </a:r>
            <a:endParaRPr lang="en-IN" sz="1100" b="1" dirty="0" smtClean="0">
              <a:latin typeface="Courier New" panose="02070309020205020404" pitchFamily="49" charset="0"/>
              <a:cs typeface="Courier New" panose="02070309020205020404" pitchFamily="49" charset="0"/>
            </a:endParaRPr>
          </a:p>
          <a:p>
            <a:endParaRPr lang="en-IN" sz="1100" b="1" dirty="0" smtClean="0">
              <a:latin typeface="Courier New" panose="02070309020205020404" pitchFamily="49" charset="0"/>
              <a:cs typeface="Courier New" panose="02070309020205020404" pitchFamily="49" charset="0"/>
            </a:endParaRPr>
          </a:p>
          <a:p>
            <a:r>
              <a:rPr lang="en-IN" sz="1100" b="1" dirty="0" smtClean="0">
                <a:latin typeface="Courier New" panose="02070309020205020404" pitchFamily="49" charset="0"/>
                <a:cs typeface="Courier New" panose="02070309020205020404" pitchFamily="49" charset="0"/>
              </a:rPr>
              <a:t>$ </a:t>
            </a:r>
            <a:r>
              <a:rPr lang="en-IN" sz="1100" dirty="0">
                <a:latin typeface="Courier New" panose="02070309020205020404" pitchFamily="49" charset="0"/>
                <a:cs typeface="Courier New" panose="02070309020205020404" pitchFamily="49" charset="0"/>
              </a:rPr>
              <a:t>git log --</a:t>
            </a:r>
            <a:r>
              <a:rPr lang="en-IN" sz="1100" dirty="0" smtClean="0">
                <a:latin typeface="Courier New" panose="02070309020205020404" pitchFamily="49" charset="0"/>
                <a:cs typeface="Courier New" panose="02070309020205020404" pitchFamily="49" charset="0"/>
              </a:rPr>
              <a:t>pretty=</a:t>
            </a:r>
            <a:r>
              <a:rPr lang="en-IN" sz="1100" dirty="0" err="1" smtClean="0">
                <a:latin typeface="Courier New" panose="02070309020205020404" pitchFamily="49" charset="0"/>
                <a:cs typeface="Courier New" panose="02070309020205020404" pitchFamily="49" charset="0"/>
              </a:rPr>
              <a:t>oneline</a:t>
            </a:r>
            <a:endParaRPr lang="en-IN" sz="1100" dirty="0" smtClean="0">
              <a:latin typeface="Courier New" panose="02070309020205020404" pitchFamily="49" charset="0"/>
              <a:cs typeface="Courier New" panose="02070309020205020404" pitchFamily="49" charset="0"/>
            </a:endParaRPr>
          </a:p>
          <a:p>
            <a:r>
              <a:rPr lang="en-US" sz="1100" dirty="0">
                <a:latin typeface="Courier New" panose="02070309020205020404" pitchFamily="49" charset="0"/>
                <a:cs typeface="Courier New" panose="02070309020205020404" pitchFamily="49" charset="0"/>
              </a:rPr>
              <a:t>ca82a6dff817ec66f44342007202690a93763949 changed the version number</a:t>
            </a:r>
          </a:p>
          <a:p>
            <a:r>
              <a:rPr lang="en-US" sz="1100" dirty="0">
                <a:latin typeface="Courier New" panose="02070309020205020404" pitchFamily="49" charset="0"/>
                <a:cs typeface="Courier New" panose="02070309020205020404" pitchFamily="49" charset="0"/>
              </a:rPr>
              <a:t>085bb3bcb608e1e8451d4b2432f8ecbe6306e7e7 removed unnecessary test</a:t>
            </a:r>
          </a:p>
          <a:p>
            <a:r>
              <a:rPr lang="en-US" sz="1100" dirty="0">
                <a:latin typeface="Courier New" panose="02070309020205020404" pitchFamily="49" charset="0"/>
                <a:cs typeface="Courier New" panose="02070309020205020404" pitchFamily="49" charset="0"/>
              </a:rPr>
              <a:t>a11bef06a3f659402fe7563abf99ad00de2209e6 first commit</a:t>
            </a:r>
            <a:endParaRPr lang="en-IN" sz="1100" dirty="0" smtClean="0">
              <a:latin typeface="Courier New" panose="02070309020205020404" pitchFamily="49" charset="0"/>
              <a:cs typeface="Courier New" panose="02070309020205020404" pitchFamily="49" charset="0"/>
            </a:endParaRPr>
          </a:p>
          <a:p>
            <a:endParaRPr lang="en-IN" sz="1100" dirty="0" smtClean="0">
              <a:latin typeface="Courier New" panose="02070309020205020404" pitchFamily="49" charset="0"/>
              <a:cs typeface="Courier New" panose="02070309020205020404" pitchFamily="49" charset="0"/>
            </a:endParaRPr>
          </a:p>
          <a:p>
            <a:r>
              <a:rPr lang="en-IN" sz="1100" dirty="0" smtClean="0">
                <a:latin typeface="Courier New" panose="02070309020205020404" pitchFamily="49" charset="0"/>
                <a:cs typeface="Courier New" panose="02070309020205020404" pitchFamily="49" charset="0"/>
              </a:rPr>
              <a:t>$ </a:t>
            </a:r>
            <a:r>
              <a:rPr lang="en-IN" sz="1100" b="1" dirty="0">
                <a:latin typeface="Courier New" panose="02070309020205020404" pitchFamily="49" charset="0"/>
                <a:cs typeface="Courier New" panose="02070309020205020404" pitchFamily="49" charset="0"/>
              </a:rPr>
              <a:t>git log --pretty=format:"%h - %an, %</a:t>
            </a:r>
            <a:r>
              <a:rPr lang="en-IN" sz="1100" b="1" dirty="0" err="1">
                <a:latin typeface="Courier New" panose="02070309020205020404" pitchFamily="49" charset="0"/>
                <a:cs typeface="Courier New" panose="02070309020205020404" pitchFamily="49" charset="0"/>
              </a:rPr>
              <a:t>ar</a:t>
            </a:r>
            <a:r>
              <a:rPr lang="en-IN" sz="1100" b="1" dirty="0">
                <a:latin typeface="Courier New" panose="02070309020205020404" pitchFamily="49" charset="0"/>
                <a:cs typeface="Courier New" panose="02070309020205020404" pitchFamily="49" charset="0"/>
              </a:rPr>
              <a:t> : %s"</a:t>
            </a:r>
          </a:p>
          <a:p>
            <a:r>
              <a:rPr lang="en-US" sz="1100" dirty="0">
                <a:latin typeface="Courier New" panose="02070309020205020404" pitchFamily="49" charset="0"/>
                <a:cs typeface="Courier New" panose="02070309020205020404" pitchFamily="49" charset="0"/>
              </a:rPr>
              <a:t>ca82a6d - Scott Chacon, 6 years ago : changed the version number</a:t>
            </a:r>
          </a:p>
          <a:p>
            <a:r>
              <a:rPr lang="en-US" sz="1100" dirty="0">
                <a:latin typeface="Courier New" panose="02070309020205020404" pitchFamily="49" charset="0"/>
                <a:cs typeface="Courier New" panose="02070309020205020404" pitchFamily="49" charset="0"/>
              </a:rPr>
              <a:t>085bb3b - Scott Chacon, 6 years ago : removed unnecessary test</a:t>
            </a:r>
          </a:p>
          <a:p>
            <a:r>
              <a:rPr lang="en-US" sz="1100" dirty="0">
                <a:latin typeface="Courier New" panose="02070309020205020404" pitchFamily="49" charset="0"/>
                <a:cs typeface="Courier New" panose="02070309020205020404" pitchFamily="49" charset="0"/>
              </a:rPr>
              <a:t>a11bef0 - Scott Chacon, 6 years ago : first commit</a:t>
            </a:r>
          </a:p>
          <a:p>
            <a:endParaRPr lang="en-IN" sz="1100" dirty="0" smtClean="0">
              <a:latin typeface="Courier New" panose="02070309020205020404" pitchFamily="49" charset="0"/>
              <a:cs typeface="Courier New" panose="02070309020205020404" pitchFamily="49" charset="0"/>
            </a:endParaRPr>
          </a:p>
        </p:txBody>
      </p:sp>
      <p:cxnSp>
        <p:nvCxnSpPr>
          <p:cNvPr id="7" name="Straight Connector 6"/>
          <p:cNvCxnSpPr/>
          <p:nvPr/>
        </p:nvCxnSpPr>
        <p:spPr>
          <a:xfrm>
            <a:off x="0" y="520377"/>
            <a:ext cx="9144000" cy="0"/>
          </a:xfrm>
          <a:prstGeom prst="line">
            <a:avLst/>
          </a:prstGeom>
          <a:ln w="19050" cmpd="sng">
            <a:solidFill>
              <a:schemeClr val="accent3"/>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45782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xEl>
                                              <p:pRg st="10" end="1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
                                            <p:txEl>
                                              <p:pRg st="11" end="11"/>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
                                            <p:txEl>
                                              <p:pRg st="12" end="1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14" end="14"/>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
                                            <p:txEl>
                                              <p:pRg st="15" end="15"/>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6">
                                            <p:txEl>
                                              <p:pRg st="16" end="16"/>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6">
                                            <p:txEl>
                                              <p:pRg st="17" end="17"/>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6">
                                            <p:txEl>
                                              <p:pRg st="19" end="19"/>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6">
                                            <p:txEl>
                                              <p:pRg st="20" end="20"/>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6">
                                            <p:txEl>
                                              <p:pRg st="21" end="21"/>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6">
                                            <p:txEl>
                                              <p:pRg st="22" end="2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3528" y="15087"/>
            <a:ext cx="7488832" cy="523220"/>
          </a:xfrm>
          <a:prstGeom prst="rect">
            <a:avLst/>
          </a:prstGeom>
          <a:noFill/>
        </p:spPr>
        <p:txBody>
          <a:bodyPr wrap="square" rtlCol="0">
            <a:spAutoFit/>
          </a:bodyPr>
          <a:lstStyle/>
          <a:p>
            <a:r>
              <a:rPr lang="en-IN" sz="2800" b="1" dirty="0" smtClean="0">
                <a:latin typeface="+mj-lt"/>
              </a:rPr>
              <a:t>Viewing </a:t>
            </a:r>
            <a:r>
              <a:rPr lang="en-IN" sz="2800" b="1" dirty="0">
                <a:latin typeface="+mj-lt"/>
              </a:rPr>
              <a:t>the Commit </a:t>
            </a:r>
            <a:r>
              <a:rPr lang="en-IN" sz="2800" b="1" dirty="0" smtClean="0">
                <a:latin typeface="+mj-lt"/>
              </a:rPr>
              <a:t>History</a:t>
            </a:r>
            <a:endParaRPr lang="en-US" sz="2800" b="1" dirty="0">
              <a:latin typeface="+mj-lt"/>
            </a:endParaRPr>
          </a:p>
        </p:txBody>
      </p:sp>
      <p:sp>
        <p:nvSpPr>
          <p:cNvPr id="6" name="TextBox 5"/>
          <p:cNvSpPr txBox="1"/>
          <p:nvPr/>
        </p:nvSpPr>
        <p:spPr>
          <a:xfrm>
            <a:off x="331766" y="667054"/>
            <a:ext cx="8820472" cy="1446550"/>
          </a:xfrm>
          <a:prstGeom prst="rect">
            <a:avLst/>
          </a:prstGeom>
          <a:noFill/>
        </p:spPr>
        <p:txBody>
          <a:bodyPr wrap="square" rtlCol="0">
            <a:spAutoFit/>
          </a:bodyPr>
          <a:lstStyle/>
          <a:p>
            <a:pPr marL="171450" indent="-171450">
              <a:buFont typeface="Wingdings" panose="05000000000000000000" pitchFamily="2" charset="2"/>
              <a:buChar char="Ø"/>
            </a:pPr>
            <a:r>
              <a:rPr lang="en-IN" sz="1100" b="1" dirty="0"/>
              <a:t>Limiting Log </a:t>
            </a:r>
            <a:r>
              <a:rPr lang="en-IN" sz="1100" b="1" dirty="0" smtClean="0"/>
              <a:t>Output</a:t>
            </a:r>
          </a:p>
          <a:p>
            <a:pPr marL="171450" indent="-171450">
              <a:buFont typeface="Wingdings" panose="05000000000000000000" pitchFamily="2" charset="2"/>
              <a:buChar char="Ø"/>
            </a:pPr>
            <a:endParaRPr lang="en-IN" sz="1100" b="1" dirty="0" smtClean="0"/>
          </a:p>
          <a:p>
            <a:r>
              <a:rPr lang="en-US" sz="1100" dirty="0" smtClean="0">
                <a:latin typeface="Courier New" panose="02070309020205020404" pitchFamily="49" charset="0"/>
                <a:cs typeface="Courier New" panose="02070309020205020404" pitchFamily="49" charset="0"/>
              </a:rPr>
              <a:t>$ </a:t>
            </a:r>
            <a:r>
              <a:rPr lang="en-US" sz="1100" dirty="0" err="1" smtClean="0">
                <a:latin typeface="Courier New" panose="02070309020205020404" pitchFamily="49" charset="0"/>
                <a:cs typeface="Courier New" panose="02070309020205020404" pitchFamily="49" charset="0"/>
              </a:rPr>
              <a:t>git</a:t>
            </a:r>
            <a:r>
              <a:rPr lang="en-US" sz="1100" dirty="0" smtClean="0">
                <a:latin typeface="Courier New" panose="02070309020205020404" pitchFamily="49" charset="0"/>
                <a:cs typeface="Courier New" panose="02070309020205020404" pitchFamily="49" charset="0"/>
              </a:rPr>
              <a:t> log –n2</a:t>
            </a:r>
          </a:p>
          <a:p>
            <a:endParaRPr lang="en-US" sz="1100" dirty="0" smtClean="0">
              <a:latin typeface="Courier New" panose="02070309020205020404" pitchFamily="49" charset="0"/>
              <a:cs typeface="Courier New" panose="02070309020205020404" pitchFamily="49" charset="0"/>
            </a:endParaRPr>
          </a:p>
          <a:p>
            <a:r>
              <a:rPr lang="en-US" sz="1100" dirty="0" smtClean="0">
                <a:latin typeface="Courier New" panose="02070309020205020404" pitchFamily="49" charset="0"/>
                <a:cs typeface="Courier New" panose="02070309020205020404" pitchFamily="49" charset="0"/>
              </a:rPr>
              <a:t>$ </a:t>
            </a:r>
            <a:r>
              <a:rPr lang="en-US" sz="1100" dirty="0" err="1" smtClean="0">
                <a:latin typeface="Courier New" panose="02070309020205020404" pitchFamily="49" charset="0"/>
                <a:cs typeface="Courier New" panose="02070309020205020404" pitchFamily="49" charset="0"/>
              </a:rPr>
              <a:t>git</a:t>
            </a:r>
            <a:r>
              <a:rPr lang="en-US" sz="1100" dirty="0" smtClean="0">
                <a:latin typeface="Courier New" panose="02070309020205020404" pitchFamily="49" charset="0"/>
                <a:cs typeface="Courier New" panose="02070309020205020404" pitchFamily="49" charset="0"/>
              </a:rPr>
              <a:t> log --since=2.weeks</a:t>
            </a:r>
          </a:p>
          <a:p>
            <a:endParaRPr lang="en-US" sz="1100" dirty="0" smtClean="0">
              <a:latin typeface="Courier New" panose="02070309020205020404" pitchFamily="49" charset="0"/>
              <a:cs typeface="Courier New" panose="02070309020205020404" pitchFamily="49" charset="0"/>
            </a:endParaRPr>
          </a:p>
          <a:p>
            <a:r>
              <a:rPr lang="en-US" sz="1100" dirty="0" smtClean="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git</a:t>
            </a:r>
            <a:r>
              <a:rPr lang="en-US" sz="1100" dirty="0">
                <a:latin typeface="Courier New" panose="02070309020205020404" pitchFamily="49" charset="0"/>
                <a:cs typeface="Courier New" panose="02070309020205020404" pitchFamily="49" charset="0"/>
              </a:rPr>
              <a:t> log --pretty="%h - %s" --author=</a:t>
            </a:r>
            <a:r>
              <a:rPr lang="en-US" sz="1100" dirty="0" err="1">
                <a:latin typeface="Courier New" panose="02070309020205020404" pitchFamily="49" charset="0"/>
                <a:cs typeface="Courier New" panose="02070309020205020404" pitchFamily="49" charset="0"/>
              </a:rPr>
              <a:t>gitster</a:t>
            </a:r>
            <a:r>
              <a:rPr lang="en-US" sz="1100" dirty="0">
                <a:latin typeface="Courier New" panose="02070309020205020404" pitchFamily="49" charset="0"/>
                <a:cs typeface="Courier New" panose="02070309020205020404" pitchFamily="49" charset="0"/>
              </a:rPr>
              <a:t> --since="2008-10-01" </a:t>
            </a:r>
            <a:r>
              <a:rPr lang="en-IN" sz="1100" dirty="0" smtClean="0">
                <a:latin typeface="Courier New" panose="02070309020205020404" pitchFamily="49" charset="0"/>
                <a:cs typeface="Courier New" panose="02070309020205020404" pitchFamily="49" charset="0"/>
              </a:rPr>
              <a:t>--</a:t>
            </a:r>
            <a:r>
              <a:rPr lang="en-IN" sz="1100" dirty="0">
                <a:latin typeface="Courier New" panose="02070309020205020404" pitchFamily="49" charset="0"/>
                <a:cs typeface="Courier New" panose="02070309020205020404" pitchFamily="49" charset="0"/>
              </a:rPr>
              <a:t>before="2008-11-01"</a:t>
            </a:r>
            <a:endParaRPr lang="en-US" sz="1100" dirty="0">
              <a:latin typeface="Courier New" panose="02070309020205020404" pitchFamily="49" charset="0"/>
              <a:cs typeface="Courier New" panose="02070309020205020404" pitchFamily="49" charset="0"/>
            </a:endParaRPr>
          </a:p>
          <a:p>
            <a:endParaRPr lang="en-IN" sz="1100" dirty="0">
              <a:latin typeface="Courier New" panose="02070309020205020404" pitchFamily="49" charset="0"/>
              <a:cs typeface="Courier New" panose="02070309020205020404" pitchFamily="49" charset="0"/>
            </a:endParaRPr>
          </a:p>
        </p:txBody>
      </p:sp>
      <p:cxnSp>
        <p:nvCxnSpPr>
          <p:cNvPr id="7" name="Straight Connector 6"/>
          <p:cNvCxnSpPr/>
          <p:nvPr/>
        </p:nvCxnSpPr>
        <p:spPr>
          <a:xfrm>
            <a:off x="0" y="520377"/>
            <a:ext cx="9144000" cy="0"/>
          </a:xfrm>
          <a:prstGeom prst="line">
            <a:avLst/>
          </a:prstGeom>
          <a:ln w="19050" cmpd="sng">
            <a:solidFill>
              <a:schemeClr val="accent3"/>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18380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3528" y="15087"/>
            <a:ext cx="7488832" cy="523220"/>
          </a:xfrm>
          <a:prstGeom prst="rect">
            <a:avLst/>
          </a:prstGeom>
          <a:noFill/>
        </p:spPr>
        <p:txBody>
          <a:bodyPr wrap="square" rtlCol="0">
            <a:spAutoFit/>
          </a:bodyPr>
          <a:lstStyle/>
          <a:p>
            <a:r>
              <a:rPr lang="en-IN" sz="2800" b="1" dirty="0" smtClean="0">
                <a:latin typeface="+mj-lt"/>
              </a:rPr>
              <a:t>Undoing Things</a:t>
            </a:r>
            <a:endParaRPr lang="en-US" sz="2800" b="1" dirty="0">
              <a:latin typeface="+mj-lt"/>
            </a:endParaRPr>
          </a:p>
        </p:txBody>
      </p:sp>
      <p:sp>
        <p:nvSpPr>
          <p:cNvPr id="6" name="TextBox 5"/>
          <p:cNvSpPr txBox="1"/>
          <p:nvPr/>
        </p:nvSpPr>
        <p:spPr>
          <a:xfrm>
            <a:off x="331766" y="667054"/>
            <a:ext cx="8820472" cy="3816429"/>
          </a:xfrm>
          <a:prstGeom prst="rect">
            <a:avLst/>
          </a:prstGeom>
          <a:noFill/>
        </p:spPr>
        <p:txBody>
          <a:bodyPr wrap="square" rtlCol="0">
            <a:spAutoFit/>
          </a:bodyPr>
          <a:lstStyle/>
          <a:p>
            <a:pPr marL="171450" indent="-171450">
              <a:buFont typeface="Wingdings" panose="05000000000000000000" pitchFamily="2" charset="2"/>
              <a:buChar char="Ø"/>
            </a:pPr>
            <a:r>
              <a:rPr lang="en-IN" sz="1100" b="1" dirty="0" smtClean="0"/>
              <a:t>Amending current commit</a:t>
            </a:r>
          </a:p>
          <a:p>
            <a:endParaRPr lang="en-IN" sz="1100" dirty="0" smtClean="0">
              <a:latin typeface="Courier New" panose="02070309020205020404" pitchFamily="49" charset="0"/>
              <a:cs typeface="Courier New" panose="02070309020205020404" pitchFamily="49" charset="0"/>
            </a:endParaRPr>
          </a:p>
          <a:p>
            <a:r>
              <a:rPr lang="en-US" sz="1100" b="1"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git</a:t>
            </a:r>
            <a:r>
              <a:rPr lang="en-US" sz="1100" dirty="0">
                <a:latin typeface="Courier New" panose="02070309020205020404" pitchFamily="49" charset="0"/>
                <a:cs typeface="Courier New" panose="02070309020205020404" pitchFamily="49" charset="0"/>
              </a:rPr>
              <a:t> commit -m 'initial commit'</a:t>
            </a:r>
          </a:p>
          <a:p>
            <a:r>
              <a:rPr lang="en-IN" sz="1100" b="1" dirty="0">
                <a:latin typeface="Courier New" panose="02070309020205020404" pitchFamily="49" charset="0"/>
                <a:cs typeface="Courier New" panose="02070309020205020404" pitchFamily="49" charset="0"/>
              </a:rPr>
              <a:t>$ </a:t>
            </a:r>
            <a:r>
              <a:rPr lang="en-IN" sz="1100" dirty="0">
                <a:latin typeface="Courier New" panose="02070309020205020404" pitchFamily="49" charset="0"/>
                <a:cs typeface="Courier New" panose="02070309020205020404" pitchFamily="49" charset="0"/>
              </a:rPr>
              <a:t>git add </a:t>
            </a:r>
            <a:r>
              <a:rPr lang="en-IN" sz="1100" dirty="0" err="1">
                <a:latin typeface="Courier New" panose="02070309020205020404" pitchFamily="49" charset="0"/>
                <a:cs typeface="Courier New" panose="02070309020205020404" pitchFamily="49" charset="0"/>
              </a:rPr>
              <a:t>forgotten_file</a:t>
            </a:r>
            <a:endParaRPr lang="en-IN" sz="1100" dirty="0">
              <a:latin typeface="Courier New" panose="02070309020205020404" pitchFamily="49" charset="0"/>
              <a:cs typeface="Courier New" panose="02070309020205020404" pitchFamily="49" charset="0"/>
            </a:endParaRPr>
          </a:p>
          <a:p>
            <a:r>
              <a:rPr lang="en-IN" sz="1100" b="1" dirty="0">
                <a:latin typeface="Courier New" panose="02070309020205020404" pitchFamily="49" charset="0"/>
                <a:cs typeface="Courier New" panose="02070309020205020404" pitchFamily="49" charset="0"/>
              </a:rPr>
              <a:t>$ </a:t>
            </a:r>
            <a:r>
              <a:rPr lang="en-IN" sz="1100" dirty="0">
                <a:latin typeface="Courier New" panose="02070309020205020404" pitchFamily="49" charset="0"/>
                <a:cs typeface="Courier New" panose="02070309020205020404" pitchFamily="49" charset="0"/>
              </a:rPr>
              <a:t>git commit </a:t>
            </a:r>
            <a:r>
              <a:rPr lang="en-IN" sz="1100" dirty="0" smtClean="0">
                <a:latin typeface="Courier New" panose="02070309020205020404" pitchFamily="49" charset="0"/>
                <a:cs typeface="Courier New" panose="02070309020205020404" pitchFamily="49" charset="0"/>
              </a:rPr>
              <a:t>--amend</a:t>
            </a:r>
          </a:p>
          <a:p>
            <a:endParaRPr lang="en-US" sz="1100" dirty="0">
              <a:latin typeface="Courier New" panose="02070309020205020404" pitchFamily="49" charset="0"/>
              <a:cs typeface="Courier New" panose="02070309020205020404" pitchFamily="49" charset="0"/>
            </a:endParaRPr>
          </a:p>
          <a:p>
            <a:pPr marL="171450" indent="-171450">
              <a:buFont typeface="Wingdings" panose="05000000000000000000" pitchFamily="2" charset="2"/>
              <a:buChar char="Ø"/>
            </a:pPr>
            <a:r>
              <a:rPr lang="en-IN" sz="1100" b="1" dirty="0" err="1"/>
              <a:t>Unstaging</a:t>
            </a:r>
            <a:r>
              <a:rPr lang="en-IN" sz="1100" b="1" dirty="0"/>
              <a:t> a Staged </a:t>
            </a:r>
            <a:r>
              <a:rPr lang="en-IN" sz="1100" b="1" dirty="0" smtClean="0"/>
              <a:t>File</a:t>
            </a:r>
          </a:p>
          <a:p>
            <a:pPr marL="171450" indent="-171450">
              <a:buFont typeface="Wingdings" panose="05000000000000000000" pitchFamily="2" charset="2"/>
              <a:buChar char="Ø"/>
            </a:pPr>
            <a:endParaRPr lang="en-US" sz="1100" b="1" dirty="0">
              <a:latin typeface="Courier New" panose="02070309020205020404" pitchFamily="49" charset="0"/>
              <a:cs typeface="Courier New" panose="02070309020205020404" pitchFamily="49" charset="0"/>
            </a:endParaRPr>
          </a:p>
          <a:p>
            <a:r>
              <a:rPr lang="en-IN" sz="1100" dirty="0">
                <a:latin typeface="Courier New" panose="02070309020205020404" pitchFamily="49" charset="0"/>
                <a:cs typeface="Courier New" panose="02070309020205020404" pitchFamily="49" charset="0"/>
              </a:rPr>
              <a:t>$</a:t>
            </a:r>
            <a:r>
              <a:rPr lang="en-IN" sz="1100" b="1" dirty="0">
                <a:latin typeface="Courier New" panose="02070309020205020404" pitchFamily="49" charset="0"/>
                <a:cs typeface="Courier New" panose="02070309020205020404" pitchFamily="49" charset="0"/>
              </a:rPr>
              <a:t> </a:t>
            </a:r>
            <a:r>
              <a:rPr lang="en-IN" sz="1100" dirty="0">
                <a:latin typeface="Courier New" panose="02070309020205020404" pitchFamily="49" charset="0"/>
                <a:cs typeface="Courier New" panose="02070309020205020404" pitchFamily="49" charset="0"/>
              </a:rPr>
              <a:t>git add .</a:t>
            </a:r>
          </a:p>
          <a:p>
            <a:r>
              <a:rPr lang="en-IN" sz="1100" dirty="0">
                <a:latin typeface="Courier New" panose="02070309020205020404" pitchFamily="49" charset="0"/>
                <a:cs typeface="Courier New" panose="02070309020205020404" pitchFamily="49" charset="0"/>
              </a:rPr>
              <a:t>$</a:t>
            </a:r>
            <a:r>
              <a:rPr lang="en-IN" sz="1100" b="1" dirty="0">
                <a:latin typeface="Courier New" panose="02070309020205020404" pitchFamily="49" charset="0"/>
                <a:cs typeface="Courier New" panose="02070309020205020404" pitchFamily="49" charset="0"/>
              </a:rPr>
              <a:t> </a:t>
            </a:r>
            <a:r>
              <a:rPr lang="en-IN" sz="1100" dirty="0">
                <a:latin typeface="Courier New" panose="02070309020205020404" pitchFamily="49" charset="0"/>
                <a:cs typeface="Courier New" panose="02070309020205020404" pitchFamily="49" charset="0"/>
              </a:rPr>
              <a:t>git status</a:t>
            </a:r>
          </a:p>
          <a:p>
            <a:r>
              <a:rPr lang="en-IN" sz="1100" dirty="0">
                <a:latin typeface="Courier New" panose="02070309020205020404" pitchFamily="49" charset="0"/>
                <a:cs typeface="Courier New" panose="02070309020205020404" pitchFamily="49" charset="0"/>
              </a:rPr>
              <a:t>On branch master</a:t>
            </a:r>
          </a:p>
          <a:p>
            <a:r>
              <a:rPr lang="en-IN" sz="1100" dirty="0">
                <a:latin typeface="Courier New" panose="02070309020205020404" pitchFamily="49" charset="0"/>
                <a:cs typeface="Courier New" panose="02070309020205020404" pitchFamily="49" charset="0"/>
              </a:rPr>
              <a:t>Changes to be committed:</a:t>
            </a:r>
          </a:p>
          <a:p>
            <a:r>
              <a:rPr lang="en-US" sz="1100" dirty="0" smtClean="0">
                <a:latin typeface="Courier New" panose="02070309020205020404" pitchFamily="49" charset="0"/>
                <a:cs typeface="Courier New" panose="02070309020205020404" pitchFamily="49" charset="0"/>
              </a:rPr>
              <a:t>  (</a:t>
            </a:r>
            <a:r>
              <a:rPr lang="en-US" sz="1100" dirty="0">
                <a:latin typeface="Courier New" panose="02070309020205020404" pitchFamily="49" charset="0"/>
                <a:cs typeface="Courier New" panose="02070309020205020404" pitchFamily="49" charset="0"/>
              </a:rPr>
              <a:t>use "</a:t>
            </a:r>
            <a:r>
              <a:rPr lang="en-US" sz="1100" dirty="0" err="1">
                <a:latin typeface="Courier New" panose="02070309020205020404" pitchFamily="49" charset="0"/>
                <a:cs typeface="Courier New" panose="02070309020205020404" pitchFamily="49" charset="0"/>
              </a:rPr>
              <a:t>git</a:t>
            </a:r>
            <a:r>
              <a:rPr lang="en-US" sz="1100" dirty="0">
                <a:latin typeface="Courier New" panose="02070309020205020404" pitchFamily="49" charset="0"/>
                <a:cs typeface="Courier New" panose="02070309020205020404" pitchFamily="49" charset="0"/>
              </a:rPr>
              <a:t> reset HEAD &lt;file&gt;..." to </a:t>
            </a:r>
            <a:r>
              <a:rPr lang="en-US" sz="1100" dirty="0" err="1">
                <a:latin typeface="Courier New" panose="02070309020205020404" pitchFamily="49" charset="0"/>
                <a:cs typeface="Courier New" panose="02070309020205020404" pitchFamily="49" charset="0"/>
              </a:rPr>
              <a:t>unstage</a:t>
            </a:r>
            <a:r>
              <a:rPr lang="en-US" sz="1100" dirty="0">
                <a:latin typeface="Courier New" panose="02070309020205020404" pitchFamily="49" charset="0"/>
                <a:cs typeface="Courier New" panose="02070309020205020404" pitchFamily="49" charset="0"/>
              </a:rPr>
              <a:t>)</a:t>
            </a:r>
          </a:p>
          <a:p>
            <a:r>
              <a:rPr lang="en-IN" sz="1100" dirty="0" smtClean="0">
                <a:latin typeface="Courier New" panose="02070309020205020404" pitchFamily="49" charset="0"/>
                <a:cs typeface="Courier New" panose="02070309020205020404" pitchFamily="49" charset="0"/>
              </a:rPr>
              <a:t>	renamed</a:t>
            </a:r>
            <a:r>
              <a:rPr lang="en-IN" sz="1100" dirty="0">
                <a:latin typeface="Courier New" panose="02070309020205020404" pitchFamily="49" charset="0"/>
                <a:cs typeface="Courier New" panose="02070309020205020404" pitchFamily="49" charset="0"/>
              </a:rPr>
              <a:t>: README.md -&gt; README</a:t>
            </a:r>
          </a:p>
          <a:p>
            <a:r>
              <a:rPr lang="en-IN" sz="1100" dirty="0" smtClean="0">
                <a:latin typeface="Courier New" panose="02070309020205020404" pitchFamily="49" charset="0"/>
                <a:cs typeface="Courier New" panose="02070309020205020404" pitchFamily="49" charset="0"/>
              </a:rPr>
              <a:t>	modified</a:t>
            </a:r>
            <a:r>
              <a:rPr lang="en-IN" sz="1100" dirty="0">
                <a:latin typeface="Courier New" panose="02070309020205020404" pitchFamily="49" charset="0"/>
                <a:cs typeface="Courier New" panose="02070309020205020404" pitchFamily="49" charset="0"/>
              </a:rPr>
              <a:t>: </a:t>
            </a:r>
            <a:r>
              <a:rPr lang="en-IN" sz="1100" dirty="0" smtClean="0">
                <a:latin typeface="Courier New" panose="02070309020205020404" pitchFamily="49" charset="0"/>
                <a:cs typeface="Courier New" panose="02070309020205020404" pitchFamily="49" charset="0"/>
              </a:rPr>
              <a:t>CONTRIBUTING.md</a:t>
            </a:r>
          </a:p>
          <a:p>
            <a:r>
              <a:rPr lang="en-US" sz="1100" dirty="0" smtClean="0">
                <a:latin typeface="Courier New" panose="02070309020205020404" pitchFamily="49" charset="0"/>
                <a:cs typeface="Courier New" panose="02070309020205020404" pitchFamily="49" charset="0"/>
              </a:rPr>
              <a:t>$ </a:t>
            </a:r>
            <a:endParaRPr lang="en-IN" sz="1100" dirty="0" smtClean="0">
              <a:latin typeface="Courier New" panose="02070309020205020404" pitchFamily="49" charset="0"/>
              <a:cs typeface="Courier New" panose="02070309020205020404" pitchFamily="49" charset="0"/>
            </a:endParaRPr>
          </a:p>
          <a:p>
            <a:r>
              <a:rPr lang="en-IN" sz="1100" dirty="0">
                <a:latin typeface="Courier New" panose="02070309020205020404" pitchFamily="49" charset="0"/>
                <a:cs typeface="Courier New" panose="02070309020205020404" pitchFamily="49" charset="0"/>
              </a:rPr>
              <a:t>$</a:t>
            </a:r>
            <a:r>
              <a:rPr lang="en-IN" sz="1100" b="1" dirty="0">
                <a:latin typeface="Courier New" panose="02070309020205020404" pitchFamily="49" charset="0"/>
                <a:cs typeface="Courier New" panose="02070309020205020404" pitchFamily="49" charset="0"/>
              </a:rPr>
              <a:t> </a:t>
            </a:r>
            <a:r>
              <a:rPr lang="en-IN" sz="1100" dirty="0">
                <a:latin typeface="Courier New" panose="02070309020205020404" pitchFamily="49" charset="0"/>
                <a:cs typeface="Courier New" panose="02070309020205020404" pitchFamily="49" charset="0"/>
              </a:rPr>
              <a:t>git reset HEAD CONTRIBUTING.md</a:t>
            </a:r>
          </a:p>
          <a:p>
            <a:r>
              <a:rPr lang="en-IN" sz="1100" dirty="0" err="1">
                <a:latin typeface="Courier New" panose="02070309020205020404" pitchFamily="49" charset="0"/>
                <a:cs typeface="Courier New" panose="02070309020205020404" pitchFamily="49" charset="0"/>
              </a:rPr>
              <a:t>Unstaged</a:t>
            </a:r>
            <a:r>
              <a:rPr lang="en-IN" sz="1100" dirty="0">
                <a:latin typeface="Courier New" panose="02070309020205020404" pitchFamily="49" charset="0"/>
                <a:cs typeface="Courier New" panose="02070309020205020404" pitchFamily="49" charset="0"/>
              </a:rPr>
              <a:t> changes after reset</a:t>
            </a:r>
            <a:r>
              <a:rPr lang="en-IN" sz="1100" dirty="0" smtClean="0">
                <a:latin typeface="Courier New" panose="02070309020205020404" pitchFamily="49" charset="0"/>
                <a:cs typeface="Courier New" panose="02070309020205020404" pitchFamily="49" charset="0"/>
              </a:rPr>
              <a:t>:</a:t>
            </a:r>
          </a:p>
          <a:p>
            <a:r>
              <a:rPr lang="en-IN" sz="1100" dirty="0">
                <a:latin typeface="Courier New" panose="02070309020205020404" pitchFamily="49" charset="0"/>
                <a:cs typeface="Courier New" panose="02070309020205020404" pitchFamily="49" charset="0"/>
              </a:rPr>
              <a:t>M </a:t>
            </a:r>
            <a:r>
              <a:rPr lang="en-IN" sz="1100" dirty="0" smtClean="0">
                <a:latin typeface="Courier New" panose="02070309020205020404" pitchFamily="49" charset="0"/>
                <a:cs typeface="Courier New" panose="02070309020205020404" pitchFamily="49" charset="0"/>
              </a:rPr>
              <a:t>CONTRIBUTING.md</a:t>
            </a:r>
          </a:p>
          <a:p>
            <a:endParaRPr lang="en-IN" sz="1100" dirty="0" smtClean="0">
              <a:latin typeface="Courier New" panose="02070309020205020404" pitchFamily="49" charset="0"/>
              <a:cs typeface="Courier New" panose="02070309020205020404" pitchFamily="49" charset="0"/>
            </a:endParaRPr>
          </a:p>
          <a:p>
            <a:endParaRPr lang="en-US" sz="1100" dirty="0">
              <a:latin typeface="Courier New" panose="02070309020205020404" pitchFamily="49" charset="0"/>
              <a:cs typeface="Courier New" panose="02070309020205020404" pitchFamily="49" charset="0"/>
            </a:endParaRPr>
          </a:p>
          <a:p>
            <a:pPr marL="171450" indent="-171450">
              <a:buFont typeface="Arial" panose="020B0604020202020204" pitchFamily="34" charset="0"/>
              <a:buChar char="•"/>
            </a:pPr>
            <a:r>
              <a:rPr lang="en-IN" sz="1100" dirty="0" smtClean="0">
                <a:latin typeface="Arial" panose="020B0604020202020204" pitchFamily="34" charset="0"/>
                <a:cs typeface="Arial" panose="020B0604020202020204" pitchFamily="34" charset="0"/>
              </a:rPr>
              <a:t>The </a:t>
            </a:r>
            <a:r>
              <a:rPr lang="en-IN" sz="1100" dirty="0">
                <a:latin typeface="Courier New" panose="02070309020205020404" pitchFamily="49" charset="0"/>
                <a:cs typeface="Courier New" panose="02070309020205020404" pitchFamily="49" charset="0"/>
              </a:rPr>
              <a:t>CONTRIBUTING.md</a:t>
            </a:r>
            <a:r>
              <a:rPr lang="en-IN" sz="1100" dirty="0">
                <a:latin typeface="Arial" panose="020B0604020202020204" pitchFamily="34" charset="0"/>
                <a:cs typeface="Arial" panose="020B0604020202020204" pitchFamily="34" charset="0"/>
              </a:rPr>
              <a:t> file </a:t>
            </a:r>
            <a:r>
              <a:rPr lang="en-IN" sz="1100" dirty="0" smtClean="0">
                <a:latin typeface="Arial" panose="020B0604020202020204" pitchFamily="34" charset="0"/>
                <a:cs typeface="Arial" panose="020B0604020202020204" pitchFamily="34" charset="0"/>
              </a:rPr>
              <a:t>is </a:t>
            </a:r>
            <a:r>
              <a:rPr lang="en-US" sz="1100" dirty="0" smtClean="0">
                <a:latin typeface="Arial" panose="020B0604020202020204" pitchFamily="34" charset="0"/>
                <a:cs typeface="Arial" panose="020B0604020202020204" pitchFamily="34" charset="0"/>
              </a:rPr>
              <a:t>modified </a:t>
            </a:r>
            <a:r>
              <a:rPr lang="en-US" sz="1100" dirty="0">
                <a:latin typeface="Arial" panose="020B0604020202020204" pitchFamily="34" charset="0"/>
                <a:cs typeface="Arial" panose="020B0604020202020204" pitchFamily="34" charset="0"/>
              </a:rPr>
              <a:t>but once again </a:t>
            </a:r>
            <a:r>
              <a:rPr lang="en-US" sz="1100" dirty="0" err="1">
                <a:latin typeface="Arial" panose="020B0604020202020204" pitchFamily="34" charset="0"/>
                <a:cs typeface="Arial" panose="020B0604020202020204" pitchFamily="34" charset="0"/>
              </a:rPr>
              <a:t>unstaged</a:t>
            </a:r>
            <a:r>
              <a:rPr lang="en-US" sz="1100" dirty="0">
                <a:latin typeface="Arial" panose="020B0604020202020204" pitchFamily="34" charset="0"/>
                <a:cs typeface="Arial" panose="020B0604020202020204" pitchFamily="34" charset="0"/>
              </a:rPr>
              <a:t>.</a:t>
            </a:r>
            <a:endParaRPr lang="en-IN" sz="1100" dirty="0">
              <a:latin typeface="Arial" panose="020B0604020202020204" pitchFamily="34" charset="0"/>
              <a:cs typeface="Arial" panose="020B0604020202020204" pitchFamily="34" charset="0"/>
            </a:endParaRPr>
          </a:p>
        </p:txBody>
      </p:sp>
      <p:cxnSp>
        <p:nvCxnSpPr>
          <p:cNvPr id="7" name="Straight Connector 6"/>
          <p:cNvCxnSpPr/>
          <p:nvPr/>
        </p:nvCxnSpPr>
        <p:spPr>
          <a:xfrm>
            <a:off x="0" y="520377"/>
            <a:ext cx="9144000" cy="0"/>
          </a:xfrm>
          <a:prstGeom prst="line">
            <a:avLst/>
          </a:prstGeom>
          <a:ln w="19050" cmpd="sng">
            <a:solidFill>
              <a:schemeClr val="accent3"/>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59643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
                                            <p:txEl>
                                              <p:pRg st="10" end="1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
                                            <p:txEl>
                                              <p:pRg st="11" end="11"/>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
                                            <p:txEl>
                                              <p:pRg st="12" end="12"/>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
                                            <p:txEl>
                                              <p:pRg st="13" end="13"/>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
                                            <p:txEl>
                                              <p:pRg st="14" end="14"/>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6">
                                            <p:txEl>
                                              <p:pRg st="15" end="1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
                                            <p:txEl>
                                              <p:pRg st="16" end="16"/>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6">
                                            <p:txEl>
                                              <p:pRg st="17" end="17"/>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6">
                                            <p:txEl>
                                              <p:pRg st="18" end="18"/>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6">
                                            <p:txEl>
                                              <p:pRg st="21" end="2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3528" y="15087"/>
            <a:ext cx="7488832" cy="523220"/>
          </a:xfrm>
          <a:prstGeom prst="rect">
            <a:avLst/>
          </a:prstGeom>
          <a:noFill/>
        </p:spPr>
        <p:txBody>
          <a:bodyPr wrap="square" rtlCol="0">
            <a:spAutoFit/>
          </a:bodyPr>
          <a:lstStyle/>
          <a:p>
            <a:r>
              <a:rPr lang="en-IN" sz="2800" b="1" dirty="0" smtClean="0">
                <a:latin typeface="+mj-lt"/>
              </a:rPr>
              <a:t>Undoing Things</a:t>
            </a:r>
            <a:endParaRPr lang="en-US" sz="2800" b="1" dirty="0">
              <a:latin typeface="+mj-lt"/>
            </a:endParaRPr>
          </a:p>
        </p:txBody>
      </p:sp>
      <p:sp>
        <p:nvSpPr>
          <p:cNvPr id="6" name="TextBox 5"/>
          <p:cNvSpPr txBox="1"/>
          <p:nvPr/>
        </p:nvSpPr>
        <p:spPr>
          <a:xfrm>
            <a:off x="331766" y="667054"/>
            <a:ext cx="8820472" cy="3647152"/>
          </a:xfrm>
          <a:prstGeom prst="rect">
            <a:avLst/>
          </a:prstGeom>
          <a:noFill/>
        </p:spPr>
        <p:txBody>
          <a:bodyPr wrap="square" rtlCol="0">
            <a:spAutoFit/>
          </a:bodyPr>
          <a:lstStyle/>
          <a:p>
            <a:pPr marL="171450" indent="-171450">
              <a:buFont typeface="Wingdings" panose="05000000000000000000" pitchFamily="2" charset="2"/>
              <a:buChar char="Ø"/>
            </a:pPr>
            <a:r>
              <a:rPr lang="en-IN" sz="1100" b="1" dirty="0" err="1"/>
              <a:t>Unmodifying</a:t>
            </a:r>
            <a:r>
              <a:rPr lang="en-IN" sz="1100" b="1" dirty="0"/>
              <a:t> a Modified </a:t>
            </a:r>
            <a:r>
              <a:rPr lang="en-IN" sz="1100" b="1" dirty="0" smtClean="0"/>
              <a:t>File</a:t>
            </a:r>
          </a:p>
          <a:p>
            <a:pPr marL="171450" indent="-171450">
              <a:buFont typeface="Wingdings" panose="05000000000000000000" pitchFamily="2" charset="2"/>
              <a:buChar char="Ø"/>
            </a:pPr>
            <a:endParaRPr lang="en-US" sz="1100" b="1" dirty="0"/>
          </a:p>
          <a:p>
            <a:r>
              <a:rPr lang="en-IN" sz="1100" dirty="0">
                <a:latin typeface="Courier New" panose="02070309020205020404" pitchFamily="49" charset="0"/>
                <a:cs typeface="Courier New" panose="02070309020205020404" pitchFamily="49" charset="0"/>
              </a:rPr>
              <a:t>$ git status</a:t>
            </a:r>
          </a:p>
          <a:p>
            <a:r>
              <a:rPr lang="en-IN" sz="1100" dirty="0">
                <a:latin typeface="Courier New" panose="02070309020205020404" pitchFamily="49" charset="0"/>
                <a:cs typeface="Courier New" panose="02070309020205020404" pitchFamily="49" charset="0"/>
              </a:rPr>
              <a:t>On branch master</a:t>
            </a:r>
          </a:p>
          <a:p>
            <a:r>
              <a:rPr lang="en-IN" sz="1100" dirty="0">
                <a:latin typeface="Courier New" panose="02070309020205020404" pitchFamily="49" charset="0"/>
                <a:cs typeface="Courier New" panose="02070309020205020404" pitchFamily="49" charset="0"/>
              </a:rPr>
              <a:t>Changes to be committed:</a:t>
            </a:r>
          </a:p>
          <a:p>
            <a:r>
              <a:rPr lang="en-US" sz="1100" dirty="0" smtClean="0">
                <a:latin typeface="Courier New" panose="02070309020205020404" pitchFamily="49" charset="0"/>
                <a:cs typeface="Courier New" panose="02070309020205020404" pitchFamily="49" charset="0"/>
              </a:rPr>
              <a:t>  (</a:t>
            </a:r>
            <a:r>
              <a:rPr lang="en-US" sz="1100" dirty="0">
                <a:latin typeface="Courier New" panose="02070309020205020404" pitchFamily="49" charset="0"/>
                <a:cs typeface="Courier New" panose="02070309020205020404" pitchFamily="49" charset="0"/>
              </a:rPr>
              <a:t>use "</a:t>
            </a:r>
            <a:r>
              <a:rPr lang="en-US" sz="1100" dirty="0" err="1">
                <a:latin typeface="Courier New" panose="02070309020205020404" pitchFamily="49" charset="0"/>
                <a:cs typeface="Courier New" panose="02070309020205020404" pitchFamily="49" charset="0"/>
              </a:rPr>
              <a:t>git</a:t>
            </a:r>
            <a:r>
              <a:rPr lang="en-US" sz="1100" dirty="0">
                <a:latin typeface="Courier New" panose="02070309020205020404" pitchFamily="49" charset="0"/>
                <a:cs typeface="Courier New" panose="02070309020205020404" pitchFamily="49" charset="0"/>
              </a:rPr>
              <a:t> reset HEAD &lt;file&gt;..." to </a:t>
            </a:r>
            <a:r>
              <a:rPr lang="en-US" sz="1100" dirty="0" err="1">
                <a:latin typeface="Courier New" panose="02070309020205020404" pitchFamily="49" charset="0"/>
                <a:cs typeface="Courier New" panose="02070309020205020404" pitchFamily="49" charset="0"/>
              </a:rPr>
              <a:t>unstage</a:t>
            </a:r>
            <a:r>
              <a:rPr lang="en-US" sz="1100" dirty="0">
                <a:latin typeface="Courier New" panose="02070309020205020404" pitchFamily="49" charset="0"/>
                <a:cs typeface="Courier New" panose="02070309020205020404" pitchFamily="49" charset="0"/>
              </a:rPr>
              <a:t>)</a:t>
            </a:r>
          </a:p>
          <a:p>
            <a:r>
              <a:rPr lang="en-IN" sz="1100" dirty="0" smtClean="0">
                <a:latin typeface="Courier New" panose="02070309020205020404" pitchFamily="49" charset="0"/>
                <a:cs typeface="Courier New" panose="02070309020205020404" pitchFamily="49" charset="0"/>
              </a:rPr>
              <a:t>	renamed</a:t>
            </a:r>
            <a:r>
              <a:rPr lang="en-IN" sz="1100" dirty="0">
                <a:latin typeface="Courier New" panose="02070309020205020404" pitchFamily="49" charset="0"/>
                <a:cs typeface="Courier New" panose="02070309020205020404" pitchFamily="49" charset="0"/>
              </a:rPr>
              <a:t>: README.md -&gt; README</a:t>
            </a:r>
          </a:p>
          <a:p>
            <a:r>
              <a:rPr lang="en-US" sz="1100" dirty="0" smtClean="0">
                <a:latin typeface="Courier New" panose="02070309020205020404" pitchFamily="49" charset="0"/>
                <a:cs typeface="Courier New" panose="02070309020205020404" pitchFamily="49" charset="0"/>
              </a:rPr>
              <a:t>Changes </a:t>
            </a:r>
            <a:r>
              <a:rPr lang="en-US" sz="1100" dirty="0">
                <a:latin typeface="Courier New" panose="02070309020205020404" pitchFamily="49" charset="0"/>
                <a:cs typeface="Courier New" panose="02070309020205020404" pitchFamily="49" charset="0"/>
              </a:rPr>
              <a:t>not staged for commit:</a:t>
            </a:r>
          </a:p>
          <a:p>
            <a:r>
              <a:rPr lang="en-US" sz="1100" dirty="0" smtClean="0">
                <a:latin typeface="Courier New" panose="02070309020205020404" pitchFamily="49" charset="0"/>
                <a:cs typeface="Courier New" panose="02070309020205020404" pitchFamily="49" charset="0"/>
              </a:rPr>
              <a:t>  (</a:t>
            </a:r>
            <a:r>
              <a:rPr lang="en-US" sz="1100" dirty="0">
                <a:latin typeface="Courier New" panose="02070309020205020404" pitchFamily="49" charset="0"/>
                <a:cs typeface="Courier New" panose="02070309020205020404" pitchFamily="49" charset="0"/>
              </a:rPr>
              <a:t>use "</a:t>
            </a:r>
            <a:r>
              <a:rPr lang="en-US" sz="1100" dirty="0" err="1">
                <a:latin typeface="Courier New" panose="02070309020205020404" pitchFamily="49" charset="0"/>
                <a:cs typeface="Courier New" panose="02070309020205020404" pitchFamily="49" charset="0"/>
              </a:rPr>
              <a:t>git</a:t>
            </a:r>
            <a:r>
              <a:rPr lang="en-US" sz="1100" dirty="0">
                <a:latin typeface="Courier New" panose="02070309020205020404" pitchFamily="49" charset="0"/>
                <a:cs typeface="Courier New" panose="02070309020205020404" pitchFamily="49" charset="0"/>
              </a:rPr>
              <a:t> add &lt;file&gt;..." to update what will be committed)</a:t>
            </a:r>
          </a:p>
          <a:p>
            <a:r>
              <a:rPr lang="en-US" sz="1100" dirty="0" smtClean="0">
                <a:latin typeface="Courier New" panose="02070309020205020404" pitchFamily="49" charset="0"/>
                <a:cs typeface="Courier New" panose="02070309020205020404" pitchFamily="49" charset="0"/>
              </a:rPr>
              <a:t>  (</a:t>
            </a:r>
            <a:r>
              <a:rPr lang="en-US" sz="1100" dirty="0">
                <a:latin typeface="Courier New" panose="02070309020205020404" pitchFamily="49" charset="0"/>
                <a:cs typeface="Courier New" panose="02070309020205020404" pitchFamily="49" charset="0"/>
              </a:rPr>
              <a:t>use "</a:t>
            </a:r>
            <a:r>
              <a:rPr lang="en-US" sz="1100" dirty="0" err="1">
                <a:latin typeface="Courier New" panose="02070309020205020404" pitchFamily="49" charset="0"/>
                <a:cs typeface="Courier New" panose="02070309020205020404" pitchFamily="49" charset="0"/>
              </a:rPr>
              <a:t>git</a:t>
            </a:r>
            <a:r>
              <a:rPr lang="en-US" sz="1100" dirty="0">
                <a:latin typeface="Courier New" panose="02070309020205020404" pitchFamily="49" charset="0"/>
                <a:cs typeface="Courier New" panose="02070309020205020404" pitchFamily="49" charset="0"/>
              </a:rPr>
              <a:t> checkout -- &lt;file&gt;..." to discard changes in working directory)</a:t>
            </a:r>
          </a:p>
          <a:p>
            <a:r>
              <a:rPr lang="en-IN" sz="1100" dirty="0" smtClean="0">
                <a:latin typeface="Courier New" panose="02070309020205020404" pitchFamily="49" charset="0"/>
                <a:cs typeface="Courier New" panose="02070309020205020404" pitchFamily="49" charset="0"/>
              </a:rPr>
              <a:t>	modified</a:t>
            </a:r>
            <a:r>
              <a:rPr lang="en-IN" sz="1100" dirty="0">
                <a:latin typeface="Courier New" panose="02070309020205020404" pitchFamily="49" charset="0"/>
                <a:cs typeface="Courier New" panose="02070309020205020404" pitchFamily="49" charset="0"/>
              </a:rPr>
              <a:t>: CONTRIBUTING.md</a:t>
            </a:r>
          </a:p>
          <a:p>
            <a:r>
              <a:rPr lang="en-US" sz="1100" dirty="0" smtClean="0">
                <a:latin typeface="Courier New" panose="02070309020205020404" pitchFamily="49" charset="0"/>
                <a:cs typeface="Courier New" panose="02070309020205020404" pitchFamily="49" charset="0"/>
              </a:rPr>
              <a:t>$</a:t>
            </a:r>
          </a:p>
          <a:p>
            <a:endParaRPr lang="en-US" sz="1100" dirty="0" smtClean="0"/>
          </a:p>
          <a:p>
            <a:r>
              <a:rPr lang="en-IN" sz="1100" dirty="0">
                <a:latin typeface="Courier New" panose="02070309020205020404" pitchFamily="49" charset="0"/>
                <a:cs typeface="Courier New" panose="02070309020205020404" pitchFamily="49" charset="0"/>
              </a:rPr>
              <a:t>$ git checkout -- CONTRIBUTING.md</a:t>
            </a:r>
          </a:p>
          <a:p>
            <a:r>
              <a:rPr lang="en-IN" sz="1100" dirty="0">
                <a:latin typeface="Courier New" panose="02070309020205020404" pitchFamily="49" charset="0"/>
                <a:cs typeface="Courier New" panose="02070309020205020404" pitchFamily="49" charset="0"/>
              </a:rPr>
              <a:t>$ git status</a:t>
            </a:r>
          </a:p>
          <a:p>
            <a:r>
              <a:rPr lang="en-IN" sz="1100" dirty="0">
                <a:latin typeface="Courier New" panose="02070309020205020404" pitchFamily="49" charset="0"/>
                <a:cs typeface="Courier New" panose="02070309020205020404" pitchFamily="49" charset="0"/>
              </a:rPr>
              <a:t>On branch master</a:t>
            </a:r>
          </a:p>
          <a:p>
            <a:r>
              <a:rPr lang="en-IN" sz="1100" dirty="0">
                <a:latin typeface="Courier New" panose="02070309020205020404" pitchFamily="49" charset="0"/>
                <a:cs typeface="Courier New" panose="02070309020205020404" pitchFamily="49" charset="0"/>
              </a:rPr>
              <a:t>Changes to be committed:</a:t>
            </a:r>
          </a:p>
          <a:p>
            <a:r>
              <a:rPr lang="en-US" sz="1100" dirty="0" smtClean="0">
                <a:latin typeface="Courier New" panose="02070309020205020404" pitchFamily="49" charset="0"/>
                <a:cs typeface="Courier New" panose="02070309020205020404" pitchFamily="49" charset="0"/>
              </a:rPr>
              <a:t>  (</a:t>
            </a:r>
            <a:r>
              <a:rPr lang="en-US" sz="1100" dirty="0">
                <a:latin typeface="Courier New" panose="02070309020205020404" pitchFamily="49" charset="0"/>
                <a:cs typeface="Courier New" panose="02070309020205020404" pitchFamily="49" charset="0"/>
              </a:rPr>
              <a:t>use "</a:t>
            </a:r>
            <a:r>
              <a:rPr lang="en-US" sz="1100" dirty="0" err="1">
                <a:latin typeface="Courier New" panose="02070309020205020404" pitchFamily="49" charset="0"/>
                <a:cs typeface="Courier New" panose="02070309020205020404" pitchFamily="49" charset="0"/>
              </a:rPr>
              <a:t>git</a:t>
            </a:r>
            <a:r>
              <a:rPr lang="en-US" sz="1100" dirty="0">
                <a:latin typeface="Courier New" panose="02070309020205020404" pitchFamily="49" charset="0"/>
                <a:cs typeface="Courier New" panose="02070309020205020404" pitchFamily="49" charset="0"/>
              </a:rPr>
              <a:t> reset HEAD &lt;file&gt;..." to </a:t>
            </a:r>
            <a:r>
              <a:rPr lang="en-US" sz="1100" dirty="0" err="1">
                <a:latin typeface="Courier New" panose="02070309020205020404" pitchFamily="49" charset="0"/>
                <a:cs typeface="Courier New" panose="02070309020205020404" pitchFamily="49" charset="0"/>
              </a:rPr>
              <a:t>unstage</a:t>
            </a:r>
            <a:r>
              <a:rPr lang="en-US" sz="1100" dirty="0">
                <a:latin typeface="Courier New" panose="02070309020205020404" pitchFamily="49" charset="0"/>
                <a:cs typeface="Courier New" panose="02070309020205020404" pitchFamily="49" charset="0"/>
              </a:rPr>
              <a:t>)</a:t>
            </a:r>
          </a:p>
          <a:p>
            <a:r>
              <a:rPr lang="en-IN" sz="1100" dirty="0" smtClean="0">
                <a:latin typeface="Courier New" panose="02070309020205020404" pitchFamily="49" charset="0"/>
                <a:cs typeface="Courier New" panose="02070309020205020404" pitchFamily="49" charset="0"/>
              </a:rPr>
              <a:t>	renamed</a:t>
            </a:r>
            <a:r>
              <a:rPr lang="en-IN" sz="1100" dirty="0">
                <a:latin typeface="Courier New" panose="02070309020205020404" pitchFamily="49" charset="0"/>
                <a:cs typeface="Courier New" panose="02070309020205020404" pitchFamily="49" charset="0"/>
              </a:rPr>
              <a:t>: README.md -&gt; README</a:t>
            </a:r>
            <a:endParaRPr lang="en-US" sz="1100" dirty="0" smtClean="0">
              <a:latin typeface="Courier New" panose="02070309020205020404" pitchFamily="49" charset="0"/>
              <a:cs typeface="Courier New" panose="02070309020205020404" pitchFamily="49" charset="0"/>
            </a:endParaRPr>
          </a:p>
          <a:p>
            <a:r>
              <a:rPr lang="en-US" sz="1100" dirty="0" smtClean="0">
                <a:latin typeface="Courier New" panose="02070309020205020404" pitchFamily="49" charset="0"/>
                <a:cs typeface="Courier New" panose="02070309020205020404" pitchFamily="49" charset="0"/>
              </a:rPr>
              <a:t>$</a:t>
            </a:r>
            <a:endParaRPr lang="en-US" sz="1100" dirty="0">
              <a:latin typeface="Courier New" panose="02070309020205020404" pitchFamily="49" charset="0"/>
              <a:cs typeface="Courier New" panose="02070309020205020404" pitchFamily="49" charset="0"/>
            </a:endParaRPr>
          </a:p>
          <a:p>
            <a:endParaRPr lang="en-IN" sz="1100" b="1" dirty="0" smtClean="0"/>
          </a:p>
        </p:txBody>
      </p:sp>
      <p:cxnSp>
        <p:nvCxnSpPr>
          <p:cNvPr id="7" name="Straight Connector 6"/>
          <p:cNvCxnSpPr/>
          <p:nvPr/>
        </p:nvCxnSpPr>
        <p:spPr>
          <a:xfrm>
            <a:off x="0" y="520377"/>
            <a:ext cx="9144000" cy="0"/>
          </a:xfrm>
          <a:prstGeom prst="line">
            <a:avLst/>
          </a:prstGeom>
          <a:ln w="19050" cmpd="sng">
            <a:solidFill>
              <a:schemeClr val="accent3"/>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27882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xEl>
                                              <p:pRg st="10" end="1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
                                            <p:txEl>
                                              <p:pRg st="11" end="11"/>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
                                            <p:txEl>
                                              <p:pRg st="13" end="13"/>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
                                            <p:txEl>
                                              <p:pRg st="14" end="14"/>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
                                            <p:txEl>
                                              <p:pRg st="15" end="15"/>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6">
                                            <p:txEl>
                                              <p:pRg st="16" end="16"/>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6">
                                            <p:txEl>
                                              <p:pRg st="17" end="17"/>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
                                            <p:txEl>
                                              <p:pRg st="18" end="18"/>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6">
                                            <p:txEl>
                                              <p:pRg st="19" end="1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3528" y="15087"/>
            <a:ext cx="7488832" cy="523220"/>
          </a:xfrm>
          <a:prstGeom prst="rect">
            <a:avLst/>
          </a:prstGeom>
          <a:noFill/>
        </p:spPr>
        <p:txBody>
          <a:bodyPr wrap="square" rtlCol="0">
            <a:spAutoFit/>
          </a:bodyPr>
          <a:lstStyle/>
          <a:p>
            <a:r>
              <a:rPr lang="en-IN" sz="2800" b="1" dirty="0" smtClean="0">
                <a:latin typeface="+mj-lt"/>
              </a:rPr>
              <a:t>Working with Remotes</a:t>
            </a:r>
            <a:endParaRPr lang="en-US" sz="2800" b="1" dirty="0">
              <a:latin typeface="+mj-lt"/>
            </a:endParaRPr>
          </a:p>
        </p:txBody>
      </p:sp>
      <p:sp>
        <p:nvSpPr>
          <p:cNvPr id="6" name="TextBox 5"/>
          <p:cNvSpPr txBox="1"/>
          <p:nvPr/>
        </p:nvSpPr>
        <p:spPr>
          <a:xfrm>
            <a:off x="331766" y="667054"/>
            <a:ext cx="8820472" cy="3816429"/>
          </a:xfrm>
          <a:prstGeom prst="rect">
            <a:avLst/>
          </a:prstGeom>
          <a:noFill/>
        </p:spPr>
        <p:txBody>
          <a:bodyPr wrap="square" rtlCol="0">
            <a:spAutoFit/>
          </a:bodyPr>
          <a:lstStyle/>
          <a:p>
            <a:pPr marL="171450" indent="-171450">
              <a:buFont typeface="Wingdings" panose="05000000000000000000" pitchFamily="2" charset="2"/>
              <a:buChar char="Ø"/>
            </a:pPr>
            <a:r>
              <a:rPr lang="en-IN" sz="1100" b="1" dirty="0"/>
              <a:t>Showing Your </a:t>
            </a:r>
            <a:r>
              <a:rPr lang="en-IN" sz="1100" b="1" dirty="0" smtClean="0"/>
              <a:t>Remotes</a:t>
            </a:r>
          </a:p>
          <a:p>
            <a:endParaRPr lang="en-IN" sz="1100" b="1" dirty="0" smtClean="0"/>
          </a:p>
          <a:p>
            <a:r>
              <a:rPr lang="en-IN" sz="1100" dirty="0" smtClean="0">
                <a:latin typeface="Courier New" panose="02070309020205020404" pitchFamily="49" charset="0"/>
                <a:cs typeface="Courier New" panose="02070309020205020404" pitchFamily="49" charset="0"/>
              </a:rPr>
              <a:t>$ </a:t>
            </a:r>
            <a:r>
              <a:rPr lang="en-IN" sz="1100" dirty="0">
                <a:latin typeface="Courier New" panose="02070309020205020404" pitchFamily="49" charset="0"/>
                <a:cs typeface="Courier New" panose="02070309020205020404" pitchFamily="49" charset="0"/>
              </a:rPr>
              <a:t>git clone https://github.com/schacon/ticgit</a:t>
            </a:r>
          </a:p>
          <a:p>
            <a:r>
              <a:rPr lang="en-IN" sz="1100" dirty="0">
                <a:latin typeface="Courier New" panose="02070309020205020404" pitchFamily="49" charset="0"/>
                <a:cs typeface="Courier New" panose="02070309020205020404" pitchFamily="49" charset="0"/>
              </a:rPr>
              <a:t>Cloning into '</a:t>
            </a:r>
            <a:r>
              <a:rPr lang="en-IN" sz="1100" dirty="0" err="1">
                <a:latin typeface="Courier New" panose="02070309020205020404" pitchFamily="49" charset="0"/>
                <a:cs typeface="Courier New" panose="02070309020205020404" pitchFamily="49" charset="0"/>
              </a:rPr>
              <a:t>ticgit</a:t>
            </a:r>
            <a:r>
              <a:rPr lang="en-IN" sz="1100" dirty="0">
                <a:latin typeface="Courier New" panose="02070309020205020404" pitchFamily="49" charset="0"/>
                <a:cs typeface="Courier New" panose="02070309020205020404" pitchFamily="49" charset="0"/>
              </a:rPr>
              <a:t>'...</a:t>
            </a:r>
          </a:p>
          <a:p>
            <a:r>
              <a:rPr lang="en-US" sz="1100" dirty="0">
                <a:latin typeface="Courier New" panose="02070309020205020404" pitchFamily="49" charset="0"/>
                <a:cs typeface="Courier New" panose="02070309020205020404" pitchFamily="49" charset="0"/>
              </a:rPr>
              <a:t>remote: Reusing existing pack: 1857, done.</a:t>
            </a:r>
          </a:p>
          <a:p>
            <a:r>
              <a:rPr lang="sv-SE" sz="1100" dirty="0">
                <a:latin typeface="Courier New" panose="02070309020205020404" pitchFamily="49" charset="0"/>
                <a:cs typeface="Courier New" panose="02070309020205020404" pitchFamily="49" charset="0"/>
              </a:rPr>
              <a:t>remote: Total 1857 (delta 0), reused 0 (delta 0)</a:t>
            </a:r>
          </a:p>
          <a:p>
            <a:r>
              <a:rPr lang="en-US" sz="1100" dirty="0">
                <a:latin typeface="Courier New" panose="02070309020205020404" pitchFamily="49" charset="0"/>
                <a:cs typeface="Courier New" panose="02070309020205020404" pitchFamily="49" charset="0"/>
              </a:rPr>
              <a:t>Receiving objects: 100% (1857/1857), 374.35 KiB | 268.00 KiB/s, done.</a:t>
            </a:r>
          </a:p>
          <a:p>
            <a:r>
              <a:rPr lang="en-US" sz="1100" dirty="0">
                <a:latin typeface="Courier New" panose="02070309020205020404" pitchFamily="49" charset="0"/>
                <a:cs typeface="Courier New" panose="02070309020205020404" pitchFamily="49" charset="0"/>
              </a:rPr>
              <a:t>Resolving deltas: 100% (772/772), done.</a:t>
            </a:r>
          </a:p>
          <a:p>
            <a:r>
              <a:rPr lang="en-IN" sz="1100" dirty="0">
                <a:latin typeface="Courier New" panose="02070309020205020404" pitchFamily="49" charset="0"/>
                <a:cs typeface="Courier New" panose="02070309020205020404" pitchFamily="49" charset="0"/>
              </a:rPr>
              <a:t>Checking connectivity... done.</a:t>
            </a:r>
          </a:p>
          <a:p>
            <a:r>
              <a:rPr lang="en-IN" sz="1100" dirty="0">
                <a:latin typeface="Courier New" panose="02070309020205020404" pitchFamily="49" charset="0"/>
                <a:cs typeface="Courier New" panose="02070309020205020404" pitchFamily="49" charset="0"/>
              </a:rPr>
              <a:t>$ cd </a:t>
            </a:r>
            <a:r>
              <a:rPr lang="en-IN" sz="1100" dirty="0" err="1">
                <a:latin typeface="Courier New" panose="02070309020205020404" pitchFamily="49" charset="0"/>
                <a:cs typeface="Courier New" panose="02070309020205020404" pitchFamily="49" charset="0"/>
              </a:rPr>
              <a:t>ticgit</a:t>
            </a:r>
            <a:endParaRPr lang="en-IN" sz="1100" dirty="0">
              <a:latin typeface="Courier New" panose="02070309020205020404" pitchFamily="49" charset="0"/>
              <a:cs typeface="Courier New" panose="02070309020205020404" pitchFamily="49" charset="0"/>
            </a:endParaRPr>
          </a:p>
          <a:p>
            <a:r>
              <a:rPr lang="en-IN" sz="1100" dirty="0" smtClean="0">
                <a:latin typeface="Courier New" panose="02070309020205020404" pitchFamily="49" charset="0"/>
                <a:cs typeface="Courier New" panose="02070309020205020404" pitchFamily="49" charset="0"/>
              </a:rPr>
              <a:t>$</a:t>
            </a:r>
          </a:p>
          <a:p>
            <a:endParaRPr lang="en-IN" sz="1100" dirty="0" smtClean="0">
              <a:latin typeface="Courier New" panose="02070309020205020404" pitchFamily="49" charset="0"/>
              <a:cs typeface="Courier New" panose="02070309020205020404" pitchFamily="49" charset="0"/>
            </a:endParaRPr>
          </a:p>
          <a:p>
            <a:r>
              <a:rPr lang="en-IN" sz="1100" dirty="0" smtClean="0">
                <a:latin typeface="Courier New" panose="02070309020205020404" pitchFamily="49" charset="0"/>
                <a:cs typeface="Courier New" panose="02070309020205020404" pitchFamily="49" charset="0"/>
              </a:rPr>
              <a:t>$ </a:t>
            </a:r>
            <a:r>
              <a:rPr lang="en-IN" sz="1100" dirty="0">
                <a:latin typeface="Courier New" panose="02070309020205020404" pitchFamily="49" charset="0"/>
                <a:cs typeface="Courier New" panose="02070309020205020404" pitchFamily="49" charset="0"/>
              </a:rPr>
              <a:t>git remote</a:t>
            </a:r>
          </a:p>
          <a:p>
            <a:r>
              <a:rPr lang="en-IN" sz="1100" dirty="0" smtClean="0">
                <a:latin typeface="Courier New" panose="02070309020205020404" pitchFamily="49" charset="0"/>
                <a:cs typeface="Courier New" panose="02070309020205020404" pitchFamily="49" charset="0"/>
              </a:rPr>
              <a:t>origin</a:t>
            </a:r>
          </a:p>
          <a:p>
            <a:r>
              <a:rPr lang="en-IN" sz="1100" dirty="0">
                <a:latin typeface="Courier New" panose="02070309020205020404" pitchFamily="49" charset="0"/>
                <a:cs typeface="Courier New" panose="02070309020205020404" pitchFamily="49" charset="0"/>
              </a:rPr>
              <a:t>$ </a:t>
            </a:r>
            <a:endParaRPr lang="en-IN" sz="1100" dirty="0" smtClean="0">
              <a:latin typeface="Courier New" panose="02070309020205020404" pitchFamily="49" charset="0"/>
              <a:cs typeface="Courier New" panose="02070309020205020404" pitchFamily="49" charset="0"/>
            </a:endParaRPr>
          </a:p>
          <a:p>
            <a:endParaRPr lang="en-IN" sz="1100" dirty="0"/>
          </a:p>
          <a:p>
            <a:r>
              <a:rPr lang="en-IN" sz="1100" dirty="0" smtClean="0">
                <a:latin typeface="Courier New" panose="02070309020205020404" pitchFamily="49" charset="0"/>
                <a:cs typeface="Courier New" panose="02070309020205020404" pitchFamily="49" charset="0"/>
              </a:rPr>
              <a:t>$ </a:t>
            </a:r>
            <a:r>
              <a:rPr lang="en-IN" sz="1100" dirty="0">
                <a:latin typeface="Courier New" panose="02070309020205020404" pitchFamily="49" charset="0"/>
                <a:cs typeface="Courier New" panose="02070309020205020404" pitchFamily="49" charset="0"/>
              </a:rPr>
              <a:t>git remote -v</a:t>
            </a:r>
          </a:p>
          <a:p>
            <a:r>
              <a:rPr lang="en-IN" sz="1100" dirty="0">
                <a:latin typeface="Courier New" panose="02070309020205020404" pitchFamily="49" charset="0"/>
                <a:cs typeface="Courier New" panose="02070309020205020404" pitchFamily="49" charset="0"/>
              </a:rPr>
              <a:t>origin https://github.com/schacon/ticgit (fetch)</a:t>
            </a:r>
          </a:p>
          <a:p>
            <a:r>
              <a:rPr lang="en-IN" sz="1100" dirty="0">
                <a:latin typeface="Courier New" panose="02070309020205020404" pitchFamily="49" charset="0"/>
                <a:cs typeface="Courier New" panose="02070309020205020404" pitchFamily="49" charset="0"/>
              </a:rPr>
              <a:t>origin https://github.com/schacon/ticgit (push</a:t>
            </a:r>
            <a:r>
              <a:rPr lang="en-IN" sz="1100" dirty="0" smtClean="0">
                <a:latin typeface="Courier New" panose="02070309020205020404" pitchFamily="49" charset="0"/>
                <a:cs typeface="Courier New" panose="02070309020205020404" pitchFamily="49" charset="0"/>
              </a:rPr>
              <a:t>)</a:t>
            </a:r>
          </a:p>
          <a:p>
            <a:r>
              <a:rPr lang="en-IN" sz="1100" dirty="0" smtClean="0">
                <a:latin typeface="Courier New" panose="02070309020205020404" pitchFamily="49" charset="0"/>
                <a:cs typeface="Courier New" panose="02070309020205020404" pitchFamily="49" charset="0"/>
              </a:rPr>
              <a:t>$</a:t>
            </a:r>
          </a:p>
          <a:p>
            <a:endParaRPr lang="en-US" sz="1100" dirty="0">
              <a:latin typeface="Courier New" panose="02070309020205020404" pitchFamily="49" charset="0"/>
              <a:cs typeface="Courier New" panose="02070309020205020404" pitchFamily="49" charset="0"/>
            </a:endParaRPr>
          </a:p>
          <a:p>
            <a:endParaRPr lang="en-IN" sz="1100" dirty="0">
              <a:latin typeface="Courier New" panose="02070309020205020404" pitchFamily="49" charset="0"/>
              <a:cs typeface="Courier New" panose="02070309020205020404" pitchFamily="49" charset="0"/>
            </a:endParaRPr>
          </a:p>
        </p:txBody>
      </p:sp>
      <p:cxnSp>
        <p:nvCxnSpPr>
          <p:cNvPr id="7" name="Straight Connector 6"/>
          <p:cNvCxnSpPr/>
          <p:nvPr/>
        </p:nvCxnSpPr>
        <p:spPr>
          <a:xfrm>
            <a:off x="0" y="520377"/>
            <a:ext cx="9144000" cy="0"/>
          </a:xfrm>
          <a:prstGeom prst="line">
            <a:avLst/>
          </a:prstGeom>
          <a:ln w="19050" cmpd="sng">
            <a:solidFill>
              <a:schemeClr val="accent3"/>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45573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12" end="12"/>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
                                            <p:txEl>
                                              <p:pRg st="13" end="13"/>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
                                            <p:txEl>
                                              <p:pRg st="14" end="1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xEl>
                                              <p:pRg st="16" end="16"/>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6">
                                            <p:txEl>
                                              <p:pRg st="17" end="17"/>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
                                            <p:txEl>
                                              <p:pRg st="18" end="18"/>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6">
                                            <p:txEl>
                                              <p:pRg st="19" end="1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3528" y="15087"/>
            <a:ext cx="7488832" cy="523220"/>
          </a:xfrm>
          <a:prstGeom prst="rect">
            <a:avLst/>
          </a:prstGeom>
          <a:noFill/>
        </p:spPr>
        <p:txBody>
          <a:bodyPr wrap="square" rtlCol="0">
            <a:spAutoFit/>
          </a:bodyPr>
          <a:lstStyle/>
          <a:p>
            <a:r>
              <a:rPr lang="en-IN" sz="2800" b="1" dirty="0" smtClean="0">
                <a:latin typeface="+mj-lt"/>
              </a:rPr>
              <a:t>Working with Remotes</a:t>
            </a:r>
            <a:endParaRPr lang="en-US" sz="2800" b="1" dirty="0">
              <a:latin typeface="+mj-lt"/>
            </a:endParaRPr>
          </a:p>
        </p:txBody>
      </p:sp>
      <p:sp>
        <p:nvSpPr>
          <p:cNvPr id="6" name="TextBox 5"/>
          <p:cNvSpPr txBox="1"/>
          <p:nvPr/>
        </p:nvSpPr>
        <p:spPr>
          <a:xfrm>
            <a:off x="331766" y="667054"/>
            <a:ext cx="8820472" cy="4493538"/>
          </a:xfrm>
          <a:prstGeom prst="rect">
            <a:avLst/>
          </a:prstGeom>
          <a:noFill/>
        </p:spPr>
        <p:txBody>
          <a:bodyPr wrap="square" rtlCol="0">
            <a:spAutoFit/>
          </a:bodyPr>
          <a:lstStyle/>
          <a:p>
            <a:pPr marL="171450" indent="-171450">
              <a:buFont typeface="Wingdings" panose="05000000000000000000" pitchFamily="2" charset="2"/>
              <a:buChar char="Ø"/>
            </a:pPr>
            <a:r>
              <a:rPr lang="en-US" sz="1100" b="1" dirty="0" smtClean="0"/>
              <a:t>Fetching </a:t>
            </a:r>
            <a:r>
              <a:rPr lang="en-US" sz="1100" b="1" dirty="0"/>
              <a:t>and Pulling from Your </a:t>
            </a:r>
            <a:r>
              <a:rPr lang="en-US" sz="1100" b="1" dirty="0" smtClean="0"/>
              <a:t>Remotes</a:t>
            </a:r>
          </a:p>
          <a:p>
            <a:pPr marL="171450" indent="-171450">
              <a:buFont typeface="Wingdings" panose="05000000000000000000" pitchFamily="2" charset="2"/>
              <a:buChar char="Ø"/>
            </a:pPr>
            <a:endParaRPr lang="en-US" sz="1100" b="1" dirty="0"/>
          </a:p>
          <a:p>
            <a:r>
              <a:rPr lang="en-IN" sz="1100" dirty="0">
                <a:latin typeface="Courier New" panose="02070309020205020404" pitchFamily="49" charset="0"/>
                <a:cs typeface="Courier New" panose="02070309020205020404" pitchFamily="49" charset="0"/>
              </a:rPr>
              <a:t>$ git fetch [remote-name</a:t>
            </a:r>
            <a:r>
              <a:rPr lang="en-IN" sz="1100" dirty="0" smtClean="0">
                <a:latin typeface="Courier New" panose="02070309020205020404" pitchFamily="49" charset="0"/>
                <a:cs typeface="Courier New" panose="02070309020205020404" pitchFamily="49" charset="0"/>
              </a:rPr>
              <a:t>]</a:t>
            </a:r>
          </a:p>
          <a:p>
            <a:endParaRPr lang="en-US" sz="1100" dirty="0" smtClean="0">
              <a:latin typeface="Courier New" panose="02070309020205020404" pitchFamily="49" charset="0"/>
              <a:cs typeface="Courier New" panose="02070309020205020404" pitchFamily="49" charset="0"/>
            </a:endParaRPr>
          </a:p>
          <a:p>
            <a:pPr marL="171450" indent="-171450">
              <a:buFont typeface="Wingdings" panose="05000000000000000000" pitchFamily="2" charset="2"/>
              <a:buChar char="Ø"/>
            </a:pPr>
            <a:r>
              <a:rPr lang="en-IN" sz="1100" b="1" dirty="0" smtClean="0"/>
              <a:t>Pushing </a:t>
            </a:r>
            <a:r>
              <a:rPr lang="en-IN" sz="1100" b="1" dirty="0"/>
              <a:t>to Your </a:t>
            </a:r>
            <a:r>
              <a:rPr lang="en-IN" sz="1100" b="1" dirty="0" smtClean="0"/>
              <a:t>Remotes</a:t>
            </a:r>
          </a:p>
          <a:p>
            <a:pPr marL="171450" indent="-171450">
              <a:buFont typeface="Wingdings" panose="05000000000000000000" pitchFamily="2" charset="2"/>
              <a:buChar char="Ø"/>
            </a:pPr>
            <a:endParaRPr lang="en-IN" sz="1100" b="1" dirty="0" smtClean="0"/>
          </a:p>
          <a:p>
            <a:r>
              <a:rPr lang="en-IN" sz="1100" dirty="0">
                <a:latin typeface="Courier New" panose="02070309020205020404" pitchFamily="49" charset="0"/>
                <a:cs typeface="Courier New" panose="02070309020205020404" pitchFamily="49" charset="0"/>
              </a:rPr>
              <a:t>$ git push origin master</a:t>
            </a:r>
          </a:p>
          <a:p>
            <a:endParaRPr lang="en-US" sz="1100" b="1" dirty="0" smtClean="0">
              <a:latin typeface="Courier New" panose="02070309020205020404" pitchFamily="49" charset="0"/>
              <a:cs typeface="Courier New" panose="02070309020205020404" pitchFamily="49" charset="0"/>
            </a:endParaRPr>
          </a:p>
          <a:p>
            <a:pPr marL="171450" indent="-171450">
              <a:buFont typeface="Wingdings" panose="05000000000000000000" pitchFamily="2" charset="2"/>
              <a:buChar char="Ø"/>
            </a:pPr>
            <a:r>
              <a:rPr lang="en-IN" sz="1100" b="1" dirty="0" smtClean="0"/>
              <a:t>Inspecting a Remote</a:t>
            </a:r>
          </a:p>
          <a:p>
            <a:pPr marL="171450" indent="-171450">
              <a:buFont typeface="Wingdings" panose="05000000000000000000" pitchFamily="2" charset="2"/>
              <a:buChar char="Ø"/>
            </a:pPr>
            <a:endParaRPr lang="en-IN" sz="1100" b="1" dirty="0"/>
          </a:p>
          <a:p>
            <a:r>
              <a:rPr lang="en-IN" sz="1100" dirty="0">
                <a:latin typeface="Courier New" panose="02070309020205020404" pitchFamily="49" charset="0"/>
                <a:cs typeface="Courier New" panose="02070309020205020404" pitchFamily="49" charset="0"/>
              </a:rPr>
              <a:t>$ git remote show origin</a:t>
            </a:r>
          </a:p>
          <a:p>
            <a:r>
              <a:rPr lang="en-IN" sz="1100" dirty="0">
                <a:latin typeface="Courier New" panose="02070309020205020404" pitchFamily="49" charset="0"/>
                <a:cs typeface="Courier New" panose="02070309020205020404" pitchFamily="49" charset="0"/>
              </a:rPr>
              <a:t>* remote origin</a:t>
            </a:r>
          </a:p>
          <a:p>
            <a:r>
              <a:rPr lang="en-IN" sz="1100" dirty="0" smtClean="0">
                <a:latin typeface="Courier New" panose="02070309020205020404" pitchFamily="49" charset="0"/>
                <a:cs typeface="Courier New" panose="02070309020205020404" pitchFamily="49" charset="0"/>
              </a:rPr>
              <a:t>  Fetch </a:t>
            </a:r>
            <a:r>
              <a:rPr lang="en-IN" sz="1100" dirty="0">
                <a:latin typeface="Courier New" panose="02070309020205020404" pitchFamily="49" charset="0"/>
                <a:cs typeface="Courier New" panose="02070309020205020404" pitchFamily="49" charset="0"/>
              </a:rPr>
              <a:t>URL: https://github.com/schacon/ticgit</a:t>
            </a:r>
          </a:p>
          <a:p>
            <a:r>
              <a:rPr lang="en-IN" sz="1100" dirty="0" smtClean="0">
                <a:latin typeface="Courier New" panose="02070309020205020404" pitchFamily="49" charset="0"/>
                <a:cs typeface="Courier New" panose="02070309020205020404" pitchFamily="49" charset="0"/>
              </a:rPr>
              <a:t>  Push </a:t>
            </a:r>
            <a:r>
              <a:rPr lang="en-IN" sz="1100" dirty="0">
                <a:latin typeface="Courier New" panose="02070309020205020404" pitchFamily="49" charset="0"/>
                <a:cs typeface="Courier New" panose="02070309020205020404" pitchFamily="49" charset="0"/>
              </a:rPr>
              <a:t>URL: https://github.com/schacon/ticgit</a:t>
            </a:r>
          </a:p>
          <a:p>
            <a:r>
              <a:rPr lang="en-IN" sz="1100" dirty="0" smtClean="0">
                <a:latin typeface="Courier New" panose="02070309020205020404" pitchFamily="49" charset="0"/>
                <a:cs typeface="Courier New" panose="02070309020205020404" pitchFamily="49" charset="0"/>
              </a:rPr>
              <a:t>  HEAD </a:t>
            </a:r>
            <a:r>
              <a:rPr lang="en-IN" sz="1100" dirty="0">
                <a:latin typeface="Courier New" panose="02070309020205020404" pitchFamily="49" charset="0"/>
                <a:cs typeface="Courier New" panose="02070309020205020404" pitchFamily="49" charset="0"/>
              </a:rPr>
              <a:t>branch: master</a:t>
            </a:r>
          </a:p>
          <a:p>
            <a:r>
              <a:rPr lang="en-IN" sz="1100" dirty="0" smtClean="0">
                <a:latin typeface="Courier New" panose="02070309020205020404" pitchFamily="49" charset="0"/>
                <a:cs typeface="Courier New" panose="02070309020205020404" pitchFamily="49" charset="0"/>
              </a:rPr>
              <a:t>  Remote </a:t>
            </a:r>
            <a:r>
              <a:rPr lang="en-IN" sz="1100" dirty="0">
                <a:latin typeface="Courier New" panose="02070309020205020404" pitchFamily="49" charset="0"/>
                <a:cs typeface="Courier New" panose="02070309020205020404" pitchFamily="49" charset="0"/>
              </a:rPr>
              <a:t>branches:</a:t>
            </a:r>
          </a:p>
          <a:p>
            <a:r>
              <a:rPr lang="en-IN" sz="1100" dirty="0" smtClean="0">
                <a:latin typeface="Courier New" panose="02070309020205020404" pitchFamily="49" charset="0"/>
                <a:cs typeface="Courier New" panose="02070309020205020404" pitchFamily="49" charset="0"/>
              </a:rPr>
              <a:t>    master 			tracked</a:t>
            </a:r>
            <a:endParaRPr lang="en-IN" sz="1100" dirty="0">
              <a:latin typeface="Courier New" panose="02070309020205020404" pitchFamily="49" charset="0"/>
              <a:cs typeface="Courier New" panose="02070309020205020404" pitchFamily="49" charset="0"/>
            </a:endParaRPr>
          </a:p>
          <a:p>
            <a:r>
              <a:rPr lang="en-IN" sz="1100" dirty="0" smtClean="0">
                <a:latin typeface="Courier New" panose="02070309020205020404" pitchFamily="49" charset="0"/>
                <a:cs typeface="Courier New" panose="02070309020205020404" pitchFamily="49" charset="0"/>
              </a:rPr>
              <a:t>    dev-branch 			tracked</a:t>
            </a:r>
            <a:endParaRPr lang="en-IN" sz="1100" dirty="0">
              <a:latin typeface="Courier New" panose="02070309020205020404" pitchFamily="49" charset="0"/>
              <a:cs typeface="Courier New" panose="02070309020205020404" pitchFamily="49" charset="0"/>
            </a:endParaRPr>
          </a:p>
          <a:p>
            <a:r>
              <a:rPr lang="en-US" sz="1100" dirty="0" smtClean="0">
                <a:latin typeface="Courier New" panose="02070309020205020404" pitchFamily="49" charset="0"/>
                <a:cs typeface="Courier New" panose="02070309020205020404" pitchFamily="49" charset="0"/>
              </a:rPr>
              <a:t>  Local </a:t>
            </a:r>
            <a:r>
              <a:rPr lang="en-US" sz="1100" dirty="0">
                <a:latin typeface="Courier New" panose="02070309020205020404" pitchFamily="49" charset="0"/>
                <a:cs typeface="Courier New" panose="02070309020205020404" pitchFamily="49" charset="0"/>
              </a:rPr>
              <a:t>branch configured for '</a:t>
            </a:r>
            <a:r>
              <a:rPr lang="en-US" sz="1100" dirty="0" err="1">
                <a:latin typeface="Courier New" panose="02070309020205020404" pitchFamily="49" charset="0"/>
                <a:cs typeface="Courier New" panose="02070309020205020404" pitchFamily="49" charset="0"/>
              </a:rPr>
              <a:t>git</a:t>
            </a:r>
            <a:r>
              <a:rPr lang="en-US" sz="1100" dirty="0">
                <a:latin typeface="Courier New" panose="02070309020205020404" pitchFamily="49" charset="0"/>
                <a:cs typeface="Courier New" panose="02070309020205020404" pitchFamily="49" charset="0"/>
              </a:rPr>
              <a:t> pull':</a:t>
            </a:r>
          </a:p>
          <a:p>
            <a:r>
              <a:rPr lang="en-US" sz="1100" dirty="0" smtClean="0">
                <a:latin typeface="Courier New" panose="02070309020205020404" pitchFamily="49" charset="0"/>
                <a:cs typeface="Courier New" panose="02070309020205020404" pitchFamily="49" charset="0"/>
              </a:rPr>
              <a:t>    master </a:t>
            </a:r>
            <a:r>
              <a:rPr lang="en-US" sz="1100" dirty="0">
                <a:latin typeface="Courier New" panose="02070309020205020404" pitchFamily="49" charset="0"/>
                <a:cs typeface="Courier New" panose="02070309020205020404" pitchFamily="49" charset="0"/>
              </a:rPr>
              <a:t>merges with remote master</a:t>
            </a:r>
          </a:p>
          <a:p>
            <a:r>
              <a:rPr lang="en-US" sz="1100" dirty="0" smtClean="0">
                <a:latin typeface="Courier New" panose="02070309020205020404" pitchFamily="49" charset="0"/>
                <a:cs typeface="Courier New" panose="02070309020205020404" pitchFamily="49" charset="0"/>
              </a:rPr>
              <a:t>  Local </a:t>
            </a:r>
            <a:r>
              <a:rPr lang="en-US" sz="1100" dirty="0">
                <a:latin typeface="Courier New" panose="02070309020205020404" pitchFamily="49" charset="0"/>
                <a:cs typeface="Courier New" panose="02070309020205020404" pitchFamily="49" charset="0"/>
              </a:rPr>
              <a:t>ref configured for '</a:t>
            </a:r>
            <a:r>
              <a:rPr lang="en-US" sz="1100" dirty="0" err="1">
                <a:latin typeface="Courier New" panose="02070309020205020404" pitchFamily="49" charset="0"/>
                <a:cs typeface="Courier New" panose="02070309020205020404" pitchFamily="49" charset="0"/>
              </a:rPr>
              <a:t>git</a:t>
            </a:r>
            <a:r>
              <a:rPr lang="en-US" sz="1100" dirty="0">
                <a:latin typeface="Courier New" panose="02070309020205020404" pitchFamily="49" charset="0"/>
                <a:cs typeface="Courier New" panose="02070309020205020404" pitchFamily="49" charset="0"/>
              </a:rPr>
              <a:t> push':</a:t>
            </a:r>
          </a:p>
          <a:p>
            <a:r>
              <a:rPr lang="en-US" sz="1100" dirty="0" smtClean="0">
                <a:latin typeface="Courier New" panose="02070309020205020404" pitchFamily="49" charset="0"/>
                <a:cs typeface="Courier New" panose="02070309020205020404" pitchFamily="49" charset="0"/>
              </a:rPr>
              <a:t>    master </a:t>
            </a:r>
            <a:r>
              <a:rPr lang="en-US" sz="1100" dirty="0">
                <a:latin typeface="Courier New" panose="02070309020205020404" pitchFamily="49" charset="0"/>
                <a:cs typeface="Courier New" panose="02070309020205020404" pitchFamily="49" charset="0"/>
              </a:rPr>
              <a:t>pushes to master (up to date)</a:t>
            </a:r>
            <a:endParaRPr lang="en-US" sz="1100" b="1" dirty="0" smtClean="0">
              <a:latin typeface="Courier New" panose="02070309020205020404" pitchFamily="49" charset="0"/>
              <a:cs typeface="Courier New" panose="02070309020205020404" pitchFamily="49" charset="0"/>
            </a:endParaRPr>
          </a:p>
          <a:p>
            <a:endParaRPr lang="en-US" sz="1100" b="1" dirty="0" smtClean="0">
              <a:latin typeface="Courier New" panose="02070309020205020404" pitchFamily="49" charset="0"/>
              <a:cs typeface="Courier New" panose="02070309020205020404" pitchFamily="49" charset="0"/>
            </a:endParaRPr>
          </a:p>
          <a:p>
            <a:endParaRPr lang="en-US" sz="1100" b="1" dirty="0" smtClean="0">
              <a:latin typeface="Courier New" panose="02070309020205020404" pitchFamily="49" charset="0"/>
              <a:cs typeface="Courier New" panose="02070309020205020404" pitchFamily="49" charset="0"/>
            </a:endParaRPr>
          </a:p>
          <a:p>
            <a:pPr marL="171450" indent="-171450">
              <a:buFont typeface="Wingdings" panose="05000000000000000000" pitchFamily="2" charset="2"/>
              <a:buChar char="Ø"/>
            </a:pPr>
            <a:endParaRPr lang="en-US" sz="1100" b="1" dirty="0" smtClean="0"/>
          </a:p>
          <a:p>
            <a:endParaRPr lang="en-IN" sz="1100" b="1" dirty="0" smtClean="0"/>
          </a:p>
        </p:txBody>
      </p:sp>
      <p:cxnSp>
        <p:nvCxnSpPr>
          <p:cNvPr id="7" name="Straight Connector 6"/>
          <p:cNvCxnSpPr/>
          <p:nvPr/>
        </p:nvCxnSpPr>
        <p:spPr>
          <a:xfrm>
            <a:off x="0" y="520377"/>
            <a:ext cx="9144000" cy="0"/>
          </a:xfrm>
          <a:prstGeom prst="line">
            <a:avLst/>
          </a:prstGeom>
          <a:ln w="19050" cmpd="sng">
            <a:solidFill>
              <a:schemeClr val="accent3"/>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01296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10" end="1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
                                            <p:txEl>
                                              <p:pRg st="11" end="11"/>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
                                            <p:txEl>
                                              <p:pRg st="12" end="12"/>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
                                            <p:txEl>
                                              <p:pRg st="13" end="13"/>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
                                            <p:txEl>
                                              <p:pRg st="14" end="14"/>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
                                            <p:txEl>
                                              <p:pRg st="15" end="15"/>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6">
                                            <p:txEl>
                                              <p:pRg st="16" end="16"/>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6">
                                            <p:txEl>
                                              <p:pRg st="17" end="17"/>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
                                            <p:txEl>
                                              <p:pRg st="18" end="18"/>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6">
                                            <p:txEl>
                                              <p:pRg st="19" end="19"/>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6">
                                            <p:txEl>
                                              <p:pRg st="20" end="20"/>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6">
                                            <p:txEl>
                                              <p:pRg st="21" end="2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3528" y="15087"/>
            <a:ext cx="7488832" cy="523220"/>
          </a:xfrm>
          <a:prstGeom prst="rect">
            <a:avLst/>
          </a:prstGeom>
          <a:noFill/>
        </p:spPr>
        <p:txBody>
          <a:bodyPr wrap="square" rtlCol="0">
            <a:spAutoFit/>
          </a:bodyPr>
          <a:lstStyle/>
          <a:p>
            <a:r>
              <a:rPr lang="en-IN" sz="2800" b="1" dirty="0" smtClean="0">
                <a:latin typeface="+mj-lt"/>
              </a:rPr>
              <a:t>Working with Remotes</a:t>
            </a:r>
            <a:endParaRPr lang="en-US" sz="2800" b="1" dirty="0">
              <a:latin typeface="+mj-lt"/>
            </a:endParaRPr>
          </a:p>
        </p:txBody>
      </p:sp>
      <p:sp>
        <p:nvSpPr>
          <p:cNvPr id="6" name="TextBox 5"/>
          <p:cNvSpPr txBox="1"/>
          <p:nvPr/>
        </p:nvSpPr>
        <p:spPr>
          <a:xfrm>
            <a:off x="331766" y="667054"/>
            <a:ext cx="8820472" cy="2462213"/>
          </a:xfrm>
          <a:prstGeom prst="rect">
            <a:avLst/>
          </a:prstGeom>
          <a:noFill/>
        </p:spPr>
        <p:txBody>
          <a:bodyPr wrap="square" rtlCol="0">
            <a:spAutoFit/>
          </a:bodyPr>
          <a:lstStyle/>
          <a:p>
            <a:pPr marL="171450" indent="-171450">
              <a:buFont typeface="Wingdings" panose="05000000000000000000" pitchFamily="2" charset="2"/>
              <a:buChar char="Ø"/>
            </a:pPr>
            <a:r>
              <a:rPr lang="en-IN" sz="1100" b="1" dirty="0"/>
              <a:t>Removing and Renaming Remotes</a:t>
            </a:r>
            <a:endParaRPr lang="en-US" sz="1100" b="1" dirty="0" smtClean="0">
              <a:latin typeface="Courier New" panose="02070309020205020404" pitchFamily="49" charset="0"/>
              <a:cs typeface="Courier New" panose="02070309020205020404" pitchFamily="49" charset="0"/>
            </a:endParaRPr>
          </a:p>
          <a:p>
            <a:endParaRPr lang="en-US" sz="1100" b="1" dirty="0" smtClean="0">
              <a:latin typeface="Courier New" panose="02070309020205020404" pitchFamily="49" charset="0"/>
              <a:cs typeface="Courier New" panose="02070309020205020404" pitchFamily="49" charset="0"/>
            </a:endParaRPr>
          </a:p>
          <a:p>
            <a:r>
              <a:rPr lang="fr-FR" sz="1100" dirty="0">
                <a:latin typeface="Courier New" panose="02070309020205020404" pitchFamily="49" charset="0"/>
                <a:cs typeface="Courier New" panose="02070309020205020404" pitchFamily="49" charset="0"/>
              </a:rPr>
              <a:t>$ git </a:t>
            </a:r>
            <a:r>
              <a:rPr lang="fr-FR" sz="1100" dirty="0" err="1">
                <a:latin typeface="Courier New" panose="02070309020205020404" pitchFamily="49" charset="0"/>
                <a:cs typeface="Courier New" panose="02070309020205020404" pitchFamily="49" charset="0"/>
              </a:rPr>
              <a:t>remote</a:t>
            </a:r>
            <a:r>
              <a:rPr lang="fr-FR" sz="1100" dirty="0">
                <a:latin typeface="Courier New" panose="02070309020205020404" pitchFamily="49" charset="0"/>
                <a:cs typeface="Courier New" panose="02070309020205020404" pitchFamily="49" charset="0"/>
              </a:rPr>
              <a:t> </a:t>
            </a:r>
            <a:r>
              <a:rPr lang="fr-FR" sz="1100" dirty="0" err="1">
                <a:latin typeface="Courier New" panose="02070309020205020404" pitchFamily="49" charset="0"/>
                <a:cs typeface="Courier New" panose="02070309020205020404" pitchFamily="49" charset="0"/>
              </a:rPr>
              <a:t>rename</a:t>
            </a:r>
            <a:r>
              <a:rPr lang="fr-FR" sz="1100" dirty="0">
                <a:latin typeface="Courier New" panose="02070309020205020404" pitchFamily="49" charset="0"/>
                <a:cs typeface="Courier New" panose="02070309020205020404" pitchFamily="49" charset="0"/>
              </a:rPr>
              <a:t> </a:t>
            </a:r>
            <a:r>
              <a:rPr lang="fr-FR" sz="1100" dirty="0" err="1">
                <a:latin typeface="Courier New" panose="02070309020205020404" pitchFamily="49" charset="0"/>
                <a:cs typeface="Courier New" panose="02070309020205020404" pitchFamily="49" charset="0"/>
              </a:rPr>
              <a:t>pb</a:t>
            </a:r>
            <a:r>
              <a:rPr lang="fr-FR" sz="1100" dirty="0">
                <a:latin typeface="Courier New" panose="02070309020205020404" pitchFamily="49" charset="0"/>
                <a:cs typeface="Courier New" panose="02070309020205020404" pitchFamily="49" charset="0"/>
              </a:rPr>
              <a:t> </a:t>
            </a:r>
            <a:r>
              <a:rPr lang="fr-FR" sz="1100" dirty="0" err="1">
                <a:latin typeface="Courier New" panose="02070309020205020404" pitchFamily="49" charset="0"/>
                <a:cs typeface="Courier New" panose="02070309020205020404" pitchFamily="49" charset="0"/>
              </a:rPr>
              <a:t>paul</a:t>
            </a:r>
            <a:endParaRPr lang="fr-FR" sz="1100" dirty="0">
              <a:latin typeface="Courier New" panose="02070309020205020404" pitchFamily="49" charset="0"/>
              <a:cs typeface="Courier New" panose="02070309020205020404" pitchFamily="49" charset="0"/>
            </a:endParaRPr>
          </a:p>
          <a:p>
            <a:r>
              <a:rPr lang="en-IN" sz="1100" dirty="0">
                <a:latin typeface="Courier New" panose="02070309020205020404" pitchFamily="49" charset="0"/>
                <a:cs typeface="Courier New" panose="02070309020205020404" pitchFamily="49" charset="0"/>
              </a:rPr>
              <a:t>$ git remote</a:t>
            </a:r>
          </a:p>
          <a:p>
            <a:r>
              <a:rPr lang="en-IN" sz="1100" dirty="0">
                <a:latin typeface="Courier New" panose="02070309020205020404" pitchFamily="49" charset="0"/>
                <a:cs typeface="Courier New" panose="02070309020205020404" pitchFamily="49" charset="0"/>
              </a:rPr>
              <a:t>origin</a:t>
            </a:r>
          </a:p>
          <a:p>
            <a:r>
              <a:rPr lang="en-IN" sz="1100" dirty="0" err="1" smtClean="0">
                <a:latin typeface="Courier New" panose="02070309020205020404" pitchFamily="49" charset="0"/>
                <a:cs typeface="Courier New" panose="02070309020205020404" pitchFamily="49" charset="0"/>
              </a:rPr>
              <a:t>paul</a:t>
            </a:r>
            <a:endParaRPr lang="en-IN" sz="1100" dirty="0" smtClean="0">
              <a:latin typeface="Courier New" panose="02070309020205020404" pitchFamily="49" charset="0"/>
              <a:cs typeface="Courier New" panose="02070309020205020404" pitchFamily="49" charset="0"/>
            </a:endParaRPr>
          </a:p>
          <a:p>
            <a:r>
              <a:rPr lang="en-US" sz="1100" dirty="0">
                <a:latin typeface="Courier New" panose="02070309020205020404" pitchFamily="49" charset="0"/>
                <a:cs typeface="Courier New" panose="02070309020205020404" pitchFamily="49" charset="0"/>
              </a:rPr>
              <a:t>$</a:t>
            </a:r>
            <a:endParaRPr lang="en-US" sz="1100" dirty="0" smtClean="0">
              <a:latin typeface="Courier New" panose="02070309020205020404" pitchFamily="49" charset="0"/>
              <a:cs typeface="Courier New" panose="02070309020205020404" pitchFamily="49" charset="0"/>
            </a:endParaRPr>
          </a:p>
          <a:p>
            <a:endParaRPr lang="en-US" sz="1100" b="1" dirty="0" smtClean="0"/>
          </a:p>
          <a:p>
            <a:endParaRPr lang="en-US" sz="1100" b="1" dirty="0" smtClean="0"/>
          </a:p>
          <a:p>
            <a:r>
              <a:rPr lang="en-IN" sz="1100" b="1" dirty="0">
                <a:latin typeface="Courier New" panose="02070309020205020404" pitchFamily="49" charset="0"/>
                <a:cs typeface="Courier New" panose="02070309020205020404" pitchFamily="49" charset="0"/>
              </a:rPr>
              <a:t>$ </a:t>
            </a:r>
            <a:r>
              <a:rPr lang="en-IN" sz="1100" dirty="0">
                <a:latin typeface="Courier New" panose="02070309020205020404" pitchFamily="49" charset="0"/>
                <a:cs typeface="Courier New" panose="02070309020205020404" pitchFamily="49" charset="0"/>
              </a:rPr>
              <a:t>git remote </a:t>
            </a:r>
            <a:r>
              <a:rPr lang="en-IN" sz="1100" dirty="0" err="1">
                <a:latin typeface="Courier New" panose="02070309020205020404" pitchFamily="49" charset="0"/>
                <a:cs typeface="Courier New" panose="02070309020205020404" pitchFamily="49" charset="0"/>
              </a:rPr>
              <a:t>rm</a:t>
            </a:r>
            <a:r>
              <a:rPr lang="en-IN" sz="1100" dirty="0">
                <a:latin typeface="Courier New" panose="02070309020205020404" pitchFamily="49" charset="0"/>
                <a:cs typeface="Courier New" panose="02070309020205020404" pitchFamily="49" charset="0"/>
              </a:rPr>
              <a:t> </a:t>
            </a:r>
            <a:r>
              <a:rPr lang="en-IN" sz="1100" dirty="0" err="1">
                <a:latin typeface="Courier New" panose="02070309020205020404" pitchFamily="49" charset="0"/>
                <a:cs typeface="Courier New" panose="02070309020205020404" pitchFamily="49" charset="0"/>
              </a:rPr>
              <a:t>paul</a:t>
            </a:r>
            <a:endParaRPr lang="en-IN" sz="1100" dirty="0">
              <a:latin typeface="Courier New" panose="02070309020205020404" pitchFamily="49" charset="0"/>
              <a:cs typeface="Courier New" panose="02070309020205020404" pitchFamily="49" charset="0"/>
            </a:endParaRPr>
          </a:p>
          <a:p>
            <a:r>
              <a:rPr lang="en-IN" sz="1100" b="1" dirty="0">
                <a:latin typeface="Courier New" panose="02070309020205020404" pitchFamily="49" charset="0"/>
                <a:cs typeface="Courier New" panose="02070309020205020404" pitchFamily="49" charset="0"/>
              </a:rPr>
              <a:t>$ </a:t>
            </a:r>
            <a:r>
              <a:rPr lang="en-IN" sz="1100" dirty="0">
                <a:latin typeface="Courier New" panose="02070309020205020404" pitchFamily="49" charset="0"/>
                <a:cs typeface="Courier New" panose="02070309020205020404" pitchFamily="49" charset="0"/>
              </a:rPr>
              <a:t>git remote</a:t>
            </a:r>
          </a:p>
          <a:p>
            <a:r>
              <a:rPr lang="en-IN" sz="1100" dirty="0" smtClean="0">
                <a:latin typeface="Courier New" panose="02070309020205020404" pitchFamily="49" charset="0"/>
                <a:cs typeface="Courier New" panose="02070309020205020404" pitchFamily="49" charset="0"/>
              </a:rPr>
              <a:t>origin</a:t>
            </a:r>
          </a:p>
          <a:p>
            <a:r>
              <a:rPr lang="en-US" sz="1100" b="1" dirty="0">
                <a:latin typeface="Courier New" panose="02070309020205020404" pitchFamily="49" charset="0"/>
                <a:cs typeface="Courier New" panose="02070309020205020404" pitchFamily="49" charset="0"/>
              </a:rPr>
              <a:t>$</a:t>
            </a:r>
          </a:p>
          <a:p>
            <a:endParaRPr lang="en-IN" sz="1100" b="1" dirty="0" smtClean="0"/>
          </a:p>
        </p:txBody>
      </p:sp>
      <p:cxnSp>
        <p:nvCxnSpPr>
          <p:cNvPr id="7" name="Straight Connector 6"/>
          <p:cNvCxnSpPr/>
          <p:nvPr/>
        </p:nvCxnSpPr>
        <p:spPr>
          <a:xfrm>
            <a:off x="0" y="520377"/>
            <a:ext cx="9144000" cy="0"/>
          </a:xfrm>
          <a:prstGeom prst="line">
            <a:avLst/>
          </a:prstGeom>
          <a:ln w="19050" cmpd="sng">
            <a:solidFill>
              <a:schemeClr val="accent3"/>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684720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10" end="1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xEl>
                                              <p:pRg st="11" end="11"/>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3528" y="15087"/>
            <a:ext cx="7488832" cy="523220"/>
          </a:xfrm>
          <a:prstGeom prst="rect">
            <a:avLst/>
          </a:prstGeom>
          <a:noFill/>
        </p:spPr>
        <p:txBody>
          <a:bodyPr wrap="square" rtlCol="0">
            <a:spAutoFit/>
          </a:bodyPr>
          <a:lstStyle/>
          <a:p>
            <a:r>
              <a:rPr lang="en-IN" sz="2800" b="1" dirty="0" smtClean="0">
                <a:latin typeface="+mj-lt"/>
              </a:rPr>
              <a:t>Tagging</a:t>
            </a:r>
            <a:endParaRPr lang="en-US" sz="2800" b="1" dirty="0">
              <a:latin typeface="+mj-lt"/>
            </a:endParaRPr>
          </a:p>
        </p:txBody>
      </p:sp>
      <p:sp>
        <p:nvSpPr>
          <p:cNvPr id="6" name="TextBox 5"/>
          <p:cNvSpPr txBox="1"/>
          <p:nvPr/>
        </p:nvSpPr>
        <p:spPr>
          <a:xfrm>
            <a:off x="331766" y="667054"/>
            <a:ext cx="8820472" cy="3816429"/>
          </a:xfrm>
          <a:prstGeom prst="rect">
            <a:avLst/>
          </a:prstGeom>
          <a:noFill/>
        </p:spPr>
        <p:txBody>
          <a:bodyPr wrap="square" rtlCol="0">
            <a:spAutoFit/>
          </a:bodyPr>
          <a:lstStyle/>
          <a:p>
            <a:pPr marL="171450" indent="-171450">
              <a:buFont typeface="Wingdings" panose="05000000000000000000" pitchFamily="2" charset="2"/>
              <a:buChar char="Ø"/>
            </a:pPr>
            <a:r>
              <a:rPr lang="en-IN" sz="1100" b="1" dirty="0"/>
              <a:t>Listing Your </a:t>
            </a:r>
            <a:r>
              <a:rPr lang="en-IN" sz="1100" b="1" dirty="0" smtClean="0"/>
              <a:t>Tags</a:t>
            </a:r>
          </a:p>
          <a:p>
            <a:endParaRPr lang="en-US" sz="1100" b="1" dirty="0" smtClean="0"/>
          </a:p>
          <a:p>
            <a:r>
              <a:rPr lang="en-IN" sz="1100" dirty="0">
                <a:latin typeface="Courier New" panose="02070309020205020404" pitchFamily="49" charset="0"/>
                <a:cs typeface="Courier New" panose="02070309020205020404" pitchFamily="49" charset="0"/>
              </a:rPr>
              <a:t>$ git tag</a:t>
            </a:r>
          </a:p>
          <a:p>
            <a:r>
              <a:rPr lang="en-IN" sz="1100" dirty="0">
                <a:latin typeface="Courier New" panose="02070309020205020404" pitchFamily="49" charset="0"/>
                <a:cs typeface="Courier New" panose="02070309020205020404" pitchFamily="49" charset="0"/>
              </a:rPr>
              <a:t>v0.1</a:t>
            </a:r>
          </a:p>
          <a:p>
            <a:r>
              <a:rPr lang="en-IN" sz="1100" dirty="0" smtClean="0">
                <a:latin typeface="Courier New" panose="02070309020205020404" pitchFamily="49" charset="0"/>
                <a:cs typeface="Courier New" panose="02070309020205020404" pitchFamily="49" charset="0"/>
              </a:rPr>
              <a:t>v1.3</a:t>
            </a:r>
          </a:p>
          <a:p>
            <a:r>
              <a:rPr lang="en-US" sz="1100" dirty="0" smtClean="0">
                <a:latin typeface="Courier New" panose="02070309020205020404" pitchFamily="49" charset="0"/>
                <a:cs typeface="Courier New" panose="02070309020205020404" pitchFamily="49" charset="0"/>
              </a:rPr>
              <a:t>....</a:t>
            </a:r>
            <a:endParaRPr lang="en-IN" sz="1100" dirty="0" smtClean="0">
              <a:latin typeface="Courier New" panose="02070309020205020404" pitchFamily="49" charset="0"/>
              <a:cs typeface="Courier New" panose="02070309020205020404" pitchFamily="49" charset="0"/>
            </a:endParaRPr>
          </a:p>
          <a:p>
            <a:r>
              <a:rPr lang="en-US" sz="1100" dirty="0" smtClean="0">
                <a:latin typeface="Courier New" panose="02070309020205020404" pitchFamily="49" charset="0"/>
                <a:cs typeface="Courier New" panose="02070309020205020404" pitchFamily="49" charset="0"/>
              </a:rPr>
              <a:t>$</a:t>
            </a:r>
          </a:p>
          <a:p>
            <a:endParaRPr lang="en-US" sz="1100" b="1" dirty="0" smtClean="0">
              <a:latin typeface="Courier New" panose="02070309020205020404" pitchFamily="49" charset="0"/>
              <a:cs typeface="Courier New" panose="02070309020205020404" pitchFamily="49" charset="0"/>
            </a:endParaRPr>
          </a:p>
          <a:p>
            <a:endParaRPr lang="en-US" sz="1100" b="1" dirty="0">
              <a:latin typeface="Courier New" panose="02070309020205020404" pitchFamily="49" charset="0"/>
              <a:cs typeface="Courier New" panose="02070309020205020404" pitchFamily="49" charset="0"/>
            </a:endParaRPr>
          </a:p>
          <a:p>
            <a:r>
              <a:rPr lang="en-IN" sz="1100" dirty="0">
                <a:latin typeface="Courier New" panose="02070309020205020404" pitchFamily="49" charset="0"/>
                <a:cs typeface="Courier New" panose="02070309020205020404" pitchFamily="49" charset="0"/>
              </a:rPr>
              <a:t>$ git tag -l 'v1.8.5*'</a:t>
            </a:r>
          </a:p>
          <a:p>
            <a:r>
              <a:rPr lang="en-IN" sz="1100" dirty="0">
                <a:latin typeface="Courier New" panose="02070309020205020404" pitchFamily="49" charset="0"/>
                <a:cs typeface="Courier New" panose="02070309020205020404" pitchFamily="49" charset="0"/>
              </a:rPr>
              <a:t>v1.8.5</a:t>
            </a:r>
          </a:p>
          <a:p>
            <a:r>
              <a:rPr lang="en-IN" sz="1100" dirty="0">
                <a:latin typeface="Courier New" panose="02070309020205020404" pitchFamily="49" charset="0"/>
                <a:cs typeface="Courier New" panose="02070309020205020404" pitchFamily="49" charset="0"/>
              </a:rPr>
              <a:t>v1.8.5-rc0</a:t>
            </a:r>
          </a:p>
          <a:p>
            <a:r>
              <a:rPr lang="en-IN" sz="1100" dirty="0">
                <a:latin typeface="Courier New" panose="02070309020205020404" pitchFamily="49" charset="0"/>
                <a:cs typeface="Courier New" panose="02070309020205020404" pitchFamily="49" charset="0"/>
              </a:rPr>
              <a:t>v1.8.5-rc1</a:t>
            </a:r>
          </a:p>
          <a:p>
            <a:r>
              <a:rPr lang="en-IN" sz="1100" dirty="0">
                <a:latin typeface="Courier New" panose="02070309020205020404" pitchFamily="49" charset="0"/>
                <a:cs typeface="Courier New" panose="02070309020205020404" pitchFamily="49" charset="0"/>
              </a:rPr>
              <a:t>v1.8.5-rc2</a:t>
            </a:r>
          </a:p>
          <a:p>
            <a:r>
              <a:rPr lang="en-IN" sz="1100" dirty="0">
                <a:latin typeface="Courier New" panose="02070309020205020404" pitchFamily="49" charset="0"/>
                <a:cs typeface="Courier New" panose="02070309020205020404" pitchFamily="49" charset="0"/>
              </a:rPr>
              <a:t>v1.8.5-rc3</a:t>
            </a:r>
          </a:p>
          <a:p>
            <a:r>
              <a:rPr lang="en-IN" sz="1100" dirty="0">
                <a:latin typeface="Courier New" panose="02070309020205020404" pitchFamily="49" charset="0"/>
                <a:cs typeface="Courier New" panose="02070309020205020404" pitchFamily="49" charset="0"/>
              </a:rPr>
              <a:t>v1.8.5.1</a:t>
            </a:r>
          </a:p>
          <a:p>
            <a:r>
              <a:rPr lang="en-IN" sz="1100" dirty="0">
                <a:latin typeface="Courier New" panose="02070309020205020404" pitchFamily="49" charset="0"/>
                <a:cs typeface="Courier New" panose="02070309020205020404" pitchFamily="49" charset="0"/>
              </a:rPr>
              <a:t>v1.8.5.2</a:t>
            </a:r>
          </a:p>
          <a:p>
            <a:r>
              <a:rPr lang="en-IN" sz="1100" dirty="0">
                <a:latin typeface="Courier New" panose="02070309020205020404" pitchFamily="49" charset="0"/>
                <a:cs typeface="Courier New" panose="02070309020205020404" pitchFamily="49" charset="0"/>
              </a:rPr>
              <a:t>v1.8.5.3</a:t>
            </a:r>
          </a:p>
          <a:p>
            <a:r>
              <a:rPr lang="en-IN" sz="1100" dirty="0">
                <a:latin typeface="Courier New" panose="02070309020205020404" pitchFamily="49" charset="0"/>
                <a:cs typeface="Courier New" panose="02070309020205020404" pitchFamily="49" charset="0"/>
              </a:rPr>
              <a:t>v1.8.5.4</a:t>
            </a:r>
          </a:p>
          <a:p>
            <a:r>
              <a:rPr lang="en-IN" sz="1100" dirty="0">
                <a:latin typeface="Courier New" panose="02070309020205020404" pitchFamily="49" charset="0"/>
                <a:cs typeface="Courier New" panose="02070309020205020404" pitchFamily="49" charset="0"/>
              </a:rPr>
              <a:t>v1.8.5.5</a:t>
            </a:r>
          </a:p>
          <a:p>
            <a:r>
              <a:rPr lang="en-US" sz="1100" dirty="0">
                <a:latin typeface="Courier New" panose="02070309020205020404" pitchFamily="49" charset="0"/>
                <a:cs typeface="Courier New" panose="02070309020205020404" pitchFamily="49" charset="0"/>
              </a:rPr>
              <a:t>$</a:t>
            </a:r>
          </a:p>
          <a:p>
            <a:endParaRPr lang="en-IN" sz="1100" b="1" dirty="0" smtClean="0">
              <a:latin typeface="Courier New" panose="02070309020205020404" pitchFamily="49" charset="0"/>
              <a:cs typeface="Courier New" panose="02070309020205020404" pitchFamily="49" charset="0"/>
            </a:endParaRPr>
          </a:p>
        </p:txBody>
      </p:sp>
      <p:cxnSp>
        <p:nvCxnSpPr>
          <p:cNvPr id="7" name="Straight Connector 6"/>
          <p:cNvCxnSpPr/>
          <p:nvPr/>
        </p:nvCxnSpPr>
        <p:spPr>
          <a:xfrm>
            <a:off x="0" y="520377"/>
            <a:ext cx="9144000" cy="0"/>
          </a:xfrm>
          <a:prstGeom prst="line">
            <a:avLst/>
          </a:prstGeom>
          <a:ln w="19050" cmpd="sng">
            <a:solidFill>
              <a:schemeClr val="accent3"/>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40604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xEl>
                                              <p:pRg st="10" end="1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
                                            <p:txEl>
                                              <p:pRg st="11" end="11"/>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
                                            <p:txEl>
                                              <p:pRg st="12" end="12"/>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
                                            <p:txEl>
                                              <p:pRg st="13" end="13"/>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
                                            <p:txEl>
                                              <p:pRg st="14" end="14"/>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
                                            <p:txEl>
                                              <p:pRg st="15" end="15"/>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6">
                                            <p:txEl>
                                              <p:pRg st="16" end="16"/>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6">
                                            <p:txEl>
                                              <p:pRg st="17" end="17"/>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
                                            <p:txEl>
                                              <p:pRg st="18" end="18"/>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6">
                                            <p:txEl>
                                              <p:pRg st="19" end="19"/>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6">
                                            <p:txEl>
                                              <p:pRg st="20" end="2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3528" y="15087"/>
            <a:ext cx="7488832" cy="523220"/>
          </a:xfrm>
          <a:prstGeom prst="rect">
            <a:avLst/>
          </a:prstGeom>
          <a:noFill/>
        </p:spPr>
        <p:txBody>
          <a:bodyPr wrap="square" rtlCol="0">
            <a:spAutoFit/>
          </a:bodyPr>
          <a:lstStyle/>
          <a:p>
            <a:r>
              <a:rPr lang="en-IN" sz="2800" b="1" dirty="0" smtClean="0">
                <a:latin typeface="+mj-lt"/>
              </a:rPr>
              <a:t>Tagging</a:t>
            </a:r>
            <a:endParaRPr lang="en-US" sz="2800" b="1" dirty="0">
              <a:latin typeface="+mj-lt"/>
            </a:endParaRPr>
          </a:p>
        </p:txBody>
      </p:sp>
      <p:sp>
        <p:nvSpPr>
          <p:cNvPr id="6" name="TextBox 5"/>
          <p:cNvSpPr txBox="1"/>
          <p:nvPr/>
        </p:nvSpPr>
        <p:spPr>
          <a:xfrm>
            <a:off x="331766" y="667054"/>
            <a:ext cx="8820472" cy="4493538"/>
          </a:xfrm>
          <a:prstGeom prst="rect">
            <a:avLst/>
          </a:prstGeom>
          <a:noFill/>
        </p:spPr>
        <p:txBody>
          <a:bodyPr wrap="square" rtlCol="0">
            <a:spAutoFit/>
          </a:bodyPr>
          <a:lstStyle/>
          <a:p>
            <a:pPr marL="171450" indent="-171450">
              <a:buFont typeface="Wingdings" panose="05000000000000000000" pitchFamily="2" charset="2"/>
              <a:buChar char="Ø"/>
            </a:pPr>
            <a:r>
              <a:rPr lang="en-IN" sz="1100" b="1" dirty="0"/>
              <a:t>Creating </a:t>
            </a:r>
            <a:r>
              <a:rPr lang="en-IN" sz="1100" b="1" dirty="0" smtClean="0"/>
              <a:t>Tags - </a:t>
            </a:r>
            <a:r>
              <a:rPr lang="en-IN" sz="1100" b="1" dirty="0"/>
              <a:t>Annotated </a:t>
            </a:r>
            <a:r>
              <a:rPr lang="en-IN" sz="1100" b="1" dirty="0" smtClean="0"/>
              <a:t>Tags</a:t>
            </a:r>
          </a:p>
          <a:p>
            <a:pPr marL="171450" indent="-171450">
              <a:buFont typeface="Wingdings" panose="05000000000000000000" pitchFamily="2" charset="2"/>
              <a:buChar char="Ø"/>
            </a:pPr>
            <a:endParaRPr lang="en-US" sz="1100" b="1" dirty="0"/>
          </a:p>
          <a:p>
            <a:r>
              <a:rPr lang="en-IN" sz="1100" dirty="0" smtClean="0">
                <a:latin typeface="Courier New" panose="02070309020205020404" pitchFamily="49" charset="0"/>
                <a:cs typeface="Courier New" panose="02070309020205020404" pitchFamily="49" charset="0"/>
              </a:rPr>
              <a:t>$ git </a:t>
            </a:r>
            <a:r>
              <a:rPr lang="en-IN" sz="1100" dirty="0">
                <a:latin typeface="Courier New" panose="02070309020205020404" pitchFamily="49" charset="0"/>
                <a:cs typeface="Courier New" panose="02070309020205020404" pitchFamily="49" charset="0"/>
              </a:rPr>
              <a:t>tag -a v1.4 -m 'my version 1.4'</a:t>
            </a:r>
          </a:p>
          <a:p>
            <a:r>
              <a:rPr lang="en-IN" sz="1100" dirty="0">
                <a:latin typeface="Courier New" panose="02070309020205020404" pitchFamily="49" charset="0"/>
                <a:cs typeface="Courier New" panose="02070309020205020404" pitchFamily="49" charset="0"/>
              </a:rPr>
              <a:t>$ git tag</a:t>
            </a:r>
          </a:p>
          <a:p>
            <a:r>
              <a:rPr lang="en-IN" sz="1100" dirty="0">
                <a:latin typeface="Courier New" panose="02070309020205020404" pitchFamily="49" charset="0"/>
                <a:cs typeface="Courier New" panose="02070309020205020404" pitchFamily="49" charset="0"/>
              </a:rPr>
              <a:t>v0.1</a:t>
            </a:r>
          </a:p>
          <a:p>
            <a:r>
              <a:rPr lang="en-IN" sz="1100" dirty="0">
                <a:latin typeface="Courier New" panose="02070309020205020404" pitchFamily="49" charset="0"/>
                <a:cs typeface="Courier New" panose="02070309020205020404" pitchFamily="49" charset="0"/>
              </a:rPr>
              <a:t>v1.3</a:t>
            </a:r>
          </a:p>
          <a:p>
            <a:r>
              <a:rPr lang="en-IN" sz="1100" dirty="0" smtClean="0">
                <a:latin typeface="Courier New" panose="02070309020205020404" pitchFamily="49" charset="0"/>
                <a:cs typeface="Courier New" panose="02070309020205020404" pitchFamily="49" charset="0"/>
              </a:rPr>
              <a:t>v1.4</a:t>
            </a:r>
          </a:p>
          <a:p>
            <a:r>
              <a:rPr lang="en-US" sz="1100" dirty="0" smtClean="0">
                <a:latin typeface="Courier New" panose="02070309020205020404" pitchFamily="49" charset="0"/>
                <a:cs typeface="Courier New" panose="02070309020205020404" pitchFamily="49" charset="0"/>
              </a:rPr>
              <a:t>.....</a:t>
            </a:r>
          </a:p>
          <a:p>
            <a:r>
              <a:rPr lang="en-US" sz="1100" dirty="0" smtClean="0">
                <a:latin typeface="Courier New" panose="02070309020205020404" pitchFamily="49" charset="0"/>
                <a:cs typeface="Courier New" panose="02070309020205020404" pitchFamily="49" charset="0"/>
              </a:rPr>
              <a:t>$</a:t>
            </a:r>
            <a:endParaRPr lang="en-US" sz="1100" dirty="0">
              <a:latin typeface="Courier New" panose="02070309020205020404" pitchFamily="49" charset="0"/>
              <a:cs typeface="Courier New" panose="02070309020205020404" pitchFamily="49" charset="0"/>
            </a:endParaRPr>
          </a:p>
          <a:p>
            <a:endParaRPr lang="en-US" sz="1100" b="1" dirty="0" smtClean="0"/>
          </a:p>
          <a:p>
            <a:r>
              <a:rPr lang="en-IN" sz="1100" dirty="0">
                <a:latin typeface="Courier New" panose="02070309020205020404" pitchFamily="49" charset="0"/>
                <a:cs typeface="Courier New" panose="02070309020205020404" pitchFamily="49" charset="0"/>
              </a:rPr>
              <a:t>$ git show v1.4</a:t>
            </a:r>
          </a:p>
          <a:p>
            <a:r>
              <a:rPr lang="en-IN" sz="1100" dirty="0">
                <a:latin typeface="Courier New" panose="02070309020205020404" pitchFamily="49" charset="0"/>
                <a:cs typeface="Courier New" panose="02070309020205020404" pitchFamily="49" charset="0"/>
              </a:rPr>
              <a:t>tag v1.4</a:t>
            </a:r>
          </a:p>
          <a:p>
            <a:r>
              <a:rPr lang="en-IN" sz="1100" dirty="0">
                <a:latin typeface="Courier New" panose="02070309020205020404" pitchFamily="49" charset="0"/>
                <a:cs typeface="Courier New" panose="02070309020205020404" pitchFamily="49" charset="0"/>
              </a:rPr>
              <a:t>Tagger: Ben Straub &lt;ben@straub.cc&gt;</a:t>
            </a:r>
          </a:p>
          <a:p>
            <a:r>
              <a:rPr lang="en-US" sz="1100" dirty="0">
                <a:latin typeface="Courier New" panose="02070309020205020404" pitchFamily="49" charset="0"/>
                <a:cs typeface="Courier New" panose="02070309020205020404" pitchFamily="49" charset="0"/>
              </a:rPr>
              <a:t>Date: </a:t>
            </a:r>
            <a:r>
              <a:rPr lang="en-US" sz="1100" dirty="0" smtClean="0">
                <a:latin typeface="Courier New" panose="02070309020205020404" pitchFamily="49" charset="0"/>
                <a:cs typeface="Courier New" panose="02070309020205020404" pitchFamily="49" charset="0"/>
              </a:rPr>
              <a:t>  Sat </a:t>
            </a:r>
            <a:r>
              <a:rPr lang="en-US" sz="1100" dirty="0">
                <a:latin typeface="Courier New" panose="02070309020205020404" pitchFamily="49" charset="0"/>
                <a:cs typeface="Courier New" panose="02070309020205020404" pitchFamily="49" charset="0"/>
              </a:rPr>
              <a:t>May 3 20:19:12 2014 -0700</a:t>
            </a:r>
          </a:p>
          <a:p>
            <a:endParaRPr lang="en-IN" sz="1100" dirty="0" smtClean="0">
              <a:latin typeface="Courier New" panose="02070309020205020404" pitchFamily="49" charset="0"/>
              <a:cs typeface="Courier New" panose="02070309020205020404" pitchFamily="49" charset="0"/>
            </a:endParaRPr>
          </a:p>
          <a:p>
            <a:r>
              <a:rPr lang="en-IN" sz="1100" dirty="0" smtClean="0">
                <a:latin typeface="Courier New" panose="02070309020205020404" pitchFamily="49" charset="0"/>
                <a:cs typeface="Courier New" panose="02070309020205020404" pitchFamily="49" charset="0"/>
              </a:rPr>
              <a:t>my </a:t>
            </a:r>
            <a:r>
              <a:rPr lang="en-IN" sz="1100" dirty="0">
                <a:latin typeface="Courier New" panose="02070309020205020404" pitchFamily="49" charset="0"/>
                <a:cs typeface="Courier New" panose="02070309020205020404" pitchFamily="49" charset="0"/>
              </a:rPr>
              <a:t>version 1.4</a:t>
            </a:r>
          </a:p>
          <a:p>
            <a:endParaRPr lang="en-IN" sz="1100" dirty="0" smtClean="0">
              <a:latin typeface="Courier New" panose="02070309020205020404" pitchFamily="49" charset="0"/>
              <a:cs typeface="Courier New" panose="02070309020205020404" pitchFamily="49" charset="0"/>
            </a:endParaRPr>
          </a:p>
          <a:p>
            <a:r>
              <a:rPr lang="en-IN" sz="1100" dirty="0" smtClean="0">
                <a:latin typeface="Courier New" panose="02070309020205020404" pitchFamily="49" charset="0"/>
                <a:cs typeface="Courier New" panose="02070309020205020404" pitchFamily="49" charset="0"/>
              </a:rPr>
              <a:t>commit </a:t>
            </a:r>
            <a:r>
              <a:rPr lang="en-IN" sz="1100" dirty="0">
                <a:latin typeface="Courier New" panose="02070309020205020404" pitchFamily="49" charset="0"/>
                <a:cs typeface="Courier New" panose="02070309020205020404" pitchFamily="49" charset="0"/>
              </a:rPr>
              <a:t>ca82a6dff817ec66f44342007202690a93763949</a:t>
            </a:r>
          </a:p>
          <a:p>
            <a:r>
              <a:rPr lang="en-IN" sz="1100" dirty="0">
                <a:latin typeface="Courier New" panose="02070309020205020404" pitchFamily="49" charset="0"/>
                <a:cs typeface="Courier New" panose="02070309020205020404" pitchFamily="49" charset="0"/>
              </a:rPr>
              <a:t>Author: Scott Chacon &lt;schacon@gee-mail.com&gt;</a:t>
            </a:r>
          </a:p>
          <a:p>
            <a:r>
              <a:rPr lang="fr-FR" sz="1100" dirty="0">
                <a:latin typeface="Courier New" panose="02070309020205020404" pitchFamily="49" charset="0"/>
                <a:cs typeface="Courier New" panose="02070309020205020404" pitchFamily="49" charset="0"/>
              </a:rPr>
              <a:t>Date: </a:t>
            </a:r>
            <a:r>
              <a:rPr lang="fr-FR" sz="1100" dirty="0" smtClean="0">
                <a:latin typeface="Courier New" panose="02070309020205020404" pitchFamily="49" charset="0"/>
                <a:cs typeface="Courier New" panose="02070309020205020404" pitchFamily="49" charset="0"/>
              </a:rPr>
              <a:t>  Mon </a:t>
            </a:r>
            <a:r>
              <a:rPr lang="fr-FR" sz="1100" dirty="0">
                <a:latin typeface="Courier New" panose="02070309020205020404" pitchFamily="49" charset="0"/>
                <a:cs typeface="Courier New" panose="02070309020205020404" pitchFamily="49" charset="0"/>
              </a:rPr>
              <a:t>Mar 17 21:52:11 2008 -0700</a:t>
            </a:r>
          </a:p>
          <a:p>
            <a:endParaRPr lang="en-IN" sz="1100" dirty="0" smtClean="0">
              <a:latin typeface="Courier New" panose="02070309020205020404" pitchFamily="49" charset="0"/>
              <a:cs typeface="Courier New" panose="02070309020205020404" pitchFamily="49" charset="0"/>
            </a:endParaRPr>
          </a:p>
          <a:p>
            <a:r>
              <a:rPr lang="en-IN" sz="1100" dirty="0" smtClean="0">
                <a:latin typeface="Courier New" panose="02070309020205020404" pitchFamily="49" charset="0"/>
                <a:cs typeface="Courier New" panose="02070309020205020404" pitchFamily="49" charset="0"/>
              </a:rPr>
              <a:t>   changed </a:t>
            </a:r>
            <a:r>
              <a:rPr lang="en-IN" sz="1100" dirty="0">
                <a:latin typeface="Courier New" panose="02070309020205020404" pitchFamily="49" charset="0"/>
                <a:cs typeface="Courier New" panose="02070309020205020404" pitchFamily="49" charset="0"/>
              </a:rPr>
              <a:t>the version </a:t>
            </a:r>
            <a:r>
              <a:rPr lang="en-IN" sz="1100" dirty="0" smtClean="0">
                <a:latin typeface="Courier New" panose="02070309020205020404" pitchFamily="49" charset="0"/>
                <a:cs typeface="Courier New" panose="02070309020205020404" pitchFamily="49" charset="0"/>
              </a:rPr>
              <a:t>number</a:t>
            </a:r>
          </a:p>
          <a:p>
            <a:r>
              <a:rPr lang="en-US" sz="1100" dirty="0" smtClean="0">
                <a:latin typeface="Courier New" panose="02070309020205020404" pitchFamily="49" charset="0"/>
                <a:cs typeface="Courier New" panose="02070309020205020404" pitchFamily="49" charset="0"/>
              </a:rPr>
              <a:t>$</a:t>
            </a:r>
            <a:endParaRPr lang="en-US" sz="1100" dirty="0">
              <a:latin typeface="Courier New" panose="02070309020205020404" pitchFamily="49" charset="0"/>
              <a:cs typeface="Courier New" panose="02070309020205020404" pitchFamily="49" charset="0"/>
            </a:endParaRPr>
          </a:p>
          <a:p>
            <a:endParaRPr lang="en-US" sz="1100" b="1" dirty="0" smtClean="0"/>
          </a:p>
          <a:p>
            <a:endParaRPr lang="en-IN" sz="1100" b="1" dirty="0" smtClean="0">
              <a:latin typeface="Courier New" panose="02070309020205020404" pitchFamily="49" charset="0"/>
              <a:cs typeface="Courier New" panose="02070309020205020404" pitchFamily="49" charset="0"/>
            </a:endParaRPr>
          </a:p>
        </p:txBody>
      </p:sp>
      <p:cxnSp>
        <p:nvCxnSpPr>
          <p:cNvPr id="7" name="Straight Connector 6"/>
          <p:cNvCxnSpPr/>
          <p:nvPr/>
        </p:nvCxnSpPr>
        <p:spPr>
          <a:xfrm>
            <a:off x="0" y="520377"/>
            <a:ext cx="9144000" cy="0"/>
          </a:xfrm>
          <a:prstGeom prst="line">
            <a:avLst/>
          </a:prstGeom>
          <a:ln w="19050" cmpd="sng">
            <a:solidFill>
              <a:schemeClr val="accent3"/>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11529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10" end="1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
                                            <p:txEl>
                                              <p:pRg st="11" end="11"/>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
                                            <p:txEl>
                                              <p:pRg st="12" end="12"/>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
                                            <p:txEl>
                                              <p:pRg st="13" end="13"/>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
                                            <p:txEl>
                                              <p:pRg st="15" end="15"/>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
                                            <p:txEl>
                                              <p:pRg st="17" end="1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6">
                                            <p:txEl>
                                              <p:pRg st="18" end="18"/>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6">
                                            <p:txEl>
                                              <p:pRg st="19" end="19"/>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
                                            <p:txEl>
                                              <p:pRg st="21" end="21"/>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6">
                                            <p:txEl>
                                              <p:pRg st="22" end="2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3528" y="15087"/>
            <a:ext cx="7488832" cy="523220"/>
          </a:xfrm>
          <a:prstGeom prst="rect">
            <a:avLst/>
          </a:prstGeom>
          <a:noFill/>
        </p:spPr>
        <p:txBody>
          <a:bodyPr wrap="square" rtlCol="0">
            <a:spAutoFit/>
          </a:bodyPr>
          <a:lstStyle/>
          <a:p>
            <a:r>
              <a:rPr lang="en-IN" sz="2800" b="1" dirty="0" smtClean="0">
                <a:latin typeface="+mj-lt"/>
              </a:rPr>
              <a:t>Tagging</a:t>
            </a:r>
            <a:endParaRPr lang="en-US" sz="2800" b="1" dirty="0">
              <a:latin typeface="+mj-lt"/>
            </a:endParaRPr>
          </a:p>
        </p:txBody>
      </p:sp>
      <p:sp>
        <p:nvSpPr>
          <p:cNvPr id="6" name="TextBox 5"/>
          <p:cNvSpPr txBox="1"/>
          <p:nvPr/>
        </p:nvSpPr>
        <p:spPr>
          <a:xfrm>
            <a:off x="331766" y="667054"/>
            <a:ext cx="8820472" cy="3816429"/>
          </a:xfrm>
          <a:prstGeom prst="rect">
            <a:avLst/>
          </a:prstGeom>
          <a:noFill/>
        </p:spPr>
        <p:txBody>
          <a:bodyPr wrap="square" rtlCol="0">
            <a:spAutoFit/>
          </a:bodyPr>
          <a:lstStyle/>
          <a:p>
            <a:pPr marL="171450" indent="-171450">
              <a:buFont typeface="Wingdings" panose="05000000000000000000" pitchFamily="2" charset="2"/>
              <a:buChar char="Ø"/>
            </a:pPr>
            <a:r>
              <a:rPr lang="en-IN" sz="1100" b="1" dirty="0"/>
              <a:t>Creating </a:t>
            </a:r>
            <a:r>
              <a:rPr lang="en-IN" sz="1100" b="1" dirty="0" smtClean="0"/>
              <a:t>Tags - </a:t>
            </a:r>
            <a:r>
              <a:rPr lang="en-IN" sz="1100" b="1" dirty="0"/>
              <a:t>Lightweight </a:t>
            </a:r>
            <a:r>
              <a:rPr lang="en-IN" sz="1100" b="1" dirty="0" smtClean="0"/>
              <a:t>Tags</a:t>
            </a:r>
          </a:p>
          <a:p>
            <a:pPr marL="171450" indent="-171450">
              <a:buFont typeface="Wingdings" panose="05000000000000000000" pitchFamily="2" charset="2"/>
              <a:buChar char="Ø"/>
            </a:pPr>
            <a:endParaRPr lang="en-US" sz="1100" b="1" dirty="0"/>
          </a:p>
          <a:p>
            <a:r>
              <a:rPr lang="en-US" sz="1100" dirty="0" smtClean="0">
                <a:latin typeface="Courier New" panose="02070309020205020404" pitchFamily="49" charset="0"/>
                <a:cs typeface="Courier New" panose="02070309020205020404" pitchFamily="49" charset="0"/>
              </a:rPr>
              <a:t>$ </a:t>
            </a:r>
            <a:r>
              <a:rPr lang="en-IN" sz="1100" dirty="0" smtClean="0">
                <a:latin typeface="Courier New" panose="02070309020205020404" pitchFamily="49" charset="0"/>
                <a:cs typeface="Courier New" panose="02070309020205020404" pitchFamily="49" charset="0"/>
              </a:rPr>
              <a:t>git </a:t>
            </a:r>
            <a:r>
              <a:rPr lang="en-IN" sz="1100" dirty="0">
                <a:latin typeface="Courier New" panose="02070309020205020404" pitchFamily="49" charset="0"/>
                <a:cs typeface="Courier New" panose="02070309020205020404" pitchFamily="49" charset="0"/>
              </a:rPr>
              <a:t>tag v1.4-lw</a:t>
            </a:r>
          </a:p>
          <a:p>
            <a:r>
              <a:rPr lang="en-IN" sz="1100" dirty="0">
                <a:latin typeface="Courier New" panose="02070309020205020404" pitchFamily="49" charset="0"/>
                <a:cs typeface="Courier New" panose="02070309020205020404" pitchFamily="49" charset="0"/>
              </a:rPr>
              <a:t>$ git tag</a:t>
            </a:r>
          </a:p>
          <a:p>
            <a:r>
              <a:rPr lang="en-IN" sz="1100" dirty="0">
                <a:latin typeface="Courier New" panose="02070309020205020404" pitchFamily="49" charset="0"/>
                <a:cs typeface="Courier New" panose="02070309020205020404" pitchFamily="49" charset="0"/>
              </a:rPr>
              <a:t>v0.1</a:t>
            </a:r>
          </a:p>
          <a:p>
            <a:r>
              <a:rPr lang="en-IN" sz="1100" dirty="0">
                <a:latin typeface="Courier New" panose="02070309020205020404" pitchFamily="49" charset="0"/>
                <a:cs typeface="Courier New" panose="02070309020205020404" pitchFamily="49" charset="0"/>
              </a:rPr>
              <a:t>Tagging</a:t>
            </a:r>
          </a:p>
          <a:p>
            <a:r>
              <a:rPr lang="en-IN" sz="1100" dirty="0">
                <a:latin typeface="Courier New" panose="02070309020205020404" pitchFamily="49" charset="0"/>
                <a:cs typeface="Courier New" panose="02070309020205020404" pitchFamily="49" charset="0"/>
              </a:rPr>
              <a:t>75</a:t>
            </a:r>
          </a:p>
          <a:p>
            <a:r>
              <a:rPr lang="en-IN" sz="1100" dirty="0">
                <a:latin typeface="Courier New" panose="02070309020205020404" pitchFamily="49" charset="0"/>
                <a:cs typeface="Courier New" panose="02070309020205020404" pitchFamily="49" charset="0"/>
              </a:rPr>
              <a:t>v1.3</a:t>
            </a:r>
          </a:p>
          <a:p>
            <a:r>
              <a:rPr lang="en-IN" sz="1100" dirty="0">
                <a:latin typeface="Courier New" panose="02070309020205020404" pitchFamily="49" charset="0"/>
                <a:cs typeface="Courier New" panose="02070309020205020404" pitchFamily="49" charset="0"/>
              </a:rPr>
              <a:t>v1.4</a:t>
            </a:r>
          </a:p>
          <a:p>
            <a:r>
              <a:rPr lang="en-IN" sz="1100" dirty="0">
                <a:latin typeface="Courier New" panose="02070309020205020404" pitchFamily="49" charset="0"/>
                <a:cs typeface="Courier New" panose="02070309020205020404" pitchFamily="49" charset="0"/>
              </a:rPr>
              <a:t>v1.4-lw</a:t>
            </a:r>
          </a:p>
          <a:p>
            <a:r>
              <a:rPr lang="en-IN" sz="1100" dirty="0" smtClean="0">
                <a:latin typeface="Courier New" panose="02070309020205020404" pitchFamily="49" charset="0"/>
                <a:cs typeface="Courier New" panose="02070309020205020404" pitchFamily="49" charset="0"/>
              </a:rPr>
              <a:t>v1.5</a:t>
            </a:r>
          </a:p>
          <a:p>
            <a:r>
              <a:rPr lang="en-US" sz="1100" dirty="0" smtClean="0">
                <a:latin typeface="Courier New" panose="02070309020205020404" pitchFamily="49" charset="0"/>
                <a:cs typeface="Courier New" panose="02070309020205020404" pitchFamily="49" charset="0"/>
              </a:rPr>
              <a:t>.....</a:t>
            </a:r>
          </a:p>
          <a:p>
            <a:r>
              <a:rPr lang="en-US" sz="1100" dirty="0" smtClean="0">
                <a:latin typeface="Courier New" panose="02070309020205020404" pitchFamily="49" charset="0"/>
                <a:cs typeface="Courier New" panose="02070309020205020404" pitchFamily="49" charset="0"/>
              </a:rPr>
              <a:t>$</a:t>
            </a:r>
          </a:p>
          <a:p>
            <a:endParaRPr lang="en-US" sz="1100" b="1" dirty="0" smtClean="0">
              <a:latin typeface="Courier New" panose="02070309020205020404" pitchFamily="49" charset="0"/>
              <a:cs typeface="Courier New" panose="02070309020205020404" pitchFamily="49" charset="0"/>
            </a:endParaRPr>
          </a:p>
          <a:p>
            <a:endParaRPr lang="en-US" sz="1100" dirty="0">
              <a:latin typeface="Courier New" panose="02070309020205020404" pitchFamily="49" charset="0"/>
              <a:cs typeface="Courier New" panose="02070309020205020404" pitchFamily="49" charset="0"/>
            </a:endParaRPr>
          </a:p>
          <a:p>
            <a:r>
              <a:rPr lang="en-IN" sz="1100" dirty="0">
                <a:latin typeface="Courier New" panose="02070309020205020404" pitchFamily="49" charset="0"/>
                <a:cs typeface="Courier New" panose="02070309020205020404" pitchFamily="49" charset="0"/>
              </a:rPr>
              <a:t>$ git show v1.4-lw</a:t>
            </a:r>
          </a:p>
          <a:p>
            <a:r>
              <a:rPr lang="en-IN" sz="1100" dirty="0">
                <a:latin typeface="Courier New" panose="02070309020205020404" pitchFamily="49" charset="0"/>
                <a:cs typeface="Courier New" panose="02070309020205020404" pitchFamily="49" charset="0"/>
              </a:rPr>
              <a:t>commit ca82a6dff817ec66f44342007202690a93763949</a:t>
            </a:r>
          </a:p>
          <a:p>
            <a:r>
              <a:rPr lang="en-IN" sz="1100" dirty="0">
                <a:latin typeface="Courier New" panose="02070309020205020404" pitchFamily="49" charset="0"/>
                <a:cs typeface="Courier New" panose="02070309020205020404" pitchFamily="49" charset="0"/>
              </a:rPr>
              <a:t>Author: Scott Chacon &lt;schacon@gee-mail.com&gt;</a:t>
            </a:r>
          </a:p>
          <a:p>
            <a:r>
              <a:rPr lang="fr-FR" sz="1100" dirty="0">
                <a:latin typeface="Courier New" panose="02070309020205020404" pitchFamily="49" charset="0"/>
                <a:cs typeface="Courier New" panose="02070309020205020404" pitchFamily="49" charset="0"/>
              </a:rPr>
              <a:t>Date: </a:t>
            </a:r>
            <a:r>
              <a:rPr lang="fr-FR" sz="1100" dirty="0" smtClean="0">
                <a:latin typeface="Courier New" panose="02070309020205020404" pitchFamily="49" charset="0"/>
                <a:cs typeface="Courier New" panose="02070309020205020404" pitchFamily="49" charset="0"/>
              </a:rPr>
              <a:t>  Mon </a:t>
            </a:r>
            <a:r>
              <a:rPr lang="fr-FR" sz="1100" dirty="0">
                <a:latin typeface="Courier New" panose="02070309020205020404" pitchFamily="49" charset="0"/>
                <a:cs typeface="Courier New" panose="02070309020205020404" pitchFamily="49" charset="0"/>
              </a:rPr>
              <a:t>Mar 17 21:52:11 2008 -0700</a:t>
            </a:r>
          </a:p>
          <a:p>
            <a:endParaRPr lang="en-IN" sz="1100" dirty="0" smtClean="0">
              <a:latin typeface="Courier New" panose="02070309020205020404" pitchFamily="49" charset="0"/>
              <a:cs typeface="Courier New" panose="02070309020205020404" pitchFamily="49" charset="0"/>
            </a:endParaRPr>
          </a:p>
          <a:p>
            <a:r>
              <a:rPr lang="en-IN" sz="1100" dirty="0">
                <a:latin typeface="Courier New" panose="02070309020205020404" pitchFamily="49" charset="0"/>
                <a:cs typeface="Courier New" panose="02070309020205020404" pitchFamily="49" charset="0"/>
              </a:rPr>
              <a:t> </a:t>
            </a:r>
            <a:r>
              <a:rPr lang="en-IN" sz="1100" dirty="0" smtClean="0">
                <a:latin typeface="Courier New" panose="02070309020205020404" pitchFamily="49" charset="0"/>
                <a:cs typeface="Courier New" panose="02070309020205020404" pitchFamily="49" charset="0"/>
              </a:rPr>
              <a:t>	changed </a:t>
            </a:r>
            <a:r>
              <a:rPr lang="en-IN" sz="1100" dirty="0">
                <a:latin typeface="Courier New" panose="02070309020205020404" pitchFamily="49" charset="0"/>
                <a:cs typeface="Courier New" panose="02070309020205020404" pitchFamily="49" charset="0"/>
              </a:rPr>
              <a:t>the version number</a:t>
            </a:r>
          </a:p>
          <a:p>
            <a:r>
              <a:rPr lang="en-US" sz="1100" dirty="0">
                <a:latin typeface="Courier New" panose="02070309020205020404" pitchFamily="49" charset="0"/>
                <a:cs typeface="Courier New" panose="02070309020205020404" pitchFamily="49" charset="0"/>
              </a:rPr>
              <a:t>$</a:t>
            </a:r>
            <a:endParaRPr lang="en-IN" sz="1100" dirty="0">
              <a:latin typeface="Courier New" panose="02070309020205020404" pitchFamily="49" charset="0"/>
              <a:cs typeface="Courier New" panose="02070309020205020404" pitchFamily="49" charset="0"/>
            </a:endParaRPr>
          </a:p>
        </p:txBody>
      </p:sp>
      <p:cxnSp>
        <p:nvCxnSpPr>
          <p:cNvPr id="7" name="Straight Connector 6"/>
          <p:cNvCxnSpPr/>
          <p:nvPr/>
        </p:nvCxnSpPr>
        <p:spPr>
          <a:xfrm>
            <a:off x="0" y="520377"/>
            <a:ext cx="9144000" cy="0"/>
          </a:xfrm>
          <a:prstGeom prst="line">
            <a:avLst/>
          </a:prstGeom>
          <a:ln w="19050" cmpd="sng">
            <a:solidFill>
              <a:schemeClr val="accent3"/>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45631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xEl>
                                              <p:pRg st="10" end="1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
                                            <p:txEl>
                                              <p:pRg st="11" end="11"/>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
                                            <p:txEl>
                                              <p:pRg st="12" end="1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15" end="15"/>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
                                            <p:txEl>
                                              <p:pRg st="16" end="16"/>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6">
                                            <p:txEl>
                                              <p:pRg st="17" end="17"/>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6">
                                            <p:txEl>
                                              <p:pRg st="18" end="18"/>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
                                            <p:txEl>
                                              <p:pRg st="20" end="20"/>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6">
                                            <p:txEl>
                                              <p:pRg st="21" end="2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3528" y="15087"/>
            <a:ext cx="7488832" cy="523220"/>
          </a:xfrm>
          <a:prstGeom prst="rect">
            <a:avLst/>
          </a:prstGeom>
          <a:noFill/>
        </p:spPr>
        <p:txBody>
          <a:bodyPr wrap="square" rtlCol="0">
            <a:spAutoFit/>
          </a:bodyPr>
          <a:lstStyle/>
          <a:p>
            <a:r>
              <a:rPr lang="en-US" sz="2800" b="1" dirty="0" smtClean="0">
                <a:latin typeface="+mj-lt"/>
              </a:rPr>
              <a:t>First time Git setup</a:t>
            </a:r>
            <a:endParaRPr lang="en-US" sz="2800" b="1" dirty="0">
              <a:latin typeface="+mj-lt"/>
            </a:endParaRPr>
          </a:p>
        </p:txBody>
      </p:sp>
      <p:sp>
        <p:nvSpPr>
          <p:cNvPr id="6" name="TextBox 5"/>
          <p:cNvSpPr txBox="1"/>
          <p:nvPr/>
        </p:nvSpPr>
        <p:spPr>
          <a:xfrm>
            <a:off x="319545" y="658816"/>
            <a:ext cx="8775027" cy="3877985"/>
          </a:xfrm>
          <a:prstGeom prst="rect">
            <a:avLst/>
          </a:prstGeom>
          <a:noFill/>
        </p:spPr>
        <p:txBody>
          <a:bodyPr wrap="square" rtlCol="0">
            <a:spAutoFit/>
          </a:bodyPr>
          <a:lstStyle/>
          <a:p>
            <a:pPr marL="171450" indent="-171450">
              <a:buFont typeface="Wingdings" panose="05000000000000000000" pitchFamily="2" charset="2"/>
              <a:buChar char="Ø"/>
            </a:pPr>
            <a:r>
              <a:rPr lang="en-IN" sz="1200" b="1" dirty="0"/>
              <a:t>Installing </a:t>
            </a:r>
            <a:r>
              <a:rPr lang="en-IN" sz="1200" b="1" dirty="0" smtClean="0"/>
              <a:t>Git</a:t>
            </a:r>
          </a:p>
          <a:p>
            <a:endParaRPr lang="en-US" sz="1200" dirty="0" smtClean="0"/>
          </a:p>
          <a:p>
            <a:r>
              <a:rPr lang="en-US" sz="1100" dirty="0" smtClean="0"/>
              <a:t>Before </a:t>
            </a:r>
            <a:r>
              <a:rPr lang="en-US" sz="1100" dirty="0"/>
              <a:t>you start using Git, you have to make it available on your computer</a:t>
            </a:r>
            <a:r>
              <a:rPr lang="en-US" sz="1100" dirty="0" smtClean="0"/>
              <a:t>. </a:t>
            </a:r>
          </a:p>
          <a:p>
            <a:r>
              <a:rPr lang="en-US" sz="1100" dirty="0" smtClean="0"/>
              <a:t>You </a:t>
            </a:r>
            <a:r>
              <a:rPr lang="en-US" sz="1100" dirty="0"/>
              <a:t>can either install it as a package or via another installer, or </a:t>
            </a:r>
            <a:r>
              <a:rPr lang="en-US" sz="1100" dirty="0" smtClean="0"/>
              <a:t>download the </a:t>
            </a:r>
            <a:r>
              <a:rPr lang="en-US" sz="1100" dirty="0"/>
              <a:t>source code and compile it yourself</a:t>
            </a:r>
            <a:r>
              <a:rPr lang="en-US" sz="1100" dirty="0" smtClean="0"/>
              <a:t>.</a:t>
            </a:r>
          </a:p>
          <a:p>
            <a:endParaRPr lang="en-US" sz="1100" dirty="0"/>
          </a:p>
          <a:p>
            <a:r>
              <a:rPr lang="en-US" sz="1100" dirty="0"/>
              <a:t>If you do want to install Git from source, you need to have the following </a:t>
            </a:r>
            <a:r>
              <a:rPr lang="en-US" sz="1100" dirty="0" smtClean="0"/>
              <a:t>libraries that </a:t>
            </a:r>
            <a:r>
              <a:rPr lang="en-US" sz="1100" dirty="0"/>
              <a:t>Git depends on: </a:t>
            </a:r>
            <a:endParaRPr lang="en-US" sz="1100" dirty="0" smtClean="0"/>
          </a:p>
          <a:p>
            <a:pPr marL="171450" indent="-171450">
              <a:buFont typeface="Arial" panose="020B0604020202020204" pitchFamily="34" charset="0"/>
              <a:buChar char="•"/>
            </a:pPr>
            <a:r>
              <a:rPr lang="en-US" sz="1100" i="1" dirty="0" smtClean="0"/>
              <a:t>curl</a:t>
            </a:r>
            <a:r>
              <a:rPr lang="en-US" sz="1100" i="1" dirty="0"/>
              <a:t>, </a:t>
            </a:r>
            <a:r>
              <a:rPr lang="en-US" sz="1100" i="1" dirty="0" err="1"/>
              <a:t>zlib</a:t>
            </a:r>
            <a:r>
              <a:rPr lang="en-US" sz="1100" i="1" dirty="0"/>
              <a:t>, </a:t>
            </a:r>
            <a:r>
              <a:rPr lang="en-US" sz="1100" i="1" dirty="0" err="1"/>
              <a:t>openssl</a:t>
            </a:r>
            <a:r>
              <a:rPr lang="en-US" sz="1100" i="1" dirty="0"/>
              <a:t>, expat, and </a:t>
            </a:r>
            <a:r>
              <a:rPr lang="en-US" sz="1100" i="1" dirty="0" err="1" smtClean="0"/>
              <a:t>libiconv</a:t>
            </a:r>
            <a:endParaRPr lang="en-US" sz="1100" i="1" dirty="0" smtClean="0"/>
          </a:p>
          <a:p>
            <a:r>
              <a:rPr lang="en-US" sz="1100" dirty="0" smtClean="0">
                <a:latin typeface="Courier New" panose="02070309020205020404" pitchFamily="49" charset="0"/>
                <a:ea typeface="ヒラギノ角ゴ Pro W3" charset="0"/>
                <a:cs typeface="Courier New" panose="02070309020205020404" pitchFamily="49" charset="0"/>
              </a:rPr>
              <a:t>$ yum </a:t>
            </a:r>
            <a:r>
              <a:rPr lang="en-US" sz="1100" dirty="0">
                <a:latin typeface="Courier New" panose="02070309020205020404" pitchFamily="49" charset="0"/>
                <a:ea typeface="ヒラギノ角ゴ Pro W3" charset="0"/>
                <a:cs typeface="Courier New" panose="02070309020205020404" pitchFamily="49" charset="0"/>
              </a:rPr>
              <a:t>install curl-</a:t>
            </a:r>
            <a:r>
              <a:rPr lang="en-US" sz="1100" dirty="0" err="1">
                <a:latin typeface="Courier New" panose="02070309020205020404" pitchFamily="49" charset="0"/>
                <a:ea typeface="ヒラギノ角ゴ Pro W3" charset="0"/>
                <a:cs typeface="Courier New" panose="02070309020205020404" pitchFamily="49" charset="0"/>
              </a:rPr>
              <a:t>devel</a:t>
            </a:r>
            <a:r>
              <a:rPr lang="en-US" sz="1100" dirty="0">
                <a:latin typeface="Courier New" panose="02070309020205020404" pitchFamily="49" charset="0"/>
                <a:ea typeface="ヒラギノ角ゴ Pro W3" charset="0"/>
                <a:cs typeface="Courier New" panose="02070309020205020404" pitchFamily="49" charset="0"/>
              </a:rPr>
              <a:t> expat-</a:t>
            </a:r>
            <a:r>
              <a:rPr lang="en-US" sz="1100" dirty="0" err="1">
                <a:latin typeface="Courier New" panose="02070309020205020404" pitchFamily="49" charset="0"/>
                <a:ea typeface="ヒラギノ角ゴ Pro W3" charset="0"/>
                <a:cs typeface="Courier New" panose="02070309020205020404" pitchFamily="49" charset="0"/>
              </a:rPr>
              <a:t>devel</a:t>
            </a:r>
            <a:r>
              <a:rPr lang="en-US" sz="1100" dirty="0">
                <a:latin typeface="Courier New" panose="02070309020205020404" pitchFamily="49" charset="0"/>
                <a:ea typeface="ヒラギノ角ゴ Pro W3" charset="0"/>
                <a:cs typeface="Courier New" panose="02070309020205020404" pitchFamily="49" charset="0"/>
              </a:rPr>
              <a:t> </a:t>
            </a:r>
            <a:r>
              <a:rPr lang="en-US" sz="1100" dirty="0" err="1">
                <a:latin typeface="Courier New" panose="02070309020205020404" pitchFamily="49" charset="0"/>
                <a:ea typeface="ヒラギノ角ゴ Pro W3" charset="0"/>
                <a:cs typeface="Courier New" panose="02070309020205020404" pitchFamily="49" charset="0"/>
              </a:rPr>
              <a:t>gettext-devel</a:t>
            </a:r>
            <a:r>
              <a:rPr lang="en-US" sz="1100" dirty="0">
                <a:latin typeface="Courier New" panose="02070309020205020404" pitchFamily="49" charset="0"/>
                <a:ea typeface="ヒラギノ角ゴ Pro W3" charset="0"/>
                <a:cs typeface="Courier New" panose="02070309020205020404" pitchFamily="49" charset="0"/>
              </a:rPr>
              <a:t> </a:t>
            </a:r>
            <a:r>
              <a:rPr lang="en-IN" sz="1100" dirty="0" err="1">
                <a:latin typeface="Courier New" panose="02070309020205020404" pitchFamily="49" charset="0"/>
                <a:ea typeface="ヒラギノ角ゴ Pro W3" charset="0"/>
                <a:cs typeface="Courier New" panose="02070309020205020404" pitchFamily="49" charset="0"/>
              </a:rPr>
              <a:t>openssl-devel</a:t>
            </a:r>
            <a:r>
              <a:rPr lang="en-IN" sz="1100" dirty="0">
                <a:latin typeface="Courier New" panose="02070309020205020404" pitchFamily="49" charset="0"/>
                <a:ea typeface="ヒラギノ角ゴ Pro W3" charset="0"/>
                <a:cs typeface="Courier New" panose="02070309020205020404" pitchFamily="49" charset="0"/>
              </a:rPr>
              <a:t> </a:t>
            </a:r>
            <a:r>
              <a:rPr lang="en-IN" sz="1100" dirty="0" err="1">
                <a:latin typeface="Courier New" panose="02070309020205020404" pitchFamily="49" charset="0"/>
                <a:ea typeface="ヒラギノ角ゴ Pro W3" charset="0"/>
                <a:cs typeface="Courier New" panose="02070309020205020404" pitchFamily="49" charset="0"/>
              </a:rPr>
              <a:t>zlib-devel</a:t>
            </a:r>
            <a:endParaRPr lang="en-IN" sz="1100" dirty="0">
              <a:latin typeface="Courier New" panose="02070309020205020404" pitchFamily="49" charset="0"/>
              <a:ea typeface="ヒラギノ角ゴ Pro W3" charset="0"/>
              <a:cs typeface="Courier New" panose="02070309020205020404" pitchFamily="49" charset="0"/>
            </a:endParaRPr>
          </a:p>
          <a:p>
            <a:pPr marL="171450" indent="-171450">
              <a:buFont typeface="Arial" panose="020B0604020202020204" pitchFamily="34" charset="0"/>
              <a:buChar char="•"/>
            </a:pPr>
            <a:endParaRPr lang="en-US" sz="1100" i="1" dirty="0" smtClean="0"/>
          </a:p>
          <a:p>
            <a:endParaRPr lang="en-US" sz="1100" dirty="0"/>
          </a:p>
          <a:p>
            <a:r>
              <a:rPr lang="en-US" sz="1100" dirty="0" smtClean="0"/>
              <a:t>Latest Tagged release tar ball:</a:t>
            </a:r>
            <a:r>
              <a:rPr lang="en-US" sz="1100" i="1" dirty="0" smtClean="0"/>
              <a:t> </a:t>
            </a:r>
          </a:p>
          <a:p>
            <a:r>
              <a:rPr lang="en-US" sz="1100" i="1" dirty="0"/>
              <a:t>	</a:t>
            </a:r>
            <a:r>
              <a:rPr lang="en-US" sz="1100" i="1" dirty="0" smtClean="0">
                <a:hlinkClick r:id="rId3"/>
              </a:rPr>
              <a:t>https</a:t>
            </a:r>
            <a:r>
              <a:rPr lang="en-US" sz="1100" i="1" dirty="0">
                <a:hlinkClick r:id="rId3"/>
              </a:rPr>
              <a:t>://</a:t>
            </a:r>
            <a:r>
              <a:rPr lang="en-US" sz="1100" i="1" dirty="0" smtClean="0">
                <a:hlinkClick r:id="rId3"/>
              </a:rPr>
              <a:t>www.kernel.org/pub/software/scm/git</a:t>
            </a:r>
            <a:r>
              <a:rPr lang="en-US" sz="1100" i="1" dirty="0" smtClean="0"/>
              <a:t>  OR</a:t>
            </a:r>
            <a:endParaRPr lang="en-US" sz="1100" dirty="0" smtClean="0"/>
          </a:p>
          <a:p>
            <a:r>
              <a:rPr lang="en-US" sz="1100" dirty="0" smtClean="0"/>
              <a:t>	the </a:t>
            </a:r>
            <a:r>
              <a:rPr lang="en-US" sz="1100" dirty="0"/>
              <a:t>mirror </a:t>
            </a:r>
            <a:r>
              <a:rPr lang="en-US" sz="1100" dirty="0" smtClean="0"/>
              <a:t>on the </a:t>
            </a:r>
            <a:r>
              <a:rPr lang="en-US" sz="1100" dirty="0"/>
              <a:t>GitHub web site, at </a:t>
            </a:r>
            <a:r>
              <a:rPr lang="en-US" sz="1100" i="1" dirty="0" smtClean="0">
                <a:hlinkClick r:id="rId4"/>
              </a:rPr>
              <a:t>https</a:t>
            </a:r>
            <a:r>
              <a:rPr lang="en-US" sz="1100" i="1" dirty="0">
                <a:hlinkClick r:id="rId4"/>
              </a:rPr>
              <a:t>://</a:t>
            </a:r>
            <a:r>
              <a:rPr lang="en-US" sz="1100" i="1" dirty="0" smtClean="0">
                <a:hlinkClick r:id="rId4"/>
              </a:rPr>
              <a:t>github.com/git/git/releases</a:t>
            </a:r>
            <a:endParaRPr lang="en-US" sz="1100" dirty="0"/>
          </a:p>
          <a:p>
            <a:endParaRPr lang="en-US" sz="1100" dirty="0"/>
          </a:p>
          <a:p>
            <a:r>
              <a:rPr lang="en-IN" sz="1100" dirty="0" smtClean="0"/>
              <a:t>Compile </a:t>
            </a:r>
            <a:r>
              <a:rPr lang="en-IN" sz="1100" dirty="0"/>
              <a:t>and </a:t>
            </a:r>
            <a:r>
              <a:rPr lang="en-IN" sz="1100" dirty="0" smtClean="0"/>
              <a:t>install from source:</a:t>
            </a:r>
            <a:endParaRPr lang="en-IN" sz="1100" dirty="0"/>
          </a:p>
          <a:p>
            <a:pPr marL="171450" indent="-171450">
              <a:buFont typeface="Arial" panose="020B0604020202020204" pitchFamily="34" charset="0"/>
              <a:buChar char="•"/>
            </a:pPr>
            <a:r>
              <a:rPr lang="en-IN" sz="1100" dirty="0">
                <a:solidFill>
                  <a:schemeClr val="tx2">
                    <a:lumMod val="50000"/>
                  </a:schemeClr>
                </a:solidFill>
                <a:latin typeface="Courier New" panose="02070309020205020404" pitchFamily="49" charset="0"/>
                <a:cs typeface="Courier New" panose="02070309020205020404" pitchFamily="49" charset="0"/>
              </a:rPr>
              <a:t>$ tar -</a:t>
            </a:r>
            <a:r>
              <a:rPr lang="en-IN" sz="1100" dirty="0" err="1">
                <a:solidFill>
                  <a:schemeClr val="tx2">
                    <a:lumMod val="50000"/>
                  </a:schemeClr>
                </a:solidFill>
                <a:latin typeface="Courier New" panose="02070309020205020404" pitchFamily="49" charset="0"/>
                <a:cs typeface="Courier New" panose="02070309020205020404" pitchFamily="49" charset="0"/>
              </a:rPr>
              <a:t>zxf</a:t>
            </a:r>
            <a:r>
              <a:rPr lang="en-IN" sz="1100" dirty="0">
                <a:solidFill>
                  <a:schemeClr val="tx2">
                    <a:lumMod val="50000"/>
                  </a:schemeClr>
                </a:solidFill>
                <a:latin typeface="Courier New" panose="02070309020205020404" pitchFamily="49" charset="0"/>
                <a:cs typeface="Courier New" panose="02070309020205020404" pitchFamily="49" charset="0"/>
              </a:rPr>
              <a:t> git-1.9.1.tar.gz</a:t>
            </a:r>
          </a:p>
          <a:p>
            <a:pPr marL="171450" indent="-171450">
              <a:buFont typeface="Arial" panose="020B0604020202020204" pitchFamily="34" charset="0"/>
              <a:buChar char="•"/>
            </a:pPr>
            <a:r>
              <a:rPr lang="en-IN" sz="1100" dirty="0">
                <a:solidFill>
                  <a:schemeClr val="tx2">
                    <a:lumMod val="50000"/>
                  </a:schemeClr>
                </a:solidFill>
                <a:latin typeface="Courier New" panose="02070309020205020404" pitchFamily="49" charset="0"/>
                <a:cs typeface="Courier New" panose="02070309020205020404" pitchFamily="49" charset="0"/>
              </a:rPr>
              <a:t>$ cd git-1.9.1</a:t>
            </a:r>
          </a:p>
          <a:p>
            <a:pPr marL="171450" indent="-171450">
              <a:buFont typeface="Arial" panose="020B0604020202020204" pitchFamily="34" charset="0"/>
              <a:buChar char="•"/>
            </a:pPr>
            <a:r>
              <a:rPr lang="en-IN" sz="1100" dirty="0">
                <a:solidFill>
                  <a:schemeClr val="tx2">
                    <a:lumMod val="50000"/>
                  </a:schemeClr>
                </a:solidFill>
                <a:latin typeface="Courier New" panose="02070309020205020404" pitchFamily="49" charset="0"/>
                <a:cs typeface="Courier New" panose="02070309020205020404" pitchFamily="49" charset="0"/>
              </a:rPr>
              <a:t>$ make configure</a:t>
            </a:r>
          </a:p>
          <a:p>
            <a:pPr marL="171450" indent="-171450">
              <a:buFont typeface="Arial" panose="020B0604020202020204" pitchFamily="34" charset="0"/>
              <a:buChar char="•"/>
            </a:pPr>
            <a:r>
              <a:rPr lang="en-IN" sz="1100" dirty="0">
                <a:solidFill>
                  <a:schemeClr val="tx2">
                    <a:lumMod val="50000"/>
                  </a:schemeClr>
                </a:solidFill>
                <a:latin typeface="Courier New" panose="02070309020205020404" pitchFamily="49" charset="0"/>
                <a:cs typeface="Courier New" panose="02070309020205020404" pitchFamily="49" charset="0"/>
              </a:rPr>
              <a:t>$ ./configure --prefix=/</a:t>
            </a:r>
            <a:r>
              <a:rPr lang="en-IN" sz="1100" dirty="0" err="1">
                <a:solidFill>
                  <a:schemeClr val="tx2">
                    <a:lumMod val="50000"/>
                  </a:schemeClr>
                </a:solidFill>
                <a:latin typeface="Courier New" panose="02070309020205020404" pitchFamily="49" charset="0"/>
                <a:cs typeface="Courier New" panose="02070309020205020404" pitchFamily="49" charset="0"/>
              </a:rPr>
              <a:t>usr</a:t>
            </a:r>
            <a:endParaRPr lang="en-IN" sz="1100" dirty="0">
              <a:solidFill>
                <a:schemeClr val="tx2">
                  <a:lumMod val="50000"/>
                </a:schemeClr>
              </a:solidFill>
              <a:latin typeface="Courier New" panose="02070309020205020404" pitchFamily="49" charset="0"/>
              <a:cs typeface="Courier New" panose="02070309020205020404" pitchFamily="49" charset="0"/>
            </a:endParaRPr>
          </a:p>
          <a:p>
            <a:pPr marL="171450" indent="-171450">
              <a:buFont typeface="Arial" panose="020B0604020202020204" pitchFamily="34" charset="0"/>
              <a:buChar char="•"/>
            </a:pPr>
            <a:r>
              <a:rPr lang="en-IN" sz="1100" dirty="0">
                <a:solidFill>
                  <a:schemeClr val="tx2">
                    <a:lumMod val="50000"/>
                  </a:schemeClr>
                </a:solidFill>
                <a:latin typeface="Courier New" panose="02070309020205020404" pitchFamily="49" charset="0"/>
                <a:cs typeface="Courier New" panose="02070309020205020404" pitchFamily="49" charset="0"/>
              </a:rPr>
              <a:t>$ make all doc info</a:t>
            </a:r>
          </a:p>
          <a:p>
            <a:pPr marL="171450" indent="-171450">
              <a:buFont typeface="Arial" panose="020B0604020202020204" pitchFamily="34" charset="0"/>
              <a:buChar char="•"/>
            </a:pPr>
            <a:r>
              <a:rPr lang="en-IN" sz="1100" dirty="0">
                <a:solidFill>
                  <a:schemeClr val="tx2">
                    <a:lumMod val="50000"/>
                  </a:schemeClr>
                </a:solidFill>
                <a:latin typeface="Courier New" panose="02070309020205020404" pitchFamily="49" charset="0"/>
                <a:cs typeface="Courier New" panose="02070309020205020404" pitchFamily="49" charset="0"/>
              </a:rPr>
              <a:t>$ make install install-doc install-html install-info</a:t>
            </a:r>
          </a:p>
          <a:p>
            <a:endParaRPr lang="en-US" sz="1200" dirty="0" smtClean="0"/>
          </a:p>
        </p:txBody>
      </p:sp>
      <p:cxnSp>
        <p:nvCxnSpPr>
          <p:cNvPr id="7" name="Straight Connector 6"/>
          <p:cNvCxnSpPr/>
          <p:nvPr/>
        </p:nvCxnSpPr>
        <p:spPr>
          <a:xfrm>
            <a:off x="0" y="520377"/>
            <a:ext cx="9144000" cy="0"/>
          </a:xfrm>
          <a:prstGeom prst="line">
            <a:avLst/>
          </a:prstGeom>
          <a:ln w="19050" cmpd="sng">
            <a:solidFill>
              <a:schemeClr val="accent3"/>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02731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10" end="1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11" end="1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12" end="1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14" end="1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
                                            <p:txEl>
                                              <p:pRg st="15" end="1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
                                            <p:txEl>
                                              <p:pRg st="16" end="16"/>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
                                            <p:txEl>
                                              <p:pRg st="17" end="17"/>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
                                            <p:txEl>
                                              <p:pRg st="18" end="1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
                                            <p:txEl>
                                              <p:pRg st="19" end="19"/>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6">
                                            <p:txEl>
                                              <p:pRg st="20" end="2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3528" y="15087"/>
            <a:ext cx="7488832" cy="523220"/>
          </a:xfrm>
          <a:prstGeom prst="rect">
            <a:avLst/>
          </a:prstGeom>
          <a:noFill/>
        </p:spPr>
        <p:txBody>
          <a:bodyPr wrap="square" rtlCol="0">
            <a:spAutoFit/>
          </a:bodyPr>
          <a:lstStyle/>
          <a:p>
            <a:r>
              <a:rPr lang="en-IN" sz="2800" b="1" dirty="0" smtClean="0">
                <a:latin typeface="+mj-lt"/>
              </a:rPr>
              <a:t>Tagging</a:t>
            </a:r>
            <a:endParaRPr lang="en-US" sz="2800" b="1" dirty="0">
              <a:latin typeface="+mj-lt"/>
            </a:endParaRPr>
          </a:p>
        </p:txBody>
      </p:sp>
      <p:sp>
        <p:nvSpPr>
          <p:cNvPr id="6" name="TextBox 5"/>
          <p:cNvSpPr txBox="1"/>
          <p:nvPr/>
        </p:nvSpPr>
        <p:spPr>
          <a:xfrm>
            <a:off x="331766" y="667054"/>
            <a:ext cx="8820472" cy="3477875"/>
          </a:xfrm>
          <a:prstGeom prst="rect">
            <a:avLst/>
          </a:prstGeom>
          <a:noFill/>
        </p:spPr>
        <p:txBody>
          <a:bodyPr wrap="square" rtlCol="0">
            <a:spAutoFit/>
          </a:bodyPr>
          <a:lstStyle/>
          <a:p>
            <a:pPr marL="171450" indent="-171450">
              <a:buFont typeface="Wingdings" panose="05000000000000000000" pitchFamily="2" charset="2"/>
              <a:buChar char="Ø"/>
            </a:pPr>
            <a:r>
              <a:rPr lang="en-IN" sz="1100" b="1" dirty="0"/>
              <a:t>Tagging </a:t>
            </a:r>
            <a:r>
              <a:rPr lang="en-IN" sz="1100" b="1" dirty="0" smtClean="0"/>
              <a:t>Later</a:t>
            </a:r>
          </a:p>
          <a:p>
            <a:endParaRPr lang="en-US" sz="1100" b="1" dirty="0" smtClean="0"/>
          </a:p>
          <a:p>
            <a:r>
              <a:rPr lang="en-IN" sz="1100" dirty="0">
                <a:latin typeface="Courier New" panose="02070309020205020404" pitchFamily="49" charset="0"/>
                <a:cs typeface="Courier New" panose="02070309020205020404" pitchFamily="49" charset="0"/>
              </a:rPr>
              <a:t>$ git log --pretty=</a:t>
            </a:r>
            <a:r>
              <a:rPr lang="en-IN" sz="1100" dirty="0" err="1">
                <a:latin typeface="Courier New" panose="02070309020205020404" pitchFamily="49" charset="0"/>
                <a:cs typeface="Courier New" panose="02070309020205020404" pitchFamily="49" charset="0"/>
              </a:rPr>
              <a:t>oneline</a:t>
            </a:r>
            <a:endParaRPr lang="en-IN" sz="1100" dirty="0">
              <a:latin typeface="Courier New" panose="02070309020205020404" pitchFamily="49" charset="0"/>
              <a:cs typeface="Courier New" panose="02070309020205020404" pitchFamily="49" charset="0"/>
            </a:endParaRPr>
          </a:p>
          <a:p>
            <a:r>
              <a:rPr lang="en-IN" sz="1100" dirty="0">
                <a:latin typeface="Courier New" panose="02070309020205020404" pitchFamily="49" charset="0"/>
                <a:cs typeface="Courier New" panose="02070309020205020404" pitchFamily="49" charset="0"/>
              </a:rPr>
              <a:t>15027957951b64cf874c3557a0f3547bd83b3ff6 Merge branch 'experiment'</a:t>
            </a:r>
          </a:p>
          <a:p>
            <a:r>
              <a:rPr lang="en-IN" sz="1100" dirty="0">
                <a:latin typeface="Courier New" panose="02070309020205020404" pitchFamily="49" charset="0"/>
                <a:cs typeface="Courier New" panose="02070309020205020404" pitchFamily="49" charset="0"/>
              </a:rPr>
              <a:t>a6b4c97498bd301d84096da251c98a07c7723e65 beginning write support</a:t>
            </a:r>
          </a:p>
          <a:p>
            <a:r>
              <a:rPr lang="en-IN" sz="1100" dirty="0">
                <a:latin typeface="Courier New" panose="02070309020205020404" pitchFamily="49" charset="0"/>
                <a:cs typeface="Courier New" panose="02070309020205020404" pitchFamily="49" charset="0"/>
              </a:rPr>
              <a:t>0d52aaab4479697da7686c15f77a3d64d9165190 one more thing</a:t>
            </a:r>
          </a:p>
          <a:p>
            <a:r>
              <a:rPr lang="en-IN" sz="1100" dirty="0">
                <a:latin typeface="Courier New" panose="02070309020205020404" pitchFamily="49" charset="0"/>
                <a:cs typeface="Courier New" panose="02070309020205020404" pitchFamily="49" charset="0"/>
              </a:rPr>
              <a:t>6d52a271eda8725415634dd79daabbc4d9b6008e Merge branch 'experiment'</a:t>
            </a:r>
          </a:p>
          <a:p>
            <a:r>
              <a:rPr lang="en-US" sz="1100" dirty="0">
                <a:latin typeface="Courier New" panose="02070309020205020404" pitchFamily="49" charset="0"/>
                <a:cs typeface="Courier New" panose="02070309020205020404" pitchFamily="49" charset="0"/>
              </a:rPr>
              <a:t>0b7434d86859cc7b8c3d5e1dddfed66ff742fcbc added a commit function</a:t>
            </a:r>
          </a:p>
          <a:p>
            <a:r>
              <a:rPr lang="pt-BR" sz="1100" dirty="0">
                <a:latin typeface="Courier New" panose="02070309020205020404" pitchFamily="49" charset="0"/>
                <a:cs typeface="Courier New" panose="02070309020205020404" pitchFamily="49" charset="0"/>
              </a:rPr>
              <a:t>4682c3261057305bdd616e23b64b0857d832627b added a todo file</a:t>
            </a:r>
          </a:p>
          <a:p>
            <a:r>
              <a:rPr lang="en-IN" sz="1100" dirty="0">
                <a:latin typeface="Courier New" panose="02070309020205020404" pitchFamily="49" charset="0"/>
                <a:cs typeface="Courier New" panose="02070309020205020404" pitchFamily="49" charset="0"/>
              </a:rPr>
              <a:t>166ae0c4d3f420721acbb115cc33848dfcc2121a started write support</a:t>
            </a:r>
          </a:p>
          <a:p>
            <a:r>
              <a:rPr lang="en-IN" sz="1100" dirty="0">
                <a:solidFill>
                  <a:srgbClr val="FF0000"/>
                </a:solidFill>
                <a:latin typeface="Courier New" panose="02070309020205020404" pitchFamily="49" charset="0"/>
                <a:cs typeface="Courier New" panose="02070309020205020404" pitchFamily="49" charset="0"/>
              </a:rPr>
              <a:t>9fceb02d0ae598e95dc970b74767f19372d61af8 updated </a:t>
            </a:r>
            <a:r>
              <a:rPr lang="en-IN" sz="1100" dirty="0" err="1">
                <a:solidFill>
                  <a:srgbClr val="FF0000"/>
                </a:solidFill>
                <a:latin typeface="Courier New" panose="02070309020205020404" pitchFamily="49" charset="0"/>
                <a:cs typeface="Courier New" panose="02070309020205020404" pitchFamily="49" charset="0"/>
              </a:rPr>
              <a:t>rakefile</a:t>
            </a:r>
            <a:endParaRPr lang="en-IN" sz="1100" dirty="0">
              <a:solidFill>
                <a:srgbClr val="FF0000"/>
              </a:solidFill>
              <a:latin typeface="Courier New" panose="02070309020205020404" pitchFamily="49" charset="0"/>
              <a:cs typeface="Courier New" panose="02070309020205020404" pitchFamily="49" charset="0"/>
            </a:endParaRPr>
          </a:p>
          <a:p>
            <a:r>
              <a:rPr lang="en-IN" sz="1100" dirty="0">
                <a:latin typeface="Courier New" panose="02070309020205020404" pitchFamily="49" charset="0"/>
                <a:cs typeface="Courier New" panose="02070309020205020404" pitchFamily="49" charset="0"/>
              </a:rPr>
              <a:t>964f16d36dfccde844893cac5b347e7b3d44abbc commit the </a:t>
            </a:r>
            <a:r>
              <a:rPr lang="en-IN" sz="1100" dirty="0" err="1">
                <a:latin typeface="Courier New" panose="02070309020205020404" pitchFamily="49" charset="0"/>
                <a:cs typeface="Courier New" panose="02070309020205020404" pitchFamily="49" charset="0"/>
              </a:rPr>
              <a:t>todo</a:t>
            </a:r>
            <a:endParaRPr lang="en-IN" sz="1100" dirty="0">
              <a:latin typeface="Courier New" panose="02070309020205020404" pitchFamily="49" charset="0"/>
              <a:cs typeface="Courier New" panose="02070309020205020404" pitchFamily="49" charset="0"/>
            </a:endParaRPr>
          </a:p>
          <a:p>
            <a:r>
              <a:rPr lang="en-IN" sz="1100" dirty="0">
                <a:latin typeface="Courier New" panose="02070309020205020404" pitchFamily="49" charset="0"/>
                <a:cs typeface="Courier New" panose="02070309020205020404" pitchFamily="49" charset="0"/>
              </a:rPr>
              <a:t>8a5cbc430f1a9c3d00faaeffd07798508422908a updated readme</a:t>
            </a:r>
            <a:endParaRPr lang="en-US" sz="1100" dirty="0">
              <a:latin typeface="Courier New" panose="02070309020205020404" pitchFamily="49" charset="0"/>
              <a:cs typeface="Courier New" panose="02070309020205020404" pitchFamily="49" charset="0"/>
            </a:endParaRPr>
          </a:p>
          <a:p>
            <a:r>
              <a:rPr lang="en-US" sz="1100" dirty="0" smtClean="0">
                <a:latin typeface="Courier New" panose="02070309020205020404" pitchFamily="49" charset="0"/>
                <a:cs typeface="Courier New" panose="02070309020205020404" pitchFamily="49" charset="0"/>
              </a:rPr>
              <a:t>$</a:t>
            </a:r>
          </a:p>
          <a:p>
            <a:endParaRPr lang="en-US" sz="1100" b="1" dirty="0" smtClean="0"/>
          </a:p>
          <a:p>
            <a:endParaRPr lang="en-US" sz="1100" b="1" dirty="0"/>
          </a:p>
          <a:p>
            <a:r>
              <a:rPr lang="sv-SE" sz="1100" dirty="0">
                <a:latin typeface="Courier New" panose="02070309020205020404" pitchFamily="49" charset="0"/>
                <a:cs typeface="Courier New" panose="02070309020205020404" pitchFamily="49" charset="0"/>
              </a:rPr>
              <a:t>$ git tag -a v1.2 </a:t>
            </a:r>
            <a:r>
              <a:rPr lang="sv-SE" sz="1100" dirty="0" smtClean="0">
                <a:latin typeface="Courier New" panose="02070309020205020404" pitchFamily="49" charset="0"/>
                <a:cs typeface="Courier New" panose="02070309020205020404" pitchFamily="49" charset="0"/>
              </a:rPr>
              <a:t>9fceb02</a:t>
            </a:r>
          </a:p>
          <a:p>
            <a:r>
              <a:rPr lang="sv-SE" sz="1100" dirty="0" smtClean="0">
                <a:latin typeface="Courier New" panose="02070309020205020404" pitchFamily="49" charset="0"/>
                <a:cs typeface="Courier New" panose="02070309020205020404" pitchFamily="49" charset="0"/>
              </a:rPr>
              <a:t>$</a:t>
            </a:r>
          </a:p>
          <a:p>
            <a:endParaRPr lang="en-US" sz="1100" dirty="0" smtClean="0">
              <a:latin typeface="Courier New" panose="02070309020205020404" pitchFamily="49" charset="0"/>
              <a:cs typeface="Courier New" panose="02070309020205020404" pitchFamily="49" charset="0"/>
            </a:endParaRPr>
          </a:p>
          <a:p>
            <a:pPr marL="171450" indent="-171450">
              <a:buFont typeface="Wingdings" panose="05000000000000000000" pitchFamily="2" charset="2"/>
              <a:buChar char="ü"/>
            </a:pPr>
            <a:r>
              <a:rPr lang="en-US" sz="1100" dirty="0">
                <a:ea typeface="ヒラギノ角ゴ Pro W3" charset="0"/>
                <a:cs typeface="ヒラギノ角ゴ Pro W3" charset="0"/>
              </a:rPr>
              <a:t>Verify the same with </a:t>
            </a:r>
            <a:r>
              <a:rPr lang="en-IN" sz="1100" b="1" dirty="0">
                <a:latin typeface="Courier New" panose="02070309020205020404" pitchFamily="49" charset="0"/>
                <a:ea typeface="ヒラギノ角ゴ Pro W3" charset="0"/>
                <a:cs typeface="Courier New" panose="02070309020205020404" pitchFamily="49" charset="0"/>
              </a:rPr>
              <a:t>git show v1.2</a:t>
            </a:r>
            <a:r>
              <a:rPr lang="en-IN" sz="1100" dirty="0">
                <a:latin typeface="Courier New" panose="02070309020205020404" pitchFamily="49" charset="0"/>
                <a:ea typeface="ヒラギノ角ゴ Pro W3" charset="0"/>
                <a:cs typeface="Courier New" panose="02070309020205020404" pitchFamily="49" charset="0"/>
              </a:rPr>
              <a:t> </a:t>
            </a:r>
            <a:r>
              <a:rPr lang="en-IN" sz="1100" dirty="0">
                <a:ea typeface="ヒラギノ角ゴ Pro W3" charset="0"/>
                <a:cs typeface="ヒラギノ角ゴ Pro W3" charset="0"/>
              </a:rPr>
              <a:t>command</a:t>
            </a:r>
            <a:endParaRPr lang="en-IN" sz="1100" dirty="0">
              <a:latin typeface="Courier New" panose="02070309020205020404" pitchFamily="49" charset="0"/>
              <a:cs typeface="Courier New" panose="02070309020205020404" pitchFamily="49" charset="0"/>
            </a:endParaRPr>
          </a:p>
        </p:txBody>
      </p:sp>
      <p:cxnSp>
        <p:nvCxnSpPr>
          <p:cNvPr id="7" name="Straight Connector 6"/>
          <p:cNvCxnSpPr/>
          <p:nvPr/>
        </p:nvCxnSpPr>
        <p:spPr>
          <a:xfrm>
            <a:off x="0" y="520377"/>
            <a:ext cx="9144000" cy="0"/>
          </a:xfrm>
          <a:prstGeom prst="line">
            <a:avLst/>
          </a:prstGeom>
          <a:ln w="19050" cmpd="sng">
            <a:solidFill>
              <a:schemeClr val="accent3"/>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289516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xEl>
                                              <p:pRg st="10" end="1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
                                            <p:txEl>
                                              <p:pRg st="11" end="11"/>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
                                            <p:txEl>
                                              <p:pRg st="12" end="12"/>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
                                            <p:txEl>
                                              <p:pRg st="13" end="13"/>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6">
                                            <p:txEl>
                                              <p:pRg st="16" end="16"/>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6">
                                            <p:txEl>
                                              <p:pRg st="17" end="17"/>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6">
                                            <p:txEl>
                                              <p:pRg st="19" end="1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3528" y="15087"/>
            <a:ext cx="7488832" cy="523220"/>
          </a:xfrm>
          <a:prstGeom prst="rect">
            <a:avLst/>
          </a:prstGeom>
          <a:noFill/>
        </p:spPr>
        <p:txBody>
          <a:bodyPr wrap="square" rtlCol="0">
            <a:spAutoFit/>
          </a:bodyPr>
          <a:lstStyle/>
          <a:p>
            <a:r>
              <a:rPr lang="en-IN" sz="2800" b="1" dirty="0" smtClean="0">
                <a:latin typeface="+mj-lt"/>
              </a:rPr>
              <a:t>Tagging</a:t>
            </a:r>
            <a:endParaRPr lang="en-US" sz="2800" b="1" dirty="0">
              <a:latin typeface="+mj-lt"/>
            </a:endParaRPr>
          </a:p>
        </p:txBody>
      </p:sp>
      <p:sp>
        <p:nvSpPr>
          <p:cNvPr id="6" name="TextBox 5"/>
          <p:cNvSpPr txBox="1"/>
          <p:nvPr/>
        </p:nvSpPr>
        <p:spPr>
          <a:xfrm>
            <a:off x="331766" y="667054"/>
            <a:ext cx="8820472" cy="3477875"/>
          </a:xfrm>
          <a:prstGeom prst="rect">
            <a:avLst/>
          </a:prstGeom>
          <a:noFill/>
        </p:spPr>
        <p:txBody>
          <a:bodyPr wrap="square" rtlCol="0">
            <a:spAutoFit/>
          </a:bodyPr>
          <a:lstStyle/>
          <a:p>
            <a:pPr marL="171450" indent="-171450">
              <a:buFont typeface="Wingdings" panose="05000000000000000000" pitchFamily="2" charset="2"/>
              <a:buChar char="Ø"/>
            </a:pPr>
            <a:r>
              <a:rPr lang="en-IN" sz="1100" b="1" dirty="0"/>
              <a:t>Sharing </a:t>
            </a:r>
            <a:r>
              <a:rPr lang="en-IN" sz="1100" b="1" dirty="0" smtClean="0"/>
              <a:t>Tags</a:t>
            </a:r>
          </a:p>
          <a:p>
            <a:pPr marL="171450" indent="-171450">
              <a:buFont typeface="Wingdings" panose="05000000000000000000" pitchFamily="2" charset="2"/>
              <a:buChar char="Ø"/>
            </a:pPr>
            <a:endParaRPr lang="en-US" sz="1100" b="1" dirty="0"/>
          </a:p>
          <a:p>
            <a:r>
              <a:rPr lang="en-IN" sz="1100" dirty="0">
                <a:latin typeface="Courier New" panose="02070309020205020404" pitchFamily="49" charset="0"/>
                <a:cs typeface="Courier New" panose="02070309020205020404" pitchFamily="49" charset="0"/>
              </a:rPr>
              <a:t>$</a:t>
            </a:r>
            <a:r>
              <a:rPr lang="en-IN" sz="1100" b="1" dirty="0">
                <a:latin typeface="Courier New" panose="02070309020205020404" pitchFamily="49" charset="0"/>
                <a:cs typeface="Courier New" panose="02070309020205020404" pitchFamily="49" charset="0"/>
              </a:rPr>
              <a:t> </a:t>
            </a:r>
            <a:r>
              <a:rPr lang="en-IN" sz="1100" dirty="0">
                <a:latin typeface="Courier New" panose="02070309020205020404" pitchFamily="49" charset="0"/>
                <a:cs typeface="Courier New" panose="02070309020205020404" pitchFamily="49" charset="0"/>
              </a:rPr>
              <a:t>git push origin v1.5</a:t>
            </a:r>
          </a:p>
          <a:p>
            <a:r>
              <a:rPr lang="en-IN" sz="1100" dirty="0">
                <a:latin typeface="Courier New" panose="02070309020205020404" pitchFamily="49" charset="0"/>
                <a:cs typeface="Courier New" panose="02070309020205020404" pitchFamily="49" charset="0"/>
              </a:rPr>
              <a:t>Counting objects: 14, done.</a:t>
            </a:r>
          </a:p>
          <a:p>
            <a:r>
              <a:rPr lang="en-US" sz="1100" dirty="0">
                <a:latin typeface="Courier New" panose="02070309020205020404" pitchFamily="49" charset="0"/>
                <a:cs typeface="Courier New" panose="02070309020205020404" pitchFamily="49" charset="0"/>
              </a:rPr>
              <a:t>Delta compression using up to 8 threads.</a:t>
            </a:r>
          </a:p>
          <a:p>
            <a:r>
              <a:rPr lang="en-US" sz="1100" dirty="0">
                <a:latin typeface="Courier New" panose="02070309020205020404" pitchFamily="49" charset="0"/>
                <a:cs typeface="Courier New" panose="02070309020205020404" pitchFamily="49" charset="0"/>
              </a:rPr>
              <a:t>Compressing objects: 100% (12/12), done.</a:t>
            </a:r>
          </a:p>
          <a:p>
            <a:r>
              <a:rPr lang="en-US" sz="1100" dirty="0">
                <a:latin typeface="Courier New" panose="02070309020205020404" pitchFamily="49" charset="0"/>
                <a:cs typeface="Courier New" panose="02070309020205020404" pitchFamily="49" charset="0"/>
              </a:rPr>
              <a:t>Writing objects: 100% (14/14), 2.05 KiB | 0 bytes/s, done.</a:t>
            </a:r>
          </a:p>
          <a:p>
            <a:r>
              <a:rPr lang="sv-SE" sz="1100" dirty="0">
                <a:latin typeface="Courier New" panose="02070309020205020404" pitchFamily="49" charset="0"/>
                <a:cs typeface="Courier New" panose="02070309020205020404" pitchFamily="49" charset="0"/>
              </a:rPr>
              <a:t>Total 14 (delta 3), reused 0 (delta 0)</a:t>
            </a:r>
          </a:p>
          <a:p>
            <a:r>
              <a:rPr lang="en-IN" sz="1100" dirty="0">
                <a:latin typeface="Courier New" panose="02070309020205020404" pitchFamily="49" charset="0"/>
                <a:cs typeface="Courier New" panose="02070309020205020404" pitchFamily="49" charset="0"/>
              </a:rPr>
              <a:t>To </a:t>
            </a:r>
            <a:r>
              <a:rPr lang="en-IN" sz="1100" dirty="0" err="1">
                <a:latin typeface="Courier New" panose="02070309020205020404" pitchFamily="49" charset="0"/>
                <a:cs typeface="Courier New" panose="02070309020205020404" pitchFamily="49" charset="0"/>
              </a:rPr>
              <a:t>git@github.com:schacon</a:t>
            </a:r>
            <a:r>
              <a:rPr lang="en-IN" sz="1100" dirty="0">
                <a:latin typeface="Courier New" panose="02070309020205020404" pitchFamily="49" charset="0"/>
                <a:cs typeface="Courier New" panose="02070309020205020404" pitchFamily="49" charset="0"/>
              </a:rPr>
              <a:t>/</a:t>
            </a:r>
            <a:r>
              <a:rPr lang="en-IN" sz="1100" dirty="0" err="1">
                <a:latin typeface="Courier New" panose="02070309020205020404" pitchFamily="49" charset="0"/>
                <a:cs typeface="Courier New" panose="02070309020205020404" pitchFamily="49" charset="0"/>
              </a:rPr>
              <a:t>simplegit.git</a:t>
            </a:r>
            <a:endParaRPr lang="en-IN" sz="1100" dirty="0">
              <a:latin typeface="Courier New" panose="02070309020205020404" pitchFamily="49" charset="0"/>
              <a:cs typeface="Courier New" panose="02070309020205020404" pitchFamily="49" charset="0"/>
            </a:endParaRPr>
          </a:p>
          <a:p>
            <a:r>
              <a:rPr lang="en-IN" sz="1100" dirty="0" smtClean="0">
                <a:latin typeface="Courier New" panose="02070309020205020404" pitchFamily="49" charset="0"/>
                <a:cs typeface="Courier New" panose="02070309020205020404" pitchFamily="49" charset="0"/>
              </a:rPr>
              <a:t> * [</a:t>
            </a:r>
            <a:r>
              <a:rPr lang="en-IN" sz="1100" dirty="0">
                <a:latin typeface="Courier New" panose="02070309020205020404" pitchFamily="49" charset="0"/>
                <a:cs typeface="Courier New" panose="02070309020205020404" pitchFamily="49" charset="0"/>
              </a:rPr>
              <a:t>new tag] </a:t>
            </a:r>
            <a:r>
              <a:rPr lang="en-IN" sz="1100" dirty="0" smtClean="0">
                <a:latin typeface="Courier New" panose="02070309020205020404" pitchFamily="49" charset="0"/>
                <a:cs typeface="Courier New" panose="02070309020205020404" pitchFamily="49" charset="0"/>
              </a:rPr>
              <a:t>	v1.5 </a:t>
            </a:r>
            <a:r>
              <a:rPr lang="en-IN" sz="1100" dirty="0">
                <a:latin typeface="Courier New" panose="02070309020205020404" pitchFamily="49" charset="0"/>
                <a:cs typeface="Courier New" panose="02070309020205020404" pitchFamily="49" charset="0"/>
              </a:rPr>
              <a:t>-&gt; </a:t>
            </a:r>
            <a:r>
              <a:rPr lang="en-IN" sz="1100" dirty="0" smtClean="0">
                <a:latin typeface="Courier New" panose="02070309020205020404" pitchFamily="49" charset="0"/>
                <a:cs typeface="Courier New" panose="02070309020205020404" pitchFamily="49" charset="0"/>
              </a:rPr>
              <a:t>v1.5</a:t>
            </a:r>
          </a:p>
          <a:p>
            <a:r>
              <a:rPr lang="en-US" sz="1100" dirty="0" smtClean="0">
                <a:latin typeface="Courier New" panose="02070309020205020404" pitchFamily="49" charset="0"/>
                <a:cs typeface="Courier New" panose="02070309020205020404" pitchFamily="49" charset="0"/>
              </a:rPr>
              <a:t>$</a:t>
            </a:r>
            <a:endParaRPr lang="en-IN" sz="1100" dirty="0" smtClean="0">
              <a:latin typeface="Courier New" panose="02070309020205020404" pitchFamily="49" charset="0"/>
              <a:cs typeface="Courier New" panose="02070309020205020404" pitchFamily="49" charset="0"/>
            </a:endParaRPr>
          </a:p>
          <a:p>
            <a:endParaRPr lang="en-US" sz="1100" b="1" dirty="0" smtClean="0"/>
          </a:p>
          <a:p>
            <a:r>
              <a:rPr lang="en-IN" sz="1100" dirty="0">
                <a:latin typeface="Courier New" panose="02070309020205020404" pitchFamily="49" charset="0"/>
                <a:cs typeface="Courier New" panose="02070309020205020404" pitchFamily="49" charset="0"/>
              </a:rPr>
              <a:t>$ git push origin --tags</a:t>
            </a:r>
          </a:p>
          <a:p>
            <a:r>
              <a:rPr lang="en-IN" sz="1100" dirty="0">
                <a:latin typeface="Courier New" panose="02070309020205020404" pitchFamily="49" charset="0"/>
                <a:cs typeface="Courier New" panose="02070309020205020404" pitchFamily="49" charset="0"/>
              </a:rPr>
              <a:t>Counting objects: 1, done.</a:t>
            </a:r>
          </a:p>
          <a:p>
            <a:r>
              <a:rPr lang="en-US" sz="1100" dirty="0">
                <a:latin typeface="Courier New" panose="02070309020205020404" pitchFamily="49" charset="0"/>
                <a:cs typeface="Courier New" panose="02070309020205020404" pitchFamily="49" charset="0"/>
              </a:rPr>
              <a:t>Writing objects: 100% (1/1), 160 bytes | 0 bytes/s, done.</a:t>
            </a:r>
          </a:p>
          <a:p>
            <a:r>
              <a:rPr lang="sv-SE" sz="1100" dirty="0" smtClean="0">
                <a:latin typeface="Courier New" panose="02070309020205020404" pitchFamily="49" charset="0"/>
                <a:cs typeface="Courier New" panose="02070309020205020404" pitchFamily="49" charset="0"/>
              </a:rPr>
              <a:t>Total </a:t>
            </a:r>
            <a:r>
              <a:rPr lang="sv-SE" sz="1100" dirty="0">
                <a:latin typeface="Courier New" panose="02070309020205020404" pitchFamily="49" charset="0"/>
                <a:cs typeface="Courier New" panose="02070309020205020404" pitchFamily="49" charset="0"/>
              </a:rPr>
              <a:t>1 (delta 0), reused 0 (delta 0)</a:t>
            </a:r>
          </a:p>
          <a:p>
            <a:r>
              <a:rPr lang="en-IN" sz="1100" dirty="0">
                <a:latin typeface="Courier New" panose="02070309020205020404" pitchFamily="49" charset="0"/>
                <a:cs typeface="Courier New" panose="02070309020205020404" pitchFamily="49" charset="0"/>
              </a:rPr>
              <a:t>To </a:t>
            </a:r>
            <a:r>
              <a:rPr lang="en-IN" sz="1100" dirty="0" err="1">
                <a:latin typeface="Courier New" panose="02070309020205020404" pitchFamily="49" charset="0"/>
                <a:cs typeface="Courier New" panose="02070309020205020404" pitchFamily="49" charset="0"/>
              </a:rPr>
              <a:t>git@github.com:schacon</a:t>
            </a:r>
            <a:r>
              <a:rPr lang="en-IN" sz="1100" dirty="0">
                <a:latin typeface="Courier New" panose="02070309020205020404" pitchFamily="49" charset="0"/>
                <a:cs typeface="Courier New" panose="02070309020205020404" pitchFamily="49" charset="0"/>
              </a:rPr>
              <a:t>/</a:t>
            </a:r>
            <a:r>
              <a:rPr lang="en-IN" sz="1100" dirty="0" err="1">
                <a:latin typeface="Courier New" panose="02070309020205020404" pitchFamily="49" charset="0"/>
                <a:cs typeface="Courier New" panose="02070309020205020404" pitchFamily="49" charset="0"/>
              </a:rPr>
              <a:t>simplegit.git</a:t>
            </a:r>
            <a:endParaRPr lang="en-IN" sz="1100" dirty="0">
              <a:latin typeface="Courier New" panose="02070309020205020404" pitchFamily="49" charset="0"/>
              <a:cs typeface="Courier New" panose="02070309020205020404" pitchFamily="49" charset="0"/>
            </a:endParaRPr>
          </a:p>
          <a:p>
            <a:r>
              <a:rPr lang="en-IN" sz="1100" dirty="0" smtClean="0">
                <a:latin typeface="Courier New" panose="02070309020205020404" pitchFamily="49" charset="0"/>
                <a:cs typeface="Courier New" panose="02070309020205020404" pitchFamily="49" charset="0"/>
              </a:rPr>
              <a:t> * </a:t>
            </a:r>
            <a:r>
              <a:rPr lang="en-IN" sz="1100" dirty="0">
                <a:latin typeface="Courier New" panose="02070309020205020404" pitchFamily="49" charset="0"/>
                <a:cs typeface="Courier New" panose="02070309020205020404" pitchFamily="49" charset="0"/>
              </a:rPr>
              <a:t>[new tag] </a:t>
            </a:r>
            <a:r>
              <a:rPr lang="en-IN" sz="1100" dirty="0" smtClean="0">
                <a:latin typeface="Courier New" panose="02070309020205020404" pitchFamily="49" charset="0"/>
                <a:cs typeface="Courier New" panose="02070309020205020404" pitchFamily="49" charset="0"/>
              </a:rPr>
              <a:t>	v1.4 </a:t>
            </a:r>
            <a:r>
              <a:rPr lang="en-IN" sz="1100" dirty="0">
                <a:latin typeface="Courier New" panose="02070309020205020404" pitchFamily="49" charset="0"/>
                <a:cs typeface="Courier New" panose="02070309020205020404" pitchFamily="49" charset="0"/>
              </a:rPr>
              <a:t>-&gt; v1.4</a:t>
            </a:r>
          </a:p>
          <a:p>
            <a:r>
              <a:rPr lang="en-IN" sz="1100" dirty="0" smtClean="0">
                <a:latin typeface="Courier New" panose="02070309020205020404" pitchFamily="49" charset="0"/>
                <a:cs typeface="Courier New" panose="02070309020205020404" pitchFamily="49" charset="0"/>
              </a:rPr>
              <a:t> * [</a:t>
            </a:r>
            <a:r>
              <a:rPr lang="en-IN" sz="1100" dirty="0">
                <a:latin typeface="Courier New" panose="02070309020205020404" pitchFamily="49" charset="0"/>
                <a:cs typeface="Courier New" panose="02070309020205020404" pitchFamily="49" charset="0"/>
              </a:rPr>
              <a:t>new tag] </a:t>
            </a:r>
            <a:r>
              <a:rPr lang="en-IN" sz="1100" dirty="0" smtClean="0">
                <a:latin typeface="Courier New" panose="02070309020205020404" pitchFamily="49" charset="0"/>
                <a:cs typeface="Courier New" panose="02070309020205020404" pitchFamily="49" charset="0"/>
              </a:rPr>
              <a:t>	v1.4-lw </a:t>
            </a:r>
            <a:r>
              <a:rPr lang="en-IN" sz="1100" dirty="0">
                <a:latin typeface="Courier New" panose="02070309020205020404" pitchFamily="49" charset="0"/>
                <a:cs typeface="Courier New" panose="02070309020205020404" pitchFamily="49" charset="0"/>
              </a:rPr>
              <a:t>-&gt; </a:t>
            </a:r>
            <a:r>
              <a:rPr lang="en-IN" sz="1100" dirty="0" smtClean="0">
                <a:latin typeface="Courier New" panose="02070309020205020404" pitchFamily="49" charset="0"/>
                <a:cs typeface="Courier New" panose="02070309020205020404" pitchFamily="49" charset="0"/>
              </a:rPr>
              <a:t>v1.4-lw</a:t>
            </a:r>
          </a:p>
          <a:p>
            <a:r>
              <a:rPr lang="en-US" sz="1100" dirty="0" smtClean="0">
                <a:latin typeface="Courier New" panose="02070309020205020404" pitchFamily="49" charset="0"/>
                <a:cs typeface="Courier New" panose="02070309020205020404" pitchFamily="49" charset="0"/>
              </a:rPr>
              <a:t>$</a:t>
            </a:r>
            <a:endParaRPr lang="en-US" sz="1100" dirty="0">
              <a:latin typeface="Courier New" panose="02070309020205020404" pitchFamily="49" charset="0"/>
              <a:cs typeface="Courier New" panose="02070309020205020404" pitchFamily="49" charset="0"/>
            </a:endParaRPr>
          </a:p>
        </p:txBody>
      </p:sp>
      <p:cxnSp>
        <p:nvCxnSpPr>
          <p:cNvPr id="7" name="Straight Connector 6"/>
          <p:cNvCxnSpPr/>
          <p:nvPr/>
        </p:nvCxnSpPr>
        <p:spPr>
          <a:xfrm>
            <a:off x="0" y="520377"/>
            <a:ext cx="9144000" cy="0"/>
          </a:xfrm>
          <a:prstGeom prst="line">
            <a:avLst/>
          </a:prstGeom>
          <a:ln w="19050" cmpd="sng">
            <a:solidFill>
              <a:schemeClr val="accent3"/>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93684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12" end="12"/>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
                                            <p:txEl>
                                              <p:pRg st="13" end="13"/>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
                                            <p:txEl>
                                              <p:pRg st="14" end="14"/>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
                                            <p:txEl>
                                              <p:pRg st="15" end="15"/>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6">
                                            <p:txEl>
                                              <p:pRg st="16" end="16"/>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6">
                                            <p:txEl>
                                              <p:pRg st="17" end="17"/>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
                                            <p:txEl>
                                              <p:pRg st="18" end="18"/>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6">
                                            <p:txEl>
                                              <p:pRg st="19" end="1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3528" y="15087"/>
            <a:ext cx="7488832" cy="523220"/>
          </a:xfrm>
          <a:prstGeom prst="rect">
            <a:avLst/>
          </a:prstGeom>
          <a:noFill/>
        </p:spPr>
        <p:txBody>
          <a:bodyPr wrap="square" rtlCol="0">
            <a:spAutoFit/>
          </a:bodyPr>
          <a:lstStyle/>
          <a:p>
            <a:r>
              <a:rPr lang="en-IN" sz="2800" b="1" dirty="0" smtClean="0">
                <a:latin typeface="+mj-lt"/>
              </a:rPr>
              <a:t>Tagging</a:t>
            </a:r>
            <a:endParaRPr lang="en-US" sz="2800" b="1" dirty="0">
              <a:latin typeface="+mj-lt"/>
            </a:endParaRPr>
          </a:p>
        </p:txBody>
      </p:sp>
      <p:sp>
        <p:nvSpPr>
          <p:cNvPr id="6" name="TextBox 5"/>
          <p:cNvSpPr txBox="1"/>
          <p:nvPr/>
        </p:nvSpPr>
        <p:spPr>
          <a:xfrm>
            <a:off x="331766" y="667054"/>
            <a:ext cx="8820472" cy="1107996"/>
          </a:xfrm>
          <a:prstGeom prst="rect">
            <a:avLst/>
          </a:prstGeom>
          <a:noFill/>
        </p:spPr>
        <p:txBody>
          <a:bodyPr wrap="square" rtlCol="0">
            <a:spAutoFit/>
          </a:bodyPr>
          <a:lstStyle/>
          <a:p>
            <a:pPr marL="171450" indent="-171450">
              <a:buFont typeface="Wingdings" panose="05000000000000000000" pitchFamily="2" charset="2"/>
              <a:buChar char="Ø"/>
            </a:pPr>
            <a:r>
              <a:rPr lang="en-US" sz="1100" b="1" dirty="0" smtClean="0">
                <a:latin typeface="Arial" panose="020B0604020202020204" pitchFamily="34" charset="0"/>
                <a:cs typeface="Arial" panose="020B0604020202020204" pitchFamily="34" charset="0"/>
              </a:rPr>
              <a:t>Checking out Tags</a:t>
            </a:r>
          </a:p>
          <a:p>
            <a:pPr marL="171450" indent="-171450">
              <a:buFont typeface="Wingdings" panose="05000000000000000000" pitchFamily="2" charset="2"/>
              <a:buChar char="Ø"/>
            </a:pPr>
            <a:endParaRPr lang="en-US" sz="1100" b="1" dirty="0">
              <a:latin typeface="Arial" panose="020B0604020202020204" pitchFamily="34" charset="0"/>
              <a:cs typeface="Arial" panose="020B0604020202020204" pitchFamily="34" charset="0"/>
            </a:endParaRPr>
          </a:p>
          <a:p>
            <a:r>
              <a:rPr lang="en-IN" sz="1100" dirty="0">
                <a:latin typeface="Courier New" panose="02070309020205020404" pitchFamily="49" charset="0"/>
                <a:cs typeface="Courier New" panose="02070309020205020404" pitchFamily="49" charset="0"/>
              </a:rPr>
              <a:t>$ git checkout -b version2 v2.0.0</a:t>
            </a:r>
          </a:p>
          <a:p>
            <a:r>
              <a:rPr lang="en-US" sz="1100" dirty="0">
                <a:latin typeface="Courier New" panose="02070309020205020404" pitchFamily="49" charset="0"/>
                <a:cs typeface="Courier New" panose="02070309020205020404" pitchFamily="49" charset="0"/>
              </a:rPr>
              <a:t>Switched to a new branch </a:t>
            </a:r>
            <a:r>
              <a:rPr lang="en-US" sz="1100" dirty="0" smtClean="0">
                <a:latin typeface="Courier New" panose="02070309020205020404" pitchFamily="49" charset="0"/>
                <a:cs typeface="Courier New" panose="02070309020205020404" pitchFamily="49" charset="0"/>
              </a:rPr>
              <a:t>'version2‘</a:t>
            </a:r>
          </a:p>
          <a:p>
            <a:r>
              <a:rPr lang="en-US" sz="1100" dirty="0" smtClean="0">
                <a:latin typeface="Courier New" panose="02070309020205020404" pitchFamily="49" charset="0"/>
                <a:cs typeface="Courier New" panose="02070309020205020404" pitchFamily="49" charset="0"/>
              </a:rPr>
              <a:t>$</a:t>
            </a:r>
          </a:p>
          <a:p>
            <a:endParaRPr lang="en-US" sz="1100" dirty="0">
              <a:latin typeface="Courier New" panose="02070309020205020404" pitchFamily="49" charset="0"/>
              <a:cs typeface="Courier New" panose="02070309020205020404" pitchFamily="49" charset="0"/>
            </a:endParaRPr>
          </a:p>
        </p:txBody>
      </p:sp>
      <p:cxnSp>
        <p:nvCxnSpPr>
          <p:cNvPr id="7" name="Straight Connector 6"/>
          <p:cNvCxnSpPr/>
          <p:nvPr/>
        </p:nvCxnSpPr>
        <p:spPr>
          <a:xfrm>
            <a:off x="0" y="520377"/>
            <a:ext cx="9144000" cy="0"/>
          </a:xfrm>
          <a:prstGeom prst="line">
            <a:avLst/>
          </a:prstGeom>
          <a:ln w="19050" cmpd="sng">
            <a:solidFill>
              <a:schemeClr val="accent3"/>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6768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3528" y="15087"/>
            <a:ext cx="7488832" cy="523220"/>
          </a:xfrm>
          <a:prstGeom prst="rect">
            <a:avLst/>
          </a:prstGeom>
          <a:noFill/>
        </p:spPr>
        <p:txBody>
          <a:bodyPr wrap="square" rtlCol="0">
            <a:spAutoFit/>
          </a:bodyPr>
          <a:lstStyle/>
          <a:p>
            <a:r>
              <a:rPr lang="en-IN" sz="2800" b="1" dirty="0" smtClean="0">
                <a:latin typeface="+mj-lt"/>
              </a:rPr>
              <a:t>Git Aliases</a:t>
            </a:r>
            <a:endParaRPr lang="en-US" sz="2800" b="1" dirty="0">
              <a:latin typeface="+mj-lt"/>
            </a:endParaRPr>
          </a:p>
        </p:txBody>
      </p:sp>
      <p:sp>
        <p:nvSpPr>
          <p:cNvPr id="6" name="TextBox 5"/>
          <p:cNvSpPr txBox="1"/>
          <p:nvPr/>
        </p:nvSpPr>
        <p:spPr>
          <a:xfrm>
            <a:off x="331766" y="667054"/>
            <a:ext cx="8820472" cy="3308598"/>
          </a:xfrm>
          <a:prstGeom prst="rect">
            <a:avLst/>
          </a:prstGeom>
          <a:noFill/>
        </p:spPr>
        <p:txBody>
          <a:bodyPr wrap="square" rtlCol="0">
            <a:spAutoFit/>
          </a:bodyPr>
          <a:lstStyle/>
          <a:p>
            <a:r>
              <a:rPr lang="en-IN" sz="1100" dirty="0">
                <a:latin typeface="Courier New" panose="02070309020205020404" pitchFamily="49" charset="0"/>
                <a:cs typeface="Courier New" panose="02070309020205020404" pitchFamily="49" charset="0"/>
              </a:rPr>
              <a:t>$ git </a:t>
            </a:r>
            <a:r>
              <a:rPr lang="en-IN" sz="1100" dirty="0" err="1">
                <a:latin typeface="Courier New" panose="02070309020205020404" pitchFamily="49" charset="0"/>
                <a:cs typeface="Courier New" panose="02070309020205020404" pitchFamily="49" charset="0"/>
              </a:rPr>
              <a:t>config</a:t>
            </a:r>
            <a:r>
              <a:rPr lang="en-IN" sz="1100" dirty="0">
                <a:latin typeface="Courier New" panose="02070309020205020404" pitchFamily="49" charset="0"/>
                <a:cs typeface="Courier New" panose="02070309020205020404" pitchFamily="49" charset="0"/>
              </a:rPr>
              <a:t> --global alias.co checkout</a:t>
            </a:r>
          </a:p>
          <a:p>
            <a:r>
              <a:rPr lang="en-IN" sz="1100" dirty="0">
                <a:latin typeface="Courier New" panose="02070309020205020404" pitchFamily="49" charset="0"/>
                <a:cs typeface="Courier New" panose="02070309020205020404" pitchFamily="49" charset="0"/>
              </a:rPr>
              <a:t>$ git </a:t>
            </a:r>
            <a:r>
              <a:rPr lang="en-IN" sz="1100" dirty="0" err="1">
                <a:latin typeface="Courier New" panose="02070309020205020404" pitchFamily="49" charset="0"/>
                <a:cs typeface="Courier New" panose="02070309020205020404" pitchFamily="49" charset="0"/>
              </a:rPr>
              <a:t>config</a:t>
            </a:r>
            <a:r>
              <a:rPr lang="en-IN" sz="1100" dirty="0">
                <a:latin typeface="Courier New" panose="02070309020205020404" pitchFamily="49" charset="0"/>
                <a:cs typeface="Courier New" panose="02070309020205020404" pitchFamily="49" charset="0"/>
              </a:rPr>
              <a:t> --global alias.br branch</a:t>
            </a:r>
          </a:p>
          <a:p>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git</a:t>
            </a:r>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config</a:t>
            </a:r>
            <a:r>
              <a:rPr lang="en-US" sz="1100" dirty="0">
                <a:latin typeface="Courier New" panose="02070309020205020404" pitchFamily="49" charset="0"/>
                <a:cs typeface="Courier New" panose="02070309020205020404" pitchFamily="49" charset="0"/>
              </a:rPr>
              <a:t> --global alias.ci commit</a:t>
            </a:r>
          </a:p>
          <a:p>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git</a:t>
            </a:r>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config</a:t>
            </a:r>
            <a:r>
              <a:rPr lang="en-US" sz="1100" dirty="0">
                <a:latin typeface="Courier New" panose="02070309020205020404" pitchFamily="49" charset="0"/>
                <a:cs typeface="Courier New" panose="02070309020205020404" pitchFamily="49" charset="0"/>
              </a:rPr>
              <a:t> --global alias.st </a:t>
            </a:r>
            <a:r>
              <a:rPr lang="en-US" sz="1100" dirty="0" smtClean="0">
                <a:latin typeface="Courier New" panose="02070309020205020404" pitchFamily="49" charset="0"/>
                <a:cs typeface="Courier New" panose="02070309020205020404" pitchFamily="49" charset="0"/>
              </a:rPr>
              <a:t>status</a:t>
            </a:r>
          </a:p>
          <a:p>
            <a:r>
              <a:rPr lang="en-US" sz="1100" dirty="0" smtClean="0">
                <a:latin typeface="Courier New" panose="02070309020205020404" pitchFamily="49" charset="0"/>
                <a:cs typeface="Courier New" panose="02070309020205020404" pitchFamily="49" charset="0"/>
              </a:rPr>
              <a:t>$</a:t>
            </a:r>
          </a:p>
          <a:p>
            <a:endParaRPr lang="en-US" sz="1100" b="1" dirty="0" smtClean="0">
              <a:latin typeface="Courier New" panose="02070309020205020404" pitchFamily="49" charset="0"/>
              <a:cs typeface="Courier New" panose="02070309020205020404" pitchFamily="49" charset="0"/>
            </a:endParaRPr>
          </a:p>
          <a:p>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git</a:t>
            </a:r>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config</a:t>
            </a:r>
            <a:r>
              <a:rPr lang="en-US" sz="1100" dirty="0">
                <a:latin typeface="Courier New" panose="02070309020205020404" pitchFamily="49" charset="0"/>
                <a:cs typeface="Courier New" panose="02070309020205020404" pitchFamily="49" charset="0"/>
              </a:rPr>
              <a:t> --global </a:t>
            </a:r>
            <a:r>
              <a:rPr lang="en-US" sz="1100" dirty="0" err="1">
                <a:latin typeface="Courier New" panose="02070309020205020404" pitchFamily="49" charset="0"/>
                <a:cs typeface="Courier New" panose="02070309020205020404" pitchFamily="49" charset="0"/>
              </a:rPr>
              <a:t>alias.unstage</a:t>
            </a:r>
            <a:r>
              <a:rPr lang="en-US" sz="1100" dirty="0">
                <a:latin typeface="Courier New" panose="02070309020205020404" pitchFamily="49" charset="0"/>
                <a:cs typeface="Courier New" panose="02070309020205020404" pitchFamily="49" charset="0"/>
              </a:rPr>
              <a:t> 'reset HEAD --‘</a:t>
            </a:r>
          </a:p>
          <a:p>
            <a:r>
              <a:rPr lang="en-US" sz="1100" dirty="0">
                <a:latin typeface="Courier New" panose="02070309020205020404" pitchFamily="49" charset="0"/>
                <a:cs typeface="Courier New" panose="02070309020205020404" pitchFamily="49" charset="0"/>
              </a:rPr>
              <a:t>$</a:t>
            </a:r>
          </a:p>
          <a:p>
            <a:endParaRPr lang="en-US" sz="1100" b="1" dirty="0" smtClean="0">
              <a:latin typeface="Courier New" panose="02070309020205020404" pitchFamily="49" charset="0"/>
              <a:cs typeface="Courier New" panose="02070309020205020404" pitchFamily="49" charset="0"/>
            </a:endParaRPr>
          </a:p>
          <a:p>
            <a:r>
              <a:rPr lang="en-US" sz="1100" dirty="0">
                <a:ea typeface="ヒラギノ角ゴ Pro W3" charset="0"/>
                <a:cs typeface="ヒラギノ角ゴ Pro W3" charset="0"/>
              </a:rPr>
              <a:t>This makes the following two commands equivalent:</a:t>
            </a:r>
          </a:p>
          <a:p>
            <a:r>
              <a:rPr lang="en-IN" sz="1100" dirty="0" smtClean="0">
                <a:latin typeface="Courier New" panose="02070309020205020404" pitchFamily="49" charset="0"/>
                <a:cs typeface="Courier New" panose="02070309020205020404" pitchFamily="49" charset="0"/>
              </a:rPr>
              <a:t>$ </a:t>
            </a:r>
            <a:r>
              <a:rPr lang="en-IN" sz="1100" dirty="0">
                <a:latin typeface="Courier New" panose="02070309020205020404" pitchFamily="49" charset="0"/>
                <a:cs typeface="Courier New" panose="02070309020205020404" pitchFamily="49" charset="0"/>
              </a:rPr>
              <a:t>git </a:t>
            </a:r>
            <a:r>
              <a:rPr lang="en-IN" sz="1100" dirty="0" err="1">
                <a:latin typeface="Courier New" panose="02070309020205020404" pitchFamily="49" charset="0"/>
                <a:cs typeface="Courier New" panose="02070309020205020404" pitchFamily="49" charset="0"/>
              </a:rPr>
              <a:t>unstage</a:t>
            </a:r>
            <a:r>
              <a:rPr lang="en-IN" sz="1100" dirty="0">
                <a:latin typeface="Courier New" panose="02070309020205020404" pitchFamily="49" charset="0"/>
                <a:cs typeface="Courier New" panose="02070309020205020404" pitchFamily="49" charset="0"/>
              </a:rPr>
              <a:t> </a:t>
            </a:r>
            <a:r>
              <a:rPr lang="en-IN" sz="1100" dirty="0" err="1">
                <a:latin typeface="Courier New" panose="02070309020205020404" pitchFamily="49" charset="0"/>
                <a:cs typeface="Courier New" panose="02070309020205020404" pitchFamily="49" charset="0"/>
              </a:rPr>
              <a:t>fileA</a:t>
            </a:r>
            <a:endParaRPr lang="en-IN" sz="1100" dirty="0">
              <a:latin typeface="Courier New" panose="02070309020205020404" pitchFamily="49" charset="0"/>
              <a:cs typeface="Courier New" panose="02070309020205020404" pitchFamily="49" charset="0"/>
            </a:endParaRPr>
          </a:p>
          <a:p>
            <a:r>
              <a:rPr lang="en-IN" sz="1100" dirty="0">
                <a:latin typeface="Courier New" panose="02070309020205020404" pitchFamily="49" charset="0"/>
                <a:cs typeface="Courier New" panose="02070309020205020404" pitchFamily="49" charset="0"/>
              </a:rPr>
              <a:t>$ git reset HEAD </a:t>
            </a:r>
            <a:r>
              <a:rPr lang="en-IN" sz="1100" dirty="0" err="1">
                <a:latin typeface="Courier New" panose="02070309020205020404" pitchFamily="49" charset="0"/>
                <a:cs typeface="Courier New" panose="02070309020205020404" pitchFamily="49" charset="0"/>
              </a:rPr>
              <a:t>fileA</a:t>
            </a:r>
            <a:endParaRPr lang="en-IN" sz="1100" dirty="0">
              <a:latin typeface="Courier New" panose="02070309020205020404" pitchFamily="49" charset="0"/>
              <a:cs typeface="Courier New" panose="02070309020205020404" pitchFamily="49" charset="0"/>
            </a:endParaRPr>
          </a:p>
          <a:p>
            <a:r>
              <a:rPr lang="en-US" sz="1100" dirty="0">
                <a:latin typeface="Courier New" panose="02070309020205020404" pitchFamily="49" charset="0"/>
                <a:cs typeface="Courier New" panose="02070309020205020404" pitchFamily="49" charset="0"/>
              </a:rPr>
              <a:t>$</a:t>
            </a:r>
          </a:p>
          <a:p>
            <a:endParaRPr lang="en-US" sz="1100" b="1" dirty="0" smtClean="0">
              <a:latin typeface="Courier New" panose="02070309020205020404" pitchFamily="49" charset="0"/>
              <a:cs typeface="Courier New" panose="02070309020205020404" pitchFamily="49" charset="0"/>
            </a:endParaRPr>
          </a:p>
          <a:p>
            <a:endParaRPr lang="en-US" sz="1100" dirty="0">
              <a:ea typeface="ヒラギノ角ゴ Pro W3" charset="0"/>
              <a:cs typeface="ヒラギノ角ゴ Pro W3" charset="0"/>
            </a:endParaRPr>
          </a:p>
          <a:p>
            <a:r>
              <a:rPr lang="en-US" sz="1100" dirty="0">
                <a:ea typeface="ヒラギノ角ゴ Pro W3" charset="0"/>
                <a:cs typeface="ヒラギノ角ゴ Pro W3" charset="0"/>
              </a:rPr>
              <a:t>Alias with external command – use !</a:t>
            </a:r>
            <a:endParaRPr lang="en-IN" sz="1100" dirty="0">
              <a:ea typeface="ヒラギノ角ゴ Pro W3" charset="0"/>
              <a:cs typeface="ヒラギノ角ゴ Pro W3" charset="0"/>
            </a:endParaRPr>
          </a:p>
          <a:p>
            <a:r>
              <a:rPr lang="en-IN" sz="1100" dirty="0" smtClean="0">
                <a:latin typeface="Courier New" panose="02070309020205020404" pitchFamily="49" charset="0"/>
                <a:cs typeface="Courier New" panose="02070309020205020404" pitchFamily="49" charset="0"/>
              </a:rPr>
              <a:t>$ </a:t>
            </a:r>
            <a:r>
              <a:rPr lang="en-IN" sz="1100" dirty="0">
                <a:latin typeface="Courier New" panose="02070309020205020404" pitchFamily="49" charset="0"/>
                <a:cs typeface="Courier New" panose="02070309020205020404" pitchFamily="49" charset="0"/>
              </a:rPr>
              <a:t>git </a:t>
            </a:r>
            <a:r>
              <a:rPr lang="en-IN" sz="1100" dirty="0" err="1">
                <a:latin typeface="Courier New" panose="02070309020205020404" pitchFamily="49" charset="0"/>
                <a:cs typeface="Courier New" panose="02070309020205020404" pitchFamily="49" charset="0"/>
              </a:rPr>
              <a:t>config</a:t>
            </a:r>
            <a:r>
              <a:rPr lang="en-IN" sz="1100" dirty="0">
                <a:latin typeface="Courier New" panose="02070309020205020404" pitchFamily="49" charset="0"/>
                <a:cs typeface="Courier New" panose="02070309020205020404" pitchFamily="49" charset="0"/>
              </a:rPr>
              <a:t> --global </a:t>
            </a:r>
            <a:r>
              <a:rPr lang="en-IN" sz="1100" dirty="0" err="1">
                <a:latin typeface="Courier New" panose="02070309020205020404" pitchFamily="49" charset="0"/>
                <a:cs typeface="Courier New" panose="02070309020205020404" pitchFamily="49" charset="0"/>
              </a:rPr>
              <a:t>alias.visual</a:t>
            </a:r>
            <a:r>
              <a:rPr lang="en-IN" sz="1100" dirty="0">
                <a:latin typeface="Courier New" panose="02070309020205020404" pitchFamily="49" charset="0"/>
                <a:cs typeface="Courier New" panose="02070309020205020404" pitchFamily="49" charset="0"/>
              </a:rPr>
              <a:t> "!</a:t>
            </a:r>
            <a:r>
              <a:rPr lang="en-IN" sz="1100" dirty="0" err="1" smtClean="0">
                <a:latin typeface="Courier New" panose="02070309020205020404" pitchFamily="49" charset="0"/>
                <a:cs typeface="Courier New" panose="02070309020205020404" pitchFamily="49" charset="0"/>
              </a:rPr>
              <a:t>gitk</a:t>
            </a:r>
            <a:r>
              <a:rPr lang="en-IN" sz="1100" dirty="0" smtClean="0">
                <a:latin typeface="Courier New" panose="02070309020205020404" pitchFamily="49" charset="0"/>
                <a:cs typeface="Courier New" panose="02070309020205020404" pitchFamily="49" charset="0"/>
              </a:rPr>
              <a:t>“</a:t>
            </a:r>
          </a:p>
          <a:p>
            <a:r>
              <a:rPr lang="en-US" sz="1100" dirty="0">
                <a:latin typeface="Courier New" panose="02070309020205020404" pitchFamily="49" charset="0"/>
                <a:cs typeface="Courier New" panose="02070309020205020404" pitchFamily="49" charset="0"/>
              </a:rPr>
              <a:t>$</a:t>
            </a:r>
          </a:p>
          <a:p>
            <a:endParaRPr lang="en-IN" sz="1100" b="1" dirty="0" smtClean="0">
              <a:latin typeface="Courier New" panose="02070309020205020404" pitchFamily="49" charset="0"/>
              <a:cs typeface="Courier New" panose="02070309020205020404" pitchFamily="49" charset="0"/>
            </a:endParaRPr>
          </a:p>
        </p:txBody>
      </p:sp>
      <p:cxnSp>
        <p:nvCxnSpPr>
          <p:cNvPr id="7" name="Straight Connector 6"/>
          <p:cNvCxnSpPr/>
          <p:nvPr/>
        </p:nvCxnSpPr>
        <p:spPr>
          <a:xfrm>
            <a:off x="0" y="520377"/>
            <a:ext cx="9144000" cy="0"/>
          </a:xfrm>
          <a:prstGeom prst="line">
            <a:avLst/>
          </a:prstGeom>
          <a:ln w="19050" cmpd="sng">
            <a:solidFill>
              <a:schemeClr val="accent3"/>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52957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
                                            <p:txEl>
                                              <p:pRg st="12" end="1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xEl>
                                              <p:pRg st="15" end="15"/>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6">
                                            <p:txEl>
                                              <p:pRg st="16" end="16"/>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
                                            <p:txEl>
                                              <p:pRg st="17" end="1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57279" y="1234282"/>
            <a:ext cx="7488832" cy="2246769"/>
          </a:xfrm>
          <a:prstGeom prst="rect">
            <a:avLst/>
          </a:prstGeom>
          <a:noFill/>
        </p:spPr>
        <p:txBody>
          <a:bodyPr wrap="square" rtlCol="0">
            <a:spAutoFit/>
          </a:bodyPr>
          <a:lstStyle/>
          <a:p>
            <a:r>
              <a:rPr lang="en-IN" sz="2800" b="1" dirty="0" smtClean="0">
                <a:latin typeface="+mj-lt"/>
              </a:rPr>
              <a:t>Conclusion</a:t>
            </a:r>
          </a:p>
          <a:p>
            <a:endParaRPr lang="en-US" sz="1400" dirty="0" smtClean="0">
              <a:ea typeface="ヒラギノ角ゴ Pro W3" charset="0"/>
              <a:cs typeface="ヒラギノ角ゴ Pro W3" charset="0"/>
            </a:endParaRPr>
          </a:p>
          <a:p>
            <a:r>
              <a:rPr lang="en-US" sz="1400" dirty="0" smtClean="0">
                <a:ea typeface="ヒラギノ角ゴ Pro W3" charset="0"/>
                <a:cs typeface="ヒラギノ角ゴ Pro W3" charset="0"/>
              </a:rPr>
              <a:t>At </a:t>
            </a:r>
            <a:r>
              <a:rPr lang="en-US" sz="1400" dirty="0">
                <a:ea typeface="ヒラギノ角ゴ Pro W3" charset="0"/>
                <a:cs typeface="ヒラギノ角ゴ Pro W3" charset="0"/>
              </a:rPr>
              <a:t>this point, you can do all the basic local Git operations – creating or cloning a repository, making changes, staging and committing those changes, and viewing the history of all the changes the repository has been through. </a:t>
            </a:r>
          </a:p>
          <a:p>
            <a:endParaRPr lang="en-US" sz="1400" dirty="0">
              <a:ea typeface="ヒラギノ角ゴ Pro W3" charset="0"/>
              <a:cs typeface="ヒラギノ角ゴ Pro W3" charset="0"/>
            </a:endParaRPr>
          </a:p>
          <a:p>
            <a:r>
              <a:rPr lang="en-US" sz="1400" dirty="0">
                <a:ea typeface="ヒラギノ角ゴ Pro W3" charset="0"/>
                <a:cs typeface="ヒラギノ角ゴ Pro W3" charset="0"/>
              </a:rPr>
              <a:t>Next module, we’ll cover </a:t>
            </a:r>
            <a:r>
              <a:rPr lang="en-US" sz="1400" dirty="0" err="1">
                <a:ea typeface="ヒラギノ角ゴ Pro W3" charset="0"/>
                <a:cs typeface="ヒラギノ角ゴ Pro W3" charset="0"/>
              </a:rPr>
              <a:t>Git’s</a:t>
            </a:r>
            <a:r>
              <a:rPr lang="en-US" sz="1400" dirty="0">
                <a:ea typeface="ヒラギノ角ゴ Pro W3" charset="0"/>
                <a:cs typeface="ヒラギノ角ゴ Pro W3" charset="0"/>
              </a:rPr>
              <a:t> killer feature: </a:t>
            </a:r>
            <a:r>
              <a:rPr lang="en-US" sz="1400" b="1" dirty="0">
                <a:ea typeface="ヒラギノ角ゴ Pro W3" charset="0"/>
                <a:cs typeface="ヒラギノ角ゴ Pro W3" charset="0"/>
              </a:rPr>
              <a:t>its branching model</a:t>
            </a:r>
            <a:r>
              <a:rPr lang="en-US" sz="1400" dirty="0">
                <a:ea typeface="ヒラギノ角ゴ Pro W3" charset="0"/>
                <a:cs typeface="ヒラギノ角ゴ Pro W3" charset="0"/>
              </a:rPr>
              <a:t>.</a:t>
            </a:r>
          </a:p>
          <a:p>
            <a:endParaRPr lang="en-US" sz="2800" b="1" dirty="0">
              <a:latin typeface="+mj-lt"/>
            </a:endParaRPr>
          </a:p>
        </p:txBody>
      </p:sp>
      <p:sp>
        <p:nvSpPr>
          <p:cNvPr id="6" name="TextBox 5"/>
          <p:cNvSpPr txBox="1"/>
          <p:nvPr/>
        </p:nvSpPr>
        <p:spPr>
          <a:xfrm>
            <a:off x="331766" y="667054"/>
            <a:ext cx="8820472" cy="261610"/>
          </a:xfrm>
          <a:prstGeom prst="rect">
            <a:avLst/>
          </a:prstGeom>
          <a:noFill/>
        </p:spPr>
        <p:txBody>
          <a:bodyPr wrap="square" rtlCol="0">
            <a:spAutoFit/>
          </a:bodyPr>
          <a:lstStyle/>
          <a:p>
            <a:endParaRPr lang="en-IN" sz="1100" b="1" dirty="0" smtClean="0">
              <a:latin typeface="Courier New" panose="02070309020205020404" pitchFamily="49" charset="0"/>
              <a:cs typeface="Courier New" panose="02070309020205020404" pitchFamily="49" charset="0"/>
            </a:endParaRPr>
          </a:p>
        </p:txBody>
      </p:sp>
      <p:cxnSp>
        <p:nvCxnSpPr>
          <p:cNvPr id="7" name="Straight Connector 6"/>
          <p:cNvCxnSpPr/>
          <p:nvPr/>
        </p:nvCxnSpPr>
        <p:spPr>
          <a:xfrm>
            <a:off x="0" y="520377"/>
            <a:ext cx="9144000" cy="0"/>
          </a:xfrm>
          <a:prstGeom prst="line">
            <a:avLst/>
          </a:prstGeom>
          <a:ln w="19050" cmpd="sng">
            <a:solidFill>
              <a:schemeClr val="accent3"/>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45134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nodePh="1">
                                  <p:stCondLst>
                                    <p:cond delay="0"/>
                                  </p:stCondLst>
                                  <p:endCondLst>
                                    <p:cond evt="begin" delay="0">
                                      <p:tn val="5"/>
                                    </p:cond>
                                  </p:end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968116" y="1920919"/>
            <a:ext cx="2339102" cy="646331"/>
          </a:xfrm>
          <a:prstGeom prst="rect">
            <a:avLst/>
          </a:prstGeom>
        </p:spPr>
        <p:txBody>
          <a:bodyPr wrap="none">
            <a:spAutoFit/>
          </a:bodyPr>
          <a:lstStyle/>
          <a:p>
            <a:r>
              <a:rPr lang="en-US" sz="3600" dirty="0" smtClean="0">
                <a:sym typeface="Wingdings" panose="05000000000000000000" pitchFamily="2" charset="2"/>
              </a:rPr>
              <a:t>Thank you</a:t>
            </a:r>
            <a:endParaRPr lang="en-US" sz="3600" dirty="0" smtClean="0"/>
          </a:p>
        </p:txBody>
      </p:sp>
    </p:spTree>
    <p:extLst>
      <p:ext uri="{BB962C8B-B14F-4D97-AF65-F5344CB8AC3E}">
        <p14:creationId xmlns:p14="http://schemas.microsoft.com/office/powerpoint/2010/main" val="3193299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009" name="Picture 3"/>
          <p:cNvPicPr>
            <a:picLocks noChangeAspect="1"/>
          </p:cNvPicPr>
          <p:nvPr/>
        </p:nvPicPr>
        <p:blipFill>
          <a:blip r:embed="rId2"/>
          <a:srcRect/>
          <a:stretch>
            <a:fillRect/>
          </a:stretch>
        </p:blipFill>
        <p:spPr bwMode="auto">
          <a:xfrm>
            <a:off x="3708400" y="2430463"/>
            <a:ext cx="1727200" cy="282575"/>
          </a:xfrm>
          <a:prstGeom prst="rect">
            <a:avLst/>
          </a:prstGeom>
          <a:noFill/>
          <a:ln w="9525">
            <a:noFill/>
            <a:miter lim="800000"/>
            <a:headEnd/>
            <a:tailEnd/>
          </a:ln>
        </p:spPr>
      </p:pic>
    </p:spTree>
  </p:cSld>
  <p:clrMapOvr>
    <a:masterClrMapping/>
  </p:clrMapOvr>
  <p:transition spd="slow"/>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3528" y="15087"/>
            <a:ext cx="7488832" cy="523220"/>
          </a:xfrm>
          <a:prstGeom prst="rect">
            <a:avLst/>
          </a:prstGeom>
          <a:noFill/>
        </p:spPr>
        <p:txBody>
          <a:bodyPr wrap="square" rtlCol="0">
            <a:spAutoFit/>
          </a:bodyPr>
          <a:lstStyle/>
          <a:p>
            <a:r>
              <a:rPr lang="en-US" sz="2800" b="1" dirty="0" smtClean="0">
                <a:latin typeface="+mj-lt"/>
              </a:rPr>
              <a:t>First time Git setup</a:t>
            </a:r>
            <a:endParaRPr lang="en-US" sz="2800" b="1" dirty="0">
              <a:latin typeface="+mj-lt"/>
            </a:endParaRPr>
          </a:p>
        </p:txBody>
      </p:sp>
      <p:sp>
        <p:nvSpPr>
          <p:cNvPr id="6" name="TextBox 5"/>
          <p:cNvSpPr txBox="1"/>
          <p:nvPr/>
        </p:nvSpPr>
        <p:spPr>
          <a:xfrm>
            <a:off x="323528" y="667054"/>
            <a:ext cx="8820472" cy="3693319"/>
          </a:xfrm>
          <a:prstGeom prst="rect">
            <a:avLst/>
          </a:prstGeom>
          <a:noFill/>
        </p:spPr>
        <p:txBody>
          <a:bodyPr wrap="square" rtlCol="0">
            <a:spAutoFit/>
          </a:bodyPr>
          <a:lstStyle/>
          <a:p>
            <a:pPr marL="171450" indent="-171450">
              <a:buFont typeface="Wingdings" panose="05000000000000000000" pitchFamily="2" charset="2"/>
              <a:buChar char="Ø"/>
            </a:pPr>
            <a:r>
              <a:rPr lang="en-IN" sz="1200" b="1" dirty="0" smtClean="0"/>
              <a:t>Customize your </a:t>
            </a:r>
            <a:r>
              <a:rPr lang="en-IN" sz="1200" b="1" dirty="0"/>
              <a:t>Git </a:t>
            </a:r>
            <a:r>
              <a:rPr lang="en-IN" sz="1200" b="1" dirty="0" smtClean="0"/>
              <a:t>environment</a:t>
            </a:r>
          </a:p>
          <a:p>
            <a:pPr marL="171450" indent="-171450">
              <a:buFont typeface="Wingdings" panose="05000000000000000000" pitchFamily="2" charset="2"/>
              <a:buChar char="Ø"/>
            </a:pPr>
            <a:endParaRPr lang="en-IN" sz="1200" b="1" dirty="0" smtClean="0"/>
          </a:p>
          <a:p>
            <a:r>
              <a:rPr lang="en-US" sz="1100" dirty="0"/>
              <a:t>Git comes with a tool called </a:t>
            </a:r>
            <a:r>
              <a:rPr lang="en-US" sz="1200" dirty="0" err="1">
                <a:latin typeface="Courier New" panose="02070309020205020404" pitchFamily="49" charset="0"/>
                <a:cs typeface="Courier New" panose="02070309020205020404" pitchFamily="49" charset="0"/>
              </a:rPr>
              <a:t>git</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config</a:t>
            </a:r>
            <a:r>
              <a:rPr lang="en-US" sz="1200" dirty="0">
                <a:latin typeface="Courier New" panose="02070309020205020404" pitchFamily="49" charset="0"/>
                <a:cs typeface="Courier New" panose="02070309020205020404" pitchFamily="49" charset="0"/>
              </a:rPr>
              <a:t> </a:t>
            </a:r>
            <a:r>
              <a:rPr lang="en-US" sz="1100" dirty="0"/>
              <a:t>that lets you get and set </a:t>
            </a:r>
            <a:r>
              <a:rPr lang="en-US" sz="1100" dirty="0" smtClean="0"/>
              <a:t>configuration variables </a:t>
            </a:r>
            <a:r>
              <a:rPr lang="en-US" sz="1100" dirty="0"/>
              <a:t>that control all aspects of how Git looks and </a:t>
            </a:r>
            <a:r>
              <a:rPr lang="en-US" sz="1100" dirty="0" smtClean="0"/>
              <a:t>operates.</a:t>
            </a:r>
          </a:p>
          <a:p>
            <a:endParaRPr lang="en-US" sz="1200" dirty="0" smtClean="0"/>
          </a:p>
          <a:p>
            <a:r>
              <a:rPr lang="en-US" sz="1100" dirty="0" smtClean="0">
                <a:latin typeface="Courier New" panose="02070309020205020404" pitchFamily="49" charset="0"/>
                <a:cs typeface="Courier New" panose="02070309020205020404" pitchFamily="49" charset="0"/>
              </a:rPr>
              <a:t>1. </a:t>
            </a:r>
            <a:r>
              <a:rPr lang="en-US" sz="1100" b="1" i="1" dirty="0" smtClean="0">
                <a:latin typeface="Courier New" panose="02070309020205020404" pitchFamily="49" charset="0"/>
                <a:cs typeface="Courier New" panose="02070309020205020404" pitchFamily="49" charset="0"/>
              </a:rPr>
              <a:t>/</a:t>
            </a:r>
            <a:r>
              <a:rPr lang="en-US" sz="1100" b="1" i="1" dirty="0" err="1" smtClean="0">
                <a:latin typeface="Courier New" panose="02070309020205020404" pitchFamily="49" charset="0"/>
                <a:cs typeface="Courier New" panose="02070309020205020404" pitchFamily="49" charset="0"/>
              </a:rPr>
              <a:t>etc</a:t>
            </a:r>
            <a:r>
              <a:rPr lang="en-US" sz="1100" b="1" i="1" dirty="0" smtClean="0">
                <a:latin typeface="Courier New" panose="02070309020205020404" pitchFamily="49" charset="0"/>
                <a:cs typeface="Courier New" panose="02070309020205020404" pitchFamily="49" charset="0"/>
              </a:rPr>
              <a:t>/</a:t>
            </a:r>
            <a:r>
              <a:rPr lang="en-US" sz="1100" b="1" i="1" dirty="0" err="1" smtClean="0">
                <a:latin typeface="Courier New" panose="02070309020205020404" pitchFamily="49" charset="0"/>
                <a:cs typeface="Courier New" panose="02070309020205020404" pitchFamily="49" charset="0"/>
              </a:rPr>
              <a:t>gitconfig</a:t>
            </a:r>
            <a:r>
              <a:rPr lang="en-US" sz="1100" i="1" dirty="0" smtClean="0">
                <a:latin typeface="Courier New" panose="02070309020205020404" pitchFamily="49" charset="0"/>
                <a:cs typeface="Courier New" panose="02070309020205020404" pitchFamily="49" charset="0"/>
              </a:rPr>
              <a:t> </a:t>
            </a:r>
            <a:r>
              <a:rPr lang="en-US" sz="1100" dirty="0" smtClean="0"/>
              <a:t>file</a:t>
            </a:r>
          </a:p>
          <a:p>
            <a:r>
              <a:rPr lang="en-US" sz="1100" dirty="0" smtClean="0"/>
              <a:t>Contains </a:t>
            </a:r>
            <a:r>
              <a:rPr lang="en-US" sz="1100" dirty="0"/>
              <a:t>values for every user on the system </a:t>
            </a:r>
            <a:r>
              <a:rPr lang="en-US" sz="1100" dirty="0" smtClean="0"/>
              <a:t>and all </a:t>
            </a:r>
            <a:r>
              <a:rPr lang="en-US" sz="1100" dirty="0"/>
              <a:t>their repositories. </a:t>
            </a:r>
            <a:endParaRPr lang="en-US" sz="1100" dirty="0" smtClean="0"/>
          </a:p>
          <a:p>
            <a:r>
              <a:rPr lang="en-US" sz="1100" dirty="0" smtClean="0"/>
              <a:t>If </a:t>
            </a:r>
            <a:r>
              <a:rPr lang="en-US" sz="1100" dirty="0"/>
              <a:t>you pass the option </a:t>
            </a:r>
            <a:r>
              <a:rPr lang="en-US" sz="1200" dirty="0" smtClean="0">
                <a:latin typeface="Courier New" panose="02070309020205020404" pitchFamily="49" charset="0"/>
                <a:cs typeface="Courier New" panose="02070309020205020404" pitchFamily="49" charset="0"/>
              </a:rPr>
              <a:t>--system</a:t>
            </a:r>
            <a:r>
              <a:rPr lang="en-US" sz="1200" dirty="0" smtClean="0"/>
              <a:t> </a:t>
            </a:r>
            <a:r>
              <a:rPr lang="en-US" sz="1100" dirty="0"/>
              <a:t>to</a:t>
            </a:r>
            <a:r>
              <a:rPr lang="en-US" sz="1200" dirty="0"/>
              <a:t> </a:t>
            </a:r>
            <a:r>
              <a:rPr lang="en-US" sz="1200" dirty="0" err="1">
                <a:latin typeface="Courier New" panose="02070309020205020404" pitchFamily="49" charset="0"/>
                <a:cs typeface="Courier New" panose="02070309020205020404" pitchFamily="49" charset="0"/>
              </a:rPr>
              <a:t>git</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config</a:t>
            </a:r>
            <a:r>
              <a:rPr lang="en-US" sz="1100" dirty="0"/>
              <a:t>, </a:t>
            </a:r>
            <a:r>
              <a:rPr lang="en-US" sz="1100" dirty="0" smtClean="0"/>
              <a:t>it reads </a:t>
            </a:r>
            <a:r>
              <a:rPr lang="en-US" sz="1100" dirty="0"/>
              <a:t>and writes from this file specifically</a:t>
            </a:r>
            <a:r>
              <a:rPr lang="en-US" sz="1200" dirty="0" smtClean="0"/>
              <a:t>.</a:t>
            </a:r>
          </a:p>
          <a:p>
            <a:endParaRPr lang="en-US" sz="1200" dirty="0"/>
          </a:p>
          <a:p>
            <a:r>
              <a:rPr lang="en-US" sz="1200" dirty="0" smtClean="0">
                <a:latin typeface="Courier New" panose="02070309020205020404" pitchFamily="49" charset="0"/>
                <a:cs typeface="Courier New" panose="02070309020205020404" pitchFamily="49" charset="0"/>
              </a:rPr>
              <a:t>2. </a:t>
            </a:r>
            <a:r>
              <a:rPr lang="en-US" sz="1100" b="1" i="1" dirty="0">
                <a:latin typeface="Courier New" panose="02070309020205020404" pitchFamily="49" charset="0"/>
                <a:cs typeface="Courier New" panose="02070309020205020404" pitchFamily="49" charset="0"/>
              </a:rPr>
              <a:t>~/.</a:t>
            </a:r>
            <a:r>
              <a:rPr lang="en-US" sz="1100" b="1" i="1" dirty="0" err="1">
                <a:latin typeface="Courier New" panose="02070309020205020404" pitchFamily="49" charset="0"/>
                <a:cs typeface="Courier New" panose="02070309020205020404" pitchFamily="49" charset="0"/>
              </a:rPr>
              <a:t>gitconfig</a:t>
            </a:r>
            <a:r>
              <a:rPr lang="en-US" sz="1100" i="1" dirty="0">
                <a:latin typeface="Courier New" panose="02070309020205020404" pitchFamily="49" charset="0"/>
                <a:cs typeface="Courier New" panose="02070309020205020404" pitchFamily="49" charset="0"/>
              </a:rPr>
              <a:t> </a:t>
            </a:r>
            <a:r>
              <a:rPr lang="en-US" sz="1100" dirty="0"/>
              <a:t>or</a:t>
            </a:r>
            <a:r>
              <a:rPr lang="en-US" sz="1200" dirty="0"/>
              <a:t> </a:t>
            </a:r>
            <a:r>
              <a:rPr lang="en-US" sz="1100" b="1" i="1" dirty="0">
                <a:latin typeface="Courier New" panose="02070309020205020404" pitchFamily="49" charset="0"/>
                <a:cs typeface="Courier New" panose="02070309020205020404" pitchFamily="49" charset="0"/>
              </a:rPr>
              <a:t>~/.</a:t>
            </a:r>
            <a:r>
              <a:rPr lang="en-US" sz="1100" b="1" i="1" dirty="0" err="1">
                <a:latin typeface="Courier New" panose="02070309020205020404" pitchFamily="49" charset="0"/>
                <a:cs typeface="Courier New" panose="02070309020205020404" pitchFamily="49" charset="0"/>
              </a:rPr>
              <a:t>config</a:t>
            </a:r>
            <a:r>
              <a:rPr lang="en-US" sz="1100" b="1" i="1" dirty="0">
                <a:latin typeface="Courier New" panose="02070309020205020404" pitchFamily="49" charset="0"/>
                <a:cs typeface="Courier New" panose="02070309020205020404" pitchFamily="49" charset="0"/>
              </a:rPr>
              <a:t>/</a:t>
            </a:r>
            <a:r>
              <a:rPr lang="en-US" sz="1100" b="1" i="1" dirty="0" err="1">
                <a:latin typeface="Courier New" panose="02070309020205020404" pitchFamily="49" charset="0"/>
                <a:cs typeface="Courier New" panose="02070309020205020404" pitchFamily="49" charset="0"/>
              </a:rPr>
              <a:t>git</a:t>
            </a:r>
            <a:r>
              <a:rPr lang="en-US" sz="1100" b="1" i="1" dirty="0">
                <a:latin typeface="Courier New" panose="02070309020205020404" pitchFamily="49" charset="0"/>
                <a:cs typeface="Courier New" panose="02070309020205020404" pitchFamily="49" charset="0"/>
              </a:rPr>
              <a:t>/</a:t>
            </a:r>
            <a:r>
              <a:rPr lang="en-US" sz="1100" b="1" i="1" dirty="0" err="1">
                <a:latin typeface="Courier New" panose="02070309020205020404" pitchFamily="49" charset="0"/>
                <a:cs typeface="Courier New" panose="02070309020205020404" pitchFamily="49" charset="0"/>
              </a:rPr>
              <a:t>config</a:t>
            </a:r>
            <a:r>
              <a:rPr lang="en-US" sz="1100" i="1" dirty="0">
                <a:latin typeface="Courier New" panose="02070309020205020404" pitchFamily="49" charset="0"/>
                <a:cs typeface="Courier New" panose="02070309020205020404" pitchFamily="49" charset="0"/>
              </a:rPr>
              <a:t> </a:t>
            </a:r>
            <a:r>
              <a:rPr lang="en-US" sz="1100" dirty="0"/>
              <a:t>file: Specific to your user</a:t>
            </a:r>
            <a:r>
              <a:rPr lang="en-US" sz="1100" dirty="0" smtClean="0"/>
              <a:t>. </a:t>
            </a:r>
          </a:p>
          <a:p>
            <a:r>
              <a:rPr lang="en-US" sz="1100" dirty="0" smtClean="0"/>
              <a:t>You </a:t>
            </a:r>
            <a:r>
              <a:rPr lang="en-US" sz="1100" dirty="0"/>
              <a:t>can make Git read and write to this file specifically by passing the </a:t>
            </a:r>
            <a:r>
              <a:rPr lang="en-US" sz="1200" dirty="0">
                <a:latin typeface="Courier New" panose="02070309020205020404" pitchFamily="49" charset="0"/>
                <a:cs typeface="Courier New" panose="02070309020205020404" pitchFamily="49" charset="0"/>
              </a:rPr>
              <a:t>--</a:t>
            </a:r>
            <a:r>
              <a:rPr lang="en-IN" sz="1200" dirty="0">
                <a:latin typeface="Courier New" panose="02070309020205020404" pitchFamily="49" charset="0"/>
                <a:cs typeface="Courier New" panose="02070309020205020404" pitchFamily="49" charset="0"/>
              </a:rPr>
              <a:t>global </a:t>
            </a:r>
            <a:r>
              <a:rPr lang="en-IN" sz="1100" dirty="0"/>
              <a:t>option</a:t>
            </a:r>
            <a:r>
              <a:rPr lang="en-IN" sz="1100" dirty="0" smtClean="0"/>
              <a:t>.</a:t>
            </a:r>
            <a:endParaRPr lang="en-IN" sz="1200" dirty="0" smtClean="0"/>
          </a:p>
          <a:p>
            <a:endParaRPr lang="en-IN" sz="1200" dirty="0"/>
          </a:p>
          <a:p>
            <a:r>
              <a:rPr lang="en-US" sz="1200" dirty="0" smtClean="0">
                <a:latin typeface="Courier New" panose="02070309020205020404" pitchFamily="49" charset="0"/>
                <a:cs typeface="Courier New" panose="02070309020205020404" pitchFamily="49" charset="0"/>
              </a:rPr>
              <a:t>3. </a:t>
            </a:r>
            <a:r>
              <a:rPr lang="en-US" sz="1100" b="1" i="1" dirty="0" err="1">
                <a:latin typeface="Courier New" panose="02070309020205020404" pitchFamily="49" charset="0"/>
                <a:cs typeface="Courier New" panose="02070309020205020404" pitchFamily="49" charset="0"/>
              </a:rPr>
              <a:t>config</a:t>
            </a:r>
            <a:r>
              <a:rPr lang="en-US" sz="1200" dirty="0" smtClean="0"/>
              <a:t> </a:t>
            </a:r>
            <a:r>
              <a:rPr lang="en-US" sz="1100" dirty="0"/>
              <a:t>file in the Git directory (that is, </a:t>
            </a:r>
            <a:r>
              <a:rPr lang="en-US" sz="1100" b="1" dirty="0">
                <a:latin typeface="Courier New" panose="02070309020205020404" pitchFamily="49" charset="0"/>
                <a:cs typeface="Courier New" panose="02070309020205020404" pitchFamily="49" charset="0"/>
              </a:rPr>
              <a:t>.</a:t>
            </a:r>
            <a:r>
              <a:rPr lang="en-US" sz="1100" b="1" dirty="0" err="1">
                <a:latin typeface="Courier New" panose="02070309020205020404" pitchFamily="49" charset="0"/>
                <a:cs typeface="Courier New" panose="02070309020205020404" pitchFamily="49" charset="0"/>
              </a:rPr>
              <a:t>git</a:t>
            </a:r>
            <a:r>
              <a:rPr lang="en-US" sz="1100" b="1" dirty="0">
                <a:latin typeface="Courier New" panose="02070309020205020404" pitchFamily="49" charset="0"/>
                <a:cs typeface="Courier New" panose="02070309020205020404" pitchFamily="49" charset="0"/>
              </a:rPr>
              <a:t>/</a:t>
            </a:r>
            <a:r>
              <a:rPr lang="en-US" sz="1100" b="1" dirty="0" err="1">
                <a:latin typeface="Courier New" panose="02070309020205020404" pitchFamily="49" charset="0"/>
                <a:cs typeface="Courier New" panose="02070309020205020404" pitchFamily="49" charset="0"/>
              </a:rPr>
              <a:t>config</a:t>
            </a:r>
            <a:r>
              <a:rPr lang="en-US" sz="1200" dirty="0"/>
              <a:t>) </a:t>
            </a:r>
            <a:r>
              <a:rPr lang="en-US" sz="1100" dirty="0"/>
              <a:t>of whatever </a:t>
            </a:r>
            <a:r>
              <a:rPr lang="en-US" sz="1100" dirty="0" smtClean="0"/>
              <a:t>repository you’re </a:t>
            </a:r>
            <a:r>
              <a:rPr lang="en-US" sz="1100" dirty="0"/>
              <a:t>currently using: </a:t>
            </a:r>
            <a:endParaRPr lang="en-US" sz="1100" dirty="0" smtClean="0"/>
          </a:p>
          <a:p>
            <a:r>
              <a:rPr lang="en-US" sz="1100" dirty="0" smtClean="0"/>
              <a:t>Specific </a:t>
            </a:r>
            <a:r>
              <a:rPr lang="en-US" sz="1100" dirty="0"/>
              <a:t>to that single </a:t>
            </a:r>
            <a:r>
              <a:rPr lang="en-US" sz="1100" dirty="0" smtClean="0"/>
              <a:t>repository.</a:t>
            </a:r>
          </a:p>
          <a:p>
            <a:endParaRPr lang="en-US" sz="1200" dirty="0" smtClean="0"/>
          </a:p>
          <a:p>
            <a:endParaRPr lang="en-US" sz="1200" dirty="0"/>
          </a:p>
          <a:p>
            <a:pPr marL="171450" indent="-171450">
              <a:buFont typeface="Wingdings" panose="05000000000000000000" pitchFamily="2" charset="2"/>
              <a:buChar char="v"/>
            </a:pPr>
            <a:r>
              <a:rPr lang="en-US" sz="1100" dirty="0"/>
              <a:t>Each level overrides values in the previous level, so values in </a:t>
            </a:r>
            <a:r>
              <a:rPr lang="en-US" sz="1100" dirty="0">
                <a:latin typeface="Courier New" panose="02070309020205020404" pitchFamily="49" charset="0"/>
                <a:cs typeface="Courier New" panose="02070309020205020404" pitchFamily="49" charset="0"/>
              </a:rPr>
              <a:t>.</a:t>
            </a:r>
            <a:r>
              <a:rPr lang="en-US" sz="1100" dirty="0" err="1" smtClean="0">
                <a:latin typeface="Courier New" panose="02070309020205020404" pitchFamily="49" charset="0"/>
                <a:cs typeface="Courier New" panose="02070309020205020404" pitchFamily="49" charset="0"/>
              </a:rPr>
              <a:t>git</a:t>
            </a:r>
            <a:r>
              <a:rPr lang="en-US" sz="1100" dirty="0" smtClean="0">
                <a:latin typeface="Courier New" panose="02070309020205020404" pitchFamily="49" charset="0"/>
                <a:cs typeface="Courier New" panose="02070309020205020404" pitchFamily="49" charset="0"/>
              </a:rPr>
              <a:t>/</a:t>
            </a:r>
            <a:r>
              <a:rPr lang="en-US" sz="1100" dirty="0" err="1" smtClean="0">
                <a:latin typeface="Courier New" panose="02070309020205020404" pitchFamily="49" charset="0"/>
                <a:cs typeface="Courier New" panose="02070309020205020404" pitchFamily="49" charset="0"/>
              </a:rPr>
              <a:t>config</a:t>
            </a:r>
            <a:r>
              <a:rPr lang="en-US" sz="1100" dirty="0" smtClean="0">
                <a:latin typeface="Courier New" panose="02070309020205020404" pitchFamily="49" charset="0"/>
                <a:cs typeface="Courier New" panose="02070309020205020404" pitchFamily="49" charset="0"/>
              </a:rPr>
              <a:t> </a:t>
            </a:r>
            <a:r>
              <a:rPr lang="en-IN" sz="1100" dirty="0" smtClean="0"/>
              <a:t>overwrites those </a:t>
            </a:r>
            <a:r>
              <a:rPr lang="en-IN" sz="1100" dirty="0"/>
              <a:t>in </a:t>
            </a:r>
            <a:r>
              <a:rPr lang="en-IN" sz="1100" dirty="0">
                <a:latin typeface="Courier New" panose="02070309020205020404" pitchFamily="49" charset="0"/>
                <a:cs typeface="Courier New" panose="02070309020205020404" pitchFamily="49" charset="0"/>
              </a:rPr>
              <a:t>/</a:t>
            </a:r>
            <a:r>
              <a:rPr lang="en-IN" sz="1100" dirty="0" err="1">
                <a:latin typeface="Courier New" panose="02070309020205020404" pitchFamily="49" charset="0"/>
                <a:cs typeface="Courier New" panose="02070309020205020404" pitchFamily="49" charset="0"/>
              </a:rPr>
              <a:t>etc</a:t>
            </a:r>
            <a:r>
              <a:rPr lang="en-IN" sz="1100" dirty="0">
                <a:latin typeface="Courier New" panose="02070309020205020404" pitchFamily="49" charset="0"/>
                <a:cs typeface="Courier New" panose="02070309020205020404" pitchFamily="49" charset="0"/>
              </a:rPr>
              <a:t>/</a:t>
            </a:r>
            <a:r>
              <a:rPr lang="en-IN" sz="1100" dirty="0" err="1">
                <a:latin typeface="Courier New" panose="02070309020205020404" pitchFamily="49" charset="0"/>
                <a:cs typeface="Courier New" panose="02070309020205020404" pitchFamily="49" charset="0"/>
              </a:rPr>
              <a:t>gitconfig</a:t>
            </a:r>
            <a:r>
              <a:rPr lang="en-IN" sz="1100" dirty="0" smtClean="0">
                <a:latin typeface="Courier New" panose="02070309020205020404" pitchFamily="49" charset="0"/>
                <a:cs typeface="Courier New" panose="02070309020205020404" pitchFamily="49" charset="0"/>
              </a:rPr>
              <a:t>.</a:t>
            </a:r>
          </a:p>
          <a:p>
            <a:endParaRPr lang="en-IN" sz="1100" dirty="0">
              <a:latin typeface="Courier New" panose="02070309020205020404" pitchFamily="49" charset="0"/>
              <a:cs typeface="Courier New" panose="02070309020205020404" pitchFamily="49" charset="0"/>
            </a:endParaRPr>
          </a:p>
          <a:p>
            <a:pPr marL="171450" indent="-171450">
              <a:buFont typeface="Wingdings" panose="05000000000000000000" pitchFamily="2" charset="2"/>
              <a:buChar char="v"/>
            </a:pPr>
            <a:r>
              <a:rPr lang="en-US" sz="1100" dirty="0" smtClean="0"/>
              <a:t>On </a:t>
            </a:r>
            <a:r>
              <a:rPr lang="en-US" sz="1100" dirty="0"/>
              <a:t>Windows systems, Git looks for the </a:t>
            </a:r>
            <a:r>
              <a:rPr lang="en-US" sz="1100" dirty="0">
                <a:latin typeface="Courier New" panose="02070309020205020404" pitchFamily="49" charset="0"/>
                <a:cs typeface="Courier New" panose="02070309020205020404" pitchFamily="49" charset="0"/>
              </a:rPr>
              <a:t>.</a:t>
            </a:r>
            <a:r>
              <a:rPr lang="en-US" sz="1100" dirty="0" err="1">
                <a:latin typeface="Courier New" panose="02070309020205020404" pitchFamily="49" charset="0"/>
                <a:cs typeface="Courier New" panose="02070309020205020404" pitchFamily="49" charset="0"/>
              </a:rPr>
              <a:t>gitconfig</a:t>
            </a:r>
            <a:r>
              <a:rPr lang="en-US" sz="1200" dirty="0">
                <a:latin typeface="Courier New" panose="02070309020205020404" pitchFamily="49" charset="0"/>
                <a:cs typeface="Courier New" panose="02070309020205020404" pitchFamily="49" charset="0"/>
              </a:rPr>
              <a:t> </a:t>
            </a:r>
            <a:r>
              <a:rPr lang="en-US" sz="1100" dirty="0"/>
              <a:t>file in the $HOME </a:t>
            </a:r>
            <a:r>
              <a:rPr lang="en-US" sz="1100" dirty="0" smtClean="0"/>
              <a:t>directory (</a:t>
            </a:r>
            <a:r>
              <a:rPr lang="en-US" sz="1100" dirty="0">
                <a:latin typeface="Courier New" panose="02070309020205020404" pitchFamily="49" charset="0"/>
                <a:cs typeface="Courier New" panose="02070309020205020404" pitchFamily="49" charset="0"/>
              </a:rPr>
              <a:t>C:\Users\$USER</a:t>
            </a:r>
            <a:r>
              <a:rPr lang="en-US" sz="1200" dirty="0">
                <a:latin typeface="Courier New" panose="02070309020205020404" pitchFamily="49" charset="0"/>
                <a:cs typeface="Courier New" panose="02070309020205020404" pitchFamily="49" charset="0"/>
              </a:rPr>
              <a:t> </a:t>
            </a:r>
            <a:r>
              <a:rPr lang="en-US" sz="1100" dirty="0"/>
              <a:t>for most people</a:t>
            </a:r>
            <a:r>
              <a:rPr lang="en-US" sz="1100" dirty="0" smtClean="0"/>
              <a:t>).</a:t>
            </a:r>
            <a:endParaRPr lang="en-US" sz="1200" dirty="0" smtClean="0"/>
          </a:p>
          <a:p>
            <a:endParaRPr lang="en-US" sz="1200" dirty="0" smtClean="0"/>
          </a:p>
        </p:txBody>
      </p:sp>
      <p:cxnSp>
        <p:nvCxnSpPr>
          <p:cNvPr id="7" name="Straight Connector 6"/>
          <p:cNvCxnSpPr/>
          <p:nvPr/>
        </p:nvCxnSpPr>
        <p:spPr>
          <a:xfrm>
            <a:off x="0" y="520377"/>
            <a:ext cx="9144000" cy="0"/>
          </a:xfrm>
          <a:prstGeom prst="line">
            <a:avLst/>
          </a:prstGeom>
          <a:ln w="19050" cmpd="sng">
            <a:solidFill>
              <a:schemeClr val="accent3"/>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15002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4" end="4"/>
                                            </p:txEl>
                                          </p:spTgt>
                                        </p:tgtEl>
                                        <p:attrNameLst>
                                          <p:attrName>style.visibility</p:attrName>
                                        </p:attrNameLst>
                                      </p:cBhvr>
                                      <p:to>
                                        <p:strVal val="visible"/>
                                      </p:to>
                                    </p:set>
                                    <p:anim calcmode="lin" valueType="num">
                                      <p:cBhvr additive="base">
                                        <p:cTn id="7"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4" end="4"/>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
                                            <p:txEl>
                                              <p:pRg st="5" end="5"/>
                                            </p:txEl>
                                          </p:spTgt>
                                        </p:tgtEl>
                                        <p:attrNameLst>
                                          <p:attrName>style.visibility</p:attrName>
                                        </p:attrNameLst>
                                      </p:cBhvr>
                                      <p:to>
                                        <p:strVal val="visible"/>
                                      </p:to>
                                    </p:set>
                                    <p:anim calcmode="lin" valueType="num">
                                      <p:cBhvr additive="base">
                                        <p:cTn id="11"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6">
                                            <p:txEl>
                                              <p:pRg st="5" end="5"/>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6">
                                            <p:txEl>
                                              <p:pRg st="6" end="6"/>
                                            </p:txEl>
                                          </p:spTgt>
                                        </p:tgtEl>
                                        <p:attrNameLst>
                                          <p:attrName>style.visibility</p:attrName>
                                        </p:attrNameLst>
                                      </p:cBhvr>
                                      <p:to>
                                        <p:strVal val="visible"/>
                                      </p:to>
                                    </p:set>
                                    <p:anim calcmode="lin" valueType="num">
                                      <p:cBhvr additive="base">
                                        <p:cTn id="15" dur="500" fill="hold"/>
                                        <p:tgtEl>
                                          <p:spTgt spid="6">
                                            <p:txEl>
                                              <p:pRg st="6" end="6"/>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6">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6">
                                            <p:txEl>
                                              <p:pRg st="8" end="8"/>
                                            </p:txEl>
                                          </p:spTgt>
                                        </p:tgtEl>
                                        <p:attrNameLst>
                                          <p:attrName>style.visibility</p:attrName>
                                        </p:attrNameLst>
                                      </p:cBhvr>
                                      <p:to>
                                        <p:strVal val="visible"/>
                                      </p:to>
                                    </p:set>
                                    <p:animEffect transition="in" filter="fade">
                                      <p:cBhvr>
                                        <p:cTn id="21" dur="1000"/>
                                        <p:tgtEl>
                                          <p:spTgt spid="6">
                                            <p:txEl>
                                              <p:pRg st="8" end="8"/>
                                            </p:txEl>
                                          </p:spTgt>
                                        </p:tgtEl>
                                      </p:cBhvr>
                                    </p:animEffect>
                                    <p:anim calcmode="lin" valueType="num">
                                      <p:cBhvr>
                                        <p:cTn id="22" dur="1000" fill="hold"/>
                                        <p:tgtEl>
                                          <p:spTgt spid="6">
                                            <p:txEl>
                                              <p:pRg st="8" end="8"/>
                                            </p:txEl>
                                          </p:spTgt>
                                        </p:tgtEl>
                                        <p:attrNameLst>
                                          <p:attrName>ppt_x</p:attrName>
                                        </p:attrNameLst>
                                      </p:cBhvr>
                                      <p:tavLst>
                                        <p:tav tm="0">
                                          <p:val>
                                            <p:strVal val="#ppt_x"/>
                                          </p:val>
                                        </p:tav>
                                        <p:tav tm="100000">
                                          <p:val>
                                            <p:strVal val="#ppt_x"/>
                                          </p:val>
                                        </p:tav>
                                      </p:tavLst>
                                    </p:anim>
                                    <p:anim calcmode="lin" valueType="num">
                                      <p:cBhvr>
                                        <p:cTn id="23" dur="1000" fill="hold"/>
                                        <p:tgtEl>
                                          <p:spTgt spid="6">
                                            <p:txEl>
                                              <p:pRg st="8" end="8"/>
                                            </p:txEl>
                                          </p:spTgt>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6">
                                            <p:txEl>
                                              <p:pRg st="9" end="9"/>
                                            </p:txEl>
                                          </p:spTgt>
                                        </p:tgtEl>
                                        <p:attrNameLst>
                                          <p:attrName>style.visibility</p:attrName>
                                        </p:attrNameLst>
                                      </p:cBhvr>
                                      <p:to>
                                        <p:strVal val="visible"/>
                                      </p:to>
                                    </p:set>
                                    <p:animEffect transition="in" filter="fade">
                                      <p:cBhvr>
                                        <p:cTn id="26" dur="1000"/>
                                        <p:tgtEl>
                                          <p:spTgt spid="6">
                                            <p:txEl>
                                              <p:pRg st="9" end="9"/>
                                            </p:txEl>
                                          </p:spTgt>
                                        </p:tgtEl>
                                      </p:cBhvr>
                                    </p:animEffect>
                                    <p:anim calcmode="lin" valueType="num">
                                      <p:cBhvr>
                                        <p:cTn id="27" dur="1000" fill="hold"/>
                                        <p:tgtEl>
                                          <p:spTgt spid="6">
                                            <p:txEl>
                                              <p:pRg st="9" end="9"/>
                                            </p:txEl>
                                          </p:spTgt>
                                        </p:tgtEl>
                                        <p:attrNameLst>
                                          <p:attrName>ppt_x</p:attrName>
                                        </p:attrNameLst>
                                      </p:cBhvr>
                                      <p:tavLst>
                                        <p:tav tm="0">
                                          <p:val>
                                            <p:strVal val="#ppt_x"/>
                                          </p:val>
                                        </p:tav>
                                        <p:tav tm="100000">
                                          <p:val>
                                            <p:strVal val="#ppt_x"/>
                                          </p:val>
                                        </p:tav>
                                      </p:tavLst>
                                    </p:anim>
                                    <p:anim calcmode="lin" valueType="num">
                                      <p:cBhvr>
                                        <p:cTn id="28" dur="1000" fill="hold"/>
                                        <p:tgtEl>
                                          <p:spTgt spid="6">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6" presetClass="entr" presetSubtype="21" fill="hold" nodeType="clickEffect">
                                  <p:stCondLst>
                                    <p:cond delay="0"/>
                                  </p:stCondLst>
                                  <p:childTnLst>
                                    <p:set>
                                      <p:cBhvr>
                                        <p:cTn id="32" dur="1" fill="hold">
                                          <p:stCondLst>
                                            <p:cond delay="0"/>
                                          </p:stCondLst>
                                        </p:cTn>
                                        <p:tgtEl>
                                          <p:spTgt spid="6">
                                            <p:txEl>
                                              <p:pRg st="11" end="11"/>
                                            </p:txEl>
                                          </p:spTgt>
                                        </p:tgtEl>
                                        <p:attrNameLst>
                                          <p:attrName>style.visibility</p:attrName>
                                        </p:attrNameLst>
                                      </p:cBhvr>
                                      <p:to>
                                        <p:strVal val="visible"/>
                                      </p:to>
                                    </p:set>
                                    <p:animEffect transition="in" filter="barn(inVertical)">
                                      <p:cBhvr>
                                        <p:cTn id="33" dur="500"/>
                                        <p:tgtEl>
                                          <p:spTgt spid="6">
                                            <p:txEl>
                                              <p:pRg st="11" end="11"/>
                                            </p:txEl>
                                          </p:spTgt>
                                        </p:tgtEl>
                                      </p:cBhvr>
                                    </p:animEffect>
                                  </p:childTnLst>
                                </p:cTn>
                              </p:par>
                              <p:par>
                                <p:cTn id="34" presetID="16" presetClass="entr" presetSubtype="21" fill="hold" nodeType="withEffect">
                                  <p:stCondLst>
                                    <p:cond delay="0"/>
                                  </p:stCondLst>
                                  <p:childTnLst>
                                    <p:set>
                                      <p:cBhvr>
                                        <p:cTn id="35" dur="1" fill="hold">
                                          <p:stCondLst>
                                            <p:cond delay="0"/>
                                          </p:stCondLst>
                                        </p:cTn>
                                        <p:tgtEl>
                                          <p:spTgt spid="6">
                                            <p:txEl>
                                              <p:pRg st="12" end="12"/>
                                            </p:txEl>
                                          </p:spTgt>
                                        </p:tgtEl>
                                        <p:attrNameLst>
                                          <p:attrName>style.visibility</p:attrName>
                                        </p:attrNameLst>
                                      </p:cBhvr>
                                      <p:to>
                                        <p:strVal val="visible"/>
                                      </p:to>
                                    </p:set>
                                    <p:animEffect transition="in" filter="barn(inVertical)">
                                      <p:cBhvr>
                                        <p:cTn id="36" dur="500"/>
                                        <p:tgtEl>
                                          <p:spTgt spid="6">
                                            <p:txEl>
                                              <p:pRg st="12" end="12"/>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6" presetClass="entr" presetSubtype="16" fill="hold" nodeType="clickEffect">
                                  <p:stCondLst>
                                    <p:cond delay="0"/>
                                  </p:stCondLst>
                                  <p:childTnLst>
                                    <p:set>
                                      <p:cBhvr>
                                        <p:cTn id="40" dur="1" fill="hold">
                                          <p:stCondLst>
                                            <p:cond delay="0"/>
                                          </p:stCondLst>
                                        </p:cTn>
                                        <p:tgtEl>
                                          <p:spTgt spid="6">
                                            <p:txEl>
                                              <p:pRg st="15" end="15"/>
                                            </p:txEl>
                                          </p:spTgt>
                                        </p:tgtEl>
                                        <p:attrNameLst>
                                          <p:attrName>style.visibility</p:attrName>
                                        </p:attrNameLst>
                                      </p:cBhvr>
                                      <p:to>
                                        <p:strVal val="visible"/>
                                      </p:to>
                                    </p:set>
                                    <p:animEffect transition="in" filter="circle(in)">
                                      <p:cBhvr>
                                        <p:cTn id="41" dur="2000"/>
                                        <p:tgtEl>
                                          <p:spTgt spid="6">
                                            <p:txEl>
                                              <p:pRg st="15" end="15"/>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4" presetClass="entr" presetSubtype="10" fill="hold" nodeType="clickEffect">
                                  <p:stCondLst>
                                    <p:cond delay="0"/>
                                  </p:stCondLst>
                                  <p:childTnLst>
                                    <p:set>
                                      <p:cBhvr>
                                        <p:cTn id="45" dur="1" fill="hold">
                                          <p:stCondLst>
                                            <p:cond delay="0"/>
                                          </p:stCondLst>
                                        </p:cTn>
                                        <p:tgtEl>
                                          <p:spTgt spid="6">
                                            <p:txEl>
                                              <p:pRg st="17" end="17"/>
                                            </p:txEl>
                                          </p:spTgt>
                                        </p:tgtEl>
                                        <p:attrNameLst>
                                          <p:attrName>style.visibility</p:attrName>
                                        </p:attrNameLst>
                                      </p:cBhvr>
                                      <p:to>
                                        <p:strVal val="visible"/>
                                      </p:to>
                                    </p:set>
                                    <p:animEffect transition="in" filter="randombar(horizontal)">
                                      <p:cBhvr>
                                        <p:cTn id="46" dur="500"/>
                                        <p:tgtEl>
                                          <p:spTgt spid="6">
                                            <p:txEl>
                                              <p:pRg st="17" end="1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3528" y="15087"/>
            <a:ext cx="7488832" cy="523220"/>
          </a:xfrm>
          <a:prstGeom prst="rect">
            <a:avLst/>
          </a:prstGeom>
          <a:noFill/>
        </p:spPr>
        <p:txBody>
          <a:bodyPr wrap="square" rtlCol="0">
            <a:spAutoFit/>
          </a:bodyPr>
          <a:lstStyle/>
          <a:p>
            <a:r>
              <a:rPr lang="en-US" sz="2800" b="1" dirty="0" smtClean="0">
                <a:latin typeface="+mj-lt"/>
              </a:rPr>
              <a:t>First time Git setup</a:t>
            </a:r>
            <a:endParaRPr lang="en-US" sz="2800" b="1" dirty="0">
              <a:latin typeface="+mj-lt"/>
            </a:endParaRPr>
          </a:p>
        </p:txBody>
      </p:sp>
      <p:sp>
        <p:nvSpPr>
          <p:cNvPr id="6" name="TextBox 5"/>
          <p:cNvSpPr txBox="1"/>
          <p:nvPr/>
        </p:nvSpPr>
        <p:spPr>
          <a:xfrm>
            <a:off x="323528" y="568439"/>
            <a:ext cx="8820472" cy="4385816"/>
          </a:xfrm>
          <a:prstGeom prst="rect">
            <a:avLst/>
          </a:prstGeom>
          <a:noFill/>
        </p:spPr>
        <p:txBody>
          <a:bodyPr wrap="square" rtlCol="0">
            <a:spAutoFit/>
          </a:bodyPr>
          <a:lstStyle/>
          <a:p>
            <a:pPr marL="171450" indent="-171450">
              <a:buFont typeface="Wingdings" panose="05000000000000000000" pitchFamily="2" charset="2"/>
              <a:buChar char="Ø"/>
            </a:pPr>
            <a:r>
              <a:rPr lang="en-IN" sz="1200" b="1" dirty="0" smtClean="0"/>
              <a:t>Your </a:t>
            </a:r>
            <a:r>
              <a:rPr lang="en-IN" sz="1200" b="1" dirty="0"/>
              <a:t>Identity</a:t>
            </a:r>
          </a:p>
          <a:p>
            <a:r>
              <a:rPr lang="en-US" sz="1100" dirty="0"/>
              <a:t>The first thing you should do when you install Git is to set your user name </a:t>
            </a:r>
            <a:r>
              <a:rPr lang="en-US" sz="1100" dirty="0" smtClean="0"/>
              <a:t>and e-mail </a:t>
            </a:r>
            <a:r>
              <a:rPr lang="en-US" sz="1100" dirty="0"/>
              <a:t>address. </a:t>
            </a:r>
          </a:p>
          <a:p>
            <a:r>
              <a:rPr lang="en-US" sz="1100" dirty="0">
                <a:solidFill>
                  <a:schemeClr val="tx2">
                    <a:lumMod val="50000"/>
                  </a:schemeClr>
                </a:solidFill>
                <a:latin typeface="Courier New" panose="02070309020205020404" pitchFamily="49" charset="0"/>
                <a:cs typeface="Courier New" panose="02070309020205020404" pitchFamily="49" charset="0"/>
              </a:rPr>
              <a:t>$ </a:t>
            </a:r>
            <a:r>
              <a:rPr lang="en-US" sz="1100" dirty="0" err="1">
                <a:solidFill>
                  <a:schemeClr val="tx2">
                    <a:lumMod val="50000"/>
                  </a:schemeClr>
                </a:solidFill>
                <a:latin typeface="Courier New" panose="02070309020205020404" pitchFamily="49" charset="0"/>
                <a:cs typeface="Courier New" panose="02070309020205020404" pitchFamily="49" charset="0"/>
              </a:rPr>
              <a:t>git</a:t>
            </a:r>
            <a:r>
              <a:rPr lang="en-US" sz="1100" dirty="0">
                <a:solidFill>
                  <a:schemeClr val="tx2">
                    <a:lumMod val="50000"/>
                  </a:schemeClr>
                </a:solidFill>
                <a:latin typeface="Courier New" panose="02070309020205020404" pitchFamily="49" charset="0"/>
                <a:cs typeface="Courier New" panose="02070309020205020404" pitchFamily="49" charset="0"/>
              </a:rPr>
              <a:t> </a:t>
            </a:r>
            <a:r>
              <a:rPr lang="en-US" sz="1100" dirty="0" err="1">
                <a:solidFill>
                  <a:schemeClr val="tx2">
                    <a:lumMod val="50000"/>
                  </a:schemeClr>
                </a:solidFill>
                <a:latin typeface="Courier New" panose="02070309020205020404" pitchFamily="49" charset="0"/>
                <a:cs typeface="Courier New" panose="02070309020205020404" pitchFamily="49" charset="0"/>
              </a:rPr>
              <a:t>config</a:t>
            </a:r>
            <a:r>
              <a:rPr lang="en-US" sz="1100" dirty="0">
                <a:solidFill>
                  <a:schemeClr val="tx2">
                    <a:lumMod val="50000"/>
                  </a:schemeClr>
                </a:solidFill>
                <a:latin typeface="Courier New" panose="02070309020205020404" pitchFamily="49" charset="0"/>
                <a:cs typeface="Courier New" panose="02070309020205020404" pitchFamily="49" charset="0"/>
              </a:rPr>
              <a:t> --global user.name "John Doe"</a:t>
            </a:r>
          </a:p>
          <a:p>
            <a:r>
              <a:rPr lang="en-IN" sz="1100" dirty="0">
                <a:solidFill>
                  <a:schemeClr val="tx2">
                    <a:lumMod val="50000"/>
                  </a:schemeClr>
                </a:solidFill>
                <a:latin typeface="Courier New" panose="02070309020205020404" pitchFamily="49" charset="0"/>
                <a:cs typeface="Courier New" panose="02070309020205020404" pitchFamily="49" charset="0"/>
              </a:rPr>
              <a:t>$ git </a:t>
            </a:r>
            <a:r>
              <a:rPr lang="en-IN" sz="1100" dirty="0" err="1">
                <a:solidFill>
                  <a:schemeClr val="tx2">
                    <a:lumMod val="50000"/>
                  </a:schemeClr>
                </a:solidFill>
                <a:latin typeface="Courier New" panose="02070309020205020404" pitchFamily="49" charset="0"/>
                <a:cs typeface="Courier New" panose="02070309020205020404" pitchFamily="49" charset="0"/>
              </a:rPr>
              <a:t>config</a:t>
            </a:r>
            <a:r>
              <a:rPr lang="en-IN" sz="1100" dirty="0">
                <a:solidFill>
                  <a:schemeClr val="tx2">
                    <a:lumMod val="50000"/>
                  </a:schemeClr>
                </a:solidFill>
                <a:latin typeface="Courier New" panose="02070309020205020404" pitchFamily="49" charset="0"/>
                <a:cs typeface="Courier New" panose="02070309020205020404" pitchFamily="49" charset="0"/>
              </a:rPr>
              <a:t> --global </a:t>
            </a:r>
            <a:r>
              <a:rPr lang="en-IN" sz="1100" dirty="0" err="1">
                <a:solidFill>
                  <a:schemeClr val="tx2">
                    <a:lumMod val="50000"/>
                  </a:schemeClr>
                </a:solidFill>
                <a:latin typeface="Courier New" panose="02070309020205020404" pitchFamily="49" charset="0"/>
                <a:cs typeface="Courier New" panose="02070309020205020404" pitchFamily="49" charset="0"/>
              </a:rPr>
              <a:t>user.email</a:t>
            </a:r>
            <a:r>
              <a:rPr lang="en-IN" sz="1100" dirty="0">
                <a:solidFill>
                  <a:schemeClr val="tx2">
                    <a:lumMod val="50000"/>
                  </a:schemeClr>
                </a:solidFill>
                <a:latin typeface="Courier New" panose="02070309020205020404" pitchFamily="49" charset="0"/>
                <a:cs typeface="Courier New" panose="02070309020205020404" pitchFamily="49" charset="0"/>
              </a:rPr>
              <a:t> </a:t>
            </a:r>
            <a:r>
              <a:rPr lang="en-IN" sz="1100" dirty="0" smtClean="0">
                <a:solidFill>
                  <a:schemeClr val="tx2">
                    <a:lumMod val="50000"/>
                  </a:schemeClr>
                </a:solidFill>
                <a:latin typeface="Courier New" panose="02070309020205020404" pitchFamily="49" charset="0"/>
                <a:cs typeface="Courier New" panose="02070309020205020404" pitchFamily="49" charset="0"/>
                <a:hlinkClick r:id="rId3"/>
              </a:rPr>
              <a:t>johndoe@example.com</a:t>
            </a:r>
            <a:endParaRPr lang="en-IN" sz="1100" dirty="0" smtClean="0">
              <a:solidFill>
                <a:schemeClr val="tx2">
                  <a:lumMod val="50000"/>
                </a:schemeClr>
              </a:solidFill>
              <a:latin typeface="Courier New" panose="02070309020205020404" pitchFamily="49" charset="0"/>
              <a:cs typeface="Courier New" panose="02070309020205020404" pitchFamily="49" charset="0"/>
            </a:endParaRPr>
          </a:p>
          <a:p>
            <a:endParaRPr lang="en-US" sz="1200" dirty="0"/>
          </a:p>
          <a:p>
            <a:pPr marL="171450" indent="-171450">
              <a:buFont typeface="Wingdings" panose="05000000000000000000" pitchFamily="2" charset="2"/>
              <a:buChar char="Ø"/>
            </a:pPr>
            <a:r>
              <a:rPr lang="en-IN" sz="1200" b="1" dirty="0"/>
              <a:t>Your Editor</a:t>
            </a:r>
          </a:p>
          <a:p>
            <a:r>
              <a:rPr lang="en-US" sz="1100" dirty="0"/>
              <a:t>Now that your identity is set up, you can configure the default text </a:t>
            </a:r>
            <a:r>
              <a:rPr lang="en-US" sz="1100" dirty="0" smtClean="0"/>
              <a:t>editor. </a:t>
            </a:r>
          </a:p>
          <a:p>
            <a:r>
              <a:rPr lang="en-IN" sz="1100" dirty="0">
                <a:solidFill>
                  <a:schemeClr val="tx2">
                    <a:lumMod val="50000"/>
                  </a:schemeClr>
                </a:solidFill>
                <a:latin typeface="Courier New" panose="02070309020205020404" pitchFamily="49" charset="0"/>
                <a:cs typeface="Courier New" panose="02070309020205020404" pitchFamily="49" charset="0"/>
              </a:rPr>
              <a:t>$ git </a:t>
            </a:r>
            <a:r>
              <a:rPr lang="en-IN" sz="1100" dirty="0" err="1">
                <a:solidFill>
                  <a:schemeClr val="tx2">
                    <a:lumMod val="50000"/>
                  </a:schemeClr>
                </a:solidFill>
                <a:latin typeface="Courier New" panose="02070309020205020404" pitchFamily="49" charset="0"/>
                <a:cs typeface="Courier New" panose="02070309020205020404" pitchFamily="49" charset="0"/>
              </a:rPr>
              <a:t>config</a:t>
            </a:r>
            <a:r>
              <a:rPr lang="en-IN" sz="1100" dirty="0">
                <a:solidFill>
                  <a:schemeClr val="tx2">
                    <a:lumMod val="50000"/>
                  </a:schemeClr>
                </a:solidFill>
                <a:latin typeface="Courier New" panose="02070309020205020404" pitchFamily="49" charset="0"/>
                <a:cs typeface="Courier New" panose="02070309020205020404" pitchFamily="49" charset="0"/>
              </a:rPr>
              <a:t> --global </a:t>
            </a:r>
            <a:r>
              <a:rPr lang="en-IN" sz="1100" dirty="0" err="1">
                <a:solidFill>
                  <a:schemeClr val="tx2">
                    <a:lumMod val="50000"/>
                  </a:schemeClr>
                </a:solidFill>
                <a:latin typeface="Courier New" panose="02070309020205020404" pitchFamily="49" charset="0"/>
                <a:cs typeface="Courier New" panose="02070309020205020404" pitchFamily="49" charset="0"/>
              </a:rPr>
              <a:t>core.editor</a:t>
            </a:r>
            <a:r>
              <a:rPr lang="en-IN" sz="1100" dirty="0">
                <a:solidFill>
                  <a:schemeClr val="tx2">
                    <a:lumMod val="50000"/>
                  </a:schemeClr>
                </a:solidFill>
                <a:latin typeface="Courier New" panose="02070309020205020404" pitchFamily="49" charset="0"/>
                <a:cs typeface="Courier New" panose="02070309020205020404" pitchFamily="49" charset="0"/>
              </a:rPr>
              <a:t> </a:t>
            </a:r>
            <a:r>
              <a:rPr lang="en-IN" sz="1100" dirty="0" err="1">
                <a:solidFill>
                  <a:schemeClr val="tx2">
                    <a:lumMod val="50000"/>
                  </a:schemeClr>
                </a:solidFill>
                <a:latin typeface="Courier New" panose="02070309020205020404" pitchFamily="49" charset="0"/>
                <a:cs typeface="Courier New" panose="02070309020205020404" pitchFamily="49" charset="0"/>
              </a:rPr>
              <a:t>emacs</a:t>
            </a:r>
            <a:endParaRPr lang="en-US" sz="1050" dirty="0">
              <a:solidFill>
                <a:schemeClr val="tx2">
                  <a:lumMod val="50000"/>
                </a:schemeClr>
              </a:solidFill>
              <a:latin typeface="Courier New" panose="02070309020205020404" pitchFamily="49" charset="0"/>
              <a:cs typeface="Courier New" panose="02070309020205020404" pitchFamily="49" charset="0"/>
            </a:endParaRPr>
          </a:p>
          <a:p>
            <a:endParaRPr lang="en-US" sz="1200" dirty="0" smtClean="0"/>
          </a:p>
          <a:p>
            <a:pPr marL="171450" indent="-171450">
              <a:buFont typeface="Wingdings" panose="05000000000000000000" pitchFamily="2" charset="2"/>
              <a:buChar char="Ø"/>
            </a:pPr>
            <a:r>
              <a:rPr lang="en-IN" sz="1200" b="1" dirty="0"/>
              <a:t>Checking Your Settings</a:t>
            </a:r>
          </a:p>
          <a:p>
            <a:r>
              <a:rPr lang="en-US" sz="1100" dirty="0"/>
              <a:t>If you want to check your settings, you can use the </a:t>
            </a:r>
            <a:r>
              <a:rPr lang="en-US" sz="1100" dirty="0" err="1">
                <a:latin typeface="Courier New" panose="02070309020205020404" pitchFamily="49" charset="0"/>
                <a:cs typeface="Courier New" panose="02070309020205020404" pitchFamily="49" charset="0"/>
              </a:rPr>
              <a:t>git</a:t>
            </a:r>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config</a:t>
            </a:r>
            <a:r>
              <a:rPr lang="en-US" sz="1100" dirty="0">
                <a:latin typeface="Courier New" panose="02070309020205020404" pitchFamily="49" charset="0"/>
                <a:cs typeface="Courier New" panose="02070309020205020404" pitchFamily="49" charset="0"/>
              </a:rPr>
              <a:t> --list </a:t>
            </a:r>
            <a:r>
              <a:rPr lang="en-US" sz="1100" dirty="0" smtClean="0"/>
              <a:t>command:</a:t>
            </a:r>
            <a:endParaRPr lang="en-US" sz="1100" dirty="0"/>
          </a:p>
          <a:p>
            <a:r>
              <a:rPr lang="en-IN" sz="1100" dirty="0">
                <a:solidFill>
                  <a:schemeClr val="tx2">
                    <a:lumMod val="50000"/>
                  </a:schemeClr>
                </a:solidFill>
                <a:latin typeface="Courier New" panose="02070309020205020404" pitchFamily="49" charset="0"/>
                <a:cs typeface="Courier New" panose="02070309020205020404" pitchFamily="49" charset="0"/>
              </a:rPr>
              <a:t>$ git </a:t>
            </a:r>
            <a:r>
              <a:rPr lang="en-IN" sz="1100" dirty="0" err="1">
                <a:solidFill>
                  <a:schemeClr val="tx2">
                    <a:lumMod val="50000"/>
                  </a:schemeClr>
                </a:solidFill>
                <a:latin typeface="Courier New" panose="02070309020205020404" pitchFamily="49" charset="0"/>
                <a:cs typeface="Courier New" panose="02070309020205020404" pitchFamily="49" charset="0"/>
              </a:rPr>
              <a:t>config</a:t>
            </a:r>
            <a:r>
              <a:rPr lang="en-IN" sz="1100" dirty="0">
                <a:solidFill>
                  <a:schemeClr val="tx2">
                    <a:lumMod val="50000"/>
                  </a:schemeClr>
                </a:solidFill>
                <a:latin typeface="Courier New" panose="02070309020205020404" pitchFamily="49" charset="0"/>
                <a:cs typeface="Courier New" panose="02070309020205020404" pitchFamily="49" charset="0"/>
              </a:rPr>
              <a:t> --list</a:t>
            </a:r>
          </a:p>
          <a:p>
            <a:r>
              <a:rPr lang="en-IN" sz="1100" dirty="0">
                <a:solidFill>
                  <a:schemeClr val="tx2">
                    <a:lumMod val="50000"/>
                  </a:schemeClr>
                </a:solidFill>
                <a:latin typeface="Courier New" panose="02070309020205020404" pitchFamily="49" charset="0"/>
                <a:cs typeface="Courier New" panose="02070309020205020404" pitchFamily="49" charset="0"/>
              </a:rPr>
              <a:t>user.name=John Doe</a:t>
            </a:r>
          </a:p>
          <a:p>
            <a:r>
              <a:rPr lang="en-IN" sz="1100" dirty="0">
                <a:solidFill>
                  <a:schemeClr val="tx2">
                    <a:lumMod val="50000"/>
                  </a:schemeClr>
                </a:solidFill>
                <a:latin typeface="Courier New" panose="02070309020205020404" pitchFamily="49" charset="0"/>
                <a:cs typeface="Courier New" panose="02070309020205020404" pitchFamily="49" charset="0"/>
              </a:rPr>
              <a:t>user.email=johndoe@example.com</a:t>
            </a:r>
          </a:p>
          <a:p>
            <a:r>
              <a:rPr lang="en-IN" sz="1100" dirty="0" err="1">
                <a:solidFill>
                  <a:schemeClr val="tx2">
                    <a:lumMod val="50000"/>
                  </a:schemeClr>
                </a:solidFill>
                <a:latin typeface="Courier New" panose="02070309020205020404" pitchFamily="49" charset="0"/>
                <a:cs typeface="Courier New" panose="02070309020205020404" pitchFamily="49" charset="0"/>
              </a:rPr>
              <a:t>color.status</a:t>
            </a:r>
            <a:r>
              <a:rPr lang="en-IN" sz="1100" dirty="0">
                <a:solidFill>
                  <a:schemeClr val="tx2">
                    <a:lumMod val="50000"/>
                  </a:schemeClr>
                </a:solidFill>
                <a:latin typeface="Courier New" panose="02070309020205020404" pitchFamily="49" charset="0"/>
                <a:cs typeface="Courier New" panose="02070309020205020404" pitchFamily="49" charset="0"/>
              </a:rPr>
              <a:t>=auto</a:t>
            </a:r>
          </a:p>
          <a:p>
            <a:r>
              <a:rPr lang="en-IN" sz="1100" dirty="0" err="1">
                <a:solidFill>
                  <a:schemeClr val="tx2">
                    <a:lumMod val="50000"/>
                  </a:schemeClr>
                </a:solidFill>
                <a:latin typeface="Courier New" panose="02070309020205020404" pitchFamily="49" charset="0"/>
                <a:cs typeface="Courier New" panose="02070309020205020404" pitchFamily="49" charset="0"/>
              </a:rPr>
              <a:t>color.branch</a:t>
            </a:r>
            <a:r>
              <a:rPr lang="en-IN" sz="1100" dirty="0">
                <a:solidFill>
                  <a:schemeClr val="tx2">
                    <a:lumMod val="50000"/>
                  </a:schemeClr>
                </a:solidFill>
                <a:latin typeface="Courier New" panose="02070309020205020404" pitchFamily="49" charset="0"/>
                <a:cs typeface="Courier New" panose="02070309020205020404" pitchFamily="49" charset="0"/>
              </a:rPr>
              <a:t>=auto</a:t>
            </a:r>
          </a:p>
          <a:p>
            <a:r>
              <a:rPr lang="en-IN" sz="1100" dirty="0" err="1">
                <a:solidFill>
                  <a:schemeClr val="tx2">
                    <a:lumMod val="50000"/>
                  </a:schemeClr>
                </a:solidFill>
                <a:latin typeface="Courier New" panose="02070309020205020404" pitchFamily="49" charset="0"/>
                <a:cs typeface="Courier New" panose="02070309020205020404" pitchFamily="49" charset="0"/>
              </a:rPr>
              <a:t>color.interactive</a:t>
            </a:r>
            <a:r>
              <a:rPr lang="en-IN" sz="1100" dirty="0">
                <a:solidFill>
                  <a:schemeClr val="tx2">
                    <a:lumMod val="50000"/>
                  </a:schemeClr>
                </a:solidFill>
                <a:latin typeface="Courier New" panose="02070309020205020404" pitchFamily="49" charset="0"/>
                <a:cs typeface="Courier New" panose="02070309020205020404" pitchFamily="49" charset="0"/>
              </a:rPr>
              <a:t>=auto</a:t>
            </a:r>
          </a:p>
          <a:p>
            <a:r>
              <a:rPr lang="en-IN" sz="1100" dirty="0" err="1">
                <a:solidFill>
                  <a:schemeClr val="tx2">
                    <a:lumMod val="50000"/>
                  </a:schemeClr>
                </a:solidFill>
                <a:latin typeface="Courier New" panose="02070309020205020404" pitchFamily="49" charset="0"/>
                <a:cs typeface="Courier New" panose="02070309020205020404" pitchFamily="49" charset="0"/>
              </a:rPr>
              <a:t>color.diff</a:t>
            </a:r>
            <a:r>
              <a:rPr lang="en-IN" sz="1100" dirty="0">
                <a:solidFill>
                  <a:schemeClr val="tx2">
                    <a:lumMod val="50000"/>
                  </a:schemeClr>
                </a:solidFill>
                <a:latin typeface="Courier New" panose="02070309020205020404" pitchFamily="49" charset="0"/>
                <a:cs typeface="Courier New" panose="02070309020205020404" pitchFamily="49" charset="0"/>
              </a:rPr>
              <a:t>=auto</a:t>
            </a:r>
          </a:p>
          <a:p>
            <a:r>
              <a:rPr lang="en-IN" sz="1100" dirty="0">
                <a:solidFill>
                  <a:schemeClr val="tx2">
                    <a:lumMod val="50000"/>
                  </a:schemeClr>
                </a:solidFill>
                <a:latin typeface="Courier New" panose="02070309020205020404" pitchFamily="49" charset="0"/>
                <a:cs typeface="Courier New" panose="02070309020205020404" pitchFamily="49" charset="0"/>
              </a:rPr>
              <a:t>...</a:t>
            </a:r>
          </a:p>
          <a:p>
            <a:endParaRPr lang="en-US" sz="1000" dirty="0">
              <a:latin typeface="Courier New" panose="02070309020205020404" pitchFamily="49" charset="0"/>
              <a:cs typeface="Courier New" panose="02070309020205020404" pitchFamily="49" charset="0"/>
            </a:endParaRPr>
          </a:p>
          <a:p>
            <a:r>
              <a:rPr lang="en-US" sz="1100" dirty="0"/>
              <a:t>You can also check what Git thinks a specific key’s value is by typing </a:t>
            </a:r>
            <a:r>
              <a:rPr lang="en-US" sz="1100" dirty="0" err="1" smtClean="0">
                <a:latin typeface="Courier New" panose="02070309020205020404" pitchFamily="49" charset="0"/>
                <a:cs typeface="Courier New" panose="02070309020205020404" pitchFamily="49" charset="0"/>
              </a:rPr>
              <a:t>git</a:t>
            </a:r>
            <a:r>
              <a:rPr lang="en-US" sz="1100" dirty="0" smtClean="0">
                <a:latin typeface="Courier New" panose="02070309020205020404" pitchFamily="49" charset="0"/>
                <a:cs typeface="Courier New" panose="02070309020205020404" pitchFamily="49" charset="0"/>
              </a:rPr>
              <a:t> </a:t>
            </a:r>
            <a:r>
              <a:rPr lang="en-IN" sz="1100" dirty="0" err="1" smtClean="0">
                <a:latin typeface="Courier New" panose="02070309020205020404" pitchFamily="49" charset="0"/>
                <a:cs typeface="Courier New" panose="02070309020205020404" pitchFamily="49" charset="0"/>
              </a:rPr>
              <a:t>config</a:t>
            </a:r>
            <a:r>
              <a:rPr lang="en-IN" sz="1100" dirty="0" smtClean="0">
                <a:latin typeface="Courier New" panose="02070309020205020404" pitchFamily="49" charset="0"/>
                <a:cs typeface="Courier New" panose="02070309020205020404" pitchFamily="49" charset="0"/>
              </a:rPr>
              <a:t> </a:t>
            </a:r>
            <a:r>
              <a:rPr lang="en-IN" sz="1100" dirty="0">
                <a:latin typeface="Courier New" panose="02070309020205020404" pitchFamily="49" charset="0"/>
                <a:cs typeface="Courier New" panose="02070309020205020404" pitchFamily="49" charset="0"/>
              </a:rPr>
              <a:t>&lt;key&gt;:</a:t>
            </a:r>
          </a:p>
          <a:p>
            <a:r>
              <a:rPr lang="en-IN" sz="1100" dirty="0">
                <a:solidFill>
                  <a:schemeClr val="tx2">
                    <a:lumMod val="50000"/>
                  </a:schemeClr>
                </a:solidFill>
                <a:latin typeface="Courier New" panose="02070309020205020404" pitchFamily="49" charset="0"/>
                <a:cs typeface="Courier New" panose="02070309020205020404" pitchFamily="49" charset="0"/>
              </a:rPr>
              <a:t>$ git </a:t>
            </a:r>
            <a:r>
              <a:rPr lang="en-IN" sz="1100" dirty="0" err="1">
                <a:solidFill>
                  <a:schemeClr val="tx2">
                    <a:lumMod val="50000"/>
                  </a:schemeClr>
                </a:solidFill>
                <a:latin typeface="Courier New" panose="02070309020205020404" pitchFamily="49" charset="0"/>
                <a:cs typeface="Courier New" panose="02070309020205020404" pitchFamily="49" charset="0"/>
              </a:rPr>
              <a:t>config</a:t>
            </a:r>
            <a:r>
              <a:rPr lang="en-IN" sz="1100" dirty="0">
                <a:solidFill>
                  <a:schemeClr val="tx2">
                    <a:lumMod val="50000"/>
                  </a:schemeClr>
                </a:solidFill>
                <a:latin typeface="Courier New" panose="02070309020205020404" pitchFamily="49" charset="0"/>
                <a:cs typeface="Courier New" panose="02070309020205020404" pitchFamily="49" charset="0"/>
              </a:rPr>
              <a:t> </a:t>
            </a:r>
            <a:r>
              <a:rPr lang="en-IN" sz="1100" dirty="0" smtClean="0">
                <a:solidFill>
                  <a:schemeClr val="tx2">
                    <a:lumMod val="50000"/>
                  </a:schemeClr>
                </a:solidFill>
                <a:latin typeface="Courier New" panose="02070309020205020404" pitchFamily="49" charset="0"/>
                <a:cs typeface="Courier New" panose="02070309020205020404" pitchFamily="49" charset="0"/>
              </a:rPr>
              <a:t>user.name	OR 	git </a:t>
            </a:r>
            <a:r>
              <a:rPr lang="en-IN" sz="1100" dirty="0" err="1" smtClean="0">
                <a:solidFill>
                  <a:schemeClr val="tx2">
                    <a:lumMod val="50000"/>
                  </a:schemeClr>
                </a:solidFill>
                <a:latin typeface="Courier New" panose="02070309020205020404" pitchFamily="49" charset="0"/>
                <a:cs typeface="Courier New" panose="02070309020205020404" pitchFamily="49" charset="0"/>
              </a:rPr>
              <a:t>config</a:t>
            </a:r>
            <a:r>
              <a:rPr lang="en-IN" sz="1100" dirty="0" smtClean="0">
                <a:solidFill>
                  <a:schemeClr val="tx2">
                    <a:lumMod val="50000"/>
                  </a:schemeClr>
                </a:solidFill>
                <a:latin typeface="Courier New" panose="02070309020205020404" pitchFamily="49" charset="0"/>
                <a:cs typeface="Courier New" panose="02070309020205020404" pitchFamily="49" charset="0"/>
              </a:rPr>
              <a:t> --get user.name</a:t>
            </a:r>
            <a:endParaRPr lang="en-IN" sz="1100" dirty="0">
              <a:solidFill>
                <a:schemeClr val="tx2">
                  <a:lumMod val="50000"/>
                </a:schemeClr>
              </a:solidFill>
              <a:latin typeface="Courier New" panose="02070309020205020404" pitchFamily="49" charset="0"/>
              <a:cs typeface="Courier New" panose="02070309020205020404" pitchFamily="49" charset="0"/>
            </a:endParaRPr>
          </a:p>
          <a:p>
            <a:r>
              <a:rPr lang="en-IN" sz="1100" dirty="0">
                <a:solidFill>
                  <a:schemeClr val="tx2">
                    <a:lumMod val="50000"/>
                  </a:schemeClr>
                </a:solidFill>
                <a:latin typeface="Courier New" panose="02070309020205020404" pitchFamily="49" charset="0"/>
                <a:cs typeface="Courier New" panose="02070309020205020404" pitchFamily="49" charset="0"/>
              </a:rPr>
              <a:t>John Doe</a:t>
            </a:r>
          </a:p>
          <a:p>
            <a:endParaRPr lang="en-US" sz="1000" dirty="0">
              <a:latin typeface="Courier New" panose="02070309020205020404" pitchFamily="49" charset="0"/>
              <a:cs typeface="Courier New" panose="02070309020205020404" pitchFamily="49" charset="0"/>
            </a:endParaRPr>
          </a:p>
          <a:p>
            <a:endParaRPr lang="en-US" sz="1200" dirty="0" smtClean="0"/>
          </a:p>
        </p:txBody>
      </p:sp>
      <p:cxnSp>
        <p:nvCxnSpPr>
          <p:cNvPr id="7" name="Straight Connector 6"/>
          <p:cNvCxnSpPr/>
          <p:nvPr/>
        </p:nvCxnSpPr>
        <p:spPr>
          <a:xfrm>
            <a:off x="0" y="520377"/>
            <a:ext cx="9144000" cy="0"/>
          </a:xfrm>
          <a:prstGeom prst="line">
            <a:avLst/>
          </a:prstGeom>
          <a:ln w="19050" cmpd="sng">
            <a:solidFill>
              <a:schemeClr val="accent3"/>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073869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5" end="5"/>
                                            </p:txEl>
                                          </p:spTgt>
                                        </p:tgtEl>
                                        <p:attrNameLst>
                                          <p:attrName>style.visibility</p:attrName>
                                        </p:attrNameLst>
                                      </p:cBhvr>
                                      <p:to>
                                        <p:strVal val="visible"/>
                                      </p:to>
                                    </p:set>
                                    <p:anim calcmode="lin" valueType="num">
                                      <p:cBhvr additive="base">
                                        <p:cTn id="7"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5" end="5"/>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
                                            <p:txEl>
                                              <p:pRg st="6" end="6"/>
                                            </p:txEl>
                                          </p:spTgt>
                                        </p:tgtEl>
                                        <p:attrNameLst>
                                          <p:attrName>style.visibility</p:attrName>
                                        </p:attrNameLst>
                                      </p:cBhvr>
                                      <p:to>
                                        <p:strVal val="visible"/>
                                      </p:to>
                                    </p:set>
                                    <p:anim calcmode="lin" valueType="num">
                                      <p:cBhvr additive="base">
                                        <p:cTn id="11" dur="500" fill="hold"/>
                                        <p:tgtEl>
                                          <p:spTgt spid="6">
                                            <p:txEl>
                                              <p:pRg st="6" end="6"/>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6">
                                            <p:txEl>
                                              <p:pRg st="6" end="6"/>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6">
                                            <p:txEl>
                                              <p:pRg st="7" end="7"/>
                                            </p:txEl>
                                          </p:spTgt>
                                        </p:tgtEl>
                                        <p:attrNameLst>
                                          <p:attrName>style.visibility</p:attrName>
                                        </p:attrNameLst>
                                      </p:cBhvr>
                                      <p:to>
                                        <p:strVal val="visible"/>
                                      </p:to>
                                    </p:set>
                                    <p:anim calcmode="lin" valueType="num">
                                      <p:cBhvr additive="base">
                                        <p:cTn id="15" dur="500" fill="hold"/>
                                        <p:tgtEl>
                                          <p:spTgt spid="6">
                                            <p:txEl>
                                              <p:pRg st="7" end="7"/>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6">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6">
                                            <p:txEl>
                                              <p:pRg st="9" end="9"/>
                                            </p:txEl>
                                          </p:spTgt>
                                        </p:tgtEl>
                                        <p:attrNameLst>
                                          <p:attrName>style.visibility</p:attrName>
                                        </p:attrNameLst>
                                      </p:cBhvr>
                                      <p:to>
                                        <p:strVal val="visible"/>
                                      </p:to>
                                    </p:set>
                                    <p:anim calcmode="lin" valueType="num">
                                      <p:cBhvr additive="base">
                                        <p:cTn id="21" dur="500" fill="hold"/>
                                        <p:tgtEl>
                                          <p:spTgt spid="6">
                                            <p:txEl>
                                              <p:pRg st="9" end="9"/>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6">
                                            <p:txEl>
                                              <p:pRg st="9" end="9"/>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6">
                                            <p:txEl>
                                              <p:pRg st="10" end="10"/>
                                            </p:txEl>
                                          </p:spTgt>
                                        </p:tgtEl>
                                        <p:attrNameLst>
                                          <p:attrName>style.visibility</p:attrName>
                                        </p:attrNameLst>
                                      </p:cBhvr>
                                      <p:to>
                                        <p:strVal val="visible"/>
                                      </p:to>
                                    </p:set>
                                    <p:anim calcmode="lin" valueType="num">
                                      <p:cBhvr additive="base">
                                        <p:cTn id="25" dur="500" fill="hold"/>
                                        <p:tgtEl>
                                          <p:spTgt spid="6">
                                            <p:txEl>
                                              <p:pRg st="10" end="1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
                                            <p:txEl>
                                              <p:pRg st="10" end="10"/>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6">
                                            <p:txEl>
                                              <p:pRg st="11" end="11"/>
                                            </p:txEl>
                                          </p:spTgt>
                                        </p:tgtEl>
                                        <p:attrNameLst>
                                          <p:attrName>style.visibility</p:attrName>
                                        </p:attrNameLst>
                                      </p:cBhvr>
                                      <p:to>
                                        <p:strVal val="visible"/>
                                      </p:to>
                                    </p:set>
                                    <p:anim calcmode="lin" valueType="num">
                                      <p:cBhvr additive="base">
                                        <p:cTn id="29" dur="500" fill="hold"/>
                                        <p:tgtEl>
                                          <p:spTgt spid="6">
                                            <p:txEl>
                                              <p:pRg st="11" end="11"/>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6">
                                            <p:txEl>
                                              <p:pRg st="11" end="11"/>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6">
                                            <p:txEl>
                                              <p:pRg st="12" end="12"/>
                                            </p:txEl>
                                          </p:spTgt>
                                        </p:tgtEl>
                                        <p:attrNameLst>
                                          <p:attrName>style.visibility</p:attrName>
                                        </p:attrNameLst>
                                      </p:cBhvr>
                                      <p:to>
                                        <p:strVal val="visible"/>
                                      </p:to>
                                    </p:set>
                                    <p:anim calcmode="lin" valueType="num">
                                      <p:cBhvr additive="base">
                                        <p:cTn id="33" dur="500" fill="hold"/>
                                        <p:tgtEl>
                                          <p:spTgt spid="6">
                                            <p:txEl>
                                              <p:pRg st="12" end="12"/>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6">
                                            <p:txEl>
                                              <p:pRg st="12" end="12"/>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6">
                                            <p:txEl>
                                              <p:pRg st="13" end="13"/>
                                            </p:txEl>
                                          </p:spTgt>
                                        </p:tgtEl>
                                        <p:attrNameLst>
                                          <p:attrName>style.visibility</p:attrName>
                                        </p:attrNameLst>
                                      </p:cBhvr>
                                      <p:to>
                                        <p:strVal val="visible"/>
                                      </p:to>
                                    </p:set>
                                    <p:anim calcmode="lin" valueType="num">
                                      <p:cBhvr additive="base">
                                        <p:cTn id="37" dur="500" fill="hold"/>
                                        <p:tgtEl>
                                          <p:spTgt spid="6">
                                            <p:txEl>
                                              <p:pRg st="13" end="13"/>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6">
                                            <p:txEl>
                                              <p:pRg st="13" end="13"/>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6">
                                            <p:txEl>
                                              <p:pRg st="14" end="14"/>
                                            </p:txEl>
                                          </p:spTgt>
                                        </p:tgtEl>
                                        <p:attrNameLst>
                                          <p:attrName>style.visibility</p:attrName>
                                        </p:attrNameLst>
                                      </p:cBhvr>
                                      <p:to>
                                        <p:strVal val="visible"/>
                                      </p:to>
                                    </p:set>
                                    <p:anim calcmode="lin" valueType="num">
                                      <p:cBhvr additive="base">
                                        <p:cTn id="41" dur="500" fill="hold"/>
                                        <p:tgtEl>
                                          <p:spTgt spid="6">
                                            <p:txEl>
                                              <p:pRg st="14" end="14"/>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6">
                                            <p:txEl>
                                              <p:pRg st="14" end="14"/>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6">
                                            <p:txEl>
                                              <p:pRg st="15" end="15"/>
                                            </p:txEl>
                                          </p:spTgt>
                                        </p:tgtEl>
                                        <p:attrNameLst>
                                          <p:attrName>style.visibility</p:attrName>
                                        </p:attrNameLst>
                                      </p:cBhvr>
                                      <p:to>
                                        <p:strVal val="visible"/>
                                      </p:to>
                                    </p:set>
                                    <p:anim calcmode="lin" valueType="num">
                                      <p:cBhvr additive="base">
                                        <p:cTn id="45" dur="500" fill="hold"/>
                                        <p:tgtEl>
                                          <p:spTgt spid="6">
                                            <p:txEl>
                                              <p:pRg st="15" end="15"/>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6">
                                            <p:txEl>
                                              <p:pRg st="15" end="15"/>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6">
                                            <p:txEl>
                                              <p:pRg st="16" end="16"/>
                                            </p:txEl>
                                          </p:spTgt>
                                        </p:tgtEl>
                                        <p:attrNameLst>
                                          <p:attrName>style.visibility</p:attrName>
                                        </p:attrNameLst>
                                      </p:cBhvr>
                                      <p:to>
                                        <p:strVal val="visible"/>
                                      </p:to>
                                    </p:set>
                                    <p:anim calcmode="lin" valueType="num">
                                      <p:cBhvr additive="base">
                                        <p:cTn id="49" dur="500" fill="hold"/>
                                        <p:tgtEl>
                                          <p:spTgt spid="6">
                                            <p:txEl>
                                              <p:pRg st="16" end="16"/>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6">
                                            <p:txEl>
                                              <p:pRg st="16" end="16"/>
                                            </p:txEl>
                                          </p:spTgt>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6">
                                            <p:txEl>
                                              <p:pRg st="17" end="17"/>
                                            </p:txEl>
                                          </p:spTgt>
                                        </p:tgtEl>
                                        <p:attrNameLst>
                                          <p:attrName>style.visibility</p:attrName>
                                        </p:attrNameLst>
                                      </p:cBhvr>
                                      <p:to>
                                        <p:strVal val="visible"/>
                                      </p:to>
                                    </p:set>
                                    <p:anim calcmode="lin" valueType="num">
                                      <p:cBhvr additive="base">
                                        <p:cTn id="53" dur="500" fill="hold"/>
                                        <p:tgtEl>
                                          <p:spTgt spid="6">
                                            <p:txEl>
                                              <p:pRg st="17" end="17"/>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6">
                                            <p:txEl>
                                              <p:pRg st="17" end="17"/>
                                            </p:txEl>
                                          </p:spTgt>
                                        </p:tgtEl>
                                        <p:attrNameLst>
                                          <p:attrName>ppt_y</p:attrName>
                                        </p:attrNameLst>
                                      </p:cBhvr>
                                      <p:tavLst>
                                        <p:tav tm="0">
                                          <p:val>
                                            <p:strVal val="1+#ppt_h/2"/>
                                          </p:val>
                                        </p:tav>
                                        <p:tav tm="100000">
                                          <p:val>
                                            <p:strVal val="#ppt_y"/>
                                          </p:val>
                                        </p:tav>
                                      </p:tavLst>
                                    </p:anim>
                                  </p:childTnLst>
                                </p:cTn>
                              </p:par>
                              <p:par>
                                <p:cTn id="55" presetID="2" presetClass="entr" presetSubtype="4" fill="hold" nodeType="withEffect">
                                  <p:stCondLst>
                                    <p:cond delay="0"/>
                                  </p:stCondLst>
                                  <p:childTnLst>
                                    <p:set>
                                      <p:cBhvr>
                                        <p:cTn id="56" dur="1" fill="hold">
                                          <p:stCondLst>
                                            <p:cond delay="0"/>
                                          </p:stCondLst>
                                        </p:cTn>
                                        <p:tgtEl>
                                          <p:spTgt spid="6">
                                            <p:txEl>
                                              <p:pRg st="18" end="18"/>
                                            </p:txEl>
                                          </p:spTgt>
                                        </p:tgtEl>
                                        <p:attrNameLst>
                                          <p:attrName>style.visibility</p:attrName>
                                        </p:attrNameLst>
                                      </p:cBhvr>
                                      <p:to>
                                        <p:strVal val="visible"/>
                                      </p:to>
                                    </p:set>
                                    <p:anim calcmode="lin" valueType="num">
                                      <p:cBhvr additive="base">
                                        <p:cTn id="57" dur="500" fill="hold"/>
                                        <p:tgtEl>
                                          <p:spTgt spid="6">
                                            <p:txEl>
                                              <p:pRg st="18" end="18"/>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6">
                                            <p:txEl>
                                              <p:pRg st="18" end="18"/>
                                            </p:txEl>
                                          </p:spTgt>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6">
                                            <p:txEl>
                                              <p:pRg st="20" end="20"/>
                                            </p:txEl>
                                          </p:spTgt>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6">
                                            <p:txEl>
                                              <p:pRg st="21" end="21"/>
                                            </p:txEl>
                                          </p:spTgt>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6">
                                            <p:txEl>
                                              <p:pRg st="22" end="2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3528" y="15087"/>
            <a:ext cx="7488832" cy="523220"/>
          </a:xfrm>
          <a:prstGeom prst="rect">
            <a:avLst/>
          </a:prstGeom>
          <a:noFill/>
        </p:spPr>
        <p:txBody>
          <a:bodyPr wrap="square" rtlCol="0">
            <a:spAutoFit/>
          </a:bodyPr>
          <a:lstStyle/>
          <a:p>
            <a:r>
              <a:rPr lang="en-US" sz="2800" b="1" dirty="0" smtClean="0">
                <a:latin typeface="+mj-lt"/>
              </a:rPr>
              <a:t>First time Git setup</a:t>
            </a:r>
            <a:endParaRPr lang="en-US" sz="2800" b="1" dirty="0">
              <a:latin typeface="+mj-lt"/>
            </a:endParaRPr>
          </a:p>
        </p:txBody>
      </p:sp>
      <p:sp>
        <p:nvSpPr>
          <p:cNvPr id="6" name="TextBox 5"/>
          <p:cNvSpPr txBox="1"/>
          <p:nvPr/>
        </p:nvSpPr>
        <p:spPr>
          <a:xfrm>
            <a:off x="323528" y="667054"/>
            <a:ext cx="8820472" cy="1469633"/>
          </a:xfrm>
          <a:prstGeom prst="rect">
            <a:avLst/>
          </a:prstGeom>
          <a:noFill/>
        </p:spPr>
        <p:txBody>
          <a:bodyPr wrap="square" rtlCol="0">
            <a:spAutoFit/>
          </a:bodyPr>
          <a:lstStyle/>
          <a:p>
            <a:pPr marL="171450" indent="-171450">
              <a:buFont typeface="Wingdings" panose="05000000000000000000" pitchFamily="2" charset="2"/>
              <a:buChar char="Ø"/>
            </a:pPr>
            <a:r>
              <a:rPr lang="en-IN" sz="1200" b="1" dirty="0" smtClean="0"/>
              <a:t>Getting </a:t>
            </a:r>
            <a:r>
              <a:rPr lang="en-IN" sz="1200" b="1" dirty="0"/>
              <a:t>Help</a:t>
            </a:r>
          </a:p>
          <a:p>
            <a:r>
              <a:rPr lang="en-US" sz="1100" dirty="0"/>
              <a:t>If you ever need help while using Git, there are three ways to get the </a:t>
            </a:r>
            <a:r>
              <a:rPr lang="en-US" sz="1100" dirty="0" smtClean="0"/>
              <a:t>manual page </a:t>
            </a:r>
            <a:r>
              <a:rPr lang="en-US" sz="1100" dirty="0"/>
              <a:t>(</a:t>
            </a:r>
            <a:r>
              <a:rPr lang="en-US" sz="1100" i="1" dirty="0" err="1"/>
              <a:t>manpage</a:t>
            </a:r>
            <a:r>
              <a:rPr lang="en-US" sz="1100" dirty="0"/>
              <a:t>) help for any of the Git commands:</a:t>
            </a:r>
          </a:p>
          <a:p>
            <a:r>
              <a:rPr lang="en-IN" sz="1100" dirty="0">
                <a:solidFill>
                  <a:schemeClr val="tx2">
                    <a:lumMod val="50000"/>
                  </a:schemeClr>
                </a:solidFill>
                <a:latin typeface="Courier New" panose="02070309020205020404" pitchFamily="49" charset="0"/>
                <a:cs typeface="Courier New" panose="02070309020205020404" pitchFamily="49" charset="0"/>
              </a:rPr>
              <a:t>$ git help &lt;verb&gt;</a:t>
            </a:r>
          </a:p>
          <a:p>
            <a:r>
              <a:rPr lang="en-IN" sz="1100" dirty="0">
                <a:solidFill>
                  <a:schemeClr val="tx2">
                    <a:lumMod val="50000"/>
                  </a:schemeClr>
                </a:solidFill>
                <a:latin typeface="Courier New" panose="02070309020205020404" pitchFamily="49" charset="0"/>
                <a:cs typeface="Courier New" panose="02070309020205020404" pitchFamily="49" charset="0"/>
              </a:rPr>
              <a:t>$ git &lt;verb&gt; --help</a:t>
            </a:r>
          </a:p>
          <a:p>
            <a:r>
              <a:rPr lang="en-IN" sz="1100" dirty="0">
                <a:solidFill>
                  <a:schemeClr val="tx2">
                    <a:lumMod val="50000"/>
                  </a:schemeClr>
                </a:solidFill>
                <a:latin typeface="Courier New" panose="02070309020205020404" pitchFamily="49" charset="0"/>
                <a:cs typeface="Courier New" panose="02070309020205020404" pitchFamily="49" charset="0"/>
              </a:rPr>
              <a:t>$ man git-&lt;verb&gt;</a:t>
            </a:r>
          </a:p>
          <a:p>
            <a:endParaRPr lang="en-IN" sz="1200" dirty="0"/>
          </a:p>
          <a:p>
            <a:r>
              <a:rPr lang="en-US" sz="1100" dirty="0"/>
              <a:t>For example, you can get the </a:t>
            </a:r>
            <a:r>
              <a:rPr lang="en-US" sz="1100" dirty="0" err="1"/>
              <a:t>manpage</a:t>
            </a:r>
            <a:r>
              <a:rPr lang="en-US" sz="1100" dirty="0"/>
              <a:t> help for the </a:t>
            </a:r>
            <a:r>
              <a:rPr lang="en-US" sz="1100" dirty="0" err="1"/>
              <a:t>config</a:t>
            </a:r>
            <a:r>
              <a:rPr lang="en-US" sz="1100" dirty="0"/>
              <a:t> command by running</a:t>
            </a:r>
          </a:p>
          <a:p>
            <a:r>
              <a:rPr lang="en-IN" sz="1100" dirty="0">
                <a:solidFill>
                  <a:schemeClr val="tx2">
                    <a:lumMod val="50000"/>
                  </a:schemeClr>
                </a:solidFill>
                <a:latin typeface="Courier New" panose="02070309020205020404" pitchFamily="49" charset="0"/>
                <a:cs typeface="Courier New" panose="02070309020205020404" pitchFamily="49" charset="0"/>
              </a:rPr>
              <a:t>$ git help </a:t>
            </a:r>
            <a:r>
              <a:rPr lang="en-IN" sz="1100" dirty="0" err="1">
                <a:solidFill>
                  <a:schemeClr val="tx2">
                    <a:lumMod val="50000"/>
                  </a:schemeClr>
                </a:solidFill>
                <a:latin typeface="Courier New" panose="02070309020205020404" pitchFamily="49" charset="0"/>
                <a:cs typeface="Courier New" panose="02070309020205020404" pitchFamily="49" charset="0"/>
              </a:rPr>
              <a:t>config</a:t>
            </a:r>
            <a:endParaRPr lang="en-US" sz="1100" dirty="0">
              <a:solidFill>
                <a:schemeClr val="tx2">
                  <a:lumMod val="50000"/>
                </a:schemeClr>
              </a:solidFill>
              <a:latin typeface="Courier New" panose="02070309020205020404" pitchFamily="49" charset="0"/>
              <a:cs typeface="Courier New" panose="02070309020205020404" pitchFamily="49" charset="0"/>
            </a:endParaRPr>
          </a:p>
        </p:txBody>
      </p:sp>
      <p:cxnSp>
        <p:nvCxnSpPr>
          <p:cNvPr id="7" name="Straight Connector 6"/>
          <p:cNvCxnSpPr/>
          <p:nvPr/>
        </p:nvCxnSpPr>
        <p:spPr>
          <a:xfrm>
            <a:off x="0" y="520377"/>
            <a:ext cx="9144000" cy="0"/>
          </a:xfrm>
          <a:prstGeom prst="line">
            <a:avLst/>
          </a:prstGeom>
          <a:ln w="19050" cmpd="sng">
            <a:solidFill>
              <a:schemeClr val="accent3"/>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122003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3528" y="15087"/>
            <a:ext cx="7488832" cy="523220"/>
          </a:xfrm>
          <a:prstGeom prst="rect">
            <a:avLst/>
          </a:prstGeom>
          <a:noFill/>
        </p:spPr>
        <p:txBody>
          <a:bodyPr wrap="square" rtlCol="0">
            <a:spAutoFit/>
          </a:bodyPr>
          <a:lstStyle/>
          <a:p>
            <a:r>
              <a:rPr lang="en-US" sz="2800" b="1" dirty="0">
                <a:latin typeface="+mj-lt"/>
              </a:rPr>
              <a:t>Getting a Git repository</a:t>
            </a:r>
          </a:p>
        </p:txBody>
      </p:sp>
      <p:sp>
        <p:nvSpPr>
          <p:cNvPr id="6" name="TextBox 5"/>
          <p:cNvSpPr txBox="1"/>
          <p:nvPr/>
        </p:nvSpPr>
        <p:spPr>
          <a:xfrm>
            <a:off x="323528" y="667054"/>
            <a:ext cx="8820472" cy="2870016"/>
          </a:xfrm>
          <a:prstGeom prst="rect">
            <a:avLst/>
          </a:prstGeom>
          <a:noFill/>
        </p:spPr>
        <p:txBody>
          <a:bodyPr wrap="square" rtlCol="0">
            <a:spAutoFit/>
          </a:bodyPr>
          <a:lstStyle/>
          <a:p>
            <a:pPr marL="171450" indent="-171450">
              <a:buFont typeface="Wingdings" panose="05000000000000000000" pitchFamily="2" charset="2"/>
              <a:buChar char="Ø"/>
            </a:pPr>
            <a:r>
              <a:rPr lang="en-US" sz="1200" b="1" dirty="0"/>
              <a:t>Initializing a Repository in an Existing Directory</a:t>
            </a:r>
            <a:endParaRPr lang="en-IN" sz="1200" b="1" dirty="0"/>
          </a:p>
          <a:p>
            <a:r>
              <a:rPr lang="en-US" sz="1100" dirty="0"/>
              <a:t>If you’re starting to track an existing project in Git, you need to go to </a:t>
            </a:r>
            <a:r>
              <a:rPr lang="en-US" sz="1100" dirty="0" smtClean="0"/>
              <a:t>the </a:t>
            </a:r>
            <a:r>
              <a:rPr lang="en-IN" sz="1100" dirty="0" smtClean="0"/>
              <a:t>project’s </a:t>
            </a:r>
            <a:r>
              <a:rPr lang="en-IN" sz="1100" dirty="0"/>
              <a:t>directory and type</a:t>
            </a:r>
          </a:p>
          <a:p>
            <a:r>
              <a:rPr lang="en-IN" sz="1100" dirty="0">
                <a:solidFill>
                  <a:schemeClr val="tx2">
                    <a:lumMod val="50000"/>
                  </a:schemeClr>
                </a:solidFill>
                <a:latin typeface="Courier New" panose="02070309020205020404" pitchFamily="49" charset="0"/>
                <a:cs typeface="Courier New" panose="02070309020205020404" pitchFamily="49" charset="0"/>
              </a:rPr>
              <a:t>$ git </a:t>
            </a:r>
            <a:r>
              <a:rPr lang="en-IN" sz="1100" dirty="0" err="1" smtClean="0">
                <a:solidFill>
                  <a:schemeClr val="tx2">
                    <a:lumMod val="50000"/>
                  </a:schemeClr>
                </a:solidFill>
                <a:latin typeface="Courier New" panose="02070309020205020404" pitchFamily="49" charset="0"/>
                <a:cs typeface="Courier New" panose="02070309020205020404" pitchFamily="49" charset="0"/>
              </a:rPr>
              <a:t>init</a:t>
            </a:r>
            <a:endParaRPr lang="en-IN" sz="1100" dirty="0" smtClean="0">
              <a:solidFill>
                <a:schemeClr val="tx2">
                  <a:lumMod val="50000"/>
                </a:schemeClr>
              </a:solidFill>
              <a:latin typeface="Courier New" panose="02070309020205020404" pitchFamily="49" charset="0"/>
              <a:cs typeface="Courier New" panose="02070309020205020404" pitchFamily="49" charset="0"/>
            </a:endParaRPr>
          </a:p>
          <a:p>
            <a:endParaRPr lang="en-IN" sz="1100" dirty="0">
              <a:solidFill>
                <a:schemeClr val="tx2">
                  <a:lumMod val="50000"/>
                </a:schemeClr>
              </a:solidFill>
              <a:latin typeface="Courier New" panose="02070309020205020404" pitchFamily="49" charset="0"/>
              <a:cs typeface="Courier New" panose="02070309020205020404" pitchFamily="49" charset="0"/>
            </a:endParaRPr>
          </a:p>
          <a:p>
            <a:r>
              <a:rPr lang="en-IN" sz="1100" dirty="0">
                <a:solidFill>
                  <a:schemeClr val="tx2">
                    <a:lumMod val="50000"/>
                  </a:schemeClr>
                </a:solidFill>
                <a:latin typeface="Courier New" panose="02070309020205020404" pitchFamily="49" charset="0"/>
                <a:cs typeface="Courier New" panose="02070309020205020404" pitchFamily="49" charset="0"/>
              </a:rPr>
              <a:t>$ git add *.c</a:t>
            </a:r>
          </a:p>
          <a:p>
            <a:r>
              <a:rPr lang="en-IN" sz="1100" dirty="0">
                <a:solidFill>
                  <a:schemeClr val="tx2">
                    <a:lumMod val="50000"/>
                  </a:schemeClr>
                </a:solidFill>
                <a:latin typeface="Courier New" panose="02070309020205020404" pitchFamily="49" charset="0"/>
                <a:cs typeface="Courier New" panose="02070309020205020404" pitchFamily="49" charset="0"/>
              </a:rPr>
              <a:t>$ git add LICENSE</a:t>
            </a:r>
          </a:p>
          <a:p>
            <a:r>
              <a:rPr lang="en-US" sz="1100" dirty="0">
                <a:solidFill>
                  <a:schemeClr val="tx2">
                    <a:lumMod val="50000"/>
                  </a:schemeClr>
                </a:solidFill>
                <a:latin typeface="Courier New" panose="02070309020205020404" pitchFamily="49" charset="0"/>
                <a:cs typeface="Courier New" panose="02070309020205020404" pitchFamily="49" charset="0"/>
              </a:rPr>
              <a:t>$ </a:t>
            </a:r>
            <a:r>
              <a:rPr lang="en-US" sz="1100" dirty="0" err="1">
                <a:solidFill>
                  <a:schemeClr val="tx2">
                    <a:lumMod val="50000"/>
                  </a:schemeClr>
                </a:solidFill>
                <a:latin typeface="Courier New" panose="02070309020205020404" pitchFamily="49" charset="0"/>
                <a:cs typeface="Courier New" panose="02070309020205020404" pitchFamily="49" charset="0"/>
              </a:rPr>
              <a:t>git</a:t>
            </a:r>
            <a:r>
              <a:rPr lang="en-US" sz="1100" dirty="0">
                <a:solidFill>
                  <a:schemeClr val="tx2">
                    <a:lumMod val="50000"/>
                  </a:schemeClr>
                </a:solidFill>
                <a:latin typeface="Courier New" panose="02070309020205020404" pitchFamily="49" charset="0"/>
                <a:cs typeface="Courier New" panose="02070309020205020404" pitchFamily="49" charset="0"/>
              </a:rPr>
              <a:t> commit -m 'initial project version'</a:t>
            </a:r>
          </a:p>
          <a:p>
            <a:endParaRPr lang="en-US" sz="1050" dirty="0">
              <a:solidFill>
                <a:schemeClr val="tx2">
                  <a:lumMod val="50000"/>
                </a:schemeClr>
              </a:solidFill>
              <a:latin typeface="Courier New" panose="02070309020205020404" pitchFamily="49" charset="0"/>
              <a:cs typeface="Courier New" panose="02070309020205020404" pitchFamily="49" charset="0"/>
            </a:endParaRPr>
          </a:p>
          <a:p>
            <a:pPr marL="171450" indent="-171450">
              <a:buFont typeface="Wingdings" panose="05000000000000000000" pitchFamily="2" charset="2"/>
              <a:buChar char="Ø"/>
            </a:pPr>
            <a:r>
              <a:rPr lang="en-IN" sz="1200" b="1" dirty="0"/>
              <a:t>Cloning an Existing </a:t>
            </a:r>
            <a:r>
              <a:rPr lang="en-IN" sz="1200" b="1" dirty="0" smtClean="0"/>
              <a:t>Repository</a:t>
            </a:r>
          </a:p>
          <a:p>
            <a:r>
              <a:rPr lang="en-US" sz="1100" dirty="0"/>
              <a:t>You clone a repository with </a:t>
            </a:r>
            <a:r>
              <a:rPr lang="en-US" sz="1100" dirty="0" err="1"/>
              <a:t>git</a:t>
            </a:r>
            <a:r>
              <a:rPr lang="en-US" sz="1100" dirty="0"/>
              <a:t> clone [</a:t>
            </a:r>
            <a:r>
              <a:rPr lang="en-US" sz="1100" dirty="0" err="1"/>
              <a:t>url</a:t>
            </a:r>
            <a:r>
              <a:rPr lang="en-US" sz="1100" dirty="0"/>
              <a:t>]. For example, if you want </a:t>
            </a:r>
            <a:r>
              <a:rPr lang="en-US" sz="1100" dirty="0" smtClean="0"/>
              <a:t>to clone </a:t>
            </a:r>
            <a:r>
              <a:rPr lang="en-US" sz="1100" dirty="0"/>
              <a:t>the Git linkable library called libgit2, you can do so like this</a:t>
            </a:r>
            <a:r>
              <a:rPr lang="en-US" sz="1100" dirty="0" smtClean="0"/>
              <a:t>:</a:t>
            </a:r>
            <a:endParaRPr lang="en-US" sz="1200" dirty="0" smtClean="0"/>
          </a:p>
          <a:p>
            <a:r>
              <a:rPr lang="en-IN" sz="1100" dirty="0">
                <a:solidFill>
                  <a:schemeClr val="tx2">
                    <a:lumMod val="50000"/>
                  </a:schemeClr>
                </a:solidFill>
                <a:latin typeface="Courier New" panose="02070309020205020404" pitchFamily="49" charset="0"/>
                <a:cs typeface="Courier New" panose="02070309020205020404" pitchFamily="49" charset="0"/>
              </a:rPr>
              <a:t>$ git clone </a:t>
            </a:r>
            <a:r>
              <a:rPr lang="en-IN" sz="1100" dirty="0">
                <a:solidFill>
                  <a:schemeClr val="tx2">
                    <a:lumMod val="50000"/>
                  </a:schemeClr>
                </a:solidFill>
                <a:latin typeface="Courier New" panose="02070309020205020404" pitchFamily="49" charset="0"/>
                <a:cs typeface="Courier New" panose="02070309020205020404" pitchFamily="49" charset="0"/>
                <a:hlinkClick r:id="rId3"/>
              </a:rPr>
              <a:t>https://github.com/libgit2/libgit2</a:t>
            </a:r>
            <a:endParaRPr lang="en-IN" sz="1100" dirty="0">
              <a:solidFill>
                <a:schemeClr val="tx2">
                  <a:lumMod val="50000"/>
                </a:schemeClr>
              </a:solidFill>
              <a:latin typeface="Courier New" panose="02070309020205020404" pitchFamily="49" charset="0"/>
              <a:cs typeface="Courier New" panose="02070309020205020404" pitchFamily="49" charset="0"/>
            </a:endParaRPr>
          </a:p>
          <a:p>
            <a:r>
              <a:rPr lang="en-US" sz="1200" b="1" dirty="0" smtClean="0"/>
              <a:t>OR</a:t>
            </a:r>
          </a:p>
          <a:p>
            <a:r>
              <a:rPr lang="fr-FR" sz="1100" dirty="0" smtClean="0">
                <a:solidFill>
                  <a:schemeClr val="tx2">
                    <a:lumMod val="50000"/>
                  </a:schemeClr>
                </a:solidFill>
                <a:latin typeface="Courier New" panose="02070309020205020404" pitchFamily="49" charset="0"/>
                <a:cs typeface="Courier New" panose="02070309020205020404" pitchFamily="49" charset="0"/>
              </a:rPr>
              <a:t>$ git </a:t>
            </a:r>
            <a:r>
              <a:rPr lang="fr-FR" sz="1100" dirty="0">
                <a:solidFill>
                  <a:schemeClr val="tx2">
                    <a:lumMod val="50000"/>
                  </a:schemeClr>
                </a:solidFill>
                <a:latin typeface="Courier New" panose="02070309020205020404" pitchFamily="49" charset="0"/>
                <a:cs typeface="Courier New" panose="02070309020205020404" pitchFamily="49" charset="0"/>
              </a:rPr>
              <a:t>clone https://github.com/libgit2/libgit2 </a:t>
            </a:r>
            <a:r>
              <a:rPr lang="fr-FR" sz="1100" dirty="0" err="1">
                <a:solidFill>
                  <a:schemeClr val="tx2">
                    <a:lumMod val="50000"/>
                  </a:schemeClr>
                </a:solidFill>
                <a:latin typeface="Courier New" panose="02070309020205020404" pitchFamily="49" charset="0"/>
                <a:cs typeface="Courier New" panose="02070309020205020404" pitchFamily="49" charset="0"/>
              </a:rPr>
              <a:t>mylibgit</a:t>
            </a:r>
            <a:endParaRPr lang="fr-FR" sz="1100" dirty="0">
              <a:solidFill>
                <a:schemeClr val="tx2">
                  <a:lumMod val="50000"/>
                </a:schemeClr>
              </a:solidFill>
              <a:latin typeface="Courier New" panose="02070309020205020404" pitchFamily="49" charset="0"/>
              <a:cs typeface="Courier New" panose="02070309020205020404" pitchFamily="49" charset="0"/>
            </a:endParaRPr>
          </a:p>
          <a:p>
            <a:endParaRPr lang="fr-FR" sz="1200" b="1" dirty="0"/>
          </a:p>
          <a:p>
            <a:r>
              <a:rPr lang="en-IN" sz="1100" dirty="0"/>
              <a:t>The </a:t>
            </a:r>
            <a:r>
              <a:rPr lang="en-IN" sz="1100" dirty="0" smtClean="0"/>
              <a:t>previous </a:t>
            </a:r>
            <a:r>
              <a:rPr lang="en-US" sz="1100" dirty="0" smtClean="0"/>
              <a:t>example </a:t>
            </a:r>
            <a:r>
              <a:rPr lang="en-US" sz="1100" dirty="0"/>
              <a:t>uses the</a:t>
            </a:r>
            <a:r>
              <a:rPr lang="en-US" sz="1200" dirty="0"/>
              <a:t> </a:t>
            </a:r>
            <a:r>
              <a:rPr lang="en-US" sz="1100" dirty="0">
                <a:latin typeface="Courier New" panose="02070309020205020404" pitchFamily="49" charset="0"/>
                <a:cs typeface="Courier New" panose="02070309020205020404" pitchFamily="49" charset="0"/>
              </a:rPr>
              <a:t>https://</a:t>
            </a:r>
            <a:r>
              <a:rPr lang="en-US" sz="1200" dirty="0">
                <a:latin typeface="Courier New" panose="02070309020205020404" pitchFamily="49" charset="0"/>
                <a:cs typeface="Courier New" panose="02070309020205020404" pitchFamily="49" charset="0"/>
              </a:rPr>
              <a:t> </a:t>
            </a:r>
            <a:r>
              <a:rPr lang="en-US" sz="1100" dirty="0"/>
              <a:t>protocol, but you may also see</a:t>
            </a:r>
            <a:r>
              <a:rPr lang="en-US" sz="1200" dirty="0"/>
              <a:t> </a:t>
            </a:r>
            <a:r>
              <a:rPr lang="en-US" sz="1100" dirty="0">
                <a:latin typeface="Courier New" panose="02070309020205020404" pitchFamily="49" charset="0"/>
                <a:cs typeface="Courier New" panose="02070309020205020404" pitchFamily="49" charset="0"/>
              </a:rPr>
              <a:t>git://</a:t>
            </a:r>
            <a:r>
              <a:rPr lang="en-US" sz="1200" dirty="0">
                <a:latin typeface="Courier New" panose="02070309020205020404" pitchFamily="49" charset="0"/>
                <a:cs typeface="Courier New" panose="02070309020205020404" pitchFamily="49" charset="0"/>
              </a:rPr>
              <a:t> </a:t>
            </a:r>
            <a:r>
              <a:rPr lang="en-US" sz="1100" dirty="0" smtClean="0"/>
              <a:t>or</a:t>
            </a:r>
            <a:r>
              <a:rPr lang="en-US" sz="1200" dirty="0" smtClean="0"/>
              <a:t> </a:t>
            </a:r>
            <a:r>
              <a:rPr lang="en-US" sz="1100" dirty="0" err="1" smtClean="0">
                <a:latin typeface="Courier New" panose="02070309020205020404" pitchFamily="49" charset="0"/>
                <a:cs typeface="Courier New" panose="02070309020205020404" pitchFamily="49" charset="0"/>
              </a:rPr>
              <a:t>user@server:path</a:t>
            </a:r>
            <a:r>
              <a:rPr lang="en-US" sz="1100" dirty="0" smtClean="0">
                <a:latin typeface="Courier New" panose="02070309020205020404" pitchFamily="49" charset="0"/>
                <a:cs typeface="Courier New" panose="02070309020205020404" pitchFamily="49" charset="0"/>
              </a:rPr>
              <a:t>/to/</a:t>
            </a:r>
            <a:r>
              <a:rPr lang="en-US" sz="1100" dirty="0" err="1" smtClean="0">
                <a:latin typeface="Courier New" panose="02070309020205020404" pitchFamily="49" charset="0"/>
                <a:cs typeface="Courier New" panose="02070309020205020404" pitchFamily="49" charset="0"/>
              </a:rPr>
              <a:t>repo.git</a:t>
            </a:r>
            <a:r>
              <a:rPr lang="en-US" sz="1200" dirty="0"/>
              <a:t>, </a:t>
            </a:r>
            <a:r>
              <a:rPr lang="en-US" sz="1100" dirty="0"/>
              <a:t>which uses the SSH transfer protocol</a:t>
            </a:r>
            <a:endParaRPr lang="en-US" sz="1200" b="1" dirty="0"/>
          </a:p>
        </p:txBody>
      </p:sp>
      <p:cxnSp>
        <p:nvCxnSpPr>
          <p:cNvPr id="7" name="Straight Connector 6"/>
          <p:cNvCxnSpPr/>
          <p:nvPr/>
        </p:nvCxnSpPr>
        <p:spPr>
          <a:xfrm>
            <a:off x="0" y="520377"/>
            <a:ext cx="9144000" cy="0"/>
          </a:xfrm>
          <a:prstGeom prst="line">
            <a:avLst/>
          </a:prstGeom>
          <a:ln w="19050" cmpd="sng">
            <a:solidFill>
              <a:schemeClr val="accent3"/>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24940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9" end="9"/>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6">
                                            <p:txEl>
                                              <p:pRg st="11" end="11"/>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6">
                                            <p:txEl>
                                              <p:pRg st="12" end="1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3528" y="15087"/>
            <a:ext cx="7488832" cy="523220"/>
          </a:xfrm>
          <a:prstGeom prst="rect">
            <a:avLst/>
          </a:prstGeom>
          <a:noFill/>
        </p:spPr>
        <p:txBody>
          <a:bodyPr wrap="square" rtlCol="0">
            <a:spAutoFit/>
          </a:bodyPr>
          <a:lstStyle/>
          <a:p>
            <a:r>
              <a:rPr lang="en-US" sz="2800" b="1" dirty="0" smtClean="0">
                <a:latin typeface="+mj-lt"/>
              </a:rPr>
              <a:t>Recording </a:t>
            </a:r>
            <a:r>
              <a:rPr lang="en-US" sz="2800" b="1" dirty="0">
                <a:latin typeface="+mj-lt"/>
              </a:rPr>
              <a:t>Changes to the Repository</a:t>
            </a:r>
          </a:p>
        </p:txBody>
      </p:sp>
      <p:sp>
        <p:nvSpPr>
          <p:cNvPr id="6" name="TextBox 5"/>
          <p:cNvSpPr txBox="1"/>
          <p:nvPr/>
        </p:nvSpPr>
        <p:spPr>
          <a:xfrm>
            <a:off x="331766" y="667054"/>
            <a:ext cx="8820472" cy="276999"/>
          </a:xfrm>
          <a:prstGeom prst="rect">
            <a:avLst/>
          </a:prstGeom>
          <a:noFill/>
        </p:spPr>
        <p:txBody>
          <a:bodyPr wrap="square" rtlCol="0">
            <a:spAutoFit/>
          </a:bodyPr>
          <a:lstStyle/>
          <a:p>
            <a:r>
              <a:rPr lang="en-US" sz="1200" dirty="0" smtClean="0"/>
              <a:t>Each </a:t>
            </a:r>
            <a:r>
              <a:rPr lang="en-US" sz="1200" dirty="0"/>
              <a:t>file in your working directory can be in one of </a:t>
            </a:r>
            <a:r>
              <a:rPr lang="en-US" sz="1200" dirty="0" smtClean="0"/>
              <a:t>two </a:t>
            </a:r>
            <a:r>
              <a:rPr lang="en-IN" sz="1200" dirty="0" smtClean="0"/>
              <a:t>states</a:t>
            </a:r>
            <a:r>
              <a:rPr lang="en-IN" sz="1200" dirty="0"/>
              <a:t>: </a:t>
            </a:r>
            <a:r>
              <a:rPr lang="en-IN" sz="1100" i="1" dirty="0">
                <a:latin typeface="Courier New" panose="02070309020205020404" pitchFamily="49" charset="0"/>
                <a:cs typeface="Courier New" panose="02070309020205020404" pitchFamily="49" charset="0"/>
              </a:rPr>
              <a:t>tracked </a:t>
            </a:r>
            <a:r>
              <a:rPr lang="en-IN" sz="1200" dirty="0"/>
              <a:t>or </a:t>
            </a:r>
            <a:r>
              <a:rPr lang="en-IN" sz="1100" i="1" dirty="0">
                <a:latin typeface="Courier New" panose="02070309020205020404" pitchFamily="49" charset="0"/>
                <a:cs typeface="Courier New" panose="02070309020205020404" pitchFamily="49" charset="0"/>
              </a:rPr>
              <a:t>untracked</a:t>
            </a:r>
            <a:endParaRPr lang="en-US" sz="1100" b="1" i="1" dirty="0">
              <a:latin typeface="Courier New" panose="02070309020205020404" pitchFamily="49" charset="0"/>
              <a:cs typeface="Courier New" panose="02070309020205020404" pitchFamily="49" charset="0"/>
            </a:endParaRPr>
          </a:p>
        </p:txBody>
      </p:sp>
      <p:pic>
        <p:nvPicPr>
          <p:cNvPr id="2" name="Picture 1"/>
          <p:cNvPicPr>
            <a:picLocks noChangeAspect="1"/>
          </p:cNvPicPr>
          <p:nvPr/>
        </p:nvPicPr>
        <p:blipFill>
          <a:blip r:embed="rId3"/>
          <a:stretch>
            <a:fillRect/>
          </a:stretch>
        </p:blipFill>
        <p:spPr>
          <a:xfrm>
            <a:off x="365550" y="1095378"/>
            <a:ext cx="6842558" cy="3046567"/>
          </a:xfrm>
          <a:prstGeom prst="rect">
            <a:avLst/>
          </a:prstGeom>
        </p:spPr>
      </p:pic>
      <p:sp>
        <p:nvSpPr>
          <p:cNvPr id="7" name="TextBox 6"/>
          <p:cNvSpPr txBox="1"/>
          <p:nvPr/>
        </p:nvSpPr>
        <p:spPr>
          <a:xfrm>
            <a:off x="327647" y="4155756"/>
            <a:ext cx="8820472" cy="446276"/>
          </a:xfrm>
          <a:prstGeom prst="rect">
            <a:avLst/>
          </a:prstGeom>
          <a:noFill/>
        </p:spPr>
        <p:txBody>
          <a:bodyPr wrap="square" rtlCol="0">
            <a:spAutoFit/>
          </a:bodyPr>
          <a:lstStyle/>
          <a:p>
            <a:r>
              <a:rPr lang="en-US" sz="1100" dirty="0"/>
              <a:t>As you edit files, Git sees them as </a:t>
            </a:r>
            <a:r>
              <a:rPr lang="en-US" sz="1100" dirty="0">
                <a:solidFill>
                  <a:srgbClr val="FFC000"/>
                </a:solidFill>
              </a:rPr>
              <a:t>modified</a:t>
            </a:r>
            <a:r>
              <a:rPr lang="en-US" sz="1100" dirty="0"/>
              <a:t>, because you’ve changed </a:t>
            </a:r>
            <a:r>
              <a:rPr lang="en-US" sz="1100" dirty="0" smtClean="0"/>
              <a:t>them since </a:t>
            </a:r>
            <a:r>
              <a:rPr lang="en-US" sz="1100" dirty="0"/>
              <a:t>your last commit. You stage these modified files and then commit all </a:t>
            </a:r>
            <a:r>
              <a:rPr lang="en-US" sz="1100" dirty="0" smtClean="0"/>
              <a:t>your </a:t>
            </a:r>
            <a:r>
              <a:rPr lang="en-US" sz="1100" dirty="0" smtClean="0">
                <a:solidFill>
                  <a:srgbClr val="FF0000"/>
                </a:solidFill>
              </a:rPr>
              <a:t>staged</a:t>
            </a:r>
            <a:r>
              <a:rPr lang="en-US" sz="1100" dirty="0" smtClean="0"/>
              <a:t> </a:t>
            </a:r>
            <a:r>
              <a:rPr lang="en-US" sz="1100" dirty="0"/>
              <a:t>changes, and the cycle repeats.</a:t>
            </a:r>
            <a:endParaRPr lang="en-US" sz="1050" b="1" i="1" dirty="0">
              <a:latin typeface="Courier New" panose="02070309020205020404" pitchFamily="49" charset="0"/>
              <a:cs typeface="Courier New" panose="02070309020205020404" pitchFamily="49" charset="0"/>
            </a:endParaRPr>
          </a:p>
        </p:txBody>
      </p:sp>
      <p:cxnSp>
        <p:nvCxnSpPr>
          <p:cNvPr id="9" name="Straight Connector 8"/>
          <p:cNvCxnSpPr/>
          <p:nvPr/>
        </p:nvCxnSpPr>
        <p:spPr>
          <a:xfrm>
            <a:off x="0" y="520377"/>
            <a:ext cx="9144000" cy="0"/>
          </a:xfrm>
          <a:prstGeom prst="line">
            <a:avLst/>
          </a:prstGeom>
          <a:ln w="19050" cmpd="sng">
            <a:solidFill>
              <a:schemeClr val="accent3"/>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28142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3528" y="15087"/>
            <a:ext cx="7488832" cy="523220"/>
          </a:xfrm>
          <a:prstGeom prst="rect">
            <a:avLst/>
          </a:prstGeom>
          <a:noFill/>
        </p:spPr>
        <p:txBody>
          <a:bodyPr wrap="square" rtlCol="0">
            <a:spAutoFit/>
          </a:bodyPr>
          <a:lstStyle/>
          <a:p>
            <a:r>
              <a:rPr lang="en-US" sz="2800" b="1" dirty="0" smtClean="0">
                <a:latin typeface="+mj-lt"/>
              </a:rPr>
              <a:t>Recording </a:t>
            </a:r>
            <a:r>
              <a:rPr lang="en-US" sz="2800" b="1" dirty="0">
                <a:latin typeface="+mj-lt"/>
              </a:rPr>
              <a:t>Changes to the Repository</a:t>
            </a:r>
          </a:p>
        </p:txBody>
      </p:sp>
      <p:sp>
        <p:nvSpPr>
          <p:cNvPr id="6" name="TextBox 5"/>
          <p:cNvSpPr txBox="1"/>
          <p:nvPr/>
        </p:nvSpPr>
        <p:spPr>
          <a:xfrm>
            <a:off x="331766" y="667054"/>
            <a:ext cx="8820472" cy="3877985"/>
          </a:xfrm>
          <a:prstGeom prst="rect">
            <a:avLst/>
          </a:prstGeom>
          <a:noFill/>
        </p:spPr>
        <p:txBody>
          <a:bodyPr wrap="square" rtlCol="0">
            <a:spAutoFit/>
          </a:bodyPr>
          <a:lstStyle/>
          <a:p>
            <a:pPr marL="171450" indent="-171450">
              <a:buFont typeface="Wingdings" panose="05000000000000000000" pitchFamily="2" charset="2"/>
              <a:buChar char="Ø"/>
            </a:pPr>
            <a:r>
              <a:rPr lang="en-US" sz="1200" b="1" dirty="0"/>
              <a:t>Checking the Status of Your </a:t>
            </a:r>
            <a:r>
              <a:rPr lang="en-US" sz="1200" b="1" dirty="0" smtClean="0"/>
              <a:t>Files</a:t>
            </a:r>
          </a:p>
          <a:p>
            <a:pPr marL="171450" indent="-171450">
              <a:buFont typeface="Wingdings" panose="05000000000000000000" pitchFamily="2" charset="2"/>
              <a:buChar char="Ø"/>
            </a:pPr>
            <a:endParaRPr lang="en-US" sz="1200" b="1" dirty="0" smtClean="0"/>
          </a:p>
          <a:p>
            <a:r>
              <a:rPr lang="en-IN" sz="1100" dirty="0">
                <a:latin typeface="Courier New" panose="02070309020205020404" pitchFamily="49" charset="0"/>
                <a:cs typeface="Courier New" panose="02070309020205020404" pitchFamily="49" charset="0"/>
              </a:rPr>
              <a:t>$</a:t>
            </a:r>
            <a:r>
              <a:rPr lang="en-IN" sz="1100" b="1" dirty="0">
                <a:latin typeface="Courier New" panose="02070309020205020404" pitchFamily="49" charset="0"/>
                <a:cs typeface="Courier New" panose="02070309020205020404" pitchFamily="49" charset="0"/>
              </a:rPr>
              <a:t> </a:t>
            </a:r>
            <a:r>
              <a:rPr lang="en-IN" sz="1100" dirty="0">
                <a:latin typeface="Courier New" panose="02070309020205020404" pitchFamily="49" charset="0"/>
                <a:cs typeface="Courier New" panose="02070309020205020404" pitchFamily="49" charset="0"/>
              </a:rPr>
              <a:t>git status</a:t>
            </a:r>
          </a:p>
          <a:p>
            <a:r>
              <a:rPr lang="en-IN" sz="1100" dirty="0">
                <a:latin typeface="Courier New" panose="02070309020205020404" pitchFamily="49" charset="0"/>
                <a:cs typeface="Courier New" panose="02070309020205020404" pitchFamily="49" charset="0"/>
              </a:rPr>
              <a:t>On branch master</a:t>
            </a:r>
          </a:p>
          <a:p>
            <a:r>
              <a:rPr lang="en-US" sz="1100" dirty="0">
                <a:latin typeface="Courier New" panose="02070309020205020404" pitchFamily="49" charset="0"/>
                <a:cs typeface="Courier New" panose="02070309020205020404" pitchFamily="49" charset="0"/>
              </a:rPr>
              <a:t>nothing to commit, working directory </a:t>
            </a:r>
            <a:r>
              <a:rPr lang="en-US" sz="1100" dirty="0" smtClean="0">
                <a:latin typeface="Courier New" panose="02070309020205020404" pitchFamily="49" charset="0"/>
                <a:cs typeface="Courier New" panose="02070309020205020404" pitchFamily="49" charset="0"/>
              </a:rPr>
              <a:t>clean</a:t>
            </a:r>
          </a:p>
          <a:p>
            <a:r>
              <a:rPr lang="en-US" sz="1100" dirty="0" smtClean="0">
                <a:latin typeface="Courier New" panose="02070309020205020404" pitchFamily="49" charset="0"/>
                <a:cs typeface="Courier New" panose="02070309020205020404" pitchFamily="49" charset="0"/>
              </a:rPr>
              <a:t>$</a:t>
            </a:r>
            <a:endParaRPr lang="en-US" sz="1100" dirty="0">
              <a:latin typeface="Courier New" panose="02070309020205020404" pitchFamily="49" charset="0"/>
              <a:cs typeface="Courier New" panose="02070309020205020404" pitchFamily="49" charset="0"/>
            </a:endParaRPr>
          </a:p>
          <a:p>
            <a:r>
              <a:rPr lang="en-IN" sz="1100" dirty="0">
                <a:latin typeface="Courier New" panose="02070309020205020404" pitchFamily="49" charset="0"/>
                <a:cs typeface="Courier New" panose="02070309020205020404" pitchFamily="49" charset="0"/>
              </a:rPr>
              <a:t>$ echo 'My Project' &gt; README</a:t>
            </a:r>
          </a:p>
          <a:p>
            <a:r>
              <a:rPr lang="en-IN" sz="1100" dirty="0">
                <a:latin typeface="Courier New" panose="02070309020205020404" pitchFamily="49" charset="0"/>
                <a:cs typeface="Courier New" panose="02070309020205020404" pitchFamily="49" charset="0"/>
              </a:rPr>
              <a:t>$ git status</a:t>
            </a:r>
          </a:p>
          <a:p>
            <a:r>
              <a:rPr lang="en-IN" sz="1100" dirty="0">
                <a:latin typeface="Courier New" panose="02070309020205020404" pitchFamily="49" charset="0"/>
                <a:cs typeface="Courier New" panose="02070309020205020404" pitchFamily="49" charset="0"/>
              </a:rPr>
              <a:t>On branch master</a:t>
            </a:r>
          </a:p>
          <a:p>
            <a:r>
              <a:rPr lang="en-IN" sz="1100" dirty="0">
                <a:latin typeface="Courier New" panose="02070309020205020404" pitchFamily="49" charset="0"/>
                <a:cs typeface="Courier New" panose="02070309020205020404" pitchFamily="49" charset="0"/>
              </a:rPr>
              <a:t>Untracked files:</a:t>
            </a:r>
          </a:p>
          <a:p>
            <a:r>
              <a:rPr lang="en-US" sz="1100" dirty="0" smtClean="0">
                <a:latin typeface="Courier New" panose="02070309020205020404" pitchFamily="49" charset="0"/>
                <a:cs typeface="Courier New" panose="02070309020205020404" pitchFamily="49" charset="0"/>
              </a:rPr>
              <a:t> (</a:t>
            </a:r>
            <a:r>
              <a:rPr lang="en-US" sz="1100" dirty="0">
                <a:latin typeface="Courier New" panose="02070309020205020404" pitchFamily="49" charset="0"/>
                <a:cs typeface="Courier New" panose="02070309020205020404" pitchFamily="49" charset="0"/>
              </a:rPr>
              <a:t>use "</a:t>
            </a:r>
            <a:r>
              <a:rPr lang="en-US" sz="1100" dirty="0" err="1">
                <a:latin typeface="Courier New" panose="02070309020205020404" pitchFamily="49" charset="0"/>
                <a:cs typeface="Courier New" panose="02070309020205020404" pitchFamily="49" charset="0"/>
              </a:rPr>
              <a:t>git</a:t>
            </a:r>
            <a:r>
              <a:rPr lang="en-US" sz="1100" dirty="0">
                <a:latin typeface="Courier New" panose="02070309020205020404" pitchFamily="49" charset="0"/>
                <a:cs typeface="Courier New" panose="02070309020205020404" pitchFamily="49" charset="0"/>
              </a:rPr>
              <a:t> add &lt;file&gt;..." to include in what will be committed)</a:t>
            </a:r>
          </a:p>
          <a:p>
            <a:r>
              <a:rPr lang="en-IN" sz="1100" dirty="0" smtClean="0">
                <a:latin typeface="Courier New" panose="02070309020205020404" pitchFamily="49" charset="0"/>
                <a:cs typeface="Courier New" panose="02070309020205020404" pitchFamily="49" charset="0"/>
              </a:rPr>
              <a:t>	README</a:t>
            </a:r>
            <a:endParaRPr lang="en-IN" sz="1100" dirty="0">
              <a:latin typeface="Courier New" panose="02070309020205020404" pitchFamily="49" charset="0"/>
              <a:cs typeface="Courier New" panose="02070309020205020404" pitchFamily="49" charset="0"/>
            </a:endParaRPr>
          </a:p>
          <a:p>
            <a:r>
              <a:rPr lang="en-US" sz="1100" dirty="0" smtClean="0">
                <a:latin typeface="Courier New" panose="02070309020205020404" pitchFamily="49" charset="0"/>
                <a:cs typeface="Courier New" panose="02070309020205020404" pitchFamily="49" charset="0"/>
              </a:rPr>
              <a:t>nothing </a:t>
            </a:r>
            <a:r>
              <a:rPr lang="en-US" sz="1100" dirty="0">
                <a:latin typeface="Courier New" panose="02070309020205020404" pitchFamily="49" charset="0"/>
                <a:cs typeface="Courier New" panose="02070309020205020404" pitchFamily="49" charset="0"/>
              </a:rPr>
              <a:t>added to commit but untracked files present (use "</a:t>
            </a:r>
            <a:r>
              <a:rPr lang="en-US" sz="1100" dirty="0" err="1">
                <a:latin typeface="Courier New" panose="02070309020205020404" pitchFamily="49" charset="0"/>
                <a:cs typeface="Courier New" panose="02070309020205020404" pitchFamily="49" charset="0"/>
              </a:rPr>
              <a:t>git</a:t>
            </a:r>
            <a:r>
              <a:rPr lang="en-US" sz="1100" dirty="0">
                <a:latin typeface="Courier New" panose="02070309020205020404" pitchFamily="49" charset="0"/>
                <a:cs typeface="Courier New" panose="02070309020205020404" pitchFamily="49" charset="0"/>
              </a:rPr>
              <a:t> add" to track</a:t>
            </a:r>
            <a:r>
              <a:rPr lang="en-US" sz="1100" dirty="0" smtClean="0">
                <a:latin typeface="Courier New" panose="02070309020205020404" pitchFamily="49" charset="0"/>
                <a:cs typeface="Courier New" panose="02070309020205020404" pitchFamily="49" charset="0"/>
              </a:rPr>
              <a:t>)</a:t>
            </a:r>
          </a:p>
          <a:p>
            <a:endParaRPr lang="en-US" sz="1100" dirty="0">
              <a:latin typeface="Courier New" panose="02070309020205020404" pitchFamily="49" charset="0"/>
              <a:cs typeface="Courier New" panose="02070309020205020404" pitchFamily="49" charset="0"/>
            </a:endParaRPr>
          </a:p>
          <a:p>
            <a:pPr marL="171450" indent="-171450">
              <a:buFont typeface="Wingdings" panose="05000000000000000000" pitchFamily="2" charset="2"/>
              <a:buChar char="Ø"/>
            </a:pPr>
            <a:r>
              <a:rPr lang="en-IN" sz="1200" b="1" dirty="0" smtClean="0"/>
              <a:t>Tracking </a:t>
            </a:r>
            <a:r>
              <a:rPr lang="en-IN" sz="1200" b="1" dirty="0"/>
              <a:t>New </a:t>
            </a:r>
            <a:r>
              <a:rPr lang="en-IN" sz="1200" b="1" dirty="0" smtClean="0"/>
              <a:t>Files</a:t>
            </a:r>
          </a:p>
          <a:p>
            <a:pPr marL="171450" indent="-171450">
              <a:buFont typeface="Wingdings" panose="05000000000000000000" pitchFamily="2" charset="2"/>
              <a:buChar char="Ø"/>
            </a:pPr>
            <a:endParaRPr lang="en-IN" sz="1200" b="1" dirty="0" smtClean="0"/>
          </a:p>
          <a:p>
            <a:r>
              <a:rPr lang="en-IN" sz="1100" dirty="0" smtClean="0">
                <a:latin typeface="Courier New" panose="02070309020205020404" pitchFamily="49" charset="0"/>
                <a:cs typeface="Courier New" panose="02070309020205020404" pitchFamily="49" charset="0"/>
              </a:rPr>
              <a:t>$ git add README</a:t>
            </a:r>
          </a:p>
          <a:p>
            <a:r>
              <a:rPr lang="en-IN" sz="1100" dirty="0" smtClean="0">
                <a:latin typeface="Courier New" panose="02070309020205020404" pitchFamily="49" charset="0"/>
                <a:cs typeface="Courier New" panose="02070309020205020404" pitchFamily="49" charset="0"/>
              </a:rPr>
              <a:t>$ git status</a:t>
            </a:r>
          </a:p>
          <a:p>
            <a:r>
              <a:rPr lang="en-IN" sz="1100" dirty="0" smtClean="0">
                <a:latin typeface="Courier New" panose="02070309020205020404" pitchFamily="49" charset="0"/>
                <a:cs typeface="Courier New" panose="02070309020205020404" pitchFamily="49" charset="0"/>
              </a:rPr>
              <a:t>On </a:t>
            </a:r>
            <a:r>
              <a:rPr lang="en-IN" sz="1100" dirty="0">
                <a:latin typeface="Courier New" panose="02070309020205020404" pitchFamily="49" charset="0"/>
                <a:cs typeface="Courier New" panose="02070309020205020404" pitchFamily="49" charset="0"/>
              </a:rPr>
              <a:t>branch master</a:t>
            </a:r>
          </a:p>
          <a:p>
            <a:r>
              <a:rPr lang="en-IN" sz="1100" dirty="0">
                <a:latin typeface="Courier New" panose="02070309020205020404" pitchFamily="49" charset="0"/>
                <a:cs typeface="Courier New" panose="02070309020205020404" pitchFamily="49" charset="0"/>
              </a:rPr>
              <a:t>Changes to be committed:</a:t>
            </a:r>
          </a:p>
          <a:p>
            <a:r>
              <a:rPr lang="en-US" sz="1100" dirty="0" smtClean="0">
                <a:latin typeface="Courier New" panose="02070309020205020404" pitchFamily="49" charset="0"/>
                <a:cs typeface="Courier New" panose="02070309020205020404" pitchFamily="49" charset="0"/>
              </a:rPr>
              <a:t>  (</a:t>
            </a:r>
            <a:r>
              <a:rPr lang="en-US" sz="1100" dirty="0">
                <a:latin typeface="Courier New" panose="02070309020205020404" pitchFamily="49" charset="0"/>
                <a:cs typeface="Courier New" panose="02070309020205020404" pitchFamily="49" charset="0"/>
              </a:rPr>
              <a:t>use "</a:t>
            </a:r>
            <a:r>
              <a:rPr lang="en-US" sz="1100" dirty="0" err="1">
                <a:latin typeface="Courier New" panose="02070309020205020404" pitchFamily="49" charset="0"/>
                <a:cs typeface="Courier New" panose="02070309020205020404" pitchFamily="49" charset="0"/>
              </a:rPr>
              <a:t>git</a:t>
            </a:r>
            <a:r>
              <a:rPr lang="en-US" sz="1100" dirty="0">
                <a:latin typeface="Courier New" panose="02070309020205020404" pitchFamily="49" charset="0"/>
                <a:cs typeface="Courier New" panose="02070309020205020404" pitchFamily="49" charset="0"/>
              </a:rPr>
              <a:t> reset HEAD &lt;file&gt;..." to </a:t>
            </a:r>
            <a:r>
              <a:rPr lang="en-US" sz="1100" dirty="0" err="1">
                <a:latin typeface="Courier New" panose="02070309020205020404" pitchFamily="49" charset="0"/>
                <a:cs typeface="Courier New" panose="02070309020205020404" pitchFamily="49" charset="0"/>
              </a:rPr>
              <a:t>unstage</a:t>
            </a:r>
            <a:r>
              <a:rPr lang="en-US" sz="1100" dirty="0">
                <a:latin typeface="Courier New" panose="02070309020205020404" pitchFamily="49" charset="0"/>
                <a:cs typeface="Courier New" panose="02070309020205020404" pitchFamily="49" charset="0"/>
              </a:rPr>
              <a:t>)</a:t>
            </a:r>
          </a:p>
          <a:p>
            <a:r>
              <a:rPr lang="en-IN" sz="1100" dirty="0" smtClean="0">
                <a:latin typeface="Courier New" panose="02070309020205020404" pitchFamily="49" charset="0"/>
                <a:cs typeface="Courier New" panose="02070309020205020404" pitchFamily="49" charset="0"/>
              </a:rPr>
              <a:t>	new </a:t>
            </a:r>
            <a:r>
              <a:rPr lang="en-IN" sz="1100" dirty="0">
                <a:latin typeface="Courier New" panose="02070309020205020404" pitchFamily="49" charset="0"/>
                <a:cs typeface="Courier New" panose="02070309020205020404" pitchFamily="49" charset="0"/>
              </a:rPr>
              <a:t>file: README</a:t>
            </a:r>
            <a:endParaRPr lang="en-US" sz="1100" dirty="0">
              <a:latin typeface="Courier New" panose="02070309020205020404" pitchFamily="49" charset="0"/>
              <a:cs typeface="Courier New" panose="02070309020205020404" pitchFamily="49" charset="0"/>
            </a:endParaRPr>
          </a:p>
        </p:txBody>
      </p:sp>
      <p:cxnSp>
        <p:nvCxnSpPr>
          <p:cNvPr id="8" name="Straight Connector 7"/>
          <p:cNvCxnSpPr/>
          <p:nvPr/>
        </p:nvCxnSpPr>
        <p:spPr>
          <a:xfrm>
            <a:off x="0" y="520377"/>
            <a:ext cx="9144000" cy="0"/>
          </a:xfrm>
          <a:prstGeom prst="line">
            <a:avLst/>
          </a:prstGeom>
          <a:ln w="19050" cmpd="sng">
            <a:solidFill>
              <a:schemeClr val="accent3"/>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0574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
                                            <p:txEl>
                                              <p:pRg st="12" end="1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xEl>
                                              <p:pRg st="14" end="14"/>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
                                            <p:txEl>
                                              <p:pRg st="16" end="16"/>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
                                            <p:txEl>
                                              <p:pRg st="17" end="17"/>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6">
                                            <p:txEl>
                                              <p:pRg st="18" end="18"/>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6">
                                            <p:txEl>
                                              <p:pRg st="19" end="19"/>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6">
                                            <p:txEl>
                                              <p:pRg st="20" end="20"/>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6">
                                            <p:txEl>
                                              <p:pRg st="21" end="2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Nokia PowerPoint Template Nokia Pure v25">
  <a:themeElements>
    <a:clrScheme name="Nokia Master Theme">
      <a:dk1>
        <a:srgbClr val="124191"/>
      </a:dk1>
      <a:lt1>
        <a:srgbClr val="FFFFFF"/>
      </a:lt1>
      <a:dk2>
        <a:srgbClr val="FFFFFF"/>
      </a:dk2>
      <a:lt2>
        <a:srgbClr val="68717A"/>
      </a:lt2>
      <a:accent1>
        <a:srgbClr val="00C9FF"/>
      </a:accent1>
      <a:accent2>
        <a:srgbClr val="00C9FF"/>
      </a:accent2>
      <a:accent3>
        <a:srgbClr val="00C9FF"/>
      </a:accent3>
      <a:accent4>
        <a:srgbClr val="A8BBC0"/>
      </a:accent4>
      <a:accent5>
        <a:srgbClr val="A8BBC0"/>
      </a:accent5>
      <a:accent6>
        <a:srgbClr val="D8D9DA"/>
      </a:accent6>
      <a:hlink>
        <a:srgbClr val="124191"/>
      </a:hlink>
      <a:folHlink>
        <a:srgbClr val="124191"/>
      </a:folHlink>
    </a:clrScheme>
    <a:fontScheme name="Nokia Pure v2">
      <a:majorFont>
        <a:latin typeface="Nokia Pure Headline Light"/>
        <a:ea typeface=""/>
        <a:cs typeface=""/>
      </a:majorFont>
      <a:minorFont>
        <a:latin typeface="Nokia Pure Text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1"/>
        </a:solidFill>
        <a:ln>
          <a:noFill/>
        </a:ln>
        <a:effectLst/>
      </a:spPr>
      <a:bodyPr tIns="90000" bIns="90000" rtlCol="0" anchor="t" anchorCtr="0"/>
      <a:lstStyle>
        <a:defPPr algn="ctr" fontAlgn="auto">
          <a:spcBef>
            <a:spcPts val="0"/>
          </a:spcBef>
          <a:spcAft>
            <a:spcPts val="0"/>
          </a:spcAft>
          <a:defRPr dirty="0" smtClean="0">
            <a:solidFill>
              <a:schemeClr val="accent4"/>
            </a:solidFill>
          </a:defRPr>
        </a:defPPr>
      </a:lstStyle>
      <a:style>
        <a:lnRef idx="1">
          <a:schemeClr val="accent1"/>
        </a:lnRef>
        <a:fillRef idx="3">
          <a:schemeClr val="accent1"/>
        </a:fillRef>
        <a:effectRef idx="2">
          <a:schemeClr val="accent1"/>
        </a:effectRef>
        <a:fontRef idx="minor">
          <a:schemeClr val="lt1"/>
        </a:fontRef>
      </a:style>
    </a:spDef>
    <a:lnDef>
      <a:spPr>
        <a:ln w="19050" cmpd="sng">
          <a:solidFill>
            <a:schemeClr val="accent3"/>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Nokia PowerPoint Template Nokia Pure v12" id="{7AC05BEF-BBDF-4CF1-AA23-A676535EABCE}" vid="{991539CA-B441-4AED-8339-F6770207F6A2}"/>
    </a:ext>
  </a:extLst>
</a:theme>
</file>

<file path=ppt/theme/theme2.xml><?xml version="1.0" encoding="utf-8"?>
<a:theme xmlns:a="http://schemas.openxmlformats.org/drawingml/2006/main" name="Nokia Master Blue Background">
  <a:themeElements>
    <a:clrScheme name="Nokia Master Theme">
      <a:dk1>
        <a:srgbClr val="124191"/>
      </a:dk1>
      <a:lt1>
        <a:srgbClr val="FFFFFF"/>
      </a:lt1>
      <a:dk2>
        <a:srgbClr val="FFFFFF"/>
      </a:dk2>
      <a:lt2>
        <a:srgbClr val="68717A"/>
      </a:lt2>
      <a:accent1>
        <a:srgbClr val="00C9FF"/>
      </a:accent1>
      <a:accent2>
        <a:srgbClr val="00C9FF"/>
      </a:accent2>
      <a:accent3>
        <a:srgbClr val="00C9FF"/>
      </a:accent3>
      <a:accent4>
        <a:srgbClr val="A8BBC0"/>
      </a:accent4>
      <a:accent5>
        <a:srgbClr val="A8BBC0"/>
      </a:accent5>
      <a:accent6>
        <a:srgbClr val="D8D9DA"/>
      </a:accent6>
      <a:hlink>
        <a:srgbClr val="124191"/>
      </a:hlink>
      <a:folHlink>
        <a:srgbClr val="124191"/>
      </a:folHlink>
    </a:clrScheme>
    <a:fontScheme name="Nokia Pure v2">
      <a:majorFont>
        <a:latin typeface="Nokia Pure Headline Light"/>
        <a:ea typeface=""/>
        <a:cs typeface=""/>
      </a:majorFont>
      <a:minorFont>
        <a:latin typeface="Nokia Pure Text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1"/>
        </a:solidFill>
        <a:ln>
          <a:noFill/>
        </a:ln>
        <a:effectLst/>
      </a:spPr>
      <a:bodyPr tIns="90000" bIns="90000" rtlCol="0" anchor="t" anchorCtr="0"/>
      <a:lstStyle>
        <a:defPPr algn="ctr" fontAlgn="auto">
          <a:spcBef>
            <a:spcPts val="0"/>
          </a:spcBef>
          <a:spcAft>
            <a:spcPts val="0"/>
          </a:spcAft>
          <a:defRPr dirty="0" smtClean="0">
            <a:solidFill>
              <a:schemeClr val="accent4"/>
            </a:solidFill>
          </a:defRPr>
        </a:defPPr>
      </a:lstStyle>
      <a:style>
        <a:lnRef idx="1">
          <a:schemeClr val="accent1"/>
        </a:lnRef>
        <a:fillRef idx="3">
          <a:schemeClr val="accent1"/>
        </a:fillRef>
        <a:effectRef idx="2">
          <a:schemeClr val="accent1"/>
        </a:effectRef>
        <a:fontRef idx="minor">
          <a:schemeClr val="lt1"/>
        </a:fontRef>
      </a:style>
    </a:spDef>
    <a:lnDef>
      <a:spPr>
        <a:ln w="19050" cmpd="sng">
          <a:solidFill>
            <a:schemeClr val="accent3"/>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defRPr dirty="0" err="1" smtClean="0">
            <a:latin typeface="+mn-lt"/>
          </a:defRPr>
        </a:defPPr>
      </a:lstStyle>
    </a:txDef>
  </a:objectDefaults>
  <a:extraClrSchemeLst/>
  <a:extLst>
    <a:ext uri="{05A4C25C-085E-4340-85A3-A5531E510DB2}">
      <thm15:themeFamily xmlns:thm15="http://schemas.microsoft.com/office/thememl/2012/main" name="Nokia PowerPoint Template Nokia Pure v12" id="{7AC05BEF-BBDF-4CF1-AA23-A676535EABCE}" vid="{AF106B15-0C1E-44CE-A53A-F2CB8A6EA7E7}"/>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Nokia PowerPoint Template Nokia Pure v25</Template>
  <TotalTime>0</TotalTime>
  <Words>8523</Words>
  <Application>Microsoft Office PowerPoint</Application>
  <PresentationFormat>On-screen Show (16:9)</PresentationFormat>
  <Paragraphs>1185</Paragraphs>
  <Slides>36</Slides>
  <Notes>35</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36</vt:i4>
      </vt:variant>
    </vt:vector>
  </HeadingPairs>
  <TitlesOfParts>
    <vt:vector size="47" baseType="lpstr">
      <vt:lpstr>Arial</vt:lpstr>
      <vt:lpstr>Calibri</vt:lpstr>
      <vt:lpstr>Courier New</vt:lpstr>
      <vt:lpstr>Lucida Grande</vt:lpstr>
      <vt:lpstr>Nokia Pure Headline Light</vt:lpstr>
      <vt:lpstr>Nokia Pure Headline Ultra Light</vt:lpstr>
      <vt:lpstr>Nokia Pure Text Light</vt:lpstr>
      <vt:lpstr>Wingdings</vt:lpstr>
      <vt:lpstr>ヒラギノ角ゴ Pro W3</vt:lpstr>
      <vt:lpstr>Nokia PowerPoint Template Nokia Pure v25</vt:lpstr>
      <vt:lpstr>Nokia Master Blue Background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2014-05-28T13:13:20Z</dcterms:created>
  <dcterms:modified xsi:type="dcterms:W3CDTF">2016-06-07T10:01:24Z</dcterms:modified>
</cp:coreProperties>
</file>