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 id="2147483798" r:id="rId2"/>
  </p:sldMasterIdLst>
  <p:notesMasterIdLst>
    <p:notesMasterId r:id="rId34"/>
  </p:notesMasterIdLst>
  <p:handoutMasterIdLst>
    <p:handoutMasterId r:id="rId35"/>
  </p:handoutMasterIdLst>
  <p:sldIdLst>
    <p:sldId id="311" r:id="rId3"/>
    <p:sldId id="439" r:id="rId4"/>
    <p:sldId id="484" r:id="rId5"/>
    <p:sldId id="518" r:id="rId6"/>
    <p:sldId id="519" r:id="rId7"/>
    <p:sldId id="520" r:id="rId8"/>
    <p:sldId id="521" r:id="rId9"/>
    <p:sldId id="523" r:id="rId10"/>
    <p:sldId id="522" r:id="rId11"/>
    <p:sldId id="524" r:id="rId12"/>
    <p:sldId id="525" r:id="rId13"/>
    <p:sldId id="526" r:id="rId14"/>
    <p:sldId id="527" r:id="rId15"/>
    <p:sldId id="528" r:id="rId16"/>
    <p:sldId id="529" r:id="rId17"/>
    <p:sldId id="530" r:id="rId18"/>
    <p:sldId id="531" r:id="rId19"/>
    <p:sldId id="532" r:id="rId20"/>
    <p:sldId id="533" r:id="rId21"/>
    <p:sldId id="534" r:id="rId22"/>
    <p:sldId id="535" r:id="rId23"/>
    <p:sldId id="536" r:id="rId24"/>
    <p:sldId id="538" r:id="rId25"/>
    <p:sldId id="539" r:id="rId26"/>
    <p:sldId id="540" r:id="rId27"/>
    <p:sldId id="537" r:id="rId28"/>
    <p:sldId id="541" r:id="rId29"/>
    <p:sldId id="542" r:id="rId30"/>
    <p:sldId id="517" r:id="rId31"/>
    <p:sldId id="483" r:id="rId32"/>
    <p:sldId id="351" r:id="rId33"/>
  </p:sldIdLst>
  <p:sldSz cx="9144000" cy="5143500" type="screen16x9"/>
  <p:notesSz cx="6858000" cy="9144000"/>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F13"/>
    <a:srgbClr val="000000"/>
    <a:srgbClr val="F2900E"/>
    <a:srgbClr val="C1C4F7"/>
    <a:srgbClr val="CCE9AD"/>
    <a:srgbClr val="D4ECBA"/>
    <a:srgbClr val="FAE7B8"/>
    <a:srgbClr val="FBE0BD"/>
    <a:srgbClr val="FBE2C1"/>
    <a:srgbClr val="FAD7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67779" autoAdjust="0"/>
  </p:normalViewPr>
  <p:slideViewPr>
    <p:cSldViewPr snapToGrid="0">
      <p:cViewPr varScale="1">
        <p:scale>
          <a:sx n="82" d="100"/>
          <a:sy n="82" d="100"/>
        </p:scale>
        <p:origin x="828" y="24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6/9/2016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6/9/2016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r>
              <a:rPr lang="en-US" sz="1200" b="0" i="0" u="none" strike="noStrike" kern="1200" baseline="0" dirty="0" smtClean="0">
                <a:solidFill>
                  <a:schemeClr val="tx1"/>
                </a:solidFill>
                <a:latin typeface="+mn-lt"/>
                <a:ea typeface="ヒラギノ角ゴ Pro W3" charset="0"/>
                <a:cs typeface="ヒラギノ角ゴ Pro W3" charset="0"/>
              </a:rPr>
              <a:t>what is Git in a nutshell? This is an important section to absorb, because if you understand what Git is and the fundamentals of how it works, then using Git effectively will probably be much easier for you. </a:t>
            </a:r>
          </a:p>
          <a:p>
            <a:r>
              <a:rPr lang="en-US" sz="1200" b="0" i="0" u="none" strike="noStrike" kern="1200" baseline="0" dirty="0" smtClean="0">
                <a:solidFill>
                  <a:schemeClr val="tx1"/>
                </a:solidFill>
                <a:latin typeface="+mn-lt"/>
                <a:ea typeface="ヒラギノ角ゴ Pro W3" charset="0"/>
                <a:cs typeface="ヒラギノ角ゴ Pro W3" charset="0"/>
              </a:rPr>
              <a:t>As you learn Git, try to clear your mind of the things you may know about other VCSs, such as Subversion and Perforce; doing so will help you avoid subtle confusion when using the tool.</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dirty="0"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dirty="0"/>
          </a:p>
        </p:txBody>
      </p:sp>
    </p:spTree>
    <p:extLst>
      <p:ext uri="{BB962C8B-B14F-4D97-AF65-F5344CB8AC3E}">
        <p14:creationId xmlns:p14="http://schemas.microsoft.com/office/powerpoint/2010/main" val="31800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First, let’s say you’re working on your project and have a couple of commits already.</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You’ve decided that you’re going to work on issue #53 in whatever issue tracking system your company uses. </a:t>
            </a:r>
          </a:p>
          <a:p>
            <a:r>
              <a:rPr lang="en-US" sz="1200" b="0" i="0" u="none" strike="noStrike" kern="1200" baseline="0" dirty="0" smtClean="0">
                <a:solidFill>
                  <a:schemeClr val="tx1"/>
                </a:solidFill>
                <a:latin typeface="+mn-lt"/>
                <a:ea typeface="ヒラギノ角ゴ Pro W3" charset="0"/>
                <a:cs typeface="ヒラギノ角ゴ Pro W3" charset="0"/>
              </a:rPr>
              <a:t>To create a branch and switch to it at the same time, you can run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checkout</a:t>
            </a:r>
            <a:r>
              <a:rPr lang="en-US" sz="1200" b="0" i="0" u="none" strike="noStrike" kern="1200" baseline="0" dirty="0" smtClean="0">
                <a:solidFill>
                  <a:schemeClr val="tx1"/>
                </a:solidFill>
                <a:latin typeface="+mn-lt"/>
                <a:ea typeface="ヒラギノ角ゴ Pro W3" charset="0"/>
                <a:cs typeface="ヒラギノ角ゴ Pro W3" charset="0"/>
              </a:rPr>
              <a:t> command with the </a:t>
            </a:r>
            <a:r>
              <a:rPr lang="en-US" sz="1200" b="1" i="1" u="none" strike="noStrike" kern="1200" baseline="0" dirty="0" smtClean="0">
                <a:solidFill>
                  <a:schemeClr val="tx1"/>
                </a:solidFill>
                <a:latin typeface="+mn-lt"/>
                <a:ea typeface="ヒラギノ角ゴ Pro W3" charset="0"/>
                <a:cs typeface="ヒラギノ角ゴ Pro W3" charset="0"/>
              </a:rPr>
              <a:t>-b</a:t>
            </a:r>
            <a:r>
              <a:rPr lang="en-US" sz="1200" b="0" i="0" u="none" strike="noStrike" kern="1200" baseline="0" dirty="0" smtClean="0">
                <a:solidFill>
                  <a:schemeClr val="tx1"/>
                </a:solidFill>
                <a:latin typeface="+mn-lt"/>
                <a:ea typeface="ヒラギノ角ゴ Pro W3" charset="0"/>
                <a:cs typeface="ヒラギノ角ゴ Pro W3" charset="0"/>
              </a:rPr>
              <a:t> switch:</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IN" sz="1200" b="0" i="0" u="none" strike="noStrike" kern="1200" baseline="0" dirty="0" smtClean="0">
                <a:solidFill>
                  <a:schemeClr val="tx1"/>
                </a:solidFill>
                <a:latin typeface="+mn-lt"/>
                <a:ea typeface="ヒラギノ角ゴ Pro W3" charset="0"/>
                <a:cs typeface="ヒラギノ角ゴ Pro W3" charset="0"/>
              </a:rPr>
              <a:t>This is shorthand for:</a:t>
            </a:r>
          </a:p>
          <a:p>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branch iss53</a:t>
            </a:r>
            <a:r>
              <a:rPr lang="en-US" sz="1200" b="0" i="0" u="none" strike="noStrike" kern="1200" baseline="0" dirty="0" smtClean="0">
                <a:solidFill>
                  <a:schemeClr val="tx1"/>
                </a:solidFill>
                <a:latin typeface="+mn-lt"/>
                <a:ea typeface="ヒラギノ角ゴ Pro W3" charset="0"/>
                <a:cs typeface="ヒラギノ角ゴ Pro W3" charset="0"/>
              </a:rPr>
              <a:t> followed by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checkout iss53</a:t>
            </a:r>
          </a:p>
          <a:p>
            <a:endParaRPr lang="en-US" sz="1200" b="1"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 work on your web site and do some commits. </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Doing so moves the </a:t>
            </a:r>
            <a:r>
              <a:rPr lang="en-US" sz="1200" b="1" i="0" u="none" strike="noStrike" kern="1200" baseline="0" dirty="0" smtClean="0">
                <a:solidFill>
                  <a:schemeClr val="tx1"/>
                </a:solidFill>
                <a:latin typeface="+mn-lt"/>
                <a:ea typeface="ヒラギノ角ゴ Pro W3" charset="0"/>
                <a:cs typeface="ヒラギノ角ゴ Pro W3" charset="0"/>
              </a:rPr>
              <a:t>iss53</a:t>
            </a:r>
            <a:r>
              <a:rPr lang="en-US" sz="1200" b="0" i="0" u="none" strike="noStrike" kern="1200" baseline="0" dirty="0" smtClean="0">
                <a:solidFill>
                  <a:schemeClr val="tx1"/>
                </a:solidFill>
                <a:latin typeface="+mn-lt"/>
                <a:ea typeface="ヒラギノ角ゴ Pro W3" charset="0"/>
                <a:cs typeface="ヒラギノ角ゴ Pro W3" charset="0"/>
              </a:rPr>
              <a:t> branch forward, because you have it checked out (that is, your </a:t>
            </a:r>
            <a:r>
              <a:rPr lang="en-US" sz="1200" b="1" i="0" u="none" strike="noStrike" kern="1200" baseline="0" dirty="0" smtClean="0">
                <a:solidFill>
                  <a:schemeClr val="tx1"/>
                </a:solidFill>
                <a:latin typeface="+mn-lt"/>
                <a:ea typeface="ヒラギノ角ゴ Pro W3" charset="0"/>
                <a:cs typeface="ヒラギノ角ゴ Pro W3" charset="0"/>
              </a:rPr>
              <a:t>HEAD</a:t>
            </a:r>
            <a:r>
              <a:rPr lang="en-US" sz="1200" b="0" i="0" u="none" strike="noStrike" kern="1200" baseline="0" dirty="0" smtClean="0">
                <a:solidFill>
                  <a:schemeClr val="tx1"/>
                </a:solidFill>
                <a:latin typeface="+mn-lt"/>
                <a:ea typeface="ヒラギノ角ゴ Pro W3" charset="0"/>
                <a:cs typeface="ヒラギノ角ゴ Pro W3" charset="0"/>
              </a:rPr>
              <a:t> is pointing </a:t>
            </a:r>
            <a:r>
              <a:rPr lang="en-IN" sz="1200" b="0" i="0" u="none" strike="noStrike" kern="1200" baseline="0" dirty="0" smtClean="0">
                <a:solidFill>
                  <a:schemeClr val="tx1"/>
                </a:solidFill>
                <a:latin typeface="+mn-lt"/>
                <a:ea typeface="ヒラギノ角ゴ Pro W3" charset="0"/>
                <a:cs typeface="ヒラギノ角ゴ Pro W3" charset="0"/>
              </a:rPr>
              <a:t>to it):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Now you get the call that there is an issue with the web site, and you need to fix it immediately. </a:t>
            </a:r>
          </a:p>
          <a:p>
            <a:r>
              <a:rPr lang="en-US" sz="1200" b="0" i="0" u="none" strike="noStrike" kern="1200" baseline="0" dirty="0" smtClean="0">
                <a:solidFill>
                  <a:schemeClr val="tx1"/>
                </a:solidFill>
                <a:latin typeface="+mn-lt"/>
                <a:ea typeface="ヒラギノ角ゴ Pro W3" charset="0"/>
                <a:cs typeface="ヒラギノ角ゴ Pro W3" charset="0"/>
              </a:rPr>
              <a:t>With Git, you don’t have to deploy your fix along with the </a:t>
            </a:r>
            <a:r>
              <a:rPr lang="en-US" sz="1200" b="1" i="0" u="none" strike="noStrike" kern="1200" baseline="0" dirty="0" smtClean="0">
                <a:solidFill>
                  <a:schemeClr val="tx1"/>
                </a:solidFill>
                <a:latin typeface="+mn-lt"/>
                <a:ea typeface="ヒラギノ角ゴ Pro W3" charset="0"/>
                <a:cs typeface="ヒラギノ角ゴ Pro W3" charset="0"/>
              </a:rPr>
              <a:t>iss53</a:t>
            </a:r>
            <a:r>
              <a:rPr lang="en-US" sz="1200" b="0" i="0" u="none" strike="noStrike" kern="1200" baseline="0" dirty="0" smtClean="0">
                <a:solidFill>
                  <a:schemeClr val="tx1"/>
                </a:solidFill>
                <a:latin typeface="+mn-lt"/>
                <a:ea typeface="ヒラギノ角ゴ Pro W3" charset="0"/>
                <a:cs typeface="ヒラギノ角ゴ Pro W3" charset="0"/>
              </a:rPr>
              <a:t> changes you’ve made, and you don’t have to put a lot of effort into reverting those changes before you can work on applying your fix to what is in production. All you have to do is switch back to your master branch.</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However, before you do that, note that if your working directory or staging area has uncommitted changes that conflict with the branch you’re checking out, Git won’t let you switch branches. </a:t>
            </a:r>
          </a:p>
          <a:p>
            <a:r>
              <a:rPr lang="en-US" sz="1200" b="0" i="0" u="none" strike="noStrike" kern="1200" baseline="0" dirty="0" smtClean="0">
                <a:solidFill>
                  <a:schemeClr val="tx1"/>
                </a:solidFill>
                <a:latin typeface="+mn-lt"/>
                <a:ea typeface="ヒラギノ角ゴ Pro W3" charset="0"/>
                <a:cs typeface="ヒラギノ角ゴ Pro W3" charset="0"/>
              </a:rPr>
              <a:t>It’s best to have a clean working state when you switch branches. There are ways to get around this (namely, stashing and commit amending) that we’ll cover later on.</a:t>
            </a:r>
          </a:p>
          <a:p>
            <a:r>
              <a:rPr lang="en-US" sz="1200" b="0" i="0" u="none" strike="noStrike" kern="1200" baseline="0" dirty="0" smtClean="0">
                <a:solidFill>
                  <a:schemeClr val="tx1"/>
                </a:solidFill>
                <a:latin typeface="+mn-lt"/>
                <a:ea typeface="ヒラギノ角ゴ Pro W3" charset="0"/>
                <a:cs typeface="ヒラギノ角ゴ Pro W3" charset="0"/>
              </a:rPr>
              <a:t>Let’s assume you’ve committed all your changes, so you can switch back to your master branch:</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At this point, your project working directory is exactly the way it was before you started working on issue #53, and you can concentrate on your hotfix. </a:t>
            </a:r>
          </a:p>
          <a:p>
            <a:r>
              <a:rPr lang="en-US" sz="1200" b="0" i="0" u="none" strike="noStrike" kern="1200" baseline="0" dirty="0" smtClean="0">
                <a:solidFill>
                  <a:schemeClr val="tx1"/>
                </a:solidFill>
                <a:latin typeface="+mn-lt"/>
                <a:ea typeface="ヒラギノ角ゴ Pro W3" charset="0"/>
                <a:cs typeface="ヒラギノ角ゴ Pro W3" charset="0"/>
              </a:rPr>
              <a:t>This is an important point to remember: when you switch branches, Git resets your working directory to look like it did the last time you committed on that branch.</a:t>
            </a:r>
          </a:p>
          <a:p>
            <a:r>
              <a:rPr lang="en-US" sz="1200" b="0" i="0" u="none" strike="noStrike" kern="1200" baseline="0" dirty="0" smtClean="0">
                <a:solidFill>
                  <a:schemeClr val="tx1"/>
                </a:solidFill>
                <a:latin typeface="+mn-lt"/>
                <a:ea typeface="ヒラギノ角ゴ Pro W3" charset="0"/>
                <a:cs typeface="ヒラギノ角ゴ Pro W3" charset="0"/>
              </a:rPr>
              <a:t>It adds, removes, and modifies files automatically to make sure your working copy is what the branch looked like on your last commit to it.</a:t>
            </a:r>
          </a:p>
          <a:p>
            <a:r>
              <a:rPr lang="en-US" sz="1200" b="0" i="0" u="none" strike="noStrike" kern="1200" baseline="0" dirty="0" smtClean="0">
                <a:solidFill>
                  <a:schemeClr val="tx1"/>
                </a:solidFill>
                <a:latin typeface="+mn-lt"/>
                <a:ea typeface="ヒラギノ角ゴ Pro W3" charset="0"/>
                <a:cs typeface="ヒラギノ角ゴ Pro W3" charset="0"/>
              </a:rPr>
              <a:t>Next, you have a hotfix to make. Let’s create a hotfix branch on which to </a:t>
            </a:r>
            <a:r>
              <a:rPr lang="en-IN" sz="1200" b="0" i="0" u="none" strike="noStrike" kern="1200" baseline="0" dirty="0" smtClean="0">
                <a:solidFill>
                  <a:schemeClr val="tx1"/>
                </a:solidFill>
                <a:latin typeface="+mn-lt"/>
                <a:ea typeface="ヒラギノ角ゴ Pro W3" charset="0"/>
                <a:cs typeface="ヒラギノ角ゴ Pro W3" charset="0"/>
              </a:rPr>
              <a:t>work until it’s completed:</a:t>
            </a:r>
          </a:p>
          <a:p>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You can run your tests, make sure the hotfix is what you want.</a:t>
            </a:r>
          </a:p>
          <a:p>
            <a:endParaRPr lang="en-US" sz="1200" b="1"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10</a:t>
            </a:fld>
            <a:endParaRPr lang="en-US"/>
          </a:p>
        </p:txBody>
      </p:sp>
    </p:spTree>
    <p:extLst>
      <p:ext uri="{BB962C8B-B14F-4D97-AF65-F5344CB8AC3E}">
        <p14:creationId xmlns:p14="http://schemas.microsoft.com/office/powerpoint/2010/main" val="2537380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After running tests successfully in </a:t>
            </a:r>
            <a:r>
              <a:rPr lang="en-US" sz="1200" b="1" i="0" u="none" strike="noStrike" kern="1200" baseline="0" dirty="0" smtClean="0">
                <a:solidFill>
                  <a:schemeClr val="tx1"/>
                </a:solidFill>
                <a:latin typeface="+mn-lt"/>
                <a:ea typeface="ヒラギノ角ゴ Pro W3" charset="0"/>
                <a:cs typeface="ヒラギノ角ゴ Pro W3" charset="0"/>
              </a:rPr>
              <a:t>hotfix </a:t>
            </a:r>
            <a:r>
              <a:rPr lang="en-US" sz="1200" b="0" i="0" u="none" strike="noStrike" kern="1200" baseline="0" dirty="0" smtClean="0">
                <a:solidFill>
                  <a:schemeClr val="tx1"/>
                </a:solidFill>
                <a:latin typeface="+mn-lt"/>
                <a:ea typeface="ヒラギノ角ゴ Pro W3" charset="0"/>
                <a:cs typeface="ヒラギノ角ゴ Pro W3" charset="0"/>
              </a:rPr>
              <a:t>branch, merge it back into your </a:t>
            </a:r>
            <a:r>
              <a:rPr lang="en-US" sz="1200" b="1" i="1" u="none" strike="noStrike" kern="1200" baseline="0" dirty="0" smtClean="0">
                <a:solidFill>
                  <a:schemeClr val="tx1"/>
                </a:solidFill>
                <a:latin typeface="+mn-lt"/>
                <a:ea typeface="ヒラギノ角ゴ Pro W3" charset="0"/>
                <a:cs typeface="ヒラギノ角ゴ Pro W3" charset="0"/>
              </a:rPr>
              <a:t>master</a:t>
            </a:r>
            <a:r>
              <a:rPr lang="en-US" sz="1200" b="0" i="0" u="none" strike="noStrike" kern="1200" baseline="0" dirty="0" smtClean="0">
                <a:solidFill>
                  <a:schemeClr val="tx1"/>
                </a:solidFill>
                <a:latin typeface="+mn-lt"/>
                <a:ea typeface="ヒラギノ角ゴ Pro W3" charset="0"/>
                <a:cs typeface="ヒラギノ角ゴ Pro W3" charset="0"/>
              </a:rPr>
              <a:t> branch to deploy to production. You do this with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t>
            </a:r>
            <a:r>
              <a:rPr lang="en-IN" sz="1200" b="1" i="0" u="none" strike="noStrike" kern="1200" baseline="0" dirty="0" smtClean="0">
                <a:solidFill>
                  <a:schemeClr val="tx1"/>
                </a:solidFill>
                <a:latin typeface="+mn-lt"/>
                <a:ea typeface="ヒラギノ角ゴ Pro W3" charset="0"/>
                <a:cs typeface="ヒラギノ角ゴ Pro W3" charset="0"/>
              </a:rPr>
              <a:t>merge </a:t>
            </a:r>
            <a:r>
              <a:rPr lang="en-IN" sz="1200" b="0" i="0" u="none" strike="noStrike" kern="1200" baseline="0" dirty="0" smtClean="0">
                <a:solidFill>
                  <a:schemeClr val="tx1"/>
                </a:solidFill>
                <a:latin typeface="+mn-lt"/>
                <a:ea typeface="ヒラギノ角ゴ Pro W3" charset="0"/>
                <a:cs typeface="ヒラギノ角ゴ Pro W3" charset="0"/>
              </a:rPr>
              <a:t>command:</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You’ll notice the phrase “fast-forward” in that merge. Because the commit pointed to by the branch you merged in was directly upstream of the commit you’re on, Git simply moves the pointer forward. </a:t>
            </a:r>
          </a:p>
          <a:p>
            <a:r>
              <a:rPr lang="en-US" sz="1200" b="0" i="0" u="none" strike="noStrike" kern="1200" baseline="0" dirty="0" smtClean="0">
                <a:solidFill>
                  <a:schemeClr val="tx1"/>
                </a:solidFill>
                <a:latin typeface="+mn-lt"/>
                <a:ea typeface="ヒラギノ角ゴ Pro W3" charset="0"/>
                <a:cs typeface="ヒラギノ角ゴ Pro W3" charset="0"/>
              </a:rPr>
              <a:t>To phrase that another way, when you try to merge one commit with a commit that can be reached by following the first commit’s history, Git simplifies things by moving the pointer forward</a:t>
            </a:r>
          </a:p>
          <a:p>
            <a:r>
              <a:rPr lang="en-US" sz="1200" b="0" i="0" u="none" strike="noStrike" kern="1200" baseline="0" dirty="0" smtClean="0">
                <a:solidFill>
                  <a:schemeClr val="tx1"/>
                </a:solidFill>
                <a:latin typeface="+mn-lt"/>
                <a:ea typeface="ヒラギノ角ゴ Pro W3" charset="0"/>
                <a:cs typeface="ヒラギノ角ゴ Pro W3" charset="0"/>
              </a:rPr>
              <a:t>because there is no divergent work to merge together – this is called a </a:t>
            </a:r>
            <a:r>
              <a:rPr lang="en-IN" sz="1200" b="0" i="0" u="none" strike="noStrike" kern="1200" baseline="0" dirty="0" smtClean="0">
                <a:solidFill>
                  <a:schemeClr val="tx1"/>
                </a:solidFill>
                <a:latin typeface="+mn-lt"/>
                <a:ea typeface="ヒラギノ角ゴ Pro W3" charset="0"/>
                <a:cs typeface="ヒラギノ角ゴ Pro W3" charset="0"/>
              </a:rPr>
              <a:t>“fast-forward.”</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Your change is now in the snapshot of the commit pointed to by the master branch, and you can deploy the fix.</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After your important fix is deployed, you’re ready to switch back to the work you were doing before you were interrupted. </a:t>
            </a:r>
          </a:p>
          <a:p>
            <a:r>
              <a:rPr lang="en-US" sz="1200" b="0" i="0" u="none" strike="noStrike" kern="1200" baseline="0" dirty="0" smtClean="0">
                <a:solidFill>
                  <a:schemeClr val="tx1"/>
                </a:solidFill>
                <a:latin typeface="+mn-lt"/>
                <a:ea typeface="ヒラギノ角ゴ Pro W3" charset="0"/>
                <a:cs typeface="ヒラギノ角ゴ Pro W3" charset="0"/>
              </a:rPr>
              <a:t>However, first you’ll delete the hotfix branch, because you no longer need it – the master branch points at the same place. You can delete it with the </a:t>
            </a:r>
            <a:r>
              <a:rPr lang="en-US" sz="1200" b="1" i="1" u="none" strike="noStrike" kern="1200" baseline="0" dirty="0" smtClean="0">
                <a:solidFill>
                  <a:schemeClr val="tx1"/>
                </a:solidFill>
                <a:latin typeface="+mn-lt"/>
                <a:ea typeface="ヒラギノ角ゴ Pro W3" charset="0"/>
                <a:cs typeface="ヒラギノ角ゴ Pro W3" charset="0"/>
              </a:rPr>
              <a:t>-d</a:t>
            </a:r>
            <a:r>
              <a:rPr lang="en-US" sz="1200" b="0" i="0" u="none" strike="noStrike" kern="1200" baseline="0" dirty="0" smtClean="0">
                <a:solidFill>
                  <a:schemeClr val="tx1"/>
                </a:solidFill>
                <a:latin typeface="+mn-lt"/>
                <a:ea typeface="ヒラギノ角ゴ Pro W3" charset="0"/>
                <a:cs typeface="ヒラギノ角ゴ Pro W3" charset="0"/>
              </a:rPr>
              <a:t> option to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branch</a:t>
            </a:r>
            <a:r>
              <a:rPr lang="en-US" sz="1200" b="0" i="0" u="none" strike="noStrike" kern="1200" baseline="0" dirty="0" smtClean="0">
                <a:solidFill>
                  <a:schemeClr val="tx1"/>
                </a:solidFill>
                <a:latin typeface="+mn-lt"/>
                <a:ea typeface="ヒラギノ角ゴ Pro W3" charset="0"/>
                <a:cs typeface="ヒラギノ角ゴ Pro W3" charset="0"/>
              </a:rPr>
              <a:t>:</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Now you can switch back to your work-in-progress branch on issue #53 and </a:t>
            </a:r>
            <a:r>
              <a:rPr lang="en-IN" sz="1200" b="0" i="0" u="none" strike="noStrike" kern="1200" baseline="0" dirty="0" smtClean="0">
                <a:solidFill>
                  <a:schemeClr val="tx1"/>
                </a:solidFill>
                <a:latin typeface="+mn-lt"/>
                <a:ea typeface="ヒラギノ角ゴ Pro W3" charset="0"/>
                <a:cs typeface="ヒラギノ角ゴ Pro W3" charset="0"/>
              </a:rPr>
              <a:t>continue working on it.</a:t>
            </a:r>
          </a:p>
          <a:p>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&lt;5h animation&gt;</a:t>
            </a:r>
          </a:p>
          <a:p>
            <a:r>
              <a:rPr lang="en-US" sz="1200" b="0" i="0" u="none" strike="noStrike" kern="1200" baseline="0" dirty="0" smtClean="0">
                <a:solidFill>
                  <a:schemeClr val="tx1"/>
                </a:solidFill>
                <a:latin typeface="+mn-lt"/>
                <a:ea typeface="ヒラギノ角ゴ Pro W3" charset="0"/>
                <a:cs typeface="ヒラギノ角ゴ Pro W3" charset="0"/>
              </a:rPr>
              <a:t>It’s worth noting here that the work you did in your hotfix branch is not contained in the files in your iss53 branch. </a:t>
            </a:r>
          </a:p>
          <a:p>
            <a:r>
              <a:rPr lang="en-US" sz="1200" b="0" i="0" u="none" strike="noStrike" kern="1200" baseline="0" dirty="0" smtClean="0">
                <a:solidFill>
                  <a:schemeClr val="tx1"/>
                </a:solidFill>
                <a:latin typeface="+mn-lt"/>
                <a:ea typeface="ヒラギノ角ゴ Pro W3" charset="0"/>
                <a:cs typeface="ヒラギノ角ゴ Pro W3" charset="0"/>
              </a:rPr>
              <a:t>If you need to pull it in, you can merge your master branch into your iss53 branch by running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merge master</a:t>
            </a:r>
            <a:r>
              <a:rPr lang="en-US" sz="1200" b="0" i="0" u="none" strike="noStrike" kern="1200" baseline="0" dirty="0" smtClean="0">
                <a:solidFill>
                  <a:schemeClr val="tx1"/>
                </a:solidFill>
                <a:latin typeface="+mn-lt"/>
                <a:ea typeface="ヒラギノ角ゴ Pro W3" charset="0"/>
                <a:cs typeface="ヒラギノ角ゴ Pro W3" charset="0"/>
              </a:rPr>
              <a:t>, or you can wait to integrate those changes until you decide to pull the </a:t>
            </a:r>
          </a:p>
          <a:p>
            <a:r>
              <a:rPr lang="en-US" sz="1200" b="0" i="0" u="none" strike="noStrike" kern="1200" baseline="0" dirty="0" smtClean="0">
                <a:solidFill>
                  <a:schemeClr val="tx1"/>
                </a:solidFill>
                <a:latin typeface="+mn-lt"/>
                <a:ea typeface="ヒラギノ角ゴ Pro W3" charset="0"/>
                <a:cs typeface="ヒラギノ角ゴ Pro W3" charset="0"/>
              </a:rPr>
              <a:t>iss53 branch back into master later.</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11</a:t>
            </a:fld>
            <a:endParaRPr lang="en-US"/>
          </a:p>
        </p:txBody>
      </p:sp>
    </p:spTree>
    <p:extLst>
      <p:ext uri="{BB962C8B-B14F-4D97-AF65-F5344CB8AC3E}">
        <p14:creationId xmlns:p14="http://schemas.microsoft.com/office/powerpoint/2010/main" val="3143336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Suppose you’ve decided that your issue #53 work is complete and ready to be merged into your master branch. </a:t>
            </a:r>
          </a:p>
          <a:p>
            <a:r>
              <a:rPr lang="en-US" sz="1200" b="0" i="0" u="none" strike="noStrike" kern="1200" baseline="0" dirty="0" smtClean="0">
                <a:solidFill>
                  <a:schemeClr val="tx1"/>
                </a:solidFill>
                <a:latin typeface="+mn-lt"/>
                <a:ea typeface="ヒラギノ角ゴ Pro W3" charset="0"/>
                <a:cs typeface="ヒラギノ角ゴ Pro W3" charset="0"/>
              </a:rPr>
              <a:t>In order to do that, you’ll merge in your </a:t>
            </a:r>
            <a:r>
              <a:rPr lang="en-US" sz="1200" b="1" i="0" u="none" strike="noStrike" kern="1200" baseline="0" dirty="0" smtClean="0">
                <a:solidFill>
                  <a:schemeClr val="tx1"/>
                </a:solidFill>
                <a:latin typeface="+mn-lt"/>
                <a:ea typeface="ヒラギノ角ゴ Pro W3" charset="0"/>
                <a:cs typeface="ヒラギノ角ゴ Pro W3" charset="0"/>
              </a:rPr>
              <a:t>iss53</a:t>
            </a:r>
            <a:r>
              <a:rPr lang="en-US" sz="1200" b="0" i="0" u="none" strike="noStrike" kern="1200" baseline="0" dirty="0" smtClean="0">
                <a:solidFill>
                  <a:schemeClr val="tx1"/>
                </a:solidFill>
                <a:latin typeface="+mn-lt"/>
                <a:ea typeface="ヒラギノ角ゴ Pro W3" charset="0"/>
                <a:cs typeface="ヒラギノ角ゴ Pro W3" charset="0"/>
              </a:rPr>
              <a:t> branch, much like you merged in your hotfix branch earlier. </a:t>
            </a:r>
          </a:p>
          <a:p>
            <a:r>
              <a:rPr lang="en-US" sz="1200" b="0" i="0" u="none" strike="noStrike" kern="1200" baseline="0" dirty="0" smtClean="0">
                <a:solidFill>
                  <a:schemeClr val="tx1"/>
                </a:solidFill>
                <a:latin typeface="+mn-lt"/>
                <a:ea typeface="ヒラギノ角ゴ Pro W3" charset="0"/>
                <a:cs typeface="ヒラギノ角ゴ Pro W3" charset="0"/>
              </a:rPr>
              <a:t>All you have to do is check out the branch you wish to merge into and then run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t>
            </a:r>
            <a:r>
              <a:rPr lang="en-IN" sz="1200" b="1" i="0" u="none" strike="noStrike" kern="1200" baseline="0" dirty="0" smtClean="0">
                <a:solidFill>
                  <a:schemeClr val="tx1"/>
                </a:solidFill>
                <a:latin typeface="+mn-lt"/>
                <a:ea typeface="ヒラギノ角ゴ Pro W3" charset="0"/>
                <a:cs typeface="ヒラギノ角ゴ Pro W3" charset="0"/>
              </a:rPr>
              <a:t>merge</a:t>
            </a:r>
            <a:r>
              <a:rPr lang="en-IN" sz="1200" b="0" i="0" u="none" strike="noStrike" kern="1200" baseline="0" dirty="0" smtClean="0">
                <a:solidFill>
                  <a:schemeClr val="tx1"/>
                </a:solidFill>
                <a:latin typeface="+mn-lt"/>
                <a:ea typeface="ヒラギノ角ゴ Pro W3" charset="0"/>
                <a:cs typeface="ヒラギノ角ゴ Pro W3" charset="0"/>
              </a:rPr>
              <a:t> command:</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This looks a bit different than the hotfix merge you did earlier. In this case, your development history has diverged from some older point. </a:t>
            </a:r>
          </a:p>
          <a:p>
            <a:r>
              <a:rPr lang="en-US" sz="1200" b="0" i="0" u="none" strike="noStrike" kern="1200" baseline="0" dirty="0" smtClean="0">
                <a:solidFill>
                  <a:schemeClr val="tx1"/>
                </a:solidFill>
                <a:latin typeface="+mn-lt"/>
                <a:ea typeface="ヒラギノ角ゴ Pro W3" charset="0"/>
                <a:cs typeface="ヒラギノ角ゴ Pro W3" charset="0"/>
              </a:rPr>
              <a:t>Because the commit on the branch you’re on isn’t a direct ancestor of the branch you’re merging in, Git has to do some work. </a:t>
            </a:r>
          </a:p>
          <a:p>
            <a:r>
              <a:rPr lang="en-US" sz="1200" b="0" i="0" u="none" strike="noStrike" kern="1200" baseline="0" dirty="0" smtClean="0">
                <a:solidFill>
                  <a:schemeClr val="tx1"/>
                </a:solidFill>
                <a:latin typeface="+mn-lt"/>
                <a:ea typeface="ヒラギノ角ゴ Pro W3" charset="0"/>
                <a:cs typeface="ヒラギノ角ゴ Pro W3" charset="0"/>
              </a:rPr>
              <a:t>In this case, Git does a simple three-way merge, using the two snapshots pointed to by the branch tips and the common </a:t>
            </a:r>
            <a:r>
              <a:rPr lang="en-IN" sz="1200" b="0" i="0" u="none" strike="noStrike" kern="1200" baseline="0" dirty="0" smtClean="0">
                <a:solidFill>
                  <a:schemeClr val="tx1"/>
                </a:solidFill>
                <a:latin typeface="+mn-lt"/>
                <a:ea typeface="ヒラギノ角ゴ Pro W3" charset="0"/>
                <a:cs typeface="ヒラギノ角ゴ Pro W3" charset="0"/>
              </a:rPr>
              <a:t>ancestor of the two.</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Instead of just moving the branch pointer forward, Git creates a new snapshot that results from this three-way merge and automatically creates a new commit that points to it.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This is referred to as a </a:t>
            </a:r>
            <a:r>
              <a:rPr lang="en-US" sz="1200" b="1" i="0" u="none" strike="noStrike" kern="1200" baseline="0" dirty="0" smtClean="0">
                <a:solidFill>
                  <a:schemeClr val="tx1"/>
                </a:solidFill>
                <a:latin typeface="+mn-lt"/>
                <a:ea typeface="ヒラギノ角ゴ Pro W3" charset="0"/>
                <a:cs typeface="ヒラギノ角ゴ Pro W3" charset="0"/>
              </a:rPr>
              <a:t>merge commit,</a:t>
            </a:r>
            <a:r>
              <a:rPr lang="en-US" sz="1200" b="0" i="0" u="none" strike="noStrike" kern="1200" baseline="0" dirty="0" smtClean="0">
                <a:solidFill>
                  <a:schemeClr val="tx1"/>
                </a:solidFill>
                <a:latin typeface="+mn-lt"/>
                <a:ea typeface="ヒラギノ角ゴ Pro W3" charset="0"/>
                <a:cs typeface="ヒラギノ角ゴ Pro W3" charset="0"/>
              </a:rPr>
              <a:t> and is special in that it has more than one parent.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It’s worth pointing out that Git determines the best common ancestor to use for its merge base; this is different than older tools like CVS or Subversion (before version 1.5), where the developer doing the merge had to figure out the best merge base for themselves. </a:t>
            </a:r>
          </a:p>
          <a:p>
            <a:r>
              <a:rPr lang="en-US" sz="1200" b="0" i="0" u="none" strike="noStrike" kern="1200" baseline="0" dirty="0" smtClean="0">
                <a:solidFill>
                  <a:schemeClr val="tx1"/>
                </a:solidFill>
                <a:latin typeface="+mn-lt"/>
                <a:ea typeface="ヒラギノ角ゴ Pro W3" charset="0"/>
                <a:cs typeface="ヒラギノ角ゴ Pro W3" charset="0"/>
              </a:rPr>
              <a:t>This makes merging a heck of a lot easier in Git than in these other systems.</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Now that your work is merged in, you have no further need for the iss53 branch. </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You can close the ticket in your ticket-tracking system, and delete the </a:t>
            </a:r>
            <a:r>
              <a:rPr lang="en-IN" sz="1200" b="0" i="0" u="none" strike="noStrike" kern="1200" baseline="0" dirty="0" smtClean="0">
                <a:solidFill>
                  <a:schemeClr val="tx1"/>
                </a:solidFill>
                <a:latin typeface="+mn-lt"/>
                <a:ea typeface="ヒラギノ角ゴ Pro W3" charset="0"/>
                <a:cs typeface="ヒラギノ角ゴ Pro W3" charset="0"/>
              </a:rPr>
              <a:t>branch.</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12</a:t>
            </a:fld>
            <a:endParaRPr lang="en-US"/>
          </a:p>
        </p:txBody>
      </p:sp>
    </p:spTree>
    <p:extLst>
      <p:ext uri="{BB962C8B-B14F-4D97-AF65-F5344CB8AC3E}">
        <p14:creationId xmlns:p14="http://schemas.microsoft.com/office/powerpoint/2010/main" val="2563726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Occasionally, this process doesn’t go smoothly. If you changed the same part of the same file differently in the two branches you’re merging together, Git won’t be able to merge them cleanly. </a:t>
            </a:r>
          </a:p>
          <a:p>
            <a:r>
              <a:rPr lang="en-US" sz="1200" b="0" i="0" u="none" strike="noStrike" kern="1200" baseline="0" dirty="0" smtClean="0">
                <a:solidFill>
                  <a:schemeClr val="tx1"/>
                </a:solidFill>
                <a:latin typeface="+mn-lt"/>
                <a:ea typeface="ヒラギノ角ゴ Pro W3" charset="0"/>
                <a:cs typeface="ヒラギノ角ゴ Pro W3" charset="0"/>
              </a:rPr>
              <a:t>If your fix for issue #53 modified the same part of a file as the hotfix, you’ll get a merge conflict that looks something like this:</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Git hasn’t automatically created a new merge commit. It has paused the process while you resolve the conflict. </a:t>
            </a:r>
          </a:p>
          <a:p>
            <a:r>
              <a:rPr lang="en-US" sz="1200" b="0" i="0" u="none" strike="noStrike" kern="1200" baseline="0" dirty="0" smtClean="0">
                <a:solidFill>
                  <a:schemeClr val="tx1"/>
                </a:solidFill>
                <a:latin typeface="+mn-lt"/>
                <a:ea typeface="ヒラギノ角ゴ Pro W3" charset="0"/>
                <a:cs typeface="ヒラギノ角ゴ Pro W3" charset="0"/>
              </a:rPr>
              <a:t>If you want to see which files are unmerged at any point after a merge conflict, you can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status</a:t>
            </a:r>
            <a:r>
              <a:rPr lang="en-US" sz="1200" b="0" i="0" u="none" strike="noStrike" kern="1200" baseline="0" dirty="0" smtClean="0">
                <a:solidFill>
                  <a:schemeClr val="tx1"/>
                </a:solidFill>
                <a:latin typeface="+mn-lt"/>
                <a:ea typeface="ヒラギノ角ゴ Pro W3" charset="0"/>
                <a:cs typeface="ヒラギノ角ゴ Pro W3" charset="0"/>
              </a:rPr>
              <a:t>:</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Anything that has merge conflicts and hasn’t been resolved is listed as unmerged. Git adds standard conflict-resolution markers to the files that have conflicts, so you can open them manually and resolve those conflicts. Your file contains a section that looks something like this:</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This means the version in HEAD (your master branch, because that was what you had checked out when you ran your merge command) is the top part of that block </a:t>
            </a:r>
          </a:p>
          <a:p>
            <a:r>
              <a:rPr lang="en-US" sz="1200" b="0" i="0" u="none" strike="noStrike" kern="1200" baseline="0" dirty="0" smtClean="0">
                <a:solidFill>
                  <a:schemeClr val="tx1"/>
                </a:solidFill>
                <a:latin typeface="+mn-lt"/>
                <a:ea typeface="ヒラギノ角ゴ Pro W3" charset="0"/>
                <a:cs typeface="ヒラギノ角ゴ Pro W3" charset="0"/>
              </a:rPr>
              <a:t>(everything above the =======), </a:t>
            </a:r>
          </a:p>
          <a:p>
            <a:r>
              <a:rPr lang="en-US" sz="1200" b="0" i="0" u="none" strike="noStrike" kern="1200" baseline="0" dirty="0" smtClean="0">
                <a:solidFill>
                  <a:schemeClr val="tx1"/>
                </a:solidFill>
                <a:latin typeface="+mn-lt"/>
                <a:ea typeface="ヒラギノ角ゴ Pro W3" charset="0"/>
                <a:cs typeface="ヒラギノ角ゴ Pro W3" charset="0"/>
              </a:rPr>
              <a:t>while the version in your iss53 branch looks like everything in the bottom part.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In order to resolve the conflict, you have to either choose one side or the other or merge the contents yourself.</a:t>
            </a:r>
          </a:p>
          <a:p>
            <a:r>
              <a:rPr lang="en-US" sz="1200" b="0" i="0" u="none" strike="noStrike" kern="1200" baseline="0" dirty="0" smtClean="0">
                <a:solidFill>
                  <a:schemeClr val="tx1"/>
                </a:solidFill>
                <a:latin typeface="+mn-lt"/>
                <a:ea typeface="ヒラギノ角ゴ Pro W3" charset="0"/>
                <a:cs typeface="ヒラギノ角ゴ Pro W3" charset="0"/>
              </a:rPr>
              <a:t>For instance, you might resolve this conflict by replacing the entire block with </a:t>
            </a:r>
            <a:r>
              <a:rPr lang="en-IN" sz="1200" b="0" i="0" u="none" strike="noStrike" kern="1200" baseline="0" dirty="0" smtClean="0">
                <a:solidFill>
                  <a:schemeClr val="tx1"/>
                </a:solidFill>
                <a:latin typeface="+mn-lt"/>
                <a:ea typeface="ヒラギノ角ゴ Pro W3" charset="0"/>
                <a:cs typeface="ヒラギノ角ゴ Pro W3" charset="0"/>
              </a:rPr>
              <a:t>this:</a:t>
            </a:r>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This resolution has a little of each section, and the &lt;&lt;&lt;&lt;&lt;&lt;&lt;, =======, and &gt;&gt;&gt;&gt;&gt;&gt;&gt; lines have been completely removed. </a:t>
            </a:r>
          </a:p>
          <a:p>
            <a:r>
              <a:rPr lang="en-US" sz="1200" b="0" i="0" u="none" strike="noStrike" kern="1200" baseline="0" dirty="0" smtClean="0">
                <a:solidFill>
                  <a:schemeClr val="tx1"/>
                </a:solidFill>
                <a:latin typeface="+mn-lt"/>
                <a:ea typeface="ヒラギノ角ゴ Pro W3" charset="0"/>
                <a:cs typeface="ヒラギノ角ゴ Pro W3" charset="0"/>
              </a:rPr>
              <a:t>After you’ve resolved each of these sections in each conflicted file,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add </a:t>
            </a:r>
            <a:r>
              <a:rPr lang="en-US" sz="1200" b="0" i="0" u="none" strike="noStrike" kern="1200" baseline="0" dirty="0" smtClean="0">
                <a:solidFill>
                  <a:schemeClr val="tx1"/>
                </a:solidFill>
                <a:latin typeface="+mn-lt"/>
                <a:ea typeface="ヒラギノ角ゴ Pro W3" charset="0"/>
                <a:cs typeface="ヒラギノ角ゴ Pro W3" charset="0"/>
              </a:rPr>
              <a:t>on each file to mark it as resolved.</a:t>
            </a:r>
          </a:p>
          <a:p>
            <a:r>
              <a:rPr lang="en-US" sz="1200" b="0" i="0" u="none" strike="noStrike" kern="1200" baseline="0" dirty="0" smtClean="0">
                <a:solidFill>
                  <a:schemeClr val="tx1"/>
                </a:solidFill>
                <a:latin typeface="+mn-lt"/>
                <a:ea typeface="ヒラギノ角ゴ Pro W3" charset="0"/>
                <a:cs typeface="ヒラギノ角ゴ Pro W3" charset="0"/>
              </a:rPr>
              <a:t>Staging the file marks it as resolved in Git. </a:t>
            </a:r>
          </a:p>
        </p:txBody>
      </p:sp>
      <p:sp>
        <p:nvSpPr>
          <p:cNvPr id="4" name="Slide Number Placeholder 3"/>
          <p:cNvSpPr>
            <a:spLocks noGrp="1"/>
          </p:cNvSpPr>
          <p:nvPr>
            <p:ph type="sldNum" sz="quarter" idx="10"/>
          </p:nvPr>
        </p:nvSpPr>
        <p:spPr/>
        <p:txBody>
          <a:bodyPr/>
          <a:lstStyle/>
          <a:p>
            <a:fld id="{E29F6AFF-7E04-4C46-8BF4-31DD73873FE8}" type="slidenum">
              <a:rPr lang="en-US" smtClean="0"/>
              <a:pPr/>
              <a:t>13</a:t>
            </a:fld>
            <a:endParaRPr lang="en-US"/>
          </a:p>
        </p:txBody>
      </p:sp>
    </p:spTree>
    <p:extLst>
      <p:ext uri="{BB962C8B-B14F-4D97-AF65-F5344CB8AC3E}">
        <p14:creationId xmlns:p14="http://schemas.microsoft.com/office/powerpoint/2010/main" val="54812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If you want to use a graphical tool to resolve these issues, you can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t>
            </a:r>
            <a:r>
              <a:rPr lang="en-US" sz="1200" b="1" i="0" u="none" strike="noStrike" kern="1200" baseline="0" dirty="0" err="1" smtClean="0">
                <a:solidFill>
                  <a:schemeClr val="tx1"/>
                </a:solidFill>
                <a:latin typeface="+mn-lt"/>
                <a:ea typeface="ヒラギノ角ゴ Pro W3" charset="0"/>
                <a:cs typeface="ヒラギノ角ゴ Pro W3" charset="0"/>
              </a:rPr>
              <a:t>mergetool</a:t>
            </a:r>
            <a:r>
              <a:rPr lang="en-US" sz="1200" b="0" i="0" u="none" strike="noStrike" kern="1200" baseline="0" dirty="0" smtClean="0">
                <a:solidFill>
                  <a:schemeClr val="tx1"/>
                </a:solidFill>
                <a:latin typeface="+mn-lt"/>
                <a:ea typeface="ヒラギノ角ゴ Pro W3" charset="0"/>
                <a:cs typeface="ヒラギノ角ゴ Pro W3" charset="0"/>
              </a:rPr>
              <a:t>, which fires up an appropriate visual merge tool and walks you </a:t>
            </a:r>
            <a:r>
              <a:rPr lang="en-IN" sz="1200" b="0" i="0" u="none" strike="noStrike" kern="1200" baseline="0" dirty="0" smtClean="0">
                <a:solidFill>
                  <a:schemeClr val="tx1"/>
                </a:solidFill>
                <a:latin typeface="+mn-lt"/>
                <a:ea typeface="ヒラギノ角ゴ Pro W3" charset="0"/>
                <a:cs typeface="ヒラギノ角ゴ Pro W3" charset="0"/>
              </a:rPr>
              <a:t>through the conflicts:</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If you want to use a merge tool other than the default (Git chose </a:t>
            </a:r>
            <a:r>
              <a:rPr lang="en-US" sz="1200" b="0" i="0" u="none" strike="noStrike" kern="1200" baseline="0" dirty="0" err="1" smtClean="0">
                <a:solidFill>
                  <a:schemeClr val="tx1"/>
                </a:solidFill>
                <a:latin typeface="+mn-lt"/>
                <a:ea typeface="ヒラギノ角ゴ Pro W3" charset="0"/>
                <a:cs typeface="ヒラギノ角ゴ Pro W3" charset="0"/>
              </a:rPr>
              <a:t>opendiff</a:t>
            </a:r>
            <a:r>
              <a:rPr lang="en-US" sz="1200" b="0" i="0" u="none" strike="noStrike" kern="1200" baseline="0" dirty="0" smtClean="0">
                <a:solidFill>
                  <a:schemeClr val="tx1"/>
                </a:solidFill>
                <a:latin typeface="+mn-lt"/>
                <a:ea typeface="ヒラギノ角ゴ Pro W3" charset="0"/>
                <a:cs typeface="ヒラギノ角ゴ Pro W3" charset="0"/>
              </a:rPr>
              <a:t> in this case because the command was run on a Mac), you can see all the supported tools listed at the top after “one of the following tools.” Just type the name of the tool you’d rather use.</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After you exit the merge tool, Git asks you if the merge was successful. If you tell the script that it was, it stages the file to mark it as resolved for you. </a:t>
            </a:r>
          </a:p>
          <a:p>
            <a:r>
              <a:rPr lang="en-US" sz="1200" b="0" i="0" u="none" strike="noStrike" kern="1200" baseline="0" dirty="0" smtClean="0">
                <a:solidFill>
                  <a:schemeClr val="tx1"/>
                </a:solidFill>
                <a:latin typeface="+mn-lt"/>
                <a:ea typeface="ヒラギノ角ゴ Pro W3" charset="0"/>
                <a:cs typeface="ヒラギノ角ゴ Pro W3" charset="0"/>
              </a:rPr>
              <a:t>You can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status</a:t>
            </a:r>
            <a:r>
              <a:rPr lang="en-US" sz="1200" b="0" i="0" u="none" strike="noStrike" kern="1200" baseline="0" dirty="0" smtClean="0">
                <a:solidFill>
                  <a:schemeClr val="tx1"/>
                </a:solidFill>
                <a:latin typeface="+mn-lt"/>
                <a:ea typeface="ヒラギノ角ゴ Pro W3" charset="0"/>
                <a:cs typeface="ヒラギノ角ゴ Pro W3" charset="0"/>
              </a:rPr>
              <a:t> again to verify that all conflicts have been resolved:</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If you’re happy with that, and you verify that everything that had conflicts has been staged, you can type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commit</a:t>
            </a:r>
            <a:r>
              <a:rPr lang="en-US" sz="1200" b="0" i="0" u="none" strike="noStrike" kern="1200" baseline="0" dirty="0" smtClean="0">
                <a:solidFill>
                  <a:schemeClr val="tx1"/>
                </a:solidFill>
                <a:latin typeface="+mn-lt"/>
                <a:ea typeface="ヒラギノ角ゴ Pro W3" charset="0"/>
                <a:cs typeface="ヒラギノ角ゴ Pro W3" charset="0"/>
              </a:rPr>
              <a:t> to finalize the </a:t>
            </a:r>
            <a:r>
              <a:rPr lang="en-US" sz="1200" b="0" i="1" u="none" strike="noStrike" kern="1200" baseline="0" dirty="0" smtClean="0">
                <a:solidFill>
                  <a:schemeClr val="tx1"/>
                </a:solidFill>
                <a:latin typeface="+mn-lt"/>
                <a:ea typeface="ヒラギノ角ゴ Pro W3" charset="0"/>
                <a:cs typeface="ヒラギノ角ゴ Pro W3" charset="0"/>
              </a:rPr>
              <a:t>merge commit</a:t>
            </a:r>
            <a:r>
              <a:rPr lang="en-US" sz="1200" b="0" i="0" u="none" strike="noStrike" kern="1200" baseline="0" dirty="0" smtClean="0">
                <a:solidFill>
                  <a:schemeClr val="tx1"/>
                </a:solidFill>
                <a:latin typeface="+mn-lt"/>
                <a:ea typeface="ヒラギノ角ゴ Pro W3" charset="0"/>
                <a:cs typeface="ヒラギノ角ゴ Pro W3" charset="0"/>
              </a:rPr>
              <a:t>. </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14</a:t>
            </a:fld>
            <a:endParaRPr lang="en-US"/>
          </a:p>
        </p:txBody>
      </p:sp>
    </p:spTree>
    <p:extLst>
      <p:ext uri="{BB962C8B-B14F-4D97-AF65-F5344CB8AC3E}">
        <p14:creationId xmlns:p14="http://schemas.microsoft.com/office/powerpoint/2010/main" val="3215962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Now that you’ve created, merged, and deleted some branches, let’s look at some branch-management tools that will come in handy when you begin using </a:t>
            </a:r>
            <a:r>
              <a:rPr lang="en-IN" sz="1200" b="0" i="0" u="none" strike="noStrike" kern="1200" baseline="0" dirty="0" smtClean="0">
                <a:solidFill>
                  <a:schemeClr val="tx1"/>
                </a:solidFill>
                <a:latin typeface="+mn-lt"/>
                <a:ea typeface="ヒラギノ角ゴ Pro W3" charset="0"/>
                <a:cs typeface="ヒラギノ角ゴ Pro W3" charset="0"/>
              </a:rPr>
              <a:t>branches all the time.</a:t>
            </a:r>
          </a:p>
          <a:p>
            <a:r>
              <a:rPr lang="en-US" sz="1200" b="0" i="0" u="none" strike="noStrike" kern="1200" baseline="0" dirty="0" smtClean="0">
                <a:solidFill>
                  <a:schemeClr val="tx1"/>
                </a:solidFill>
                <a:latin typeface="+mn-lt"/>
                <a:ea typeface="ヒラギノ角ゴ Pro W3" charset="0"/>
                <a:cs typeface="ヒラギノ角ゴ Pro W3" charset="0"/>
              </a:rPr>
              <a:t>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branch </a:t>
            </a:r>
            <a:r>
              <a:rPr lang="en-US" sz="1200" b="0" i="0" u="none" strike="noStrike" kern="1200" baseline="0" dirty="0" smtClean="0">
                <a:solidFill>
                  <a:schemeClr val="tx1"/>
                </a:solidFill>
                <a:latin typeface="+mn-lt"/>
                <a:ea typeface="ヒラギノ角ゴ Pro W3" charset="0"/>
                <a:cs typeface="ヒラギノ角ゴ Pro W3" charset="0"/>
              </a:rPr>
              <a:t>command does more than just create and delete branches. If you run it with no arguments, you get a simple listing of your current branches:</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Notice the * character that prefixes the master branch: it indicates the branch that you currently have checked out (i.e., the branch that HEAD points to). </a:t>
            </a:r>
          </a:p>
          <a:p>
            <a:r>
              <a:rPr lang="en-US" sz="1200" b="0" i="0" u="none" strike="noStrike" kern="1200" baseline="0" dirty="0" smtClean="0">
                <a:solidFill>
                  <a:schemeClr val="tx1"/>
                </a:solidFill>
                <a:latin typeface="+mn-lt"/>
                <a:ea typeface="ヒラギノ角ゴ Pro W3" charset="0"/>
                <a:cs typeface="ヒラギノ角ゴ Pro W3" charset="0"/>
              </a:rPr>
              <a:t>This means that if you commit at this point, the master branch will be moved forward with your new work. </a:t>
            </a:r>
          </a:p>
          <a:p>
            <a:r>
              <a:rPr lang="en-US" sz="1200" b="0" i="0" u="none" strike="noStrike" kern="1200" baseline="0" dirty="0" smtClean="0">
                <a:solidFill>
                  <a:schemeClr val="tx1"/>
                </a:solidFill>
                <a:latin typeface="+mn-lt"/>
                <a:ea typeface="ヒラギノ角ゴ Pro W3" charset="0"/>
                <a:cs typeface="ヒラギノ角ゴ Pro W3" charset="0"/>
              </a:rPr>
              <a:t>To see the last commit on each branch, you can run </a:t>
            </a:r>
            <a:r>
              <a:rPr lang="en-US" sz="1200" b="0"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 branch -v:</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The useful </a:t>
            </a:r>
            <a:r>
              <a:rPr lang="en-US" sz="1200" b="1" i="0" u="none" strike="noStrike" kern="1200" baseline="0" dirty="0" smtClean="0">
                <a:solidFill>
                  <a:schemeClr val="tx1"/>
                </a:solidFill>
                <a:latin typeface="+mn-lt"/>
                <a:ea typeface="ヒラギノ角ゴ Pro W3" charset="0"/>
                <a:cs typeface="ヒラギノ角ゴ Pro W3" charset="0"/>
              </a:rPr>
              <a:t>--merged </a:t>
            </a:r>
            <a:r>
              <a:rPr lang="en-US" sz="1200" b="0" i="0" u="none" strike="noStrike" kern="1200" baseline="0" dirty="0" smtClean="0">
                <a:solidFill>
                  <a:schemeClr val="tx1"/>
                </a:solidFill>
                <a:latin typeface="+mn-lt"/>
                <a:ea typeface="ヒラギノ角ゴ Pro W3" charset="0"/>
                <a:cs typeface="ヒラギノ角ゴ Pro W3" charset="0"/>
              </a:rPr>
              <a:t>and </a:t>
            </a:r>
            <a:r>
              <a:rPr lang="en-US" sz="1200" b="1" i="0" u="none" strike="noStrike" kern="1200" baseline="0" dirty="0" smtClean="0">
                <a:solidFill>
                  <a:schemeClr val="tx1"/>
                </a:solidFill>
                <a:latin typeface="+mn-lt"/>
                <a:ea typeface="ヒラギノ角ゴ Pro W3" charset="0"/>
                <a:cs typeface="ヒラギノ角ゴ Pro W3" charset="0"/>
              </a:rPr>
              <a:t>--no-merged </a:t>
            </a:r>
            <a:r>
              <a:rPr lang="en-US" sz="1200" b="0" i="0" u="none" strike="noStrike" kern="1200" baseline="0" dirty="0" smtClean="0">
                <a:solidFill>
                  <a:schemeClr val="tx1"/>
                </a:solidFill>
                <a:latin typeface="+mn-lt"/>
                <a:ea typeface="ヒラギノ角ゴ Pro W3" charset="0"/>
                <a:cs typeface="ヒラギノ角ゴ Pro W3" charset="0"/>
              </a:rPr>
              <a:t>options can filter this list to branches that you have or have not yet merged into the branch you’re currently on. </a:t>
            </a:r>
          </a:p>
          <a:p>
            <a:r>
              <a:rPr lang="en-US" sz="1200" b="0" i="0" u="none" strike="noStrike" kern="1200" baseline="0" dirty="0" smtClean="0">
                <a:solidFill>
                  <a:schemeClr val="tx1"/>
                </a:solidFill>
                <a:latin typeface="+mn-lt"/>
                <a:ea typeface="ヒラギノ角ゴ Pro W3" charset="0"/>
                <a:cs typeface="ヒラギノ角ゴ Pro W3" charset="0"/>
              </a:rPr>
              <a:t>To see which branches are already merged into the branch you’re on, you can run </a:t>
            </a:r>
            <a:r>
              <a:rPr lang="en-IN" sz="1200" b="1" i="0" u="none" strike="noStrike" kern="1200" baseline="0" dirty="0" smtClean="0">
                <a:solidFill>
                  <a:schemeClr val="tx1"/>
                </a:solidFill>
                <a:latin typeface="+mn-lt"/>
                <a:ea typeface="ヒラギノ角ゴ Pro W3" charset="0"/>
                <a:cs typeface="ヒラギノ角ゴ Pro W3" charset="0"/>
              </a:rPr>
              <a:t>git branch --merged</a:t>
            </a:r>
            <a:r>
              <a:rPr lang="en-IN" sz="1200" b="0" i="0" u="none" strike="noStrike" kern="1200" baseline="0" dirty="0" smtClean="0">
                <a:solidFill>
                  <a:schemeClr val="tx1"/>
                </a:solidFill>
                <a:latin typeface="+mn-lt"/>
                <a:ea typeface="ヒラギノ角ゴ Pro W3" charset="0"/>
                <a:cs typeface="ヒラギノ角ゴ Pro W3" charset="0"/>
              </a:rPr>
              <a:t>:</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Because you already merged in iss53 earlier, you see it in your list. </a:t>
            </a:r>
          </a:p>
          <a:p>
            <a:r>
              <a:rPr lang="en-US" sz="1200" b="0" i="0" u="none" strike="noStrike" kern="1200" baseline="0" dirty="0" smtClean="0">
                <a:solidFill>
                  <a:schemeClr val="tx1"/>
                </a:solidFill>
                <a:latin typeface="+mn-lt"/>
                <a:ea typeface="ヒラギノ角ゴ Pro W3" charset="0"/>
                <a:cs typeface="ヒラギノ角ゴ Pro W3" charset="0"/>
              </a:rPr>
              <a:t>Branches on this list without the * in front of them are generally fine to delete with </a:t>
            </a:r>
            <a:r>
              <a:rPr lang="en-US" sz="1200" b="0"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 branch -d; you’ve already incorporated their work into another branch, so you’re not going to lose anything.</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To see all the branches that contain work you haven’t yet merged in, you can </a:t>
            </a:r>
            <a:r>
              <a:rPr lang="en-IN" sz="1200" b="0" i="0" u="none" strike="noStrike" kern="1200" baseline="0" dirty="0" smtClean="0">
                <a:solidFill>
                  <a:schemeClr val="tx1"/>
                </a:solidFill>
                <a:latin typeface="+mn-lt"/>
                <a:ea typeface="ヒラギノ角ゴ Pro W3" charset="0"/>
                <a:cs typeface="ヒラギノ角ゴ Pro W3" charset="0"/>
              </a:rPr>
              <a:t>run git branch -</a:t>
            </a:r>
            <a:r>
              <a:rPr lang="en-IN" sz="1200" b="1" i="0" u="none" strike="noStrike" kern="1200" baseline="0" dirty="0" smtClean="0">
                <a:solidFill>
                  <a:schemeClr val="tx1"/>
                </a:solidFill>
                <a:latin typeface="+mn-lt"/>
                <a:ea typeface="ヒラギノ角ゴ Pro W3" charset="0"/>
                <a:cs typeface="ヒラギノ角ゴ Pro W3" charset="0"/>
              </a:rPr>
              <a:t>-no-merged</a:t>
            </a:r>
            <a:r>
              <a:rPr lang="en-IN" sz="1200" b="0" i="0" u="none" strike="noStrike" kern="1200" baseline="0" dirty="0" smtClean="0">
                <a:solidFill>
                  <a:schemeClr val="tx1"/>
                </a:solidFill>
                <a:latin typeface="+mn-lt"/>
                <a:ea typeface="ヒラギノ角ゴ Pro W3" charset="0"/>
                <a:cs typeface="ヒラギノ角ゴ Pro W3" charset="0"/>
              </a:rPr>
              <a:t>:</a:t>
            </a:r>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This shows your other branch. Because it contains work that isn’t merged in yet, trying to delete it with </a:t>
            </a:r>
            <a:r>
              <a:rPr lang="en-US" sz="1200" b="0"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 branch -d will fail:</a:t>
            </a:r>
          </a:p>
          <a:p>
            <a:r>
              <a:rPr lang="en-US" sz="1200" b="0" i="0" u="none" strike="noStrike" kern="1200" baseline="0" dirty="0" smtClean="0">
                <a:solidFill>
                  <a:schemeClr val="tx1"/>
                </a:solidFill>
                <a:latin typeface="+mn-lt"/>
                <a:ea typeface="ヒラギノ角ゴ Pro W3" charset="0"/>
                <a:cs typeface="ヒラギノ角ゴ Pro W3" charset="0"/>
              </a:rPr>
              <a:t>&lt;5</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If you really do want to delete the branch and lose that work, you can force it with -D, as the helpful message points out.</a:t>
            </a:r>
          </a:p>
        </p:txBody>
      </p:sp>
      <p:sp>
        <p:nvSpPr>
          <p:cNvPr id="4" name="Slide Number Placeholder 3"/>
          <p:cNvSpPr>
            <a:spLocks noGrp="1"/>
          </p:cNvSpPr>
          <p:nvPr>
            <p:ph type="sldNum" sz="quarter" idx="10"/>
          </p:nvPr>
        </p:nvSpPr>
        <p:spPr/>
        <p:txBody>
          <a:bodyPr/>
          <a:lstStyle/>
          <a:p>
            <a:fld id="{E29F6AFF-7E04-4C46-8BF4-31DD73873FE8}" type="slidenum">
              <a:rPr lang="en-US" smtClean="0"/>
              <a:pPr/>
              <a:t>15</a:t>
            </a:fld>
            <a:endParaRPr lang="en-US"/>
          </a:p>
        </p:txBody>
      </p:sp>
    </p:spTree>
    <p:extLst>
      <p:ext uri="{BB962C8B-B14F-4D97-AF65-F5344CB8AC3E}">
        <p14:creationId xmlns:p14="http://schemas.microsoft.com/office/powerpoint/2010/main" val="2312532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Now that you have the basics of branching and merging down, what can or should you do with them? </a:t>
            </a:r>
          </a:p>
          <a:p>
            <a:r>
              <a:rPr lang="en-US" sz="1200" b="0" i="0" u="none" strike="noStrike" kern="1200" baseline="0" dirty="0" smtClean="0">
                <a:solidFill>
                  <a:schemeClr val="tx1"/>
                </a:solidFill>
                <a:latin typeface="+mn-lt"/>
                <a:ea typeface="ヒラギノ角ゴ Pro W3" charset="0"/>
                <a:cs typeface="ヒラギノ角ゴ Pro W3" charset="0"/>
              </a:rPr>
              <a:t>In this section, we’ll cover some common workflows that this lightweight branching makes possible, so you can decide if you would like to incorporate it into your own development cycle.</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Because Git uses a simple three-way merge, merging from one branch into another multiple times over a long period is generally easy to do. </a:t>
            </a:r>
          </a:p>
          <a:p>
            <a:r>
              <a:rPr lang="en-US" sz="1200" b="0" i="0" u="none" strike="noStrike" kern="1200" baseline="0" dirty="0" smtClean="0">
                <a:solidFill>
                  <a:schemeClr val="tx1"/>
                </a:solidFill>
                <a:latin typeface="+mn-lt"/>
                <a:ea typeface="ヒラギノ角ゴ Pro W3" charset="0"/>
                <a:cs typeface="ヒラギノ角ゴ Pro W3" charset="0"/>
              </a:rPr>
              <a:t>This means you can have several branches that are always open and that you use for different stages of your development cycle; you can merge regularly from some of them </a:t>
            </a:r>
            <a:r>
              <a:rPr lang="en-IN" sz="1200" b="0" i="0" u="none" strike="noStrike" kern="1200" baseline="0" dirty="0" smtClean="0">
                <a:solidFill>
                  <a:schemeClr val="tx1"/>
                </a:solidFill>
                <a:latin typeface="+mn-lt"/>
                <a:ea typeface="ヒラギノ角ゴ Pro W3" charset="0"/>
                <a:cs typeface="ヒラギノ角ゴ Pro W3" charset="0"/>
              </a:rPr>
              <a:t>into others.</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Many Git developers have a workflow that embraces this approach, such as having only code that is entirely stable in their master branch – possibly only code that has been or will be released. They have another parallel branch named develop or next that they work from or use to test stability – it isn’t necessarily always stable, but whenever it gets to a stable state, it can be</a:t>
            </a:r>
          </a:p>
          <a:p>
            <a:r>
              <a:rPr lang="en-US" sz="1200" b="0" i="0" u="none" strike="noStrike" kern="1200" baseline="0" dirty="0" smtClean="0">
                <a:solidFill>
                  <a:schemeClr val="tx1"/>
                </a:solidFill>
                <a:latin typeface="+mn-lt"/>
                <a:ea typeface="ヒラギノ角ゴ Pro W3" charset="0"/>
                <a:cs typeface="ヒラギノ角ゴ Pro W3" charset="0"/>
              </a:rPr>
              <a:t>merged into master.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It’s used to pull in topic branches (short-lived branches, like your earlier iss53 branch) when they’re ready, to make sure they pass all the tests and don’t introduce bugs.</a:t>
            </a:r>
          </a:p>
          <a:p>
            <a:r>
              <a:rPr lang="en-US" sz="1200" b="0" i="0" u="none" strike="noStrike" kern="1200" baseline="0" dirty="0" smtClean="0">
                <a:solidFill>
                  <a:schemeClr val="tx1"/>
                </a:solidFill>
                <a:latin typeface="+mn-lt"/>
                <a:ea typeface="ヒラギノ角ゴ Pro W3" charset="0"/>
                <a:cs typeface="ヒラギノ角ゴ Pro W3" charset="0"/>
              </a:rPr>
              <a:t>In reality, we’re talking about pointers moving up the line of commits you’re making. The stable branches are farther down the line in your commit history, and the bleeding-edge branches are farther up the history.</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It’s generally easier to think about them as work silos, where sets of commits graduate to a more stable silo when they’re fully tested.</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 can keep doing this for several levels of stability. </a:t>
            </a:r>
          </a:p>
          <a:p>
            <a:r>
              <a:rPr lang="en-US" sz="1200" b="0" i="0" u="none" strike="noStrike" kern="1200" baseline="0" dirty="0" smtClean="0">
                <a:solidFill>
                  <a:schemeClr val="tx1"/>
                </a:solidFill>
                <a:latin typeface="+mn-lt"/>
                <a:ea typeface="ヒラギノ角ゴ Pro W3" charset="0"/>
                <a:cs typeface="ヒラギノ角ゴ Pro W3" charset="0"/>
              </a:rPr>
              <a:t>Having multiple long-running branches isn’t necessary, but it’s often helpful, especially when you’re dealing with very large or complex projects.</a:t>
            </a:r>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16</a:t>
            </a:fld>
            <a:endParaRPr lang="en-US"/>
          </a:p>
        </p:txBody>
      </p:sp>
    </p:spTree>
    <p:extLst>
      <p:ext uri="{BB962C8B-B14F-4D97-AF65-F5344CB8AC3E}">
        <p14:creationId xmlns:p14="http://schemas.microsoft.com/office/powerpoint/2010/main" val="1154229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i="0" u="none" strike="noStrike" kern="1200" baseline="0" dirty="0" smtClean="0">
                <a:solidFill>
                  <a:schemeClr val="tx1"/>
                </a:solidFill>
                <a:latin typeface="+mn-lt"/>
                <a:ea typeface="ヒラギノ角ゴ Pro W3" charset="0"/>
                <a:cs typeface="ヒラギノ角ゴ Pro W3" charset="0"/>
              </a:rPr>
              <a:t>Topic branches</a:t>
            </a:r>
            <a:r>
              <a:rPr lang="en-US" sz="1200" b="0" i="0" u="none" strike="noStrike" kern="1200" baseline="0" dirty="0" smtClean="0">
                <a:solidFill>
                  <a:schemeClr val="tx1"/>
                </a:solidFill>
                <a:latin typeface="+mn-lt"/>
                <a:ea typeface="ヒラギノ角ゴ Pro W3" charset="0"/>
                <a:cs typeface="ヒラギノ角ゴ Pro W3" charset="0"/>
              </a:rPr>
              <a:t>, however, are useful in projects of any size. </a:t>
            </a:r>
          </a:p>
          <a:p>
            <a:r>
              <a:rPr lang="en-US" sz="1200" b="0" i="0" u="none" strike="noStrike" kern="1200" baseline="0" dirty="0" smtClean="0">
                <a:solidFill>
                  <a:schemeClr val="tx1"/>
                </a:solidFill>
                <a:latin typeface="+mn-lt"/>
                <a:ea typeface="ヒラギノ角ゴ Pro W3" charset="0"/>
                <a:cs typeface="ヒラギノ角ゴ Pro W3" charset="0"/>
              </a:rPr>
              <a:t>A topic branch is a short-lived branch that you create and use for a single particular feature or related work. </a:t>
            </a:r>
          </a:p>
          <a:p>
            <a:r>
              <a:rPr lang="en-US" sz="1200" b="0" i="0" u="none" strike="noStrike" kern="1200" baseline="0" dirty="0" smtClean="0">
                <a:solidFill>
                  <a:schemeClr val="tx1"/>
                </a:solidFill>
                <a:latin typeface="+mn-lt"/>
                <a:ea typeface="ヒラギノ角ゴ Pro W3" charset="0"/>
                <a:cs typeface="ヒラギノ角ゴ Pro W3" charset="0"/>
              </a:rPr>
              <a:t>This is something you’ve likely never done with a VCS before because it’s generally too expensive to create and merge branches. </a:t>
            </a:r>
          </a:p>
          <a:p>
            <a:r>
              <a:rPr lang="en-US" sz="1200" b="0" i="0" u="none" strike="noStrike" kern="1200" baseline="0" dirty="0" smtClean="0">
                <a:solidFill>
                  <a:schemeClr val="tx1"/>
                </a:solidFill>
                <a:latin typeface="+mn-lt"/>
                <a:ea typeface="ヒラギノ角ゴ Pro W3" charset="0"/>
                <a:cs typeface="ヒラギノ角ゴ Pro W3" charset="0"/>
              </a:rPr>
              <a:t>But in Git it’s common to create, work on, merge, and delete branches several times a day.</a:t>
            </a:r>
          </a:p>
          <a:p>
            <a:r>
              <a:rPr lang="en-US" sz="1200" b="0" i="0" u="none" strike="noStrike" kern="1200" baseline="0" dirty="0" smtClean="0">
                <a:solidFill>
                  <a:schemeClr val="tx1"/>
                </a:solidFill>
                <a:latin typeface="+mn-lt"/>
                <a:ea typeface="ヒラギノ角ゴ Pro W3" charset="0"/>
                <a:cs typeface="ヒラギノ角ゴ Pro W3" charset="0"/>
              </a:rPr>
              <a:t>You saw this in the last section with the iss53 and hotfix branches you created. You did a few commits on them and deleted them directly after merging them into your main branch. </a:t>
            </a:r>
          </a:p>
          <a:p>
            <a:r>
              <a:rPr lang="en-US" sz="1200" b="0" i="0" u="none" strike="noStrike" kern="1200" baseline="0" dirty="0" smtClean="0">
                <a:solidFill>
                  <a:schemeClr val="tx1"/>
                </a:solidFill>
                <a:latin typeface="+mn-lt"/>
                <a:ea typeface="ヒラギノ角ゴ Pro W3" charset="0"/>
                <a:cs typeface="ヒラギノ角ゴ Pro W3" charset="0"/>
              </a:rPr>
              <a:t>This technique allows you to context-switch quickly and completely – because your work is separated into silos where all the changes in that branch have to do with that topic, it’s easier to see what has happened during code review and such.  You can keep the changes there for minutes, days, or months, and merge them in when they’re ready, regardless of the order in which they were created or worked on.</a:t>
            </a:r>
          </a:p>
          <a:p>
            <a:endParaRPr lang="en-US" sz="1200" b="0" i="0" u="none" strike="noStrike" kern="1200" baseline="0" dirty="0" smtClean="0">
              <a:solidFill>
                <a:schemeClr val="tx1"/>
              </a:solidFill>
              <a:latin typeface="+mn-lt"/>
              <a:ea typeface="ヒラギノ角ゴ Pro W3" charset="0"/>
              <a:cs typeface="ヒラギノ角ゴ Pro W3"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Consider an example of doing some work (on master), branching off for an issue (iss91), working on it for a bit, branching off the second branch to try another way of handling the same thing (iss91v2), going back to your master branch and working there for a while, and then branching off there to do some work that you’re not sure is a good idea (</a:t>
            </a:r>
            <a:r>
              <a:rPr lang="en-US" sz="1200" b="0" i="0" u="none" strike="noStrike" kern="1200" baseline="0" dirty="0" err="1" smtClean="0">
                <a:solidFill>
                  <a:schemeClr val="tx1"/>
                </a:solidFill>
                <a:latin typeface="+mn-lt"/>
                <a:ea typeface="ヒラギノ角ゴ Pro W3" charset="0"/>
                <a:cs typeface="ヒラギノ角ゴ Pro W3" charset="0"/>
              </a:rPr>
              <a:t>dumbidea</a:t>
            </a:r>
            <a:r>
              <a:rPr lang="en-US" sz="1200" b="0" i="0" u="none" strike="noStrike" kern="1200" baseline="0" dirty="0" smtClean="0">
                <a:solidFill>
                  <a:schemeClr val="tx1"/>
                </a:solidFill>
                <a:latin typeface="+mn-lt"/>
                <a:ea typeface="ヒラギノ角ゴ Pro W3" charset="0"/>
                <a:cs typeface="ヒラギノ角ゴ Pro W3" charset="0"/>
              </a:rPr>
              <a:t> branch). Your commit history will look something like this:</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Now, let’s say you decide you like the second solution to your issue best (iss91v2); and you showed the </a:t>
            </a:r>
            <a:r>
              <a:rPr lang="en-US" sz="1200" b="0" i="0" u="none" strike="noStrike" kern="1200" baseline="0" dirty="0" err="1" smtClean="0">
                <a:solidFill>
                  <a:schemeClr val="tx1"/>
                </a:solidFill>
                <a:latin typeface="+mn-lt"/>
                <a:ea typeface="ヒラギノ角ゴ Pro W3" charset="0"/>
                <a:cs typeface="ヒラギノ角ゴ Pro W3" charset="0"/>
              </a:rPr>
              <a:t>dumbidea</a:t>
            </a:r>
            <a:r>
              <a:rPr lang="en-US" sz="1200" b="0" i="0" u="none" strike="noStrike" kern="1200" baseline="0" dirty="0" smtClean="0">
                <a:solidFill>
                  <a:schemeClr val="tx1"/>
                </a:solidFill>
                <a:latin typeface="+mn-lt"/>
                <a:ea typeface="ヒラギノ角ゴ Pro W3" charset="0"/>
                <a:cs typeface="ヒラギノ角ゴ Pro W3" charset="0"/>
              </a:rPr>
              <a:t> branch to your coworkers, and it turns out to be genius. </a:t>
            </a:r>
          </a:p>
          <a:p>
            <a:r>
              <a:rPr lang="en-US" sz="1200" b="0" i="0" u="none" strike="noStrike" kern="1200" baseline="0" dirty="0" smtClean="0">
                <a:solidFill>
                  <a:schemeClr val="tx1"/>
                </a:solidFill>
                <a:latin typeface="+mn-lt"/>
                <a:ea typeface="ヒラギノ角ゴ Pro W3" charset="0"/>
                <a:cs typeface="ヒラギノ角ゴ Pro W3" charset="0"/>
              </a:rPr>
              <a:t>You can throw away the original iss91 branch (losing commits C5 and C6) and merge in the other two. Your history then looks like </a:t>
            </a:r>
            <a:r>
              <a:rPr lang="en-IN" sz="1200" b="0" i="0" u="none" strike="noStrike" kern="1200" baseline="0" dirty="0" smtClean="0">
                <a:solidFill>
                  <a:schemeClr val="tx1"/>
                </a:solidFill>
                <a:latin typeface="+mn-lt"/>
                <a:ea typeface="ヒラギノ角ゴ Pro W3" charset="0"/>
                <a:cs typeface="ヒラギノ角ゴ Pro W3" charset="0"/>
              </a:rPr>
              <a:t>this:</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1" i="0" u="none" strike="noStrike" kern="1200" baseline="0" dirty="0" smtClean="0">
                <a:solidFill>
                  <a:schemeClr val="tx1"/>
                </a:solidFill>
                <a:latin typeface="+mn-lt"/>
                <a:ea typeface="ヒラギノ角ゴ Pro W3" charset="0"/>
                <a:cs typeface="ヒラギノ角ゴ Pro W3" charset="0"/>
              </a:rPr>
              <a:t>It’s important</a:t>
            </a:r>
            <a:r>
              <a:rPr lang="en-US" sz="1200" b="0" i="0" u="none" strike="noStrike" kern="1200" baseline="0" dirty="0" smtClean="0">
                <a:solidFill>
                  <a:schemeClr val="tx1"/>
                </a:solidFill>
                <a:latin typeface="+mn-lt"/>
                <a:ea typeface="ヒラギノ角ゴ Pro W3" charset="0"/>
                <a:cs typeface="ヒラギノ角ゴ Pro W3" charset="0"/>
              </a:rPr>
              <a:t> to remember when you’re doing all this that these branches are completely local. </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When you’re branching and merging, everything is being done only in your Git repository – no server communication is happening.</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17</a:t>
            </a:fld>
            <a:endParaRPr lang="en-US"/>
          </a:p>
        </p:txBody>
      </p:sp>
    </p:spTree>
    <p:extLst>
      <p:ext uri="{BB962C8B-B14F-4D97-AF65-F5344CB8AC3E}">
        <p14:creationId xmlns:p14="http://schemas.microsoft.com/office/powerpoint/2010/main" val="2194757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Remote branches are references (pointers) to the state of branches in your remote repositories. </a:t>
            </a:r>
          </a:p>
          <a:p>
            <a:r>
              <a:rPr lang="en-US" sz="1200" b="0" i="0" u="none" strike="noStrike" kern="1200" baseline="0" dirty="0" smtClean="0">
                <a:solidFill>
                  <a:schemeClr val="tx1"/>
                </a:solidFill>
                <a:latin typeface="+mn-lt"/>
                <a:ea typeface="ヒラギノ角ゴ Pro W3" charset="0"/>
                <a:cs typeface="ヒラギノ角ゴ Pro W3" charset="0"/>
              </a:rPr>
              <a:t>They’re local branches that you can’t move; they’re moved automatically for you whenever you do any network communication. </a:t>
            </a:r>
          </a:p>
          <a:p>
            <a:r>
              <a:rPr lang="en-US" sz="1200" b="0" i="0" u="none" strike="noStrike" kern="1200" baseline="0" dirty="0" smtClean="0">
                <a:solidFill>
                  <a:schemeClr val="tx1"/>
                </a:solidFill>
                <a:latin typeface="+mn-lt"/>
                <a:ea typeface="ヒラギノ角ゴ Pro W3" charset="0"/>
                <a:cs typeface="ヒラギノ角ゴ Pro W3" charset="0"/>
              </a:rPr>
              <a:t>Remote branches act as bookmarks to remind you where the branches on your remote repositories were the last time you connected to them.</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Let’s look at an example. </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smtClean="0">
              <a:solidFill>
                <a:schemeClr val="tx1"/>
              </a:solidFill>
              <a:latin typeface="+mn-lt"/>
              <a:ea typeface="ヒラギノ角ゴ Pro W3" charset="0"/>
              <a:cs typeface="ヒラギノ角ゴ Pro W3"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ヒラギノ角ゴ Pro W3" charset="0"/>
                <a:cs typeface="ヒラギノ角ゴ Pro W3" charset="0"/>
              </a:rPr>
              <a:t>Let’s say you have a Git server on your network at git.ourcompany.com.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If you clone from this, </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err="1" smtClean="0">
                <a:solidFill>
                  <a:schemeClr val="tx1"/>
                </a:solidFill>
                <a:latin typeface="+mn-lt"/>
                <a:ea typeface="ヒラギノ角ゴ Pro W3" charset="0"/>
                <a:cs typeface="ヒラギノ角ゴ Pro W3" charset="0"/>
              </a:rPr>
              <a:t>Git’s</a:t>
            </a:r>
            <a:r>
              <a:rPr lang="en-US" sz="1200" b="0" i="0" u="none" strike="noStrike" kern="1200" baseline="0" dirty="0" smtClean="0">
                <a:solidFill>
                  <a:schemeClr val="tx1"/>
                </a:solidFill>
                <a:latin typeface="+mn-lt"/>
                <a:ea typeface="ヒラギノ角ゴ Pro W3" charset="0"/>
                <a:cs typeface="ヒラギノ角ゴ Pro W3" charset="0"/>
              </a:rPr>
              <a:t> clone command automatically names it origin for you, pulls down all its data, creates a pointer to where its master branch is, and names it origin/master locally. </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Git also gives you your own local master branch starting at the same place as origin’s master branch, so you have something to work from.</a:t>
            </a:r>
          </a:p>
          <a:p>
            <a:endParaRPr lang="en-US" sz="1200" b="0" i="0" u="none" strike="noStrike" kern="1200" baseline="0" dirty="0" smtClean="0">
              <a:solidFill>
                <a:schemeClr val="tx1"/>
              </a:solidFill>
              <a:latin typeface="+mn-lt"/>
              <a:ea typeface="ヒラギノ角ゴ Pro W3" charset="0"/>
              <a:cs typeface="ヒラギノ角ゴ Pro W3"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ヒラギノ角ゴ Pro W3" charset="0"/>
                <a:cs typeface="ヒラギノ角ゴ Pro W3" charset="0"/>
              </a:rPr>
              <a:t>If you do some work on your local master branch, and, in the meantime, someone else pushes to git.ourcompany.com </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smtClean="0">
              <a:solidFill>
                <a:schemeClr val="tx1"/>
              </a:solidFill>
              <a:latin typeface="+mn-lt"/>
              <a:ea typeface="ヒラギノ角ゴ Pro W3" charset="0"/>
              <a:cs typeface="ヒラギノ角ゴ Pro W3"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ヒラギノ角ゴ Pro W3" charset="0"/>
                <a:cs typeface="ヒラギノ角ゴ Pro W3" charset="0"/>
              </a:rPr>
              <a:t>and updates its master branch, then your histories move forward differently. </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ヒラギノ角ゴ Pro W3" charset="0"/>
                <a:cs typeface="ヒラギノ角ゴ Pro W3" charset="0"/>
              </a:rPr>
              <a:t>&lt;5</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18</a:t>
            </a:fld>
            <a:endParaRPr lang="en-US"/>
          </a:p>
        </p:txBody>
      </p:sp>
    </p:spTree>
    <p:extLst>
      <p:ext uri="{BB962C8B-B14F-4D97-AF65-F5344CB8AC3E}">
        <p14:creationId xmlns:p14="http://schemas.microsoft.com/office/powerpoint/2010/main" val="3776981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ヒラギノ角ゴ Pro W3" charset="0"/>
                <a:cs typeface="ヒラギノ角ゴ Pro W3" charset="0"/>
              </a:rPr>
              <a:t>Also, as long as you stay out of contact with your origin server, your origin/master pointer doesn’t </a:t>
            </a:r>
            <a:r>
              <a:rPr lang="en-IN" sz="1200" b="0" i="0" u="none" strike="noStrike" kern="1200" baseline="0" dirty="0" smtClean="0">
                <a:solidFill>
                  <a:schemeClr val="tx1"/>
                </a:solidFill>
                <a:latin typeface="+mn-lt"/>
                <a:ea typeface="ヒラギノ角ゴ Pro W3" charset="0"/>
                <a:cs typeface="ヒラギノ角ゴ Pro W3" charset="0"/>
              </a:rPr>
              <a:t>move.</a:t>
            </a:r>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To synchronize your work, you run a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fetch origin</a:t>
            </a:r>
            <a:r>
              <a:rPr lang="en-US" sz="1200" b="0" i="0" u="none" strike="noStrike" kern="1200" baseline="0" dirty="0" smtClean="0">
                <a:solidFill>
                  <a:schemeClr val="tx1"/>
                </a:solidFill>
                <a:latin typeface="+mn-lt"/>
                <a:ea typeface="ヒラギノ角ゴ Pro W3" charset="0"/>
                <a:cs typeface="ヒラギノ角ゴ Pro W3" charset="0"/>
              </a:rPr>
              <a:t> command. </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This command looks up which server “origin” is (in this case, it’s git.ourcompany.com), fetches any data from it that you don’t yet have, and updates your local database, moving your origin/master pointer to its new, more up-to-date </a:t>
            </a:r>
            <a:r>
              <a:rPr lang="en-IN" sz="1200" b="0" i="0" u="none" strike="noStrike" kern="1200" baseline="0" dirty="0" smtClean="0">
                <a:solidFill>
                  <a:schemeClr val="tx1"/>
                </a:solidFill>
                <a:latin typeface="+mn-lt"/>
                <a:ea typeface="ヒラギノ角ゴ Pro W3" charset="0"/>
                <a:cs typeface="ヒラギノ角ゴ Pro W3" charset="0"/>
              </a:rPr>
              <a:t>position.</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fetch</a:t>
            </a:r>
            <a:r>
              <a:rPr lang="en-US" sz="1200" b="0" i="0" u="none" strike="noStrike" kern="1200" baseline="0" dirty="0" smtClean="0">
                <a:solidFill>
                  <a:schemeClr val="tx1"/>
                </a:solidFill>
                <a:latin typeface="+mn-lt"/>
                <a:ea typeface="ヒラギノ角ゴ Pro W3" charset="0"/>
                <a:cs typeface="ヒラギノ角ゴ Pro W3" charset="0"/>
              </a:rPr>
              <a:t> command updates your remote references</a:t>
            </a: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19</a:t>
            </a:fld>
            <a:endParaRPr lang="en-US"/>
          </a:p>
        </p:txBody>
      </p:sp>
    </p:spTree>
    <p:extLst>
      <p:ext uri="{BB962C8B-B14F-4D97-AF65-F5344CB8AC3E}">
        <p14:creationId xmlns:p14="http://schemas.microsoft.com/office/powerpoint/2010/main" val="1611528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Nearly every VCS has some form of branching support. </a:t>
            </a:r>
          </a:p>
          <a:p>
            <a:r>
              <a:rPr lang="en-US" sz="1200" b="0" i="0" u="none" strike="noStrike" kern="1200" baseline="0" dirty="0" smtClean="0">
                <a:solidFill>
                  <a:schemeClr val="tx1"/>
                </a:solidFill>
                <a:latin typeface="+mn-lt"/>
                <a:ea typeface="ヒラギノ角ゴ Pro W3" charset="0"/>
                <a:cs typeface="ヒラギノ角ゴ Pro W3" charset="0"/>
              </a:rPr>
              <a:t>Branching means you diverge from the main line of development and continue to do work without messing with that main line. </a:t>
            </a:r>
          </a:p>
          <a:p>
            <a:r>
              <a:rPr lang="en-US" sz="1200" b="0" i="0" u="none" strike="noStrike" kern="1200" baseline="0" dirty="0" smtClean="0">
                <a:solidFill>
                  <a:schemeClr val="tx1"/>
                </a:solidFill>
                <a:latin typeface="+mn-lt"/>
                <a:ea typeface="ヒラギノ角ゴ Pro W3" charset="0"/>
                <a:cs typeface="ヒラギノ角ゴ Pro W3" charset="0"/>
              </a:rPr>
              <a:t>In many VCS tools, this is a somewhat expensive process, often requiring you to create a new copy of your source code directory, which can take a long time for large projects.</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Some people refer to </a:t>
            </a:r>
            <a:r>
              <a:rPr lang="en-US" sz="1200" b="0" i="0" u="none" strike="noStrike" kern="1200" baseline="0" dirty="0" err="1" smtClean="0">
                <a:solidFill>
                  <a:schemeClr val="tx1"/>
                </a:solidFill>
                <a:latin typeface="+mn-lt"/>
                <a:ea typeface="ヒラギノ角ゴ Pro W3" charset="0"/>
                <a:cs typeface="ヒラギノ角ゴ Pro W3" charset="0"/>
              </a:rPr>
              <a:t>Git’s</a:t>
            </a:r>
            <a:r>
              <a:rPr lang="en-US" sz="1200" b="0" i="0" u="none" strike="noStrike" kern="1200" baseline="0" dirty="0" smtClean="0">
                <a:solidFill>
                  <a:schemeClr val="tx1"/>
                </a:solidFill>
                <a:latin typeface="+mn-lt"/>
                <a:ea typeface="ヒラギノ角ゴ Pro W3" charset="0"/>
                <a:cs typeface="ヒラギノ角ゴ Pro W3" charset="0"/>
              </a:rPr>
              <a:t> branching model as its “killer feature,” and it certainly sets Git apart in the VCS community. </a:t>
            </a:r>
          </a:p>
          <a:p>
            <a:r>
              <a:rPr lang="en-US" sz="1200" b="0" i="0" u="none" strike="noStrike" kern="1200" baseline="0" dirty="0" smtClean="0">
                <a:solidFill>
                  <a:schemeClr val="tx1"/>
                </a:solidFill>
                <a:latin typeface="+mn-lt"/>
                <a:ea typeface="ヒラギノ角ゴ Pro W3" charset="0"/>
                <a:cs typeface="ヒラギノ角ゴ Pro W3" charset="0"/>
              </a:rPr>
              <a:t>Why is it so special? The way Git branches is incredibly lightweight, making branching operations nearly instantaneous, and switching back and forth between branches generally just as fast.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Unlike many other VCSs, Git encourages workflows that branch and merge often, even multiple times in a day. </a:t>
            </a:r>
          </a:p>
          <a:p>
            <a:r>
              <a:rPr lang="en-US" sz="1200" b="0" i="0" u="none" strike="noStrike" kern="1200" baseline="0" dirty="0" smtClean="0">
                <a:solidFill>
                  <a:schemeClr val="tx1"/>
                </a:solidFill>
                <a:latin typeface="+mn-lt"/>
                <a:ea typeface="ヒラギノ角ゴ Pro W3" charset="0"/>
                <a:cs typeface="ヒラギノ角ゴ Pro W3" charset="0"/>
              </a:rPr>
              <a:t>Understanding and mastering this feature gives you a powerful and unique tool and can entirely change the way that you </a:t>
            </a:r>
            <a:r>
              <a:rPr lang="en-IN" sz="1200" b="0" i="0" u="none" strike="noStrike" kern="1200" baseline="0" dirty="0" smtClean="0">
                <a:solidFill>
                  <a:schemeClr val="tx1"/>
                </a:solidFill>
                <a:latin typeface="+mn-lt"/>
                <a:ea typeface="ヒラギノ角ゴ Pro W3" charset="0"/>
                <a:cs typeface="ヒラギノ角ゴ Pro W3" charset="0"/>
              </a:rPr>
              <a:t>develop.</a:t>
            </a:r>
            <a:endParaRPr lang="en-US" sz="1200" b="0" i="0" u="none" strike="noStrike" kern="1200" baseline="0"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2</a:t>
            </a:fld>
            <a:endParaRPr lang="en-US"/>
          </a:p>
        </p:txBody>
      </p:sp>
    </p:spTree>
    <p:extLst>
      <p:ext uri="{BB962C8B-B14F-4D97-AF65-F5344CB8AC3E}">
        <p14:creationId xmlns:p14="http://schemas.microsoft.com/office/powerpoint/2010/main" val="3651599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To demonstrate having multiple remote servers and what remote branches for those remote projects look like, let’s assume you have another internal Git server that is used only for development by one of your sprint teams. </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This server is at git.team1.ourcompany.com. </a:t>
            </a:r>
          </a:p>
          <a:p>
            <a:r>
              <a:rPr lang="en-US" sz="1200" b="0" i="0" u="none" strike="noStrike" kern="1200" baseline="0" dirty="0" smtClean="0">
                <a:solidFill>
                  <a:schemeClr val="tx1"/>
                </a:solidFill>
                <a:latin typeface="+mn-lt"/>
                <a:ea typeface="ヒラギノ角ゴ Pro W3" charset="0"/>
                <a:cs typeface="ヒラギノ角ゴ Pro W3" charset="0"/>
              </a:rPr>
              <a:t>You can add it as a new remote reference to the project you’re currently working on by running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remote add </a:t>
            </a:r>
            <a:r>
              <a:rPr lang="en-US" sz="1200" b="0" i="0" u="none" strike="noStrike" kern="1200" baseline="0" dirty="0" smtClean="0">
                <a:solidFill>
                  <a:schemeClr val="tx1"/>
                </a:solidFill>
                <a:latin typeface="+mn-lt"/>
                <a:ea typeface="ヒラギノ角ゴ Pro W3" charset="0"/>
                <a:cs typeface="ヒラギノ角ゴ Pro W3" charset="0"/>
              </a:rPr>
              <a:t>command as we covered in earlier module. </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Name this remote </a:t>
            </a:r>
            <a:r>
              <a:rPr lang="en-US" sz="1200" b="1" i="1" u="none" strike="noStrike" kern="1200" baseline="0" dirty="0" err="1" smtClean="0">
                <a:solidFill>
                  <a:schemeClr val="tx1"/>
                </a:solidFill>
                <a:latin typeface="+mn-lt"/>
                <a:ea typeface="ヒラギノ角ゴ Pro W3" charset="0"/>
                <a:cs typeface="ヒラギノ角ゴ Pro W3" charset="0"/>
              </a:rPr>
              <a:t>teamone</a:t>
            </a:r>
            <a:r>
              <a:rPr lang="en-US" sz="1200" b="1" i="1" u="none" strike="noStrike" kern="1200" baseline="0" dirty="0" smtClean="0">
                <a:solidFill>
                  <a:schemeClr val="tx1"/>
                </a:solidFill>
                <a:latin typeface="+mn-lt"/>
                <a:ea typeface="ヒラギノ角ゴ Pro W3" charset="0"/>
                <a:cs typeface="ヒラギノ角ゴ Pro W3" charset="0"/>
              </a:rPr>
              <a:t>,</a:t>
            </a:r>
            <a:r>
              <a:rPr lang="en-US" sz="1200" b="0" i="0" u="none" strike="noStrike" kern="1200" baseline="0" dirty="0" smtClean="0">
                <a:solidFill>
                  <a:schemeClr val="tx1"/>
                </a:solidFill>
                <a:latin typeface="+mn-lt"/>
                <a:ea typeface="ヒラギノ角ゴ Pro W3" charset="0"/>
                <a:cs typeface="ヒラギノ角ゴ Pro W3" charset="0"/>
              </a:rPr>
              <a:t> which will be your </a:t>
            </a:r>
            <a:r>
              <a:rPr lang="en-US" sz="1200" b="0" i="0" u="none" strike="noStrike" kern="1200" baseline="0" dirty="0" err="1" smtClean="0">
                <a:solidFill>
                  <a:schemeClr val="tx1"/>
                </a:solidFill>
                <a:latin typeface="+mn-lt"/>
                <a:ea typeface="ヒラギノ角ゴ Pro W3" charset="0"/>
                <a:cs typeface="ヒラギノ角ゴ Pro W3" charset="0"/>
              </a:rPr>
              <a:t>shortname</a:t>
            </a:r>
            <a:r>
              <a:rPr lang="en-US" sz="1200" b="0" i="0" u="none" strike="noStrike" kern="1200" baseline="0" dirty="0" smtClean="0">
                <a:solidFill>
                  <a:schemeClr val="tx1"/>
                </a:solidFill>
                <a:latin typeface="+mn-lt"/>
                <a:ea typeface="ヒラギノ角ゴ Pro W3" charset="0"/>
                <a:cs typeface="ヒラギノ角ゴ Pro W3" charset="0"/>
              </a:rPr>
              <a:t> for that whole URL.</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Now, you can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fetch </a:t>
            </a:r>
            <a:r>
              <a:rPr lang="en-US" sz="1200" b="1" i="0" u="none" strike="noStrike" kern="1200" baseline="0" dirty="0" err="1" smtClean="0">
                <a:solidFill>
                  <a:schemeClr val="tx1"/>
                </a:solidFill>
                <a:latin typeface="+mn-lt"/>
                <a:ea typeface="ヒラギノ角ゴ Pro W3" charset="0"/>
                <a:cs typeface="ヒラギノ角ゴ Pro W3" charset="0"/>
              </a:rPr>
              <a:t>teamone</a:t>
            </a:r>
            <a:r>
              <a:rPr lang="en-US" sz="1200" b="0" i="0" u="none" strike="noStrike" kern="1200" baseline="0" dirty="0" smtClean="0">
                <a:solidFill>
                  <a:schemeClr val="tx1"/>
                </a:solidFill>
                <a:latin typeface="+mn-lt"/>
                <a:ea typeface="ヒラギノ角ゴ Pro W3" charset="0"/>
                <a:cs typeface="ヒラギノ角ゴ Pro W3" charset="0"/>
              </a:rPr>
              <a:t> to fetch everything the remote </a:t>
            </a:r>
            <a:r>
              <a:rPr lang="en-US" sz="1200" b="0" i="0" u="none" strike="noStrike" kern="1200" baseline="0" dirty="0" err="1" smtClean="0">
                <a:solidFill>
                  <a:schemeClr val="tx1"/>
                </a:solidFill>
                <a:latin typeface="+mn-lt"/>
                <a:ea typeface="ヒラギノ角ゴ Pro W3" charset="0"/>
                <a:cs typeface="ヒラギノ角ゴ Pro W3" charset="0"/>
              </a:rPr>
              <a:t>teamone</a:t>
            </a:r>
            <a:r>
              <a:rPr lang="en-US" sz="1200" b="0" i="0" u="none" strike="noStrike" kern="1200" baseline="0" dirty="0" smtClean="0">
                <a:solidFill>
                  <a:schemeClr val="tx1"/>
                </a:solidFill>
                <a:latin typeface="+mn-lt"/>
                <a:ea typeface="ヒラギノ角ゴ Pro W3" charset="0"/>
                <a:cs typeface="ヒラギノ角ゴ Pro W3" charset="0"/>
              </a:rPr>
              <a:t> server has that you don’t have yet. </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Because that server has a subset of the data your origin server has right now, Git fetches no data but sets a remote branch called </a:t>
            </a:r>
            <a:r>
              <a:rPr lang="en-US" sz="1200" b="0" i="0" u="none" strike="noStrike" kern="1200" baseline="0" dirty="0" err="1" smtClean="0">
                <a:solidFill>
                  <a:schemeClr val="tx1"/>
                </a:solidFill>
                <a:latin typeface="+mn-lt"/>
                <a:ea typeface="ヒラギノ角ゴ Pro W3" charset="0"/>
                <a:cs typeface="ヒラギノ角ゴ Pro W3" charset="0"/>
              </a:rPr>
              <a:t>teamone</a:t>
            </a:r>
            <a:r>
              <a:rPr lang="en-US" sz="1200" b="0" i="0" u="none" strike="noStrike" kern="1200" baseline="0" dirty="0" smtClean="0">
                <a:solidFill>
                  <a:schemeClr val="tx1"/>
                </a:solidFill>
                <a:latin typeface="+mn-lt"/>
                <a:ea typeface="ヒラギノ角ゴ Pro W3" charset="0"/>
                <a:cs typeface="ヒラギノ角ゴ Pro W3" charset="0"/>
              </a:rPr>
              <a:t>/master to point to the commit that </a:t>
            </a:r>
            <a:r>
              <a:rPr lang="en-US" sz="1200" b="0" i="0" u="none" strike="noStrike" kern="1200" baseline="0" dirty="0" err="1" smtClean="0">
                <a:solidFill>
                  <a:schemeClr val="tx1"/>
                </a:solidFill>
                <a:latin typeface="+mn-lt"/>
                <a:ea typeface="ヒラギノ角ゴ Pro W3" charset="0"/>
                <a:cs typeface="ヒラギノ角ゴ Pro W3" charset="0"/>
              </a:rPr>
              <a:t>teamone</a:t>
            </a:r>
            <a:r>
              <a:rPr lang="en-US" sz="1200" b="0" i="0" u="none" strike="noStrike" kern="1200" baseline="0" dirty="0" smtClean="0">
                <a:solidFill>
                  <a:schemeClr val="tx1"/>
                </a:solidFill>
                <a:latin typeface="+mn-lt"/>
                <a:ea typeface="ヒラギノ角ゴ Pro W3" charset="0"/>
                <a:cs typeface="ヒラギノ角ゴ Pro W3" charset="0"/>
              </a:rPr>
              <a:t> has </a:t>
            </a:r>
            <a:r>
              <a:rPr lang="en-IN" sz="1200" b="0" i="0" u="none" strike="noStrike" kern="1200" baseline="0" dirty="0" smtClean="0">
                <a:solidFill>
                  <a:schemeClr val="tx1"/>
                </a:solidFill>
                <a:latin typeface="+mn-lt"/>
                <a:ea typeface="ヒラギノ角ゴ Pro W3" charset="0"/>
                <a:cs typeface="ヒラギノ角ゴ Pro W3" charset="0"/>
              </a:rPr>
              <a:t>as its master branch.</a:t>
            </a:r>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20</a:t>
            </a:fld>
            <a:endParaRPr lang="en-US"/>
          </a:p>
        </p:txBody>
      </p:sp>
    </p:spTree>
    <p:extLst>
      <p:ext uri="{BB962C8B-B14F-4D97-AF65-F5344CB8AC3E}">
        <p14:creationId xmlns:p14="http://schemas.microsoft.com/office/powerpoint/2010/main" val="2393031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When you want to share a branch with the world, you need to push it up to a remote that you have write access to. </a:t>
            </a:r>
          </a:p>
          <a:p>
            <a:r>
              <a:rPr lang="en-US" sz="1200" b="0" i="0" u="none" strike="noStrike" kern="1200" baseline="0" dirty="0" smtClean="0">
                <a:solidFill>
                  <a:schemeClr val="tx1"/>
                </a:solidFill>
                <a:latin typeface="+mn-lt"/>
                <a:ea typeface="ヒラギノ角ゴ Pro W3" charset="0"/>
                <a:cs typeface="ヒラギノ角ゴ Pro W3" charset="0"/>
              </a:rPr>
              <a:t>Your local branches aren’t automatically synchronized to the remotes you write to – you have to explicitly push the branches you want to share. </a:t>
            </a:r>
          </a:p>
          <a:p>
            <a:r>
              <a:rPr lang="en-US" sz="1200" b="0" i="0" u="none" strike="noStrike" kern="1200" baseline="0" dirty="0" smtClean="0">
                <a:solidFill>
                  <a:schemeClr val="tx1"/>
                </a:solidFill>
                <a:latin typeface="+mn-lt"/>
                <a:ea typeface="ヒラギノ角ゴ Pro W3" charset="0"/>
                <a:cs typeface="ヒラギノ角ゴ Pro W3" charset="0"/>
              </a:rPr>
              <a:t>That way, you can use private branches for work you don’t want to share, and push up only the topic branches you want to collaborate </a:t>
            </a:r>
            <a:r>
              <a:rPr lang="en-IN" sz="1200" b="0" i="0" u="none" strike="noStrike" kern="1200" baseline="0" dirty="0" smtClean="0">
                <a:solidFill>
                  <a:schemeClr val="tx1"/>
                </a:solidFill>
                <a:latin typeface="+mn-lt"/>
                <a:ea typeface="ヒラギノ角ゴ Pro W3" charset="0"/>
                <a:cs typeface="ヒラギノ角ゴ Pro W3" charset="0"/>
              </a:rPr>
              <a:t>on.</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If you have a branch named </a:t>
            </a:r>
            <a:r>
              <a:rPr lang="en-US" sz="1200" b="0" i="0" u="none" strike="noStrike" kern="1200" baseline="0" dirty="0" err="1" smtClean="0">
                <a:solidFill>
                  <a:schemeClr val="tx1"/>
                </a:solidFill>
                <a:latin typeface="+mn-lt"/>
                <a:ea typeface="ヒラギノ角ゴ Pro W3" charset="0"/>
                <a:cs typeface="ヒラギノ角ゴ Pro W3" charset="0"/>
              </a:rPr>
              <a:t>serverfix</a:t>
            </a:r>
            <a:r>
              <a:rPr lang="en-US" sz="1200" b="0" i="0" u="none" strike="noStrike" kern="1200" baseline="0" dirty="0" smtClean="0">
                <a:solidFill>
                  <a:schemeClr val="tx1"/>
                </a:solidFill>
                <a:latin typeface="+mn-lt"/>
                <a:ea typeface="ヒラギノ角ゴ Pro W3" charset="0"/>
                <a:cs typeface="ヒラギノ角ゴ Pro W3" charset="0"/>
              </a:rPr>
              <a:t> that you want to work on with others, you can push it up the same way you pushed your first branch. </a:t>
            </a:r>
          </a:p>
          <a:p>
            <a:r>
              <a:rPr lang="en-US" sz="1200" b="0" i="0" u="none" strike="noStrike" kern="1200" baseline="0" dirty="0" smtClean="0">
                <a:solidFill>
                  <a:schemeClr val="tx1"/>
                </a:solidFill>
                <a:latin typeface="+mn-lt"/>
                <a:ea typeface="ヒラギノ角ゴ Pro W3" charset="0"/>
                <a:cs typeface="ヒラギノ角ゴ Pro W3" charset="0"/>
              </a:rPr>
              <a:t>Run </a:t>
            </a:r>
            <a:r>
              <a:rPr lang="en-US" sz="1200" b="0"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 </a:t>
            </a:r>
            <a:r>
              <a:rPr lang="en-IN" sz="1200" b="0" i="0" u="none" strike="noStrike" kern="1200" baseline="0" dirty="0" smtClean="0">
                <a:solidFill>
                  <a:schemeClr val="tx1"/>
                </a:solidFill>
                <a:latin typeface="+mn-lt"/>
                <a:ea typeface="ヒラギノ角ゴ Pro W3" charset="0"/>
                <a:cs typeface="ヒラギノ角ゴ Pro W3" charset="0"/>
              </a:rPr>
              <a:t>push (remote) (branch):</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This is a bit of a shortcut. Git automatically expands the </a:t>
            </a:r>
            <a:r>
              <a:rPr lang="en-US" sz="1200" b="0" i="0" u="none" strike="noStrike" kern="1200" baseline="0" dirty="0" err="1" smtClean="0">
                <a:solidFill>
                  <a:schemeClr val="tx1"/>
                </a:solidFill>
                <a:latin typeface="+mn-lt"/>
                <a:ea typeface="ヒラギノ角ゴ Pro W3" charset="0"/>
                <a:cs typeface="ヒラギノ角ゴ Pro W3" charset="0"/>
              </a:rPr>
              <a:t>serverfix</a:t>
            </a:r>
            <a:r>
              <a:rPr lang="en-US" sz="1200" b="0" i="0" u="none" strike="noStrike" kern="1200" baseline="0" dirty="0" smtClean="0">
                <a:solidFill>
                  <a:schemeClr val="tx1"/>
                </a:solidFill>
                <a:latin typeface="+mn-lt"/>
                <a:ea typeface="ヒラギノ角ゴ Pro W3" charset="0"/>
                <a:cs typeface="ヒラギノ角ゴ Pro W3" charset="0"/>
              </a:rPr>
              <a:t> </a:t>
            </a:r>
            <a:r>
              <a:rPr lang="en-US" sz="1200" b="0" i="0" u="none" strike="noStrike" kern="1200" baseline="0" dirty="0" err="1" smtClean="0">
                <a:solidFill>
                  <a:schemeClr val="tx1"/>
                </a:solidFill>
                <a:latin typeface="+mn-lt"/>
                <a:ea typeface="ヒラギノ角ゴ Pro W3" charset="0"/>
                <a:cs typeface="ヒラギノ角ゴ Pro W3" charset="0"/>
              </a:rPr>
              <a:t>branchname</a:t>
            </a:r>
            <a:r>
              <a:rPr lang="en-US" sz="1200" b="0" i="0" u="none" strike="noStrike" kern="1200" baseline="0" dirty="0" smtClean="0">
                <a:solidFill>
                  <a:schemeClr val="tx1"/>
                </a:solidFill>
                <a:latin typeface="+mn-lt"/>
                <a:ea typeface="ヒラギノ角ゴ Pro W3" charset="0"/>
                <a:cs typeface="ヒラギノ角ゴ Pro W3" charset="0"/>
              </a:rPr>
              <a:t> </a:t>
            </a:r>
            <a:r>
              <a:rPr lang="en-IN" sz="1200" b="0" i="0" u="none" strike="noStrike" kern="1200" baseline="0" dirty="0" smtClean="0">
                <a:solidFill>
                  <a:schemeClr val="tx1"/>
                </a:solidFill>
                <a:latin typeface="+mn-lt"/>
                <a:ea typeface="ヒラギノ角ゴ Pro W3" charset="0"/>
                <a:cs typeface="ヒラギノ角ゴ Pro W3" charset="0"/>
              </a:rPr>
              <a:t>out to </a:t>
            </a:r>
            <a:r>
              <a:rPr lang="en-IN" sz="1200" b="1" i="0" u="none" strike="noStrike" kern="1200" baseline="0" dirty="0" smtClean="0">
                <a:solidFill>
                  <a:schemeClr val="tx1"/>
                </a:solidFill>
                <a:latin typeface="+mn-lt"/>
                <a:ea typeface="ヒラギノ角ゴ Pro W3" charset="0"/>
                <a:cs typeface="ヒラギノ角ゴ Pro W3" charset="0"/>
              </a:rPr>
              <a:t>refs/heads/</a:t>
            </a:r>
            <a:r>
              <a:rPr lang="en-IN" sz="1200" b="1" i="0" u="none" strike="noStrike" kern="1200" baseline="0" dirty="0" err="1" smtClean="0">
                <a:solidFill>
                  <a:schemeClr val="tx1"/>
                </a:solidFill>
                <a:latin typeface="+mn-lt"/>
                <a:ea typeface="ヒラギノ角ゴ Pro W3" charset="0"/>
                <a:cs typeface="ヒラギノ角ゴ Pro W3" charset="0"/>
              </a:rPr>
              <a:t>serverfix:refs</a:t>
            </a:r>
            <a:r>
              <a:rPr lang="en-IN" sz="1200" b="1" i="0" u="none" strike="noStrike" kern="1200" baseline="0" dirty="0" smtClean="0">
                <a:solidFill>
                  <a:schemeClr val="tx1"/>
                </a:solidFill>
                <a:latin typeface="+mn-lt"/>
                <a:ea typeface="ヒラギノ角ゴ Pro W3" charset="0"/>
                <a:cs typeface="ヒラギノ角ゴ Pro W3" charset="0"/>
              </a:rPr>
              <a:t>/heads/</a:t>
            </a:r>
            <a:r>
              <a:rPr lang="en-IN" sz="1200" b="1" i="0" u="none" strike="noStrike" kern="1200" baseline="0" dirty="0" err="1" smtClean="0">
                <a:solidFill>
                  <a:schemeClr val="tx1"/>
                </a:solidFill>
                <a:latin typeface="+mn-lt"/>
                <a:ea typeface="ヒラギノ角ゴ Pro W3" charset="0"/>
                <a:cs typeface="ヒラギノ角ゴ Pro W3" charset="0"/>
              </a:rPr>
              <a:t>serverfix</a:t>
            </a:r>
            <a:r>
              <a:rPr lang="en-IN" sz="1200" b="0" i="0" u="none" strike="noStrike" kern="1200" baseline="0" dirty="0" smtClean="0">
                <a:solidFill>
                  <a:schemeClr val="tx1"/>
                </a:solidFill>
                <a:latin typeface="+mn-lt"/>
                <a:ea typeface="ヒラギノ角ゴ Pro W3" charset="0"/>
                <a:cs typeface="ヒラギノ角ゴ Pro W3" charset="0"/>
              </a:rPr>
              <a:t>, which </a:t>
            </a:r>
            <a:r>
              <a:rPr lang="en-US" sz="1200" b="0" i="0" u="none" strike="noStrike" kern="1200" baseline="0" dirty="0" smtClean="0">
                <a:solidFill>
                  <a:schemeClr val="tx1"/>
                </a:solidFill>
                <a:latin typeface="+mn-lt"/>
                <a:ea typeface="ヒラギノ角ゴ Pro W3" charset="0"/>
                <a:cs typeface="ヒラギノ角ゴ Pro W3" charset="0"/>
              </a:rPr>
              <a:t>means, </a:t>
            </a:r>
          </a:p>
          <a:p>
            <a:r>
              <a:rPr lang="en-US" sz="1200" b="0" i="0" u="none" strike="noStrike" kern="1200" baseline="0" dirty="0" smtClean="0">
                <a:solidFill>
                  <a:schemeClr val="tx1"/>
                </a:solidFill>
                <a:latin typeface="+mn-lt"/>
                <a:ea typeface="ヒラギノ角ゴ Pro W3" charset="0"/>
                <a:cs typeface="ヒラギノ角ゴ Pro W3" charset="0"/>
              </a:rPr>
              <a:t>“Take my </a:t>
            </a:r>
            <a:r>
              <a:rPr lang="en-US" sz="1200" b="0" i="0" u="none" strike="noStrike" kern="1200" baseline="0" dirty="0" err="1" smtClean="0">
                <a:solidFill>
                  <a:schemeClr val="tx1"/>
                </a:solidFill>
                <a:latin typeface="+mn-lt"/>
                <a:ea typeface="ヒラギノ角ゴ Pro W3" charset="0"/>
                <a:cs typeface="ヒラギノ角ゴ Pro W3" charset="0"/>
              </a:rPr>
              <a:t>serverfix</a:t>
            </a:r>
            <a:r>
              <a:rPr lang="en-US" sz="1200" b="0" i="0" u="none" strike="noStrike" kern="1200" baseline="0" dirty="0" smtClean="0">
                <a:solidFill>
                  <a:schemeClr val="tx1"/>
                </a:solidFill>
                <a:latin typeface="+mn-lt"/>
                <a:ea typeface="ヒラギノ角ゴ Pro W3" charset="0"/>
                <a:cs typeface="ヒラギノ角ゴ Pro W3" charset="0"/>
              </a:rPr>
              <a:t> local branch and push it to update the remote’s </a:t>
            </a:r>
            <a:r>
              <a:rPr lang="en-US" sz="1200" b="0" i="0" u="none" strike="noStrike" kern="1200" baseline="0" dirty="0" err="1" smtClean="0">
                <a:solidFill>
                  <a:schemeClr val="tx1"/>
                </a:solidFill>
                <a:latin typeface="+mn-lt"/>
                <a:ea typeface="ヒラギノ角ゴ Pro W3" charset="0"/>
                <a:cs typeface="ヒラギノ角ゴ Pro W3" charset="0"/>
              </a:rPr>
              <a:t>serverfix</a:t>
            </a:r>
            <a:r>
              <a:rPr lang="en-US" sz="1200" b="0" i="0" u="none" strike="noStrike" kern="1200" baseline="0" dirty="0" smtClean="0">
                <a:solidFill>
                  <a:schemeClr val="tx1"/>
                </a:solidFill>
                <a:latin typeface="+mn-lt"/>
                <a:ea typeface="ヒラギノ角ゴ Pro W3" charset="0"/>
                <a:cs typeface="ヒラギノ角ゴ Pro W3" charset="0"/>
              </a:rPr>
              <a:t> branch.” We’ll go over the refs/heads/ part in detail later, but you can generally leave it off.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You can also do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push origin </a:t>
            </a:r>
            <a:r>
              <a:rPr lang="en-US" sz="1200" b="1" i="0" u="none" strike="noStrike" kern="1200" baseline="0" dirty="0" err="1" smtClean="0">
                <a:solidFill>
                  <a:schemeClr val="tx1"/>
                </a:solidFill>
                <a:latin typeface="+mn-lt"/>
                <a:ea typeface="ヒラギノ角ゴ Pro W3" charset="0"/>
                <a:cs typeface="ヒラギノ角ゴ Pro W3" charset="0"/>
              </a:rPr>
              <a:t>serverfix:serverfix</a:t>
            </a:r>
            <a:r>
              <a:rPr lang="en-US" sz="1200" b="0" i="0" u="none" strike="noStrike" kern="1200" baseline="0" dirty="0" smtClean="0">
                <a:solidFill>
                  <a:schemeClr val="tx1"/>
                </a:solidFill>
                <a:latin typeface="+mn-lt"/>
                <a:ea typeface="ヒラギノ角ゴ Pro W3" charset="0"/>
                <a:cs typeface="ヒラギノ角ゴ Pro W3" charset="0"/>
              </a:rPr>
              <a:t>, which does the same thing – it says, “Take my </a:t>
            </a:r>
            <a:r>
              <a:rPr lang="en-US" sz="1200" b="0" i="0" u="none" strike="noStrike" kern="1200" baseline="0" dirty="0" err="1" smtClean="0">
                <a:solidFill>
                  <a:schemeClr val="tx1"/>
                </a:solidFill>
                <a:latin typeface="+mn-lt"/>
                <a:ea typeface="ヒラギノ角ゴ Pro W3" charset="0"/>
                <a:cs typeface="ヒラギノ角ゴ Pro W3" charset="0"/>
              </a:rPr>
              <a:t>serverfix</a:t>
            </a:r>
            <a:r>
              <a:rPr lang="en-US" sz="1200" b="0" i="0" u="none" strike="noStrike" kern="1200" baseline="0" dirty="0" smtClean="0">
                <a:solidFill>
                  <a:schemeClr val="tx1"/>
                </a:solidFill>
                <a:latin typeface="+mn-lt"/>
                <a:ea typeface="ヒラギノ角ゴ Pro W3" charset="0"/>
                <a:cs typeface="ヒラギノ角ゴ Pro W3" charset="0"/>
              </a:rPr>
              <a:t> and make it the remote’s </a:t>
            </a:r>
            <a:r>
              <a:rPr lang="en-US" sz="1200" b="0" i="0" u="none" strike="noStrike" kern="1200" baseline="0" dirty="0" err="1" smtClean="0">
                <a:solidFill>
                  <a:schemeClr val="tx1"/>
                </a:solidFill>
                <a:latin typeface="+mn-lt"/>
                <a:ea typeface="ヒラギノ角ゴ Pro W3" charset="0"/>
                <a:cs typeface="ヒラギノ角ゴ Pro W3" charset="0"/>
              </a:rPr>
              <a:t>serverfix</a:t>
            </a:r>
            <a:r>
              <a:rPr lang="en-US" sz="1200" b="0" i="0" u="none" strike="noStrike" kern="1200" baseline="0" dirty="0" smtClean="0">
                <a:solidFill>
                  <a:schemeClr val="tx1"/>
                </a:solidFill>
                <a:latin typeface="+mn-lt"/>
                <a:ea typeface="ヒラギノ角ゴ Pro W3" charset="0"/>
                <a:cs typeface="ヒラギノ角ゴ Pro W3" charset="0"/>
              </a:rPr>
              <a:t>.”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 can use this format to push a local branch into a remote branch that is named differently. </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If you didn’t want it to be called </a:t>
            </a:r>
            <a:r>
              <a:rPr lang="en-US" sz="1200" b="0" i="0" u="none" strike="noStrike" kern="1200" baseline="0" dirty="0" err="1" smtClean="0">
                <a:solidFill>
                  <a:schemeClr val="tx1"/>
                </a:solidFill>
                <a:latin typeface="+mn-lt"/>
                <a:ea typeface="ヒラギノ角ゴ Pro W3" charset="0"/>
                <a:cs typeface="ヒラギノ角ゴ Pro W3" charset="0"/>
              </a:rPr>
              <a:t>serverfix</a:t>
            </a:r>
            <a:r>
              <a:rPr lang="en-US" sz="1200" b="0" i="0" u="none" strike="noStrike" kern="1200" baseline="0" dirty="0" smtClean="0">
                <a:solidFill>
                  <a:schemeClr val="tx1"/>
                </a:solidFill>
                <a:latin typeface="+mn-lt"/>
                <a:ea typeface="ヒラギノ角ゴ Pro W3" charset="0"/>
                <a:cs typeface="ヒラギノ角ゴ Pro W3" charset="0"/>
              </a:rPr>
              <a:t> on the remote, you could instead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push origin </a:t>
            </a:r>
            <a:r>
              <a:rPr lang="en-US" sz="1200" b="1" i="0" u="none" strike="noStrike" kern="1200" baseline="0" dirty="0" err="1" smtClean="0">
                <a:solidFill>
                  <a:schemeClr val="tx1"/>
                </a:solidFill>
                <a:latin typeface="+mn-lt"/>
                <a:ea typeface="ヒラギノ角ゴ Pro W3" charset="0"/>
                <a:cs typeface="ヒラギノ角ゴ Pro W3" charset="0"/>
              </a:rPr>
              <a:t>serverfix:awesomebranch</a:t>
            </a:r>
            <a:r>
              <a:rPr lang="en-US" sz="1200" b="0" i="0" u="none" strike="noStrike" kern="1200" baseline="0" dirty="0" smtClean="0">
                <a:solidFill>
                  <a:schemeClr val="tx1"/>
                </a:solidFill>
                <a:latin typeface="+mn-lt"/>
                <a:ea typeface="ヒラギノ角ゴ Pro W3" charset="0"/>
                <a:cs typeface="ヒラギノ角ゴ Pro W3" charset="0"/>
              </a:rPr>
              <a:t> to push your local </a:t>
            </a:r>
            <a:r>
              <a:rPr lang="en-US" sz="1200" b="0" i="0" u="none" strike="noStrike" kern="1200" baseline="0" dirty="0" err="1" smtClean="0">
                <a:solidFill>
                  <a:schemeClr val="tx1"/>
                </a:solidFill>
                <a:latin typeface="+mn-lt"/>
                <a:ea typeface="ヒラギノ角ゴ Pro W3" charset="0"/>
                <a:cs typeface="ヒラギノ角ゴ Pro W3" charset="0"/>
              </a:rPr>
              <a:t>serverfix</a:t>
            </a:r>
            <a:r>
              <a:rPr lang="en-US" sz="1200" b="0" i="0" u="none" strike="noStrike" kern="1200" baseline="0" dirty="0" smtClean="0">
                <a:solidFill>
                  <a:schemeClr val="tx1"/>
                </a:solidFill>
                <a:latin typeface="+mn-lt"/>
                <a:ea typeface="ヒラギノ角ゴ Pro W3" charset="0"/>
                <a:cs typeface="ヒラギノ角ゴ Pro W3" charset="0"/>
              </a:rPr>
              <a:t> branch to the </a:t>
            </a:r>
            <a:r>
              <a:rPr lang="en-US" sz="1200" b="0" i="0" u="none" strike="noStrike" kern="1200" baseline="0" dirty="0" err="1" smtClean="0">
                <a:solidFill>
                  <a:schemeClr val="tx1"/>
                </a:solidFill>
                <a:latin typeface="+mn-lt"/>
                <a:ea typeface="ヒラギノ角ゴ Pro W3" charset="0"/>
                <a:cs typeface="ヒラギノ角ゴ Pro W3" charset="0"/>
              </a:rPr>
              <a:t>awesomebranch</a:t>
            </a:r>
            <a:r>
              <a:rPr lang="en-US" sz="1200" b="0" i="0" u="none" strike="noStrike" kern="1200" baseline="0" dirty="0" smtClean="0">
                <a:solidFill>
                  <a:schemeClr val="tx1"/>
                </a:solidFill>
                <a:latin typeface="+mn-lt"/>
                <a:ea typeface="ヒラギノ角ゴ Pro W3" charset="0"/>
                <a:cs typeface="ヒラギノ角ゴ Pro W3" charset="0"/>
              </a:rPr>
              <a:t> branch on the remote project.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The next time one of your collaborators fetches from the server, they will get a reference to where the server’s version of </a:t>
            </a:r>
            <a:r>
              <a:rPr lang="en-US" sz="1200" b="0" i="0" u="none" strike="noStrike" kern="1200" baseline="0" dirty="0" err="1" smtClean="0">
                <a:solidFill>
                  <a:schemeClr val="tx1"/>
                </a:solidFill>
                <a:latin typeface="+mn-lt"/>
                <a:ea typeface="ヒラギノ角ゴ Pro W3" charset="0"/>
                <a:cs typeface="ヒラギノ角ゴ Pro W3" charset="0"/>
              </a:rPr>
              <a:t>serverfix</a:t>
            </a:r>
            <a:r>
              <a:rPr lang="en-US" sz="1200" b="0" i="0" u="none" strike="noStrike" kern="1200" baseline="0" dirty="0" smtClean="0">
                <a:solidFill>
                  <a:schemeClr val="tx1"/>
                </a:solidFill>
                <a:latin typeface="+mn-lt"/>
                <a:ea typeface="ヒラギノ角ゴ Pro W3" charset="0"/>
                <a:cs typeface="ヒラギノ角ゴ Pro W3" charset="0"/>
              </a:rPr>
              <a:t> is under the remote </a:t>
            </a:r>
            <a:r>
              <a:rPr lang="en-IN" sz="1200" b="0" i="0" u="none" strike="noStrike" kern="1200" baseline="0" dirty="0" smtClean="0">
                <a:solidFill>
                  <a:schemeClr val="tx1"/>
                </a:solidFill>
                <a:latin typeface="+mn-lt"/>
                <a:ea typeface="ヒラギノ角ゴ Pro W3" charset="0"/>
                <a:cs typeface="ヒラギノ角ゴ Pro W3" charset="0"/>
              </a:rPr>
              <a:t>branch origin/</a:t>
            </a:r>
            <a:r>
              <a:rPr lang="en-IN" sz="1200" b="0" i="0" u="none" strike="noStrike" kern="1200" baseline="0" dirty="0" err="1" smtClean="0">
                <a:solidFill>
                  <a:schemeClr val="tx1"/>
                </a:solidFill>
                <a:latin typeface="+mn-lt"/>
                <a:ea typeface="ヒラギノ角ゴ Pro W3" charset="0"/>
                <a:cs typeface="ヒラギノ角ゴ Pro W3" charset="0"/>
              </a:rPr>
              <a:t>serverfix</a:t>
            </a:r>
            <a:r>
              <a:rPr lang="en-IN" sz="1200" b="0" i="0" u="none" strike="noStrike" kern="1200" baseline="0" dirty="0" smtClean="0">
                <a:solidFill>
                  <a:schemeClr val="tx1"/>
                </a:solidFill>
                <a:latin typeface="+mn-lt"/>
                <a:ea typeface="ヒラギノ角ゴ Pro W3" charset="0"/>
                <a:cs typeface="ヒラギノ角ゴ Pro W3" charset="0"/>
              </a:rPr>
              <a:t>:</a:t>
            </a:r>
          </a:p>
          <a:p>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IN"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It’s important to note that when you do a fetch that brings down new remote branches, you don’t automatically have local, editable copies of them. </a:t>
            </a:r>
          </a:p>
          <a:p>
            <a:r>
              <a:rPr lang="en-US" sz="1200" b="0" i="0" u="none" strike="noStrike" kern="1200" baseline="0" dirty="0" smtClean="0">
                <a:solidFill>
                  <a:schemeClr val="tx1"/>
                </a:solidFill>
                <a:latin typeface="+mn-lt"/>
                <a:ea typeface="ヒラギノ角ゴ Pro W3" charset="0"/>
                <a:cs typeface="ヒラギノ角ゴ Pro W3" charset="0"/>
              </a:rPr>
              <a:t>In other words, in this case, you don’t have a new </a:t>
            </a:r>
            <a:r>
              <a:rPr lang="en-US" sz="1200" b="0" i="0" u="none" strike="noStrike" kern="1200" baseline="0" dirty="0" err="1" smtClean="0">
                <a:solidFill>
                  <a:schemeClr val="tx1"/>
                </a:solidFill>
                <a:latin typeface="+mn-lt"/>
                <a:ea typeface="ヒラギノ角ゴ Pro W3" charset="0"/>
                <a:cs typeface="ヒラギノ角ゴ Pro W3" charset="0"/>
              </a:rPr>
              <a:t>serverfix</a:t>
            </a:r>
            <a:r>
              <a:rPr lang="en-US" sz="1200" b="0" i="0" u="none" strike="noStrike" kern="1200" baseline="0" dirty="0" smtClean="0">
                <a:solidFill>
                  <a:schemeClr val="tx1"/>
                </a:solidFill>
                <a:latin typeface="+mn-lt"/>
                <a:ea typeface="ヒラギノ角ゴ Pro W3" charset="0"/>
                <a:cs typeface="ヒラギノ角ゴ Pro W3" charset="0"/>
              </a:rPr>
              <a:t> branch – you only have an origin/</a:t>
            </a:r>
            <a:r>
              <a:rPr lang="en-US" sz="1200" b="0" i="0" u="none" strike="noStrike" kern="1200" baseline="0" dirty="0" err="1" smtClean="0">
                <a:solidFill>
                  <a:schemeClr val="tx1"/>
                </a:solidFill>
                <a:latin typeface="+mn-lt"/>
                <a:ea typeface="ヒラギノ角ゴ Pro W3" charset="0"/>
                <a:cs typeface="ヒラギノ角ゴ Pro W3" charset="0"/>
              </a:rPr>
              <a:t>serverfix</a:t>
            </a:r>
            <a:r>
              <a:rPr lang="en-US" sz="1200" b="0" i="0" u="none" strike="noStrike" kern="1200" baseline="0" dirty="0" smtClean="0">
                <a:solidFill>
                  <a:schemeClr val="tx1"/>
                </a:solidFill>
                <a:latin typeface="+mn-lt"/>
                <a:ea typeface="ヒラギノ角ゴ Pro W3" charset="0"/>
                <a:cs typeface="ヒラギノ角ゴ Pro W3" charset="0"/>
              </a:rPr>
              <a:t> pointer that you can’t modify.</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To merge this work into your current working branch, you can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merge origin/</a:t>
            </a:r>
            <a:r>
              <a:rPr lang="en-US" sz="1200" b="1" i="0" u="none" strike="noStrike" kern="1200" baseline="0" dirty="0" err="1" smtClean="0">
                <a:solidFill>
                  <a:schemeClr val="tx1"/>
                </a:solidFill>
                <a:latin typeface="+mn-lt"/>
                <a:ea typeface="ヒラギノ角ゴ Pro W3" charset="0"/>
                <a:cs typeface="ヒラギノ角ゴ Pro W3" charset="0"/>
              </a:rPr>
              <a:t>serverfix</a:t>
            </a:r>
            <a:r>
              <a:rPr lang="en-US" sz="1200" b="0" i="0" u="none" strike="noStrike" kern="1200" baseline="0" dirty="0" smtClean="0">
                <a:solidFill>
                  <a:schemeClr val="tx1"/>
                </a:solidFill>
                <a:latin typeface="+mn-lt"/>
                <a:ea typeface="ヒラギノ角ゴ Pro W3" charset="0"/>
                <a:cs typeface="ヒラギノ角ゴ Pro W3" charset="0"/>
              </a:rPr>
              <a:t>. </a:t>
            </a:r>
          </a:p>
          <a:p>
            <a:r>
              <a:rPr lang="en-US" sz="1200" b="0" i="0" u="none" strike="noStrike" kern="1200" baseline="0" dirty="0" smtClean="0">
                <a:solidFill>
                  <a:schemeClr val="tx1"/>
                </a:solidFill>
                <a:latin typeface="+mn-lt"/>
                <a:ea typeface="ヒラギノ角ゴ Pro W3" charset="0"/>
                <a:cs typeface="ヒラギノ角ゴ Pro W3" charset="0"/>
              </a:rPr>
              <a:t>If you want your own </a:t>
            </a:r>
            <a:r>
              <a:rPr lang="en-US" sz="1200" b="0" i="0" u="none" strike="noStrike" kern="1200" baseline="0" dirty="0" err="1" smtClean="0">
                <a:solidFill>
                  <a:schemeClr val="tx1"/>
                </a:solidFill>
                <a:latin typeface="+mn-lt"/>
                <a:ea typeface="ヒラギノ角ゴ Pro W3" charset="0"/>
                <a:cs typeface="ヒラギノ角ゴ Pro W3" charset="0"/>
              </a:rPr>
              <a:t>serverfix</a:t>
            </a:r>
            <a:r>
              <a:rPr lang="en-US" sz="1200" b="0" i="0" u="none" strike="noStrike" kern="1200" baseline="0" dirty="0" smtClean="0">
                <a:solidFill>
                  <a:schemeClr val="tx1"/>
                </a:solidFill>
                <a:latin typeface="+mn-lt"/>
                <a:ea typeface="ヒラギノ角ゴ Pro W3" charset="0"/>
                <a:cs typeface="ヒラギノ角ゴ Pro W3" charset="0"/>
              </a:rPr>
              <a:t> branch that you can work on, you can base it off your remote branch:</a:t>
            </a:r>
          </a:p>
          <a:p>
            <a:r>
              <a:rPr lang="en-US" sz="1200" b="0" i="0" u="none" strike="noStrike" kern="1200" baseline="0" dirty="0" smtClean="0">
                <a:solidFill>
                  <a:schemeClr val="tx1"/>
                </a:solidFill>
                <a:latin typeface="+mn-lt"/>
                <a:ea typeface="ヒラギノ角ゴ Pro W3" charset="0"/>
                <a:cs typeface="ヒラギノ角ゴ Pro W3" charset="0"/>
              </a:rPr>
              <a:t>&lt;5</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This gives you a local branch that you can work on that starts where origin/</a:t>
            </a:r>
            <a:r>
              <a:rPr lang="en-IN" sz="1200" b="0" i="0" u="none" strike="noStrike" kern="1200" baseline="0" dirty="0" err="1" smtClean="0">
                <a:solidFill>
                  <a:schemeClr val="tx1"/>
                </a:solidFill>
                <a:latin typeface="+mn-lt"/>
                <a:ea typeface="ヒラギノ角ゴ Pro W3" charset="0"/>
                <a:cs typeface="ヒラギノ角ゴ Pro W3" charset="0"/>
              </a:rPr>
              <a:t>serverfix</a:t>
            </a:r>
            <a:r>
              <a:rPr lang="en-IN" sz="1200" b="0" i="0" u="none" strike="noStrike" kern="1200" baseline="0" dirty="0" smtClean="0">
                <a:solidFill>
                  <a:schemeClr val="tx1"/>
                </a:solidFill>
                <a:latin typeface="+mn-lt"/>
                <a:ea typeface="ヒラギノ角ゴ Pro W3" charset="0"/>
                <a:cs typeface="ヒラギノ角ゴ Pro W3" charset="0"/>
              </a:rPr>
              <a:t> is.</a:t>
            </a:r>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21</a:t>
            </a:fld>
            <a:endParaRPr lang="en-US"/>
          </a:p>
        </p:txBody>
      </p:sp>
    </p:spTree>
    <p:extLst>
      <p:ext uri="{BB962C8B-B14F-4D97-AF65-F5344CB8AC3E}">
        <p14:creationId xmlns:p14="http://schemas.microsoft.com/office/powerpoint/2010/main" val="2252255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Checking out a local branch from a remote branch automatically creates what is called a “tracking branch” (or sometimes an “upstream branch”). </a:t>
            </a:r>
          </a:p>
          <a:p>
            <a:r>
              <a:rPr lang="en-US" sz="1200" b="0" i="0" u="none" strike="noStrike" kern="1200" baseline="0" dirty="0" smtClean="0">
                <a:solidFill>
                  <a:schemeClr val="tx1"/>
                </a:solidFill>
                <a:latin typeface="+mn-lt"/>
                <a:ea typeface="ヒラギノ角ゴ Pro W3" charset="0"/>
                <a:cs typeface="ヒラギノ角ゴ Pro W3" charset="0"/>
              </a:rPr>
              <a:t>Tracking branches are local branches that have a direct relationship to a remote branch. </a:t>
            </a:r>
          </a:p>
          <a:p>
            <a:r>
              <a:rPr lang="en-US" sz="1200" b="0" i="0" u="none" strike="noStrike" kern="1200" baseline="0" dirty="0" smtClean="0">
                <a:solidFill>
                  <a:schemeClr val="tx1"/>
                </a:solidFill>
                <a:latin typeface="+mn-lt"/>
                <a:ea typeface="ヒラギノ角ゴ Pro W3" charset="0"/>
                <a:cs typeface="ヒラギノ角ゴ Pro W3" charset="0"/>
              </a:rPr>
              <a:t>If you’re on a tracking branch and type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pull</a:t>
            </a:r>
            <a:r>
              <a:rPr lang="en-US" sz="1200" b="0" i="0" u="none" strike="noStrike" kern="1200" baseline="0" dirty="0" smtClean="0">
                <a:solidFill>
                  <a:schemeClr val="tx1"/>
                </a:solidFill>
                <a:latin typeface="+mn-lt"/>
                <a:ea typeface="ヒラギノ角ゴ Pro W3" charset="0"/>
                <a:cs typeface="ヒラギノ角ゴ Pro W3" charset="0"/>
              </a:rPr>
              <a:t>, Git automatically knows which server to fetch from and branch to merge into.</a:t>
            </a:r>
          </a:p>
          <a:p>
            <a:r>
              <a:rPr lang="en-US" sz="1200" b="0" i="0" u="none" strike="noStrike" kern="1200" baseline="0" dirty="0" smtClean="0">
                <a:solidFill>
                  <a:schemeClr val="tx1"/>
                </a:solidFill>
                <a:latin typeface="+mn-lt"/>
                <a:ea typeface="ヒラギノ角ゴ Pro W3" charset="0"/>
                <a:cs typeface="ヒラギノ角ゴ Pro W3" charset="0"/>
              </a:rPr>
              <a:t>When you clone a repository, it generally automatically creates a master branch that tracks origin/master.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The simple case is the example you just saw, running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checkout -b [branch] [</a:t>
            </a:r>
            <a:r>
              <a:rPr lang="en-US" sz="1200" b="1" i="0" u="none" strike="noStrike" kern="1200" baseline="0" dirty="0" err="1" smtClean="0">
                <a:solidFill>
                  <a:schemeClr val="tx1"/>
                </a:solidFill>
                <a:latin typeface="+mn-lt"/>
                <a:ea typeface="ヒラギノ角ゴ Pro W3" charset="0"/>
                <a:cs typeface="ヒラギノ角ゴ Pro W3" charset="0"/>
              </a:rPr>
              <a:t>remotename</a:t>
            </a:r>
            <a:r>
              <a:rPr lang="en-US" sz="1200" b="1" i="0" u="none" strike="noStrike" kern="1200" baseline="0" dirty="0" smtClean="0">
                <a:solidFill>
                  <a:schemeClr val="tx1"/>
                </a:solidFill>
                <a:latin typeface="+mn-lt"/>
                <a:ea typeface="ヒラギノ角ゴ Pro W3" charset="0"/>
                <a:cs typeface="ヒラギノ角ゴ Pro W3" charset="0"/>
              </a:rPr>
              <a:t>]/[branch].</a:t>
            </a:r>
            <a:r>
              <a:rPr lang="en-US" sz="1200" b="0" i="0" u="none" strike="noStrike" kern="1200" baseline="0" dirty="0" smtClean="0">
                <a:solidFill>
                  <a:schemeClr val="tx1"/>
                </a:solidFill>
                <a:latin typeface="+mn-lt"/>
                <a:ea typeface="ヒラギノ角ゴ Pro W3" charset="0"/>
                <a:cs typeface="ヒラギノ角ゴ Pro W3" charset="0"/>
              </a:rPr>
              <a:t>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This is a common enough operation that </a:t>
            </a:r>
            <a:r>
              <a:rPr lang="en-US" sz="1200" b="0"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 provides the </a:t>
            </a:r>
            <a:r>
              <a:rPr lang="en-US" sz="1200" b="1" i="0" u="none" strike="noStrike" kern="1200" baseline="0" dirty="0" smtClean="0">
                <a:solidFill>
                  <a:schemeClr val="tx1"/>
                </a:solidFill>
                <a:latin typeface="+mn-lt"/>
                <a:ea typeface="ヒラギノ角ゴ Pro W3" charset="0"/>
                <a:cs typeface="ヒラギノ角ゴ Pro W3" charset="0"/>
              </a:rPr>
              <a:t>--track</a:t>
            </a:r>
            <a:r>
              <a:rPr lang="en-US" sz="1200" b="0" i="0" u="none" strike="noStrike" kern="1200" baseline="0" dirty="0" smtClean="0">
                <a:solidFill>
                  <a:schemeClr val="tx1"/>
                </a:solidFill>
                <a:latin typeface="+mn-lt"/>
                <a:ea typeface="ヒラギノ角ゴ Pro W3" charset="0"/>
                <a:cs typeface="ヒラギノ角ゴ Pro W3" charset="0"/>
              </a:rPr>
              <a:t> shorthand:</a:t>
            </a:r>
          </a:p>
          <a:p>
            <a:r>
              <a:rPr lang="en-US" sz="1200" b="0" dirty="0" smtClean="0">
                <a:solidFill>
                  <a:schemeClr val="accent6">
                    <a:lumMod val="50000"/>
                  </a:schemeClr>
                </a:solidFill>
                <a:latin typeface="Courier New" panose="02070309020205020404" pitchFamily="49" charset="0"/>
                <a:cs typeface="Courier New" panose="02070309020205020404" pitchFamily="49" charset="0"/>
              </a:rPr>
              <a:t>&lt;2</a:t>
            </a:r>
            <a:r>
              <a:rPr lang="en-US" sz="1200" b="0" baseline="30000" dirty="0" smtClean="0">
                <a:solidFill>
                  <a:schemeClr val="accent6">
                    <a:lumMod val="50000"/>
                  </a:schemeClr>
                </a:solidFill>
                <a:latin typeface="Courier New" panose="02070309020205020404" pitchFamily="49" charset="0"/>
                <a:cs typeface="Courier New" panose="02070309020205020404" pitchFamily="49" charset="0"/>
              </a:rPr>
              <a:t>nd</a:t>
            </a:r>
            <a:r>
              <a:rPr lang="en-US" sz="1200" b="0" dirty="0" smtClean="0">
                <a:solidFill>
                  <a:schemeClr val="accent6">
                    <a:lumMod val="50000"/>
                  </a:schemeClr>
                </a:solidFill>
                <a:latin typeface="Courier New" panose="02070309020205020404" pitchFamily="49" charset="0"/>
                <a:cs typeface="Courier New" panose="02070309020205020404" pitchFamily="49" charset="0"/>
              </a:rPr>
              <a:t> animation&gt;</a:t>
            </a:r>
          </a:p>
          <a:p>
            <a:r>
              <a:rPr lang="en-US" sz="1200" b="1" dirty="0" err="1" smtClean="0">
                <a:solidFill>
                  <a:schemeClr val="accent6">
                    <a:lumMod val="50000"/>
                  </a:schemeClr>
                </a:solidFill>
                <a:latin typeface="Courier New" panose="02070309020205020404" pitchFamily="49" charset="0"/>
                <a:cs typeface="Courier New" panose="02070309020205020404" pitchFamily="49" charset="0"/>
              </a:rPr>
              <a:t>git</a:t>
            </a:r>
            <a:r>
              <a:rPr lang="en-US" sz="1200" b="1" dirty="0" smtClean="0">
                <a:solidFill>
                  <a:schemeClr val="accent6">
                    <a:lumMod val="50000"/>
                  </a:schemeClr>
                </a:solidFill>
                <a:latin typeface="Courier New" panose="02070309020205020404" pitchFamily="49" charset="0"/>
                <a:cs typeface="Courier New" panose="02070309020205020404" pitchFamily="49" charset="0"/>
              </a:rPr>
              <a:t> checkout --track origin/</a:t>
            </a:r>
            <a:r>
              <a:rPr lang="en-US" sz="1200" b="1" dirty="0" err="1" smtClean="0">
                <a:solidFill>
                  <a:schemeClr val="accent6">
                    <a:lumMod val="50000"/>
                  </a:schemeClr>
                </a:solidFill>
                <a:latin typeface="Courier New" panose="02070309020205020404" pitchFamily="49" charset="0"/>
                <a:cs typeface="Courier New" panose="02070309020205020404" pitchFamily="49" charset="0"/>
              </a:rPr>
              <a:t>serverfix</a:t>
            </a:r>
            <a:endParaRPr lang="en-US" sz="1200" b="1"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To set up a local branch with a different name than the remote branch, you can easily use the first version with a different local branch name:</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Now, your local branch </a:t>
            </a:r>
            <a:r>
              <a:rPr lang="en-US" sz="1200" b="1" i="0" u="none" strike="noStrike" kern="1200" baseline="0" dirty="0" smtClean="0">
                <a:solidFill>
                  <a:schemeClr val="tx1"/>
                </a:solidFill>
                <a:latin typeface="+mn-lt"/>
                <a:ea typeface="ヒラギノ角ゴ Pro W3" charset="0"/>
                <a:cs typeface="ヒラギノ角ゴ Pro W3" charset="0"/>
              </a:rPr>
              <a:t>sf</a:t>
            </a:r>
            <a:r>
              <a:rPr lang="en-US" sz="1200" b="0" i="0" u="none" strike="noStrike" kern="1200" baseline="0" dirty="0" smtClean="0">
                <a:solidFill>
                  <a:schemeClr val="tx1"/>
                </a:solidFill>
                <a:latin typeface="+mn-lt"/>
                <a:ea typeface="ヒラギノ角ゴ Pro W3" charset="0"/>
                <a:cs typeface="ヒラギノ角ゴ Pro W3" charset="0"/>
              </a:rPr>
              <a:t> will automatically pull from </a:t>
            </a:r>
            <a:r>
              <a:rPr lang="en-US" sz="1200" b="1" i="1" u="none" strike="noStrike" kern="1200" baseline="0" dirty="0" smtClean="0">
                <a:solidFill>
                  <a:schemeClr val="tx1"/>
                </a:solidFill>
                <a:latin typeface="+mn-lt"/>
                <a:ea typeface="ヒラギノ角ゴ Pro W3" charset="0"/>
                <a:cs typeface="ヒラギノ角ゴ Pro W3" charset="0"/>
              </a:rPr>
              <a:t>origin/</a:t>
            </a:r>
            <a:r>
              <a:rPr lang="en-US" sz="1200" b="1" i="1" u="none" strike="noStrike" kern="1200" baseline="0" dirty="0" err="1" smtClean="0">
                <a:solidFill>
                  <a:schemeClr val="tx1"/>
                </a:solidFill>
                <a:latin typeface="+mn-lt"/>
                <a:ea typeface="ヒラギノ角ゴ Pro W3" charset="0"/>
                <a:cs typeface="ヒラギノ角ゴ Pro W3" charset="0"/>
              </a:rPr>
              <a:t>serverfix</a:t>
            </a:r>
            <a:r>
              <a:rPr lang="en-US" sz="1200" b="0" i="0" u="none" strike="noStrike" kern="1200" baseline="0" dirty="0" smtClean="0">
                <a:solidFill>
                  <a:schemeClr val="tx1"/>
                </a:solidFill>
                <a:latin typeface="+mn-lt"/>
                <a:ea typeface="ヒラギノ角ゴ Pro W3" charset="0"/>
                <a:cs typeface="ヒラギノ角ゴ Pro W3" charset="0"/>
              </a:rPr>
              <a:t>. </a:t>
            </a:r>
          </a:p>
          <a:p>
            <a:r>
              <a:rPr lang="en-US" sz="1200" b="0" i="0" u="none" strike="noStrike" kern="1200" baseline="0" dirty="0" smtClean="0">
                <a:solidFill>
                  <a:schemeClr val="tx1"/>
                </a:solidFill>
                <a:latin typeface="+mn-lt"/>
                <a:ea typeface="ヒラギノ角ゴ Pro W3" charset="0"/>
                <a:cs typeface="ヒラギノ角ゴ Pro W3" charset="0"/>
              </a:rPr>
              <a:t>If you already have a local branch and want to set it to a remote branch you just pulled down, or want to change the upstream branch you’re tracking, you can use the </a:t>
            </a:r>
            <a:r>
              <a:rPr lang="en-US" sz="1200" b="1" i="0" u="none" strike="noStrike" kern="1200" baseline="0" dirty="0" smtClean="0">
                <a:solidFill>
                  <a:schemeClr val="tx1"/>
                </a:solidFill>
                <a:latin typeface="+mn-lt"/>
                <a:ea typeface="ヒラギノ角ゴ Pro W3" charset="0"/>
                <a:cs typeface="ヒラギノ角ゴ Pro W3" charset="0"/>
              </a:rPr>
              <a:t>-u</a:t>
            </a:r>
            <a:r>
              <a:rPr lang="en-US" sz="1200" b="0" i="0" u="none" strike="noStrike" kern="1200" baseline="0" dirty="0" smtClean="0">
                <a:solidFill>
                  <a:schemeClr val="tx1"/>
                </a:solidFill>
                <a:latin typeface="+mn-lt"/>
                <a:ea typeface="ヒラギノ角ゴ Pro W3" charset="0"/>
                <a:cs typeface="ヒラギノ角ゴ Pro W3" charset="0"/>
              </a:rPr>
              <a:t> or </a:t>
            </a:r>
            <a:r>
              <a:rPr lang="en-US" sz="1200" b="1" i="0" u="none" strike="noStrike" kern="1200" baseline="0" dirty="0" smtClean="0">
                <a:solidFill>
                  <a:schemeClr val="tx1"/>
                </a:solidFill>
                <a:latin typeface="+mn-lt"/>
                <a:ea typeface="ヒラギノ角ゴ Pro W3" charset="0"/>
                <a:cs typeface="ヒラギノ角ゴ Pro W3" charset="0"/>
              </a:rPr>
              <a:t>--set-upstream-to</a:t>
            </a:r>
            <a:r>
              <a:rPr lang="en-US" sz="1200" b="0" i="0" u="none" strike="noStrike" kern="1200" baseline="0" dirty="0" smtClean="0">
                <a:solidFill>
                  <a:schemeClr val="tx1"/>
                </a:solidFill>
                <a:latin typeface="+mn-lt"/>
                <a:ea typeface="ヒラギノ角ゴ Pro W3" charset="0"/>
                <a:cs typeface="ヒラギノ角ゴ Pro W3" charset="0"/>
              </a:rPr>
              <a:t> option to </a:t>
            </a:r>
            <a:r>
              <a:rPr lang="en-US" sz="1200" b="1" i="1" u="none" strike="noStrike" kern="1200" baseline="0" dirty="0" err="1" smtClean="0">
                <a:solidFill>
                  <a:schemeClr val="tx1"/>
                </a:solidFill>
                <a:latin typeface="+mn-lt"/>
                <a:ea typeface="ヒラギノ角ゴ Pro W3" charset="0"/>
                <a:cs typeface="ヒラギノ角ゴ Pro W3" charset="0"/>
              </a:rPr>
              <a:t>git</a:t>
            </a:r>
            <a:r>
              <a:rPr lang="en-US" sz="1200" b="1" i="1" u="none" strike="noStrike" kern="1200" baseline="0" dirty="0" smtClean="0">
                <a:solidFill>
                  <a:schemeClr val="tx1"/>
                </a:solidFill>
                <a:latin typeface="+mn-lt"/>
                <a:ea typeface="ヒラギノ角ゴ Pro W3" charset="0"/>
                <a:cs typeface="ヒラギノ角ゴ Pro W3" charset="0"/>
              </a:rPr>
              <a:t> branch</a:t>
            </a:r>
            <a:r>
              <a:rPr lang="en-US" sz="1200" b="0" i="0" u="none" strike="noStrike" kern="1200" baseline="0" dirty="0" smtClean="0">
                <a:solidFill>
                  <a:schemeClr val="tx1"/>
                </a:solidFill>
                <a:latin typeface="+mn-lt"/>
                <a:ea typeface="ヒラギノ角ゴ Pro W3" charset="0"/>
                <a:cs typeface="ヒラギノ角ゴ Pro W3" charset="0"/>
              </a:rPr>
              <a:t> to explicitly set </a:t>
            </a:r>
            <a:r>
              <a:rPr lang="en-IN" sz="1200" b="0" i="0" u="none" strike="noStrike" kern="1200" baseline="0" dirty="0" smtClean="0">
                <a:solidFill>
                  <a:schemeClr val="tx1"/>
                </a:solidFill>
                <a:latin typeface="+mn-lt"/>
                <a:ea typeface="ヒラギノ角ゴ Pro W3" charset="0"/>
                <a:cs typeface="ヒラギノ角ゴ Pro W3" charset="0"/>
              </a:rPr>
              <a:t>it at any time.</a:t>
            </a:r>
          </a:p>
          <a:p>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If you want to see what tracking branches you have set up, you can use the </a:t>
            </a:r>
            <a:r>
              <a:rPr lang="en-US" sz="1200" b="1" i="1" u="none" strike="noStrike" kern="1200" baseline="0" dirty="0" smtClean="0">
                <a:solidFill>
                  <a:schemeClr val="tx1"/>
                </a:solidFill>
                <a:latin typeface="+mn-lt"/>
                <a:ea typeface="ヒラギノ角ゴ Pro W3" charset="0"/>
                <a:cs typeface="ヒラギノ角ゴ Pro W3" charset="0"/>
              </a:rPr>
              <a:t>-</a:t>
            </a:r>
            <a:r>
              <a:rPr lang="en-US" sz="1200" b="1" i="1" u="none" strike="noStrike" kern="1200" baseline="0" dirty="0" err="1" smtClean="0">
                <a:solidFill>
                  <a:schemeClr val="tx1"/>
                </a:solidFill>
                <a:latin typeface="+mn-lt"/>
                <a:ea typeface="ヒラギノ角ゴ Pro W3" charset="0"/>
                <a:cs typeface="ヒラギノ角ゴ Pro W3" charset="0"/>
              </a:rPr>
              <a:t>vv</a:t>
            </a:r>
            <a:r>
              <a:rPr lang="en-US" sz="1200" b="0" i="0" u="none" strike="noStrike" kern="1200" baseline="0" dirty="0" smtClean="0">
                <a:solidFill>
                  <a:schemeClr val="tx1"/>
                </a:solidFill>
                <a:latin typeface="+mn-lt"/>
                <a:ea typeface="ヒラギノ角ゴ Pro W3" charset="0"/>
                <a:cs typeface="ヒラギノ角ゴ Pro W3" charset="0"/>
              </a:rPr>
              <a:t> option to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branch</a:t>
            </a:r>
            <a:r>
              <a:rPr lang="en-US" sz="1200" b="0" i="0" u="none" strike="noStrike" kern="1200" baseline="0" dirty="0" smtClean="0">
                <a:solidFill>
                  <a:schemeClr val="tx1"/>
                </a:solidFill>
                <a:latin typeface="+mn-lt"/>
                <a:ea typeface="ヒラギノ角ゴ Pro W3" charset="0"/>
                <a:cs typeface="ヒラギノ角ゴ Pro W3" charset="0"/>
              </a:rPr>
              <a:t>. </a:t>
            </a:r>
          </a:p>
          <a:p>
            <a:r>
              <a:rPr lang="en-US" sz="1200" b="0" i="0" u="none" strike="noStrike" kern="1200" baseline="0" dirty="0" smtClean="0">
                <a:solidFill>
                  <a:schemeClr val="tx1"/>
                </a:solidFill>
                <a:latin typeface="+mn-lt"/>
                <a:ea typeface="ヒラギノ角ゴ Pro W3" charset="0"/>
                <a:cs typeface="ヒラギノ角ゴ Pro W3" charset="0"/>
              </a:rPr>
              <a:t>&lt;5</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This will list out your local branches with more information including what each branch is tracking and if your local branch is </a:t>
            </a:r>
            <a:r>
              <a:rPr lang="en-IN" sz="1200" b="0" i="0" u="none" strike="noStrike" kern="1200" baseline="0" dirty="0" smtClean="0">
                <a:solidFill>
                  <a:schemeClr val="tx1"/>
                </a:solidFill>
                <a:latin typeface="+mn-lt"/>
                <a:ea typeface="ヒラギノ角ゴ Pro W3" charset="0"/>
                <a:cs typeface="ヒラギノ角ゴ Pro W3" charset="0"/>
              </a:rPr>
              <a:t>ahead, behind or both.</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So here we can see that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&lt;6</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our iss53 branch is tracking origin/iss53 and is “ahead” by two, meaning that we have two commits locally that are not pushed to the server.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&lt;7</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We can also see that our master branch is tracking origin/master and is up to date.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&lt;8</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Next we can see that our </a:t>
            </a:r>
            <a:r>
              <a:rPr lang="en-US" sz="1200" b="0" i="0" u="none" strike="noStrike" kern="1200" baseline="0" dirty="0" err="1" smtClean="0">
                <a:solidFill>
                  <a:schemeClr val="tx1"/>
                </a:solidFill>
                <a:latin typeface="+mn-lt"/>
                <a:ea typeface="ヒラギノ角ゴ Pro W3" charset="0"/>
                <a:cs typeface="ヒラギノ角ゴ Pro W3" charset="0"/>
              </a:rPr>
              <a:t>serverfix</a:t>
            </a:r>
            <a:r>
              <a:rPr lang="en-US" sz="1200" b="0" i="0" u="none" strike="noStrike" kern="1200" baseline="0" dirty="0" smtClean="0">
                <a:solidFill>
                  <a:schemeClr val="tx1"/>
                </a:solidFill>
                <a:latin typeface="+mn-lt"/>
                <a:ea typeface="ヒラギノ角ゴ Pro W3" charset="0"/>
                <a:cs typeface="ヒラギノ角ゴ Pro W3" charset="0"/>
              </a:rPr>
              <a:t> branch is tracking the server-fix-good branch on our </a:t>
            </a:r>
            <a:r>
              <a:rPr lang="en-US" sz="1200" b="0" i="0" u="none" strike="noStrike" kern="1200" baseline="0" dirty="0" err="1" smtClean="0">
                <a:solidFill>
                  <a:schemeClr val="tx1"/>
                </a:solidFill>
                <a:latin typeface="+mn-lt"/>
                <a:ea typeface="ヒラギノ角ゴ Pro W3" charset="0"/>
                <a:cs typeface="ヒラギノ角ゴ Pro W3" charset="0"/>
              </a:rPr>
              <a:t>teamone</a:t>
            </a:r>
            <a:r>
              <a:rPr lang="en-US" sz="1200" b="0" i="0" u="none" strike="noStrike" kern="1200" baseline="0" dirty="0" smtClean="0">
                <a:solidFill>
                  <a:schemeClr val="tx1"/>
                </a:solidFill>
                <a:latin typeface="+mn-lt"/>
                <a:ea typeface="ヒラギノ角ゴ Pro W3" charset="0"/>
                <a:cs typeface="ヒラギノ角ゴ Pro W3" charset="0"/>
              </a:rPr>
              <a:t> server and is ahead by three and behind by one, meaning that there is one commit on the server we haven’t merged in yet and three commits locally that we haven’t pushed. </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smtClean="0">
              <a:solidFill>
                <a:schemeClr val="tx1"/>
              </a:solidFill>
              <a:latin typeface="+mn-lt"/>
              <a:ea typeface="ヒラギノ角ゴ Pro W3" charset="0"/>
              <a:cs typeface="ヒラギノ角ゴ Pro W3"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ヒラギノ角ゴ Pro W3" charset="0"/>
                <a:cs typeface="ヒラギノ角ゴ Pro W3" charset="0"/>
              </a:rPr>
              <a:t>&lt;9</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Finally we can see that our testing branch is not tracking any remote branch.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It’s important to note that these numbers are only since the last time you fetched from each server. </a:t>
            </a:r>
          </a:p>
          <a:p>
            <a:r>
              <a:rPr lang="en-US" sz="1200" b="0" i="0" u="none" strike="noStrike" kern="1200" baseline="0" dirty="0" smtClean="0">
                <a:solidFill>
                  <a:schemeClr val="tx1"/>
                </a:solidFill>
                <a:latin typeface="+mn-lt"/>
                <a:ea typeface="ヒラギノ角ゴ Pro W3" charset="0"/>
                <a:cs typeface="ヒラギノ角ゴ Pro W3" charset="0"/>
              </a:rPr>
              <a:t>This command does not reach out to the servers, it’s telling you about what it has cached from these servers locally. </a:t>
            </a:r>
          </a:p>
          <a:p>
            <a:r>
              <a:rPr lang="en-US" sz="1200" b="0" i="0" u="none" strike="noStrike" kern="1200" baseline="0" dirty="0" smtClean="0">
                <a:solidFill>
                  <a:schemeClr val="tx1"/>
                </a:solidFill>
                <a:latin typeface="+mn-lt"/>
                <a:ea typeface="ヒラギノ角ゴ Pro W3" charset="0"/>
                <a:cs typeface="ヒラギノ角ゴ Pro W3" charset="0"/>
              </a:rPr>
              <a:t>If you want totally up to date ahead and behind numbers, you’ll need to fetch from all your remotes right before running this. </a:t>
            </a:r>
          </a:p>
          <a:p>
            <a:r>
              <a:rPr lang="en-US" sz="1200" b="0" i="0" u="none" strike="noStrike" kern="1200" baseline="0" dirty="0" smtClean="0">
                <a:solidFill>
                  <a:schemeClr val="tx1"/>
                </a:solidFill>
                <a:latin typeface="+mn-lt"/>
                <a:ea typeface="ヒラギノ角ゴ Pro W3" charset="0"/>
                <a:cs typeface="ヒラギノ角ゴ Pro W3" charset="0"/>
              </a:rPr>
              <a:t>&lt;10</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 could do that like this: </a:t>
            </a:r>
          </a:p>
          <a:p>
            <a:r>
              <a:rPr lang="en-US" sz="1200" b="0" i="0" u="none" strike="noStrike" kern="1200" baseline="0" dirty="0" smtClean="0">
                <a:solidFill>
                  <a:schemeClr val="tx1"/>
                </a:solidFill>
                <a:latin typeface="+mn-lt"/>
                <a:ea typeface="ヒラギノ角ゴ Pro W3" charset="0"/>
                <a:cs typeface="ヒラギノ角ゴ Pro W3" charset="0"/>
              </a:rPr>
              <a:t>$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fetch --</a:t>
            </a:r>
            <a:r>
              <a:rPr lang="en-IN" sz="1200" b="1" i="0" u="none" strike="noStrike" kern="1200" baseline="0" dirty="0" smtClean="0">
                <a:solidFill>
                  <a:schemeClr val="tx1"/>
                </a:solidFill>
                <a:latin typeface="+mn-lt"/>
                <a:ea typeface="ヒラギノ角ゴ Pro W3" charset="0"/>
                <a:cs typeface="ヒラギノ角ゴ Pro W3" charset="0"/>
              </a:rPr>
              <a:t>all; git branch –</a:t>
            </a:r>
            <a:r>
              <a:rPr lang="en-IN" sz="1200" b="1" i="0" u="none" strike="noStrike" kern="1200" baseline="0" dirty="0" err="1" smtClean="0">
                <a:solidFill>
                  <a:schemeClr val="tx1"/>
                </a:solidFill>
                <a:latin typeface="+mn-lt"/>
                <a:ea typeface="ヒラギノ角ゴ Pro W3" charset="0"/>
                <a:cs typeface="ヒラギノ角ゴ Pro W3" charset="0"/>
              </a:rPr>
              <a:t>vv</a:t>
            </a:r>
            <a:endParaRPr lang="en-IN" sz="1200" b="1" i="0" u="none" strike="noStrike" kern="1200" baseline="0" dirty="0" smtClean="0">
              <a:solidFill>
                <a:schemeClr val="tx1"/>
              </a:solidFill>
              <a:latin typeface="+mn-lt"/>
              <a:ea typeface="ヒラギノ角ゴ Pro W3" charset="0"/>
              <a:cs typeface="ヒラギノ角ゴ Pro W3" charset="0"/>
            </a:endParaRPr>
          </a:p>
          <a:p>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22</a:t>
            </a:fld>
            <a:endParaRPr lang="en-US"/>
          </a:p>
        </p:txBody>
      </p:sp>
    </p:spTree>
    <p:extLst>
      <p:ext uri="{BB962C8B-B14F-4D97-AF65-F5344CB8AC3E}">
        <p14:creationId xmlns:p14="http://schemas.microsoft.com/office/powerpoint/2010/main" val="492588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While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fetch </a:t>
            </a:r>
            <a:r>
              <a:rPr lang="en-US" sz="1200" b="0" i="0" u="none" strike="noStrike" kern="1200" baseline="0" dirty="0" smtClean="0">
                <a:solidFill>
                  <a:schemeClr val="tx1"/>
                </a:solidFill>
                <a:latin typeface="+mn-lt"/>
                <a:ea typeface="ヒラギノ角ゴ Pro W3" charset="0"/>
                <a:cs typeface="ヒラギノ角ゴ Pro W3" charset="0"/>
              </a:rPr>
              <a:t>command will fetch down all the changes on the server that you don’t have yet, it will </a:t>
            </a:r>
            <a:r>
              <a:rPr lang="en-US" sz="1200" b="0" i="0" u="none" strike="noStrike" kern="1200" baseline="0" dirty="0" smtClean="0">
                <a:solidFill>
                  <a:srgbClr val="FF0000"/>
                </a:solidFill>
                <a:latin typeface="+mn-lt"/>
                <a:ea typeface="ヒラギノ角ゴ Pro W3" charset="0"/>
                <a:cs typeface="ヒラギノ角ゴ Pro W3" charset="0"/>
              </a:rPr>
              <a:t>not</a:t>
            </a:r>
            <a:r>
              <a:rPr lang="en-US" sz="1200" b="0" i="0" u="none" strike="noStrike" kern="1200" baseline="0" dirty="0" smtClean="0">
                <a:solidFill>
                  <a:schemeClr val="tx1"/>
                </a:solidFill>
                <a:latin typeface="+mn-lt"/>
                <a:ea typeface="ヒラギノ角ゴ Pro W3" charset="0"/>
                <a:cs typeface="ヒラギノ角ゴ Pro W3" charset="0"/>
              </a:rPr>
              <a:t> modify your working directory at all. </a:t>
            </a:r>
          </a:p>
          <a:p>
            <a:r>
              <a:rPr lang="en-US" sz="1200" b="0" i="0" u="none" strike="noStrike" kern="1200" baseline="0" dirty="0" smtClean="0">
                <a:solidFill>
                  <a:schemeClr val="tx1"/>
                </a:solidFill>
                <a:latin typeface="+mn-lt"/>
                <a:ea typeface="ヒラギノ角ゴ Pro W3" charset="0"/>
                <a:cs typeface="ヒラギノ角ゴ Pro W3" charset="0"/>
              </a:rPr>
              <a:t>It will simply get the data for you and let you merge it yourself.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However, there is a command called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pull </a:t>
            </a:r>
            <a:r>
              <a:rPr lang="en-US" sz="1200" b="0" i="0" u="none" strike="noStrike" kern="1200" baseline="0" dirty="0" smtClean="0">
                <a:solidFill>
                  <a:schemeClr val="tx1"/>
                </a:solidFill>
                <a:latin typeface="+mn-lt"/>
                <a:ea typeface="ヒラギノ角ゴ Pro W3" charset="0"/>
                <a:cs typeface="ヒラギノ角ゴ Pro W3" charset="0"/>
              </a:rPr>
              <a:t>which is essentially a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fetch </a:t>
            </a:r>
            <a:r>
              <a:rPr lang="en-US" sz="1200" b="0" i="0" u="none" strike="noStrike" kern="1200" baseline="0" dirty="0" smtClean="0">
                <a:solidFill>
                  <a:schemeClr val="tx1"/>
                </a:solidFill>
                <a:latin typeface="+mn-lt"/>
                <a:ea typeface="ヒラギノ角ゴ Pro W3" charset="0"/>
                <a:cs typeface="ヒラギノ角ゴ Pro W3" charset="0"/>
              </a:rPr>
              <a:t>immediately followed by a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merge </a:t>
            </a:r>
            <a:r>
              <a:rPr lang="en-US" sz="1200" b="0" i="0" u="none" strike="noStrike" kern="1200" baseline="0" dirty="0" smtClean="0">
                <a:solidFill>
                  <a:schemeClr val="tx1"/>
                </a:solidFill>
                <a:latin typeface="+mn-lt"/>
                <a:ea typeface="ヒラギノ角ゴ Pro W3" charset="0"/>
                <a:cs typeface="ヒラギノ角ゴ Pro W3" charset="0"/>
              </a:rPr>
              <a:t>in most cases. </a:t>
            </a:r>
          </a:p>
          <a:p>
            <a:r>
              <a:rPr lang="en-US" sz="1200" b="0" i="0" u="none" strike="noStrike" kern="1200" baseline="0" dirty="0" smtClean="0">
                <a:solidFill>
                  <a:schemeClr val="tx1"/>
                </a:solidFill>
                <a:latin typeface="+mn-lt"/>
                <a:ea typeface="ヒラギノ角ゴ Pro W3" charset="0"/>
                <a:cs typeface="ヒラギノ角ゴ Pro W3" charset="0"/>
              </a:rPr>
              <a:t>If you have a tracking branch set up as demonstrated in the last section, either by explicitly setting it or by having it created for you by the clone or checkout commands, </a:t>
            </a:r>
            <a:r>
              <a:rPr lang="en-US" sz="1200" b="0"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 pull will look up what server and branch your current branch is tracking, fetch from that server and then try to merge in that remote branch.</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Generally it’s better to simply use the fetch and merge commands explicitly as the magic of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pull</a:t>
            </a:r>
            <a:r>
              <a:rPr lang="en-US" sz="1200" b="0" i="0" u="none" strike="noStrike" kern="1200" baseline="0" dirty="0" smtClean="0">
                <a:solidFill>
                  <a:schemeClr val="tx1"/>
                </a:solidFill>
                <a:latin typeface="+mn-lt"/>
                <a:ea typeface="ヒラギノ角ゴ Pro W3" charset="0"/>
                <a:cs typeface="ヒラギノ角ゴ Pro W3" charset="0"/>
              </a:rPr>
              <a:t> can often be confusing.</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Suppose you’re done with a remote branch – say you and your collaborators are finished with a feature and have merged it into your remote’s master</a:t>
            </a:r>
          </a:p>
          <a:p>
            <a:r>
              <a:rPr lang="en-US" sz="1200" b="0" i="0" u="none" strike="noStrike" kern="1200" baseline="0" dirty="0" smtClean="0">
                <a:solidFill>
                  <a:schemeClr val="tx1"/>
                </a:solidFill>
                <a:latin typeface="+mn-lt"/>
                <a:ea typeface="ヒラギノ角ゴ Pro W3" charset="0"/>
                <a:cs typeface="ヒラギノ角ゴ Pro W3" charset="0"/>
              </a:rPr>
              <a:t>branch (or whatever branch your stable </a:t>
            </a:r>
            <a:r>
              <a:rPr lang="en-US" sz="1200" b="0" i="0" u="none" strike="noStrike" kern="1200" baseline="0" dirty="0" err="1" smtClean="0">
                <a:solidFill>
                  <a:schemeClr val="tx1"/>
                </a:solidFill>
                <a:latin typeface="+mn-lt"/>
                <a:ea typeface="ヒラギノ角ゴ Pro W3" charset="0"/>
                <a:cs typeface="ヒラギノ角ゴ Pro W3" charset="0"/>
              </a:rPr>
              <a:t>codeline</a:t>
            </a:r>
            <a:r>
              <a:rPr lang="en-US" sz="1200" b="0" i="0" u="none" strike="noStrike" kern="1200" baseline="0" dirty="0" smtClean="0">
                <a:solidFill>
                  <a:schemeClr val="tx1"/>
                </a:solidFill>
                <a:latin typeface="+mn-lt"/>
                <a:ea typeface="ヒラギノ角ゴ Pro W3" charset="0"/>
                <a:cs typeface="ヒラギノ角ゴ Pro W3" charset="0"/>
              </a:rPr>
              <a:t> is in).  You can delete a remote branch using the </a:t>
            </a:r>
            <a:r>
              <a:rPr lang="en-US" sz="1200" b="1" i="0" u="none" strike="noStrike" kern="1200" baseline="0" dirty="0" smtClean="0">
                <a:solidFill>
                  <a:schemeClr val="tx1"/>
                </a:solidFill>
                <a:latin typeface="+mn-lt"/>
                <a:ea typeface="ヒラギノ角ゴ Pro W3" charset="0"/>
                <a:cs typeface="ヒラギノ角ゴ Pro W3" charset="0"/>
              </a:rPr>
              <a:t>--delete</a:t>
            </a:r>
            <a:r>
              <a:rPr lang="en-US" sz="1200" b="0" i="0" u="none" strike="noStrike" kern="1200" baseline="0" dirty="0" smtClean="0">
                <a:solidFill>
                  <a:schemeClr val="tx1"/>
                </a:solidFill>
                <a:latin typeface="+mn-lt"/>
                <a:ea typeface="ヒラギノ角ゴ Pro W3" charset="0"/>
                <a:cs typeface="ヒラギノ角ゴ Pro W3" charset="0"/>
              </a:rPr>
              <a:t> option to </a:t>
            </a:r>
            <a:r>
              <a:rPr lang="en-US" sz="1200" b="1" i="1" u="none" strike="noStrike" kern="1200" baseline="0" dirty="0" err="1" smtClean="0">
                <a:solidFill>
                  <a:schemeClr val="tx1"/>
                </a:solidFill>
                <a:latin typeface="+mn-lt"/>
                <a:ea typeface="ヒラギノ角ゴ Pro W3" charset="0"/>
                <a:cs typeface="ヒラギノ角ゴ Pro W3" charset="0"/>
              </a:rPr>
              <a:t>git</a:t>
            </a:r>
            <a:r>
              <a:rPr lang="en-US" sz="1200" b="1" i="1" u="none" strike="noStrike" kern="1200" baseline="0" dirty="0" smtClean="0">
                <a:solidFill>
                  <a:schemeClr val="tx1"/>
                </a:solidFill>
                <a:latin typeface="+mn-lt"/>
                <a:ea typeface="ヒラギノ角ゴ Pro W3" charset="0"/>
                <a:cs typeface="ヒラギノ角ゴ Pro W3" charset="0"/>
              </a:rPr>
              <a:t> push</a:t>
            </a:r>
            <a:r>
              <a:rPr lang="en-US" sz="1200" b="0" i="0" u="none" strike="noStrike" kern="1200" baseline="0" dirty="0" smtClean="0">
                <a:solidFill>
                  <a:schemeClr val="tx1"/>
                </a:solidFill>
                <a:latin typeface="+mn-lt"/>
                <a:ea typeface="ヒラギノ角ゴ Pro W3" charset="0"/>
                <a:cs typeface="ヒラギノ角ゴ Pro W3" charset="0"/>
              </a:rPr>
              <a:t>.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If you want to delete your </a:t>
            </a:r>
            <a:r>
              <a:rPr lang="en-US" sz="1200" b="0" i="0" u="none" strike="noStrike" kern="1200" baseline="0" dirty="0" err="1" smtClean="0">
                <a:solidFill>
                  <a:schemeClr val="tx1"/>
                </a:solidFill>
                <a:latin typeface="+mn-lt"/>
                <a:ea typeface="ヒラギノ角ゴ Pro W3" charset="0"/>
                <a:cs typeface="ヒラギノ角ゴ Pro W3" charset="0"/>
              </a:rPr>
              <a:t>serverfix</a:t>
            </a:r>
            <a:r>
              <a:rPr lang="en-US" sz="1200" b="0" i="0" u="none" strike="noStrike" kern="1200" baseline="0" dirty="0" smtClean="0">
                <a:solidFill>
                  <a:schemeClr val="tx1"/>
                </a:solidFill>
                <a:latin typeface="+mn-lt"/>
                <a:ea typeface="ヒラギノ角ゴ Pro W3" charset="0"/>
                <a:cs typeface="ヒラギノ角ゴ Pro W3" charset="0"/>
              </a:rPr>
              <a:t> branch from the server, you run the following:</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Basically all this does is remove the pointer from the server. </a:t>
            </a:r>
          </a:p>
          <a:p>
            <a:r>
              <a:rPr lang="en-US" sz="1200" b="0" i="0" u="none" strike="noStrike" kern="1200" baseline="0" dirty="0" smtClean="0">
                <a:solidFill>
                  <a:schemeClr val="tx1"/>
                </a:solidFill>
                <a:latin typeface="+mn-lt"/>
                <a:ea typeface="ヒラギノ角ゴ Pro W3" charset="0"/>
                <a:cs typeface="ヒラギノ角ゴ Pro W3" charset="0"/>
              </a:rPr>
              <a:t>The Git server will generally keep the data there for a while until a garbage collection runs, so if it was accidentally deleted, it’s often easy to recover.</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23</a:t>
            </a:fld>
            <a:endParaRPr lang="en-US"/>
          </a:p>
        </p:txBody>
      </p:sp>
    </p:spTree>
    <p:extLst>
      <p:ext uri="{BB962C8B-B14F-4D97-AF65-F5344CB8AC3E}">
        <p14:creationId xmlns:p14="http://schemas.microsoft.com/office/powerpoint/2010/main" val="2125822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In Git, there are two main ways to integrate changes from one branch into another: the merge and the rebase. </a:t>
            </a:r>
          </a:p>
          <a:p>
            <a:r>
              <a:rPr lang="en-US" sz="1200" b="0" i="0" u="none" strike="noStrike" kern="1200" baseline="0" dirty="0" smtClean="0">
                <a:solidFill>
                  <a:schemeClr val="tx1"/>
                </a:solidFill>
                <a:latin typeface="+mn-lt"/>
                <a:ea typeface="ヒラギノ角ゴ Pro W3" charset="0"/>
                <a:cs typeface="ヒラギノ角ゴ Pro W3" charset="0"/>
              </a:rPr>
              <a:t>In this section you’ll learn what rebasing is, how to do it, why it’s a pretty amazing tool, and in what cases you won’t want </a:t>
            </a:r>
            <a:r>
              <a:rPr lang="en-IN" sz="1200" b="0" i="0" u="none" strike="noStrike" kern="1200" baseline="0" dirty="0" smtClean="0">
                <a:solidFill>
                  <a:schemeClr val="tx1"/>
                </a:solidFill>
                <a:latin typeface="+mn-lt"/>
                <a:ea typeface="ヒラギノ角ゴ Pro W3" charset="0"/>
                <a:cs typeface="ヒラギノ角ゴ Pro W3" charset="0"/>
              </a:rPr>
              <a:t>to use it.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The easiest way to integrate the branches, as we’ve already covered, is the merge command.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It performs a three-way merge between the two latest branch snapshots (C3 and C4) and the most recent common ancestor of the two (C2), creating a new snapshot (and commit).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However, there is another way: you can take the patch of the change that was introduced in C4 and reapply it on top of C3. In Git, this is called </a:t>
            </a:r>
            <a:r>
              <a:rPr lang="en-US" sz="1200" b="0" i="1" u="none" strike="noStrike" kern="1200" baseline="0" dirty="0" smtClean="0">
                <a:solidFill>
                  <a:schemeClr val="tx1"/>
                </a:solidFill>
                <a:latin typeface="+mn-lt"/>
                <a:ea typeface="ヒラギノ角ゴ Pro W3" charset="0"/>
                <a:cs typeface="ヒラギノ角ゴ Pro W3" charset="0"/>
              </a:rPr>
              <a:t>rebasing</a:t>
            </a:r>
            <a:r>
              <a:rPr lang="en-US" sz="1200" b="0" i="0" u="none" strike="noStrike" kern="1200" baseline="0" dirty="0" smtClean="0">
                <a:solidFill>
                  <a:schemeClr val="tx1"/>
                </a:solidFill>
                <a:latin typeface="+mn-lt"/>
                <a:ea typeface="ヒラギノ角ゴ Pro W3" charset="0"/>
                <a:cs typeface="ヒラギノ角ゴ Pro W3" charset="0"/>
              </a:rPr>
              <a:t>.</a:t>
            </a:r>
          </a:p>
          <a:p>
            <a:r>
              <a:rPr lang="en-US" sz="1200" b="0" i="0" u="none" strike="noStrike" kern="1200" baseline="0" dirty="0" smtClean="0">
                <a:solidFill>
                  <a:schemeClr val="tx1"/>
                </a:solidFill>
                <a:latin typeface="+mn-lt"/>
                <a:ea typeface="ヒラギノ角ゴ Pro W3" charset="0"/>
                <a:cs typeface="ヒラギノ角ゴ Pro W3" charset="0"/>
              </a:rPr>
              <a:t>With the rebase command, you can take all the changes that were committed on one branch and replay them on another one.</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In this example, you’d run the following</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It works by going to the common ancestor of the two branches (the one you’re on and the one you’re rebasing onto), getting the diff introduced by each</a:t>
            </a:r>
          </a:p>
          <a:p>
            <a:r>
              <a:rPr lang="en-US" sz="1200" b="0" i="0" u="none" strike="noStrike" kern="1200" baseline="0" dirty="0" smtClean="0">
                <a:solidFill>
                  <a:schemeClr val="tx1"/>
                </a:solidFill>
                <a:latin typeface="+mn-lt"/>
                <a:ea typeface="ヒラギノ角ゴ Pro W3" charset="0"/>
                <a:cs typeface="ヒラギノ角ゴ Pro W3" charset="0"/>
              </a:rPr>
              <a:t>commit of the branch you’re on, saving those diffs to temporary files, resetting the current branch to the same commit as the branch you are rebasing onto,</a:t>
            </a:r>
          </a:p>
          <a:p>
            <a:r>
              <a:rPr lang="en-US" sz="1200" b="0" i="0" u="none" strike="noStrike" kern="1200" baseline="0" dirty="0" smtClean="0">
                <a:solidFill>
                  <a:schemeClr val="tx1"/>
                </a:solidFill>
                <a:latin typeface="+mn-lt"/>
                <a:ea typeface="ヒラギノ角ゴ Pro W3" charset="0"/>
                <a:cs typeface="ヒラギノ角ゴ Pro W3" charset="0"/>
              </a:rPr>
              <a:t>and finally applying each change in turn.</a:t>
            </a:r>
          </a:p>
          <a:p>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At this point, you can go back to the master branch and do a fast-forward </a:t>
            </a:r>
            <a:r>
              <a:rPr lang="en-IN" sz="1200" b="0" i="0" u="none" strike="noStrike" kern="1200" baseline="0" dirty="0" smtClean="0">
                <a:solidFill>
                  <a:schemeClr val="tx1"/>
                </a:solidFill>
                <a:latin typeface="+mn-lt"/>
                <a:ea typeface="ヒラギノ角ゴ Pro W3" charset="0"/>
                <a:cs typeface="ヒラギノ角ゴ Pro W3" charset="0"/>
              </a:rPr>
              <a:t>merge.</a:t>
            </a:r>
          </a:p>
          <a:p>
            <a:r>
              <a:rPr lang="en-US" sz="1200" b="0" i="0" u="none" strike="noStrike" kern="1200" baseline="0" dirty="0" smtClean="0">
                <a:solidFill>
                  <a:schemeClr val="tx1"/>
                </a:solidFill>
                <a:latin typeface="+mn-lt"/>
                <a:ea typeface="ヒラギノ角ゴ Pro W3" charset="0"/>
                <a:cs typeface="ヒラギノ角ゴ Pro W3" charset="0"/>
              </a:rPr>
              <a:t>&lt;5</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Now, the snapshot pointed to by C4' is exactly the same as the one that was pointed to by C5 in the merge example. </a:t>
            </a:r>
          </a:p>
          <a:p>
            <a:r>
              <a:rPr lang="en-US" sz="1200" b="0" i="0" u="none" strike="noStrike" kern="1200" baseline="0" dirty="0" smtClean="0">
                <a:solidFill>
                  <a:schemeClr val="tx1"/>
                </a:solidFill>
                <a:latin typeface="+mn-lt"/>
                <a:ea typeface="ヒラギノ角ゴ Pro W3" charset="0"/>
                <a:cs typeface="ヒラギノ角ゴ Pro W3" charset="0"/>
              </a:rPr>
              <a:t>There is no difference in the end product of the integration, but rebasing makes for a cleaner history. If you examine the log of a rebased branch, it looks like a linear history: it appears that all the work happened in series, even when it originally happened in parallel.</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Rebasing replays changes from one line of work onto another in the order they were introduced, whereas merging takes the endpoints and merges them </a:t>
            </a:r>
            <a:r>
              <a:rPr lang="en-IN" sz="1200" b="0" i="0" u="none" strike="noStrike" kern="1200" baseline="0" dirty="0" smtClean="0">
                <a:solidFill>
                  <a:schemeClr val="tx1"/>
                </a:solidFill>
                <a:latin typeface="+mn-lt"/>
                <a:ea typeface="ヒラギノ角ゴ Pro W3" charset="0"/>
                <a:cs typeface="ヒラギノ角ゴ Pro W3" charset="0"/>
              </a:rPr>
              <a:t>together.</a:t>
            </a:r>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24</a:t>
            </a:fld>
            <a:endParaRPr lang="en-US"/>
          </a:p>
        </p:txBody>
      </p:sp>
    </p:spTree>
    <p:extLst>
      <p:ext uri="{BB962C8B-B14F-4D97-AF65-F5344CB8AC3E}">
        <p14:creationId xmlns:p14="http://schemas.microsoft.com/office/powerpoint/2010/main" val="1866135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You can also have your rebase replay on something other than the rebase target branch. Take a history like this for example. </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 branched a topic branch (</a:t>
            </a:r>
            <a:r>
              <a:rPr lang="en-US" sz="1200" b="1" i="0" u="none" strike="noStrike" kern="1200" baseline="0" dirty="0" smtClean="0">
                <a:solidFill>
                  <a:schemeClr val="tx1"/>
                </a:solidFill>
                <a:latin typeface="+mn-lt"/>
                <a:ea typeface="ヒラギノ角ゴ Pro W3" charset="0"/>
                <a:cs typeface="ヒラギノ角ゴ Pro W3" charset="0"/>
              </a:rPr>
              <a:t>server</a:t>
            </a:r>
            <a:r>
              <a:rPr lang="en-US" sz="1200" b="0" i="0" u="none" strike="noStrike" kern="1200" baseline="0" dirty="0" smtClean="0">
                <a:solidFill>
                  <a:schemeClr val="tx1"/>
                </a:solidFill>
                <a:latin typeface="+mn-lt"/>
                <a:ea typeface="ヒラギノ角ゴ Pro W3" charset="0"/>
                <a:cs typeface="ヒラギノ角ゴ Pro W3" charset="0"/>
              </a:rPr>
              <a:t>) to add some server-side functionality to your project, and made a commit. </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Then, you branched off that to make the client-side changes (</a:t>
            </a:r>
            <a:r>
              <a:rPr lang="en-US" sz="1200" b="1" i="0" u="none" strike="noStrike" kern="1200" baseline="0" dirty="0" smtClean="0">
                <a:solidFill>
                  <a:schemeClr val="tx1"/>
                </a:solidFill>
                <a:latin typeface="+mn-lt"/>
                <a:ea typeface="ヒラギノ角ゴ Pro W3" charset="0"/>
                <a:cs typeface="ヒラギノ角ゴ Pro W3" charset="0"/>
              </a:rPr>
              <a:t>client</a:t>
            </a:r>
            <a:r>
              <a:rPr lang="en-US" sz="1200" b="0" i="0" u="none" strike="noStrike" kern="1200" baseline="0" dirty="0" smtClean="0">
                <a:solidFill>
                  <a:schemeClr val="tx1"/>
                </a:solidFill>
                <a:latin typeface="+mn-lt"/>
                <a:ea typeface="ヒラギノ角ゴ Pro W3" charset="0"/>
                <a:cs typeface="ヒラギノ角ゴ Pro W3" charset="0"/>
              </a:rPr>
              <a:t>) and committed a few times. </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Finally, you went back to your </a:t>
            </a:r>
            <a:r>
              <a:rPr lang="en-US" sz="1200" b="1" i="0" u="none" strike="noStrike" kern="1200" baseline="0" dirty="0" smtClean="0">
                <a:solidFill>
                  <a:schemeClr val="tx1"/>
                </a:solidFill>
                <a:latin typeface="+mn-lt"/>
                <a:ea typeface="ヒラギノ角ゴ Pro W3" charset="0"/>
                <a:cs typeface="ヒラギノ角ゴ Pro W3" charset="0"/>
              </a:rPr>
              <a:t>server </a:t>
            </a:r>
            <a:r>
              <a:rPr lang="en-US" sz="1200" b="0" i="0" u="none" strike="noStrike" kern="1200" baseline="0" dirty="0" smtClean="0">
                <a:solidFill>
                  <a:schemeClr val="tx1"/>
                </a:solidFill>
                <a:latin typeface="+mn-lt"/>
                <a:ea typeface="ヒラギノ角ゴ Pro W3" charset="0"/>
                <a:cs typeface="ヒラギノ角ゴ Pro W3" charset="0"/>
              </a:rPr>
              <a:t>branch and did a few more commits.</a:t>
            </a:r>
          </a:p>
          <a:p>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Suppose you decide that you want to merge your client-side changes into your mainline for a release, but you want to hold off on the server-side changes</a:t>
            </a:r>
          </a:p>
          <a:p>
            <a:r>
              <a:rPr lang="en-US" sz="1200" b="0" i="0" u="none" strike="noStrike" kern="1200" baseline="0" dirty="0" smtClean="0">
                <a:solidFill>
                  <a:schemeClr val="tx1"/>
                </a:solidFill>
                <a:latin typeface="+mn-lt"/>
                <a:ea typeface="ヒラギノ角ゴ Pro W3" charset="0"/>
                <a:cs typeface="ヒラギノ角ゴ Pro W3" charset="0"/>
              </a:rPr>
              <a:t>until it’s tested further. </a:t>
            </a:r>
          </a:p>
          <a:p>
            <a:r>
              <a:rPr lang="en-US" sz="1200" b="0" i="0" u="none" strike="noStrike" kern="1200" baseline="0" dirty="0" smtClean="0">
                <a:solidFill>
                  <a:schemeClr val="tx1"/>
                </a:solidFill>
                <a:latin typeface="+mn-lt"/>
                <a:ea typeface="ヒラギノ角ゴ Pro W3" charset="0"/>
                <a:cs typeface="ヒラギノ角ゴ Pro W3" charset="0"/>
              </a:rPr>
              <a:t>You can take the changes on client that aren’t on server (C8 and C9) and replay them on your master branch by using the </a:t>
            </a:r>
            <a:r>
              <a:rPr lang="en-US" sz="1200" b="1" i="1" u="none" strike="noStrike" kern="1200" baseline="0" dirty="0" smtClean="0">
                <a:solidFill>
                  <a:schemeClr val="tx1"/>
                </a:solidFill>
                <a:latin typeface="+mn-lt"/>
                <a:ea typeface="ヒラギノ角ゴ Pro W3" charset="0"/>
                <a:cs typeface="ヒラギノ角ゴ Pro W3" charset="0"/>
              </a:rPr>
              <a:t>--onto</a:t>
            </a:r>
            <a:r>
              <a:rPr lang="en-US" sz="1200" b="0" i="0" u="none" strike="noStrike" kern="1200" baseline="0" dirty="0" smtClean="0">
                <a:solidFill>
                  <a:schemeClr val="tx1"/>
                </a:solidFill>
                <a:latin typeface="+mn-lt"/>
                <a:ea typeface="ヒラギノ角ゴ Pro W3" charset="0"/>
                <a:cs typeface="ヒラギノ角ゴ Pro W3" charset="0"/>
              </a:rPr>
              <a:t> option </a:t>
            </a:r>
            <a:r>
              <a:rPr lang="en-IN" sz="1200" b="0" i="0" u="none" strike="noStrike" kern="1200" baseline="0" dirty="0" smtClean="0">
                <a:solidFill>
                  <a:schemeClr val="tx1"/>
                </a:solidFill>
                <a:latin typeface="+mn-lt"/>
                <a:ea typeface="ヒラギノ角ゴ Pro W3" charset="0"/>
                <a:cs typeface="ヒラギノ角ゴ Pro W3" charset="0"/>
              </a:rPr>
              <a:t>of </a:t>
            </a:r>
            <a:r>
              <a:rPr lang="en-IN" sz="1200" b="1" i="0" u="none" strike="noStrike" kern="1200" baseline="0" dirty="0" smtClean="0">
                <a:solidFill>
                  <a:schemeClr val="tx1"/>
                </a:solidFill>
                <a:latin typeface="+mn-lt"/>
                <a:ea typeface="ヒラギノ角ゴ Pro W3" charset="0"/>
                <a:cs typeface="ヒラギノ角ゴ Pro W3" charset="0"/>
              </a:rPr>
              <a:t>git rebase</a:t>
            </a:r>
            <a:r>
              <a:rPr lang="en-IN" sz="1200" b="0" i="0" u="none" strike="noStrike" kern="1200" baseline="0" dirty="0" smtClean="0">
                <a:solidFill>
                  <a:schemeClr val="tx1"/>
                </a:solidFill>
                <a:latin typeface="+mn-lt"/>
                <a:ea typeface="ヒラギノ角ゴ Pro W3" charset="0"/>
                <a:cs typeface="ヒラギノ角ゴ Pro W3" charset="0"/>
              </a:rPr>
              <a:t>:</a:t>
            </a:r>
          </a:p>
          <a:p>
            <a:r>
              <a:rPr lang="en-US" sz="1200" b="0" i="0" u="none" strike="noStrike" kern="1200" baseline="0" dirty="0" smtClean="0">
                <a:solidFill>
                  <a:schemeClr val="tx1"/>
                </a:solidFill>
                <a:latin typeface="+mn-lt"/>
                <a:ea typeface="ヒラギノ角ゴ Pro W3" charset="0"/>
                <a:cs typeface="ヒラギノ角ゴ Pro W3" charset="0"/>
              </a:rPr>
              <a:t>&lt;5</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This basically says, “Check out the client branch, figure out the patches from the common ancestor of the </a:t>
            </a:r>
            <a:r>
              <a:rPr lang="en-US" sz="1200" b="1" i="0" u="none" strike="noStrike" kern="1200" baseline="0" dirty="0" smtClean="0">
                <a:solidFill>
                  <a:schemeClr val="tx1"/>
                </a:solidFill>
                <a:latin typeface="+mn-lt"/>
                <a:ea typeface="ヒラギノ角ゴ Pro W3" charset="0"/>
                <a:cs typeface="ヒラギノ角ゴ Pro W3" charset="0"/>
              </a:rPr>
              <a:t>client</a:t>
            </a:r>
            <a:r>
              <a:rPr lang="en-US" sz="1200" b="0" i="0" u="none" strike="noStrike" kern="1200" baseline="0" dirty="0" smtClean="0">
                <a:solidFill>
                  <a:schemeClr val="tx1"/>
                </a:solidFill>
                <a:latin typeface="+mn-lt"/>
                <a:ea typeface="ヒラギノ角ゴ Pro W3" charset="0"/>
                <a:cs typeface="ヒラギノ角ゴ Pro W3" charset="0"/>
              </a:rPr>
              <a:t> and </a:t>
            </a:r>
            <a:r>
              <a:rPr lang="en-US" sz="1200" b="1" i="0" u="none" strike="noStrike" kern="1200" baseline="0" dirty="0" smtClean="0">
                <a:solidFill>
                  <a:schemeClr val="tx1"/>
                </a:solidFill>
                <a:latin typeface="+mn-lt"/>
                <a:ea typeface="ヒラギノ角ゴ Pro W3" charset="0"/>
                <a:cs typeface="ヒラギノ角ゴ Pro W3" charset="0"/>
              </a:rPr>
              <a:t>server</a:t>
            </a:r>
            <a:r>
              <a:rPr lang="en-US" sz="1200" b="0" i="0" u="none" strike="noStrike" kern="1200" baseline="0" dirty="0" smtClean="0">
                <a:solidFill>
                  <a:schemeClr val="tx1"/>
                </a:solidFill>
                <a:latin typeface="+mn-lt"/>
                <a:ea typeface="ヒラギノ角ゴ Pro W3" charset="0"/>
                <a:cs typeface="ヒラギノ角ゴ Pro W3" charset="0"/>
              </a:rPr>
              <a:t> branches, and then replay</a:t>
            </a:r>
          </a:p>
          <a:p>
            <a:r>
              <a:rPr lang="en-US" sz="1200" b="0" i="0" u="none" strike="noStrike" kern="1200" baseline="0" dirty="0" smtClean="0">
                <a:solidFill>
                  <a:schemeClr val="tx1"/>
                </a:solidFill>
                <a:latin typeface="+mn-lt"/>
                <a:ea typeface="ヒラギノ角ゴ Pro W3" charset="0"/>
                <a:cs typeface="ヒラギノ角ゴ Pro W3" charset="0"/>
              </a:rPr>
              <a:t>them onto master.” </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ヒラギノ角ゴ Pro W3" charset="0"/>
                <a:cs typeface="ヒラギノ角ゴ Pro W3" charset="0"/>
              </a:rPr>
              <a:t>&lt;6</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It’s a bit complex, but the result is pretty cool.</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25</a:t>
            </a:fld>
            <a:endParaRPr lang="en-US"/>
          </a:p>
        </p:txBody>
      </p:sp>
    </p:spTree>
    <p:extLst>
      <p:ext uri="{BB962C8B-B14F-4D97-AF65-F5344CB8AC3E}">
        <p14:creationId xmlns:p14="http://schemas.microsoft.com/office/powerpoint/2010/main" val="164960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Now you can fast-forward your master branch</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Let’s say you decide to pull in your server branch as well. </a:t>
            </a:r>
          </a:p>
          <a:p>
            <a:r>
              <a:rPr lang="en-US" sz="1200" b="0" i="0" u="none" strike="noStrike" kern="1200" baseline="0" dirty="0" smtClean="0">
                <a:solidFill>
                  <a:schemeClr val="tx1"/>
                </a:solidFill>
                <a:latin typeface="+mn-lt"/>
                <a:ea typeface="ヒラギノ角ゴ Pro W3" charset="0"/>
                <a:cs typeface="ヒラギノ角ゴ Pro W3" charset="0"/>
              </a:rPr>
              <a:t>You can rebase the server branch onto the master branch without having to check it out first by running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rebase [</a:t>
            </a:r>
            <a:r>
              <a:rPr lang="en-US" sz="1200" b="1" i="0" u="none" strike="noStrike" kern="1200" baseline="0" dirty="0" err="1" smtClean="0">
                <a:solidFill>
                  <a:schemeClr val="tx1"/>
                </a:solidFill>
                <a:latin typeface="+mn-lt"/>
                <a:ea typeface="ヒラギノ角ゴ Pro W3" charset="0"/>
                <a:cs typeface="ヒラギノ角ゴ Pro W3" charset="0"/>
              </a:rPr>
              <a:t>basebranch</a:t>
            </a:r>
            <a:r>
              <a:rPr lang="en-US" sz="1200" b="1" i="0" u="none" strike="noStrike" kern="1200" baseline="0" dirty="0" smtClean="0">
                <a:solidFill>
                  <a:schemeClr val="tx1"/>
                </a:solidFill>
                <a:latin typeface="+mn-lt"/>
                <a:ea typeface="ヒラギノ角ゴ Pro W3" charset="0"/>
                <a:cs typeface="ヒラギノ角ゴ Pro W3" charset="0"/>
              </a:rPr>
              <a:t>] [</a:t>
            </a:r>
            <a:r>
              <a:rPr lang="en-US" sz="1200" b="1" i="0" u="none" strike="noStrike" kern="1200" baseline="0" dirty="0" err="1" smtClean="0">
                <a:solidFill>
                  <a:schemeClr val="tx1"/>
                </a:solidFill>
                <a:latin typeface="+mn-lt"/>
                <a:ea typeface="ヒラギノ角ゴ Pro W3" charset="0"/>
                <a:cs typeface="ヒラギノ角ゴ Pro W3" charset="0"/>
              </a:rPr>
              <a:t>topicbranch</a:t>
            </a:r>
            <a:r>
              <a:rPr lang="en-US" sz="1200" b="1" i="0" u="none" strike="noStrike" kern="1200" baseline="0" dirty="0" smtClean="0">
                <a:solidFill>
                  <a:schemeClr val="tx1"/>
                </a:solidFill>
                <a:latin typeface="+mn-lt"/>
                <a:ea typeface="ヒラギノ角ゴ Pro W3" charset="0"/>
                <a:cs typeface="ヒラギノ角ゴ Pro W3" charset="0"/>
              </a:rPr>
              <a:t>]</a:t>
            </a:r>
            <a:r>
              <a:rPr lang="en-US" sz="1200" b="0" i="0" u="none" strike="noStrike" kern="1200" baseline="0" dirty="0" smtClean="0">
                <a:solidFill>
                  <a:schemeClr val="tx1"/>
                </a:solidFill>
                <a:latin typeface="+mn-lt"/>
                <a:ea typeface="ヒラギノ角ゴ Pro W3" charset="0"/>
                <a:cs typeface="ヒラギノ角ゴ Pro W3" charset="0"/>
              </a:rPr>
              <a:t> – which checks out the topic branch (in this case, server) for you and replays it onto the base branch </a:t>
            </a:r>
            <a:r>
              <a:rPr lang="en-IN" sz="1200" b="0" i="0" u="none" strike="noStrike" kern="1200" baseline="0" dirty="0" smtClean="0">
                <a:solidFill>
                  <a:schemeClr val="tx1"/>
                </a:solidFill>
                <a:latin typeface="+mn-lt"/>
                <a:ea typeface="ヒラギノ角ゴ Pro W3" charset="0"/>
                <a:cs typeface="ヒラギノ角ゴ Pro W3" charset="0"/>
              </a:rPr>
              <a:t>(master):</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This replays your server work on top of your master work, as shown here.</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Then, you can fast-forward the base branch (master):</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You can remove the client and server branches because all the work is integrated and you don’t need them anymore</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26</a:t>
            </a:fld>
            <a:endParaRPr lang="en-US"/>
          </a:p>
        </p:txBody>
      </p:sp>
    </p:spTree>
    <p:extLst>
      <p:ext uri="{BB962C8B-B14F-4D97-AF65-F5344CB8AC3E}">
        <p14:creationId xmlns:p14="http://schemas.microsoft.com/office/powerpoint/2010/main" val="1073242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Rebasing isn’t without its drawbacks, which can be summed up in a single line:</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1" i="0" u="none" strike="noStrike" kern="1200" baseline="0" dirty="0" smtClean="0">
                <a:solidFill>
                  <a:schemeClr val="tx1"/>
                </a:solidFill>
                <a:latin typeface="+mn-lt"/>
                <a:ea typeface="ヒラギノ角ゴ Pro W3" charset="0"/>
                <a:cs typeface="ヒラギノ角ゴ Pro W3" charset="0"/>
              </a:rPr>
              <a:t>Do not rebase commits that exist outside your repository.</a:t>
            </a:r>
          </a:p>
          <a:p>
            <a:endParaRPr lang="en-US" sz="1200" b="1"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Let’s look at an example of how rebasing work that you’ve made public can cause problems. </a:t>
            </a:r>
          </a:p>
          <a:p>
            <a:r>
              <a:rPr lang="en-US" sz="1200" b="0" i="0" u="none" strike="noStrike" kern="1200" baseline="0" dirty="0" smtClean="0">
                <a:solidFill>
                  <a:schemeClr val="tx1"/>
                </a:solidFill>
                <a:latin typeface="+mn-lt"/>
                <a:ea typeface="ヒラギノ角ゴ Pro W3" charset="0"/>
                <a:cs typeface="ヒラギノ角ゴ Pro W3" charset="0"/>
              </a:rPr>
              <a:t>Suppose you clone from a central server and then do some work off that. Your commit history looks like this:</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Now, someone else does more work that includes a merge, and pushes that work to the central server. </a:t>
            </a:r>
          </a:p>
          <a:p>
            <a:r>
              <a:rPr lang="en-US" sz="1200" b="0" i="0" u="none" strike="noStrike" kern="1200" baseline="0" dirty="0" smtClean="0">
                <a:solidFill>
                  <a:schemeClr val="tx1"/>
                </a:solidFill>
                <a:latin typeface="+mn-lt"/>
                <a:ea typeface="ヒラギノ角ゴ Pro W3" charset="0"/>
                <a:cs typeface="ヒラギノ角ゴ Pro W3" charset="0"/>
              </a:rPr>
              <a:t>You fetch them and merge the new remote branch into your work, making your history look something like this:</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Next, the person who pushed the merged work decides to go back and rebase their work instead; they do a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push --force</a:t>
            </a:r>
            <a:r>
              <a:rPr lang="en-US" sz="1200" b="0" i="0" u="none" strike="noStrike" kern="1200" baseline="0" dirty="0" smtClean="0">
                <a:solidFill>
                  <a:schemeClr val="tx1"/>
                </a:solidFill>
                <a:latin typeface="+mn-lt"/>
                <a:ea typeface="ヒラギノ角ゴ Pro W3" charset="0"/>
                <a:cs typeface="ヒラギノ角ゴ Pro W3" charset="0"/>
              </a:rPr>
              <a:t> to overwrite the history</a:t>
            </a:r>
          </a:p>
          <a:p>
            <a:r>
              <a:rPr lang="en-US" sz="1200" b="0" i="0" u="none" strike="noStrike" kern="1200" baseline="0" dirty="0" smtClean="0">
                <a:solidFill>
                  <a:schemeClr val="tx1"/>
                </a:solidFill>
                <a:latin typeface="+mn-lt"/>
                <a:ea typeface="ヒラギノ角ゴ Pro W3" charset="0"/>
                <a:cs typeface="ヒラギノ角ゴ Pro W3" charset="0"/>
              </a:rPr>
              <a:t>on the server. You then fetch from that server, bringing down the new commits.</a:t>
            </a:r>
          </a:p>
          <a:p>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If you do a </a:t>
            </a:r>
            <a:r>
              <a:rPr lang="en-US" sz="1200" b="0"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 pull, you’ll create a merge commit which includes both lines of history, and your repository will look like this:</a:t>
            </a:r>
          </a:p>
          <a:p>
            <a:r>
              <a:rPr lang="en-US" sz="1200" b="0" i="0" u="none" strike="noStrike" kern="1200" baseline="0" dirty="0" smtClean="0">
                <a:solidFill>
                  <a:schemeClr val="tx1"/>
                </a:solidFill>
                <a:latin typeface="+mn-lt"/>
                <a:ea typeface="ヒラギノ角ゴ Pro W3" charset="0"/>
                <a:cs typeface="ヒラギノ角ゴ Pro W3" charset="0"/>
              </a:rPr>
              <a:t>&lt;5</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If you run a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log</a:t>
            </a:r>
            <a:r>
              <a:rPr lang="en-US" sz="1200" b="0" i="0" u="none" strike="noStrike" kern="1200" baseline="0" dirty="0" smtClean="0">
                <a:solidFill>
                  <a:schemeClr val="tx1"/>
                </a:solidFill>
                <a:latin typeface="+mn-lt"/>
                <a:ea typeface="ヒラギノ角ゴ Pro W3" charset="0"/>
                <a:cs typeface="ヒラギノ角ゴ Pro W3" charset="0"/>
              </a:rPr>
              <a:t> when your history looks like this, you’ll see two commits that have the same author, date, and message, which will be confusing.</a:t>
            </a:r>
          </a:p>
          <a:p>
            <a:r>
              <a:rPr lang="en-US" sz="1200" b="0" i="0" u="none" strike="noStrike" kern="1200" baseline="0" dirty="0" smtClean="0">
                <a:solidFill>
                  <a:schemeClr val="tx1"/>
                </a:solidFill>
                <a:latin typeface="+mn-lt"/>
                <a:ea typeface="ヒラギノ角ゴ Pro W3" charset="0"/>
                <a:cs typeface="ヒラギノ角ゴ Pro W3" charset="0"/>
              </a:rPr>
              <a:t>Furthermore, if you push this history back up to the server, you’ll reintroduce all those rebased commits to the central server, which can further confuse people.</a:t>
            </a:r>
          </a:p>
          <a:p>
            <a:r>
              <a:rPr lang="en-US" sz="1200" b="0" i="0" u="none" strike="noStrike" kern="1200" baseline="0" dirty="0" smtClean="0">
                <a:solidFill>
                  <a:schemeClr val="tx1"/>
                </a:solidFill>
                <a:latin typeface="+mn-lt"/>
                <a:ea typeface="ヒラギノ角ゴ Pro W3" charset="0"/>
                <a:cs typeface="ヒラギノ角ゴ Pro W3" charset="0"/>
              </a:rPr>
              <a:t>It’s pretty safe to assume that the other developer doesn’t want C4 and C6 to be in the history; that’s why she rebased in the first place.</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27</a:t>
            </a:fld>
            <a:endParaRPr lang="en-US"/>
          </a:p>
        </p:txBody>
      </p:sp>
    </p:spTree>
    <p:extLst>
      <p:ext uri="{BB962C8B-B14F-4D97-AF65-F5344CB8AC3E}">
        <p14:creationId xmlns:p14="http://schemas.microsoft.com/office/powerpoint/2010/main" val="930905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To conclude, </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dirty="0" smtClean="0">
                <a:solidFill>
                  <a:srgbClr val="4A4A4A"/>
                </a:solidFill>
                <a:latin typeface="Arial" panose="020B0604020202020204" pitchFamily="34" charset="0"/>
                <a:cs typeface="Arial" panose="020B0604020202020204" pitchFamily="34" charset="0"/>
              </a:rPr>
              <a:t>Merging is always the safest option, because it preserves all history.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dirty="0" smtClean="0">
                <a:solidFill>
                  <a:srgbClr val="4A4A4A"/>
                </a:solidFill>
                <a:latin typeface="Arial" panose="020B0604020202020204" pitchFamily="34" charset="0"/>
                <a:cs typeface="Arial" panose="020B0604020202020204" pitchFamily="34" charset="0"/>
              </a:rPr>
              <a:t>Rebasing rewrites history, which can do real damage to a project by making it impossible to go back in time to see what happened. It can disrupt the work of contributors using the old history, and it may invalidate any previous testing.</a:t>
            </a:r>
          </a:p>
          <a:p>
            <a:endParaRPr lang="en-US" sz="1200" b="0" i="0" u="none" strike="noStrike" kern="1200" baseline="0" dirty="0" smtClean="0">
              <a:solidFill>
                <a:srgbClr val="4A4A4A"/>
              </a:solidFill>
              <a:latin typeface="Arial" panose="020B0604020202020204" pitchFamily="34" charset="0"/>
              <a:ea typeface="ヒラギノ角ゴ Pro W3" charset="0"/>
              <a:cs typeface="Arial" panose="020B0604020202020204" pitchFamily="34" charset="0"/>
            </a:endParaRPr>
          </a:p>
          <a:p>
            <a:r>
              <a:rPr lang="en-US" sz="1200" b="0" i="0" u="none" strike="noStrike" kern="1200" baseline="0" dirty="0" smtClean="0">
                <a:solidFill>
                  <a:srgbClr val="4A4A4A"/>
                </a:solidFill>
                <a:latin typeface="Arial" panose="020B0604020202020204" pitchFamily="34" charset="0"/>
                <a:ea typeface="ヒラギノ角ゴ Pro W3" charset="0"/>
                <a:cs typeface="Arial" panose="020B0604020202020204" pitchFamily="34" charset="0"/>
              </a:rPr>
              <a:t>&lt;2</a:t>
            </a:r>
            <a:r>
              <a:rPr lang="en-US" sz="1200" b="0" i="0" u="none" strike="noStrike" kern="1200" baseline="30000" dirty="0" smtClean="0">
                <a:solidFill>
                  <a:srgbClr val="4A4A4A"/>
                </a:solidFill>
                <a:latin typeface="Arial" panose="020B0604020202020204" pitchFamily="34" charset="0"/>
                <a:ea typeface="ヒラギノ角ゴ Pro W3" charset="0"/>
                <a:cs typeface="Arial" panose="020B0604020202020204" pitchFamily="34" charset="0"/>
              </a:rPr>
              <a:t>nd</a:t>
            </a:r>
            <a:r>
              <a:rPr lang="en-US" sz="1200" b="0" i="0" u="none" strike="noStrike" kern="1200" baseline="0" dirty="0" smtClean="0">
                <a:solidFill>
                  <a:srgbClr val="4A4A4A"/>
                </a:solidFill>
                <a:latin typeface="Arial" panose="020B0604020202020204" pitchFamily="34" charset="0"/>
                <a:ea typeface="ヒラギノ角ゴ Pro W3" charset="0"/>
                <a:cs typeface="Arial" panose="020B0604020202020204" pitchFamily="34" charset="0"/>
              </a:rPr>
              <a:t> animation&gt;</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dirty="0" smtClean="0">
                <a:solidFill>
                  <a:srgbClr val="4A4A4A"/>
                </a:solidFill>
                <a:latin typeface="Arial" panose="020B0604020202020204" pitchFamily="34" charset="0"/>
                <a:cs typeface="Arial" panose="020B0604020202020204" pitchFamily="34" charset="0"/>
              </a:rPr>
              <a:t>Introducing new bugs via rebasing is unlikely to win friends. You can't go wrong with merging. The disadvantage, however, is being drowned in clutter and not being able to easily find what you want, because merging preserves everything. However,  this could be strong motivation to get really good with advanced usage of </a:t>
            </a:r>
            <a:r>
              <a:rPr lang="en-US" sz="1200" b="1" dirty="0" err="1" smtClean="0">
                <a:solidFill>
                  <a:srgbClr val="4A4A4A"/>
                </a:solidFill>
                <a:latin typeface="Arial" panose="020B0604020202020204" pitchFamily="34" charset="0"/>
                <a:cs typeface="Arial" panose="020B0604020202020204" pitchFamily="34" charset="0"/>
              </a:rPr>
              <a:t>git</a:t>
            </a:r>
            <a:r>
              <a:rPr lang="en-US" sz="1200" b="1" dirty="0" smtClean="0">
                <a:solidFill>
                  <a:srgbClr val="4A4A4A"/>
                </a:solidFill>
                <a:latin typeface="Arial" panose="020B0604020202020204" pitchFamily="34" charset="0"/>
                <a:cs typeface="Arial" panose="020B0604020202020204" pitchFamily="34" charset="0"/>
              </a:rPr>
              <a:t> log</a:t>
            </a:r>
            <a:r>
              <a:rPr lang="en-US" sz="1200" dirty="0" smtClean="0">
                <a:solidFill>
                  <a:srgbClr val="4A4A4A"/>
                </a:solidFill>
                <a:latin typeface="Arial" panose="020B0604020202020204" pitchFamily="34" charset="0"/>
                <a:cs typeface="Arial" panose="020B0604020202020204" pitchFamily="34" charset="0"/>
              </a:rPr>
              <a:t> commands.</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dirty="0" smtClean="0">
                <a:solidFill>
                  <a:srgbClr val="4A4A4A"/>
                </a:solidFill>
                <a:latin typeface="Arial" panose="020B0604020202020204" pitchFamily="34" charset="0"/>
                <a:cs typeface="Arial" panose="020B0604020202020204" pitchFamily="34" charset="0"/>
              </a:rPr>
              <a:t>The (greatly simplified) policy for the Linux kernel is: </a:t>
            </a:r>
          </a:p>
          <a:p>
            <a:pPr marL="628650" lvl="1" indent="-171450">
              <a:buFont typeface="Arial" panose="020B0604020202020204" pitchFamily="34" charset="0"/>
              <a:buChar char="•"/>
            </a:pPr>
            <a:r>
              <a:rPr lang="en-US" sz="1200" dirty="0" smtClean="0">
                <a:solidFill>
                  <a:srgbClr val="4A4A4A"/>
                </a:solidFill>
                <a:latin typeface="Arial" panose="020B0604020202020204" pitchFamily="34" charset="0"/>
                <a:cs typeface="Arial" panose="020B0604020202020204" pitchFamily="34" charset="0"/>
              </a:rPr>
              <a:t>Rebase only private history to make nice clean pull requests, </a:t>
            </a:r>
          </a:p>
          <a:p>
            <a:pPr marL="628650" lvl="1" indent="-171450">
              <a:buFont typeface="Arial" panose="020B0604020202020204" pitchFamily="34" charset="0"/>
              <a:buChar char="•"/>
            </a:pPr>
            <a:r>
              <a:rPr lang="en-US" sz="1200" dirty="0" smtClean="0">
                <a:solidFill>
                  <a:srgbClr val="4A4A4A"/>
                </a:solidFill>
                <a:latin typeface="Arial" panose="020B0604020202020204" pitchFamily="34" charset="0"/>
                <a:cs typeface="Arial" panose="020B0604020202020204" pitchFamily="34" charset="0"/>
              </a:rPr>
              <a:t>and never rebase work pushed by anyone else. </a:t>
            </a:r>
          </a:p>
          <a:p>
            <a:pPr marL="628650" lvl="1" indent="-171450">
              <a:buFont typeface="Arial" panose="020B0604020202020204" pitchFamily="34" charset="0"/>
              <a:buChar char="•"/>
            </a:pPr>
            <a:r>
              <a:rPr lang="en-US" sz="1200" dirty="0" smtClean="0">
                <a:solidFill>
                  <a:srgbClr val="4A4A4A"/>
                </a:solidFill>
                <a:latin typeface="Arial" panose="020B0604020202020204" pitchFamily="34" charset="0"/>
                <a:cs typeface="Arial" panose="020B0604020202020204" pitchFamily="34" charset="0"/>
              </a:rPr>
              <a:t>Rebasing private history is good. Rebasing public history is bad.</a:t>
            </a:r>
            <a:endParaRPr lang="en-US" sz="1200" b="0" i="0" dirty="0" smtClean="0">
              <a:solidFill>
                <a:srgbClr val="4A4A4A"/>
              </a:solidFill>
              <a:effectLst/>
              <a:latin typeface="Arial" panose="020B0604020202020204" pitchFamily="34" charset="0"/>
              <a:cs typeface="Arial" panose="020B0604020202020204" pitchFamily="34"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28</a:t>
            </a:fld>
            <a:endParaRPr lang="en-US"/>
          </a:p>
        </p:txBody>
      </p:sp>
    </p:spTree>
    <p:extLst>
      <p:ext uri="{BB962C8B-B14F-4D97-AF65-F5344CB8AC3E}">
        <p14:creationId xmlns:p14="http://schemas.microsoft.com/office/powerpoint/2010/main" val="3099035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29</a:t>
            </a:fld>
            <a:endParaRPr lang="en-US"/>
          </a:p>
        </p:txBody>
      </p:sp>
    </p:spTree>
    <p:extLst>
      <p:ext uri="{BB962C8B-B14F-4D97-AF65-F5344CB8AC3E}">
        <p14:creationId xmlns:p14="http://schemas.microsoft.com/office/powerpoint/2010/main" val="3169478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To really understand the way Git does branching, we need to take a step back and examine how Git stores its data.</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Git doesn’t store data as a series of </a:t>
            </a:r>
            <a:r>
              <a:rPr lang="en-US" sz="1200" b="0" i="0" u="none" strike="noStrike" kern="1200" baseline="0" dirty="0" err="1" smtClean="0">
                <a:solidFill>
                  <a:schemeClr val="tx1"/>
                </a:solidFill>
                <a:latin typeface="+mn-lt"/>
                <a:ea typeface="ヒラギノ角ゴ Pro W3" charset="0"/>
                <a:cs typeface="ヒラギノ角ゴ Pro W3" charset="0"/>
              </a:rPr>
              <a:t>changesets</a:t>
            </a:r>
            <a:r>
              <a:rPr lang="en-US" sz="1200" b="0" i="0" u="none" strike="noStrike" kern="1200" baseline="0" dirty="0" smtClean="0">
                <a:solidFill>
                  <a:schemeClr val="tx1"/>
                </a:solidFill>
                <a:latin typeface="+mn-lt"/>
                <a:ea typeface="ヒラギノ角ゴ Pro W3" charset="0"/>
                <a:cs typeface="ヒラギノ角ゴ Pro W3" charset="0"/>
              </a:rPr>
              <a:t> or differences, but instead as a series of snapshots.</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When you make a commit, Git stores a commit object that contains a pointer to the snapshot of the content you staged. </a:t>
            </a:r>
          </a:p>
          <a:p>
            <a:r>
              <a:rPr lang="en-US" sz="1200" b="0" i="0" u="none" strike="noStrike" kern="1200" baseline="0" dirty="0" smtClean="0">
                <a:solidFill>
                  <a:schemeClr val="tx1"/>
                </a:solidFill>
                <a:latin typeface="+mn-lt"/>
                <a:ea typeface="ヒラギノ角ゴ Pro W3" charset="0"/>
                <a:cs typeface="ヒラギノ角ゴ Pro W3" charset="0"/>
              </a:rPr>
              <a:t>This object also contains the author’s name and email, the message that you typed, and pointers to the commit or commits that directly came before this commit (its parent or parents): zero parents for the initial commit, one parent for a normal commit, and multiple parents for a commit that results from a merge of two or more branches.</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To visualize this, let’s assume that you have a directory containing three files, and you stage them all and commit. </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Staging the files checksums each one (the SHA-1 hash), stores that version of the file in the Git repository (Git refers to them as blobs), and adds that checksum to the </a:t>
            </a:r>
            <a:r>
              <a:rPr lang="en-IN" sz="1200" b="0" i="0" u="none" strike="noStrike" kern="1200" baseline="0" dirty="0" smtClean="0">
                <a:solidFill>
                  <a:schemeClr val="tx1"/>
                </a:solidFill>
                <a:latin typeface="+mn-lt"/>
                <a:ea typeface="ヒラギノ角ゴ Pro W3" charset="0"/>
                <a:cs typeface="ヒラギノ角ゴ Pro W3" charset="0"/>
              </a:rPr>
              <a:t>staging area:</a:t>
            </a:r>
          </a:p>
          <a:p>
            <a:r>
              <a:rPr lang="en-US" sz="1200" b="0" i="0" u="none" strike="noStrike" kern="1200" baseline="0" dirty="0" smtClean="0">
                <a:solidFill>
                  <a:schemeClr val="tx1"/>
                </a:solidFill>
                <a:latin typeface="+mn-lt"/>
                <a:ea typeface="ヒラギノ角ゴ Pro W3" charset="0"/>
                <a:cs typeface="ヒラギノ角ゴ Pro W3" charset="0"/>
              </a:rPr>
              <a:t>When you create the commit by running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commit</a:t>
            </a:r>
            <a:r>
              <a:rPr lang="en-US" sz="1200" b="0" i="0" u="none" strike="noStrike" kern="1200" baseline="0" dirty="0" smtClean="0">
                <a:solidFill>
                  <a:schemeClr val="tx1"/>
                </a:solidFill>
                <a:latin typeface="+mn-lt"/>
                <a:ea typeface="ヒラギノ角ゴ Pro W3" charset="0"/>
                <a:cs typeface="ヒラギノ角ゴ Pro W3" charset="0"/>
              </a:rPr>
              <a:t>, Git checksums each subdirectory (in this case, just the root project directory) and stores those tree objects in the Git repository. </a:t>
            </a:r>
          </a:p>
          <a:p>
            <a:endParaRPr lang="en-US" sz="1200" b="0" i="0" u="none" strike="noStrike" kern="1200" baseline="0" dirty="0" smtClean="0">
              <a:solidFill>
                <a:schemeClr val="tx1"/>
              </a:solidFill>
              <a:latin typeface="+mn-lt"/>
              <a:ea typeface="ヒラギノ角ゴ Pro W3" charset="0"/>
              <a:cs typeface="ヒラギノ角ゴ Pro W3"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endParaRPr lang="en-IN"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Git then creates a commit object that has the metadata and a pointer to the root project tree so it can re-create that snapshot </a:t>
            </a:r>
            <a:r>
              <a:rPr lang="en-IN" sz="1200" b="0" i="0" u="none" strike="noStrike" kern="1200" baseline="0" dirty="0" smtClean="0">
                <a:solidFill>
                  <a:schemeClr val="tx1"/>
                </a:solidFill>
                <a:latin typeface="+mn-lt"/>
                <a:ea typeface="ヒラギノ角ゴ Pro W3" charset="0"/>
                <a:cs typeface="ヒラギノ角ゴ Pro W3" charset="0"/>
              </a:rPr>
              <a:t>when needed.</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Your Git repository now contains five objects: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	one blob for the contents of each of your three files,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&lt;5</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	one tree that lists the contents of the directory and specifies which file names are stored as which blobs, and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&lt;6</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	one commit with the pointer to that root tree and all the commit metadata.</a:t>
            </a:r>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3</a:t>
            </a:fld>
            <a:endParaRPr lang="en-US"/>
          </a:p>
        </p:txBody>
      </p:sp>
    </p:spTree>
    <p:extLst>
      <p:ext uri="{BB962C8B-B14F-4D97-AF65-F5344CB8AC3E}">
        <p14:creationId xmlns:p14="http://schemas.microsoft.com/office/powerpoint/2010/main" val="684676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30</a:t>
            </a:fld>
            <a:endParaRPr lang="en-US"/>
          </a:p>
        </p:txBody>
      </p:sp>
    </p:spTree>
    <p:extLst>
      <p:ext uri="{BB962C8B-B14F-4D97-AF65-F5344CB8AC3E}">
        <p14:creationId xmlns:p14="http://schemas.microsoft.com/office/powerpoint/2010/main" val="3110057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31</a:t>
            </a:fld>
            <a:endParaRPr lang="en-US"/>
          </a:p>
        </p:txBody>
      </p:sp>
    </p:spTree>
    <p:extLst>
      <p:ext uri="{BB962C8B-B14F-4D97-AF65-F5344CB8AC3E}">
        <p14:creationId xmlns:p14="http://schemas.microsoft.com/office/powerpoint/2010/main" val="3021917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If you make some changes and commit again, the next commit stores a pointer to the commit that came immediately before it.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A branch in Git is simply a lightweight movable pointer to one of these commits. The default branch name in Git is </a:t>
            </a:r>
            <a:r>
              <a:rPr lang="en-US" sz="1200" b="1" i="1" u="none" strike="noStrike" kern="1200" baseline="0" dirty="0" smtClean="0">
                <a:solidFill>
                  <a:schemeClr val="tx1"/>
                </a:solidFill>
                <a:latin typeface="+mn-lt"/>
                <a:ea typeface="ヒラギノ角ゴ Pro W3" charset="0"/>
                <a:cs typeface="ヒラギノ角ゴ Pro W3" charset="0"/>
              </a:rPr>
              <a:t>master</a:t>
            </a:r>
            <a:r>
              <a:rPr lang="en-US" sz="1200" b="0" i="0" u="none" strike="noStrike" kern="1200" baseline="0" dirty="0" smtClean="0">
                <a:solidFill>
                  <a:schemeClr val="tx1"/>
                </a:solidFill>
                <a:latin typeface="+mn-lt"/>
                <a:ea typeface="ヒラギノ角ゴ Pro W3" charset="0"/>
                <a:cs typeface="ヒラギノ角ゴ Pro W3" charset="0"/>
              </a:rPr>
              <a:t>. </a:t>
            </a:r>
          </a:p>
          <a:p>
            <a:r>
              <a:rPr lang="en-US" sz="1200" b="0" i="0" u="none" strike="noStrike" kern="1200" baseline="0" dirty="0" smtClean="0">
                <a:solidFill>
                  <a:schemeClr val="tx1"/>
                </a:solidFill>
                <a:latin typeface="+mn-lt"/>
                <a:ea typeface="ヒラギノ角ゴ Pro W3" charset="0"/>
                <a:cs typeface="ヒラギノ角ゴ Pro W3" charset="0"/>
              </a:rPr>
              <a:t>As you start making commits, you’re given a master branch that points to the last commit you made. Every time you commit, it moves forward automatically.</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4</a:t>
            </a:fld>
            <a:endParaRPr lang="en-US"/>
          </a:p>
        </p:txBody>
      </p:sp>
    </p:spTree>
    <p:extLst>
      <p:ext uri="{BB962C8B-B14F-4D97-AF65-F5344CB8AC3E}">
        <p14:creationId xmlns:p14="http://schemas.microsoft.com/office/powerpoint/2010/main" val="158094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The “</a:t>
            </a:r>
            <a:r>
              <a:rPr lang="en-US" sz="1200" b="1" i="0" u="none" strike="noStrike" kern="1200" baseline="0" dirty="0" smtClean="0">
                <a:solidFill>
                  <a:schemeClr val="tx1"/>
                </a:solidFill>
                <a:latin typeface="+mn-lt"/>
                <a:ea typeface="ヒラギノ角ゴ Pro W3" charset="0"/>
                <a:cs typeface="ヒラギノ角ゴ Pro W3" charset="0"/>
              </a:rPr>
              <a:t>master</a:t>
            </a:r>
            <a:r>
              <a:rPr lang="en-US" sz="1200" b="0" i="0" u="none" strike="noStrike" kern="1200" baseline="0" dirty="0" smtClean="0">
                <a:solidFill>
                  <a:schemeClr val="tx1"/>
                </a:solidFill>
                <a:latin typeface="+mn-lt"/>
                <a:ea typeface="ヒラギノ角ゴ Pro W3" charset="0"/>
                <a:cs typeface="ヒラギノ角ゴ Pro W3" charset="0"/>
              </a:rPr>
              <a:t>” branch in Git is not a special branch. It is exactly like any other branch.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The only reason nearly every repository has one is that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t>
            </a:r>
            <a:r>
              <a:rPr lang="en-US" sz="1200" b="1" i="0" u="none" strike="noStrike" kern="1200" baseline="0" dirty="0" err="1" smtClean="0">
                <a:solidFill>
                  <a:schemeClr val="tx1"/>
                </a:solidFill>
                <a:latin typeface="+mn-lt"/>
                <a:ea typeface="ヒラギノ角ゴ Pro W3" charset="0"/>
                <a:cs typeface="ヒラギノ角ゴ Pro W3" charset="0"/>
              </a:rPr>
              <a:t>init</a:t>
            </a:r>
            <a:r>
              <a:rPr lang="en-US" sz="1200" b="0" i="0" u="none" strike="noStrike" kern="1200" baseline="0" dirty="0" smtClean="0">
                <a:solidFill>
                  <a:schemeClr val="tx1"/>
                </a:solidFill>
                <a:latin typeface="+mn-lt"/>
                <a:ea typeface="ヒラギノ角ゴ Pro W3" charset="0"/>
                <a:cs typeface="ヒラギノ角ゴ Pro W3" charset="0"/>
              </a:rPr>
              <a:t> command creates it by default and most people don’t bother to </a:t>
            </a:r>
            <a:r>
              <a:rPr lang="en-IN" sz="1200" b="0" i="0" u="none" strike="noStrike" kern="1200" baseline="0" dirty="0" smtClean="0">
                <a:solidFill>
                  <a:schemeClr val="tx1"/>
                </a:solidFill>
                <a:latin typeface="+mn-lt"/>
                <a:ea typeface="ヒラギノ角ゴ Pro W3" charset="0"/>
                <a:cs typeface="ヒラギノ角ゴ Pro W3" charset="0"/>
              </a:rPr>
              <a:t>change it.</a:t>
            </a:r>
          </a:p>
          <a:p>
            <a:r>
              <a:rPr lang="en-US" sz="1200" b="1" i="0" u="none" strike="noStrike" kern="1200" baseline="0" dirty="0" smtClean="0">
                <a:solidFill>
                  <a:schemeClr val="tx1"/>
                </a:solidFill>
                <a:latin typeface="+mn-lt"/>
                <a:ea typeface="ヒラギノ角ゴ Pro W3" charset="0"/>
                <a:cs typeface="ヒラギノ角ゴ Pro W3" charset="0"/>
              </a:rPr>
              <a:t>HEAD</a:t>
            </a:r>
            <a:r>
              <a:rPr lang="en-US" sz="1200" b="0" i="0" u="none" strike="noStrike" kern="1200" baseline="0" dirty="0" smtClean="0">
                <a:solidFill>
                  <a:schemeClr val="tx1"/>
                </a:solidFill>
                <a:latin typeface="+mn-lt"/>
                <a:ea typeface="ヒラギノ角ゴ Pro W3" charset="0"/>
                <a:cs typeface="ヒラギノ角ゴ Pro W3" charset="0"/>
              </a:rPr>
              <a:t> is nothing but the current active branch in that snapshot OR work copy.</a:t>
            </a:r>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5</a:t>
            </a:fld>
            <a:endParaRPr lang="en-US"/>
          </a:p>
        </p:txBody>
      </p:sp>
    </p:spTree>
    <p:extLst>
      <p:ext uri="{BB962C8B-B14F-4D97-AF65-F5344CB8AC3E}">
        <p14:creationId xmlns:p14="http://schemas.microsoft.com/office/powerpoint/2010/main" val="2938589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What happens if you create a new branch? </a:t>
            </a:r>
          </a:p>
          <a:p>
            <a:r>
              <a:rPr lang="en-US" sz="1200" b="0" i="0" u="none" strike="noStrike" kern="1200" baseline="0" dirty="0" smtClean="0">
                <a:solidFill>
                  <a:schemeClr val="tx1"/>
                </a:solidFill>
                <a:latin typeface="+mn-lt"/>
                <a:ea typeface="ヒラギノ角ゴ Pro W3" charset="0"/>
                <a:cs typeface="ヒラギノ角ゴ Pro W3" charset="0"/>
              </a:rPr>
              <a:t>Well, doing so creates a new pointer for you to move around. Let’s say you create a new branch called testing. You do this with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branch</a:t>
            </a:r>
            <a:r>
              <a:rPr lang="en-US" sz="1200" b="0" i="0" u="none" strike="noStrike" kern="1200" baseline="0" dirty="0" smtClean="0">
                <a:solidFill>
                  <a:schemeClr val="tx1"/>
                </a:solidFill>
                <a:latin typeface="+mn-lt"/>
                <a:ea typeface="ヒラギノ角ゴ Pro W3" charset="0"/>
                <a:cs typeface="ヒラギノ角ゴ Pro W3" charset="0"/>
              </a:rPr>
              <a:t> command:</a:t>
            </a:r>
          </a:p>
          <a:p>
            <a:r>
              <a:rPr lang="en-US" dirty="0" smtClean="0"/>
              <a:t>&lt;1</a:t>
            </a:r>
            <a:r>
              <a:rPr lang="en-US" baseline="30000" dirty="0" smtClean="0"/>
              <a:t>st</a:t>
            </a:r>
            <a:r>
              <a:rPr lang="en-US" dirty="0" smtClean="0"/>
              <a:t> animation&gt;</a:t>
            </a:r>
          </a:p>
          <a:p>
            <a:endParaRPr lang="en-US" dirty="0" smtClean="0"/>
          </a:p>
          <a:p>
            <a:r>
              <a:rPr lang="en-US" sz="1200" b="0" i="0" u="none" strike="noStrike" kern="1200" baseline="0" dirty="0" smtClean="0">
                <a:solidFill>
                  <a:schemeClr val="tx1"/>
                </a:solidFill>
                <a:latin typeface="+mn-lt"/>
                <a:ea typeface="ヒラギノ角ゴ Pro W3" charset="0"/>
                <a:cs typeface="ヒラギノ角ゴ Pro W3" charset="0"/>
              </a:rPr>
              <a:t>This creates a new pointer at the same commit you’re currently on.</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How does Git know what branch you’re currently on? It keeps a special pointer called </a:t>
            </a:r>
            <a:r>
              <a:rPr lang="en-US" sz="1200" b="1" i="0" u="none" strike="noStrike" kern="1200" baseline="0" dirty="0" smtClean="0">
                <a:solidFill>
                  <a:schemeClr val="tx1"/>
                </a:solidFill>
                <a:latin typeface="+mn-lt"/>
                <a:ea typeface="ヒラギノ角ゴ Pro W3" charset="0"/>
                <a:cs typeface="ヒラギノ角ゴ Pro W3" charset="0"/>
              </a:rPr>
              <a:t>HEAD</a:t>
            </a:r>
            <a:r>
              <a:rPr lang="en-US" sz="1200" b="0" i="0" u="none" strike="noStrike" kern="1200" baseline="0" dirty="0" smtClean="0">
                <a:solidFill>
                  <a:schemeClr val="tx1"/>
                </a:solidFill>
                <a:latin typeface="+mn-lt"/>
                <a:ea typeface="ヒラギノ角ゴ Pro W3" charset="0"/>
                <a:cs typeface="ヒラギノ角ゴ Pro W3" charset="0"/>
              </a:rPr>
              <a:t>. </a:t>
            </a:r>
          </a:p>
          <a:p>
            <a:r>
              <a:rPr lang="en-US" sz="1200" b="0" i="0" u="none" strike="noStrike" kern="1200" baseline="0" dirty="0" smtClean="0">
                <a:solidFill>
                  <a:schemeClr val="tx1"/>
                </a:solidFill>
                <a:latin typeface="+mn-lt"/>
                <a:ea typeface="ヒラギノ角ゴ Pro W3" charset="0"/>
                <a:cs typeface="ヒラギノ角ゴ Pro W3" charset="0"/>
              </a:rPr>
              <a:t>Note that this is a lot different than the concept of </a:t>
            </a:r>
            <a:r>
              <a:rPr lang="en-US" sz="1200" b="1" i="0" u="none" strike="noStrike" kern="1200" baseline="0" dirty="0" smtClean="0">
                <a:solidFill>
                  <a:schemeClr val="tx1"/>
                </a:solidFill>
                <a:latin typeface="+mn-lt"/>
                <a:ea typeface="ヒラギノ角ゴ Pro W3" charset="0"/>
                <a:cs typeface="ヒラギノ角ゴ Pro W3" charset="0"/>
              </a:rPr>
              <a:t>HEAD</a:t>
            </a:r>
            <a:r>
              <a:rPr lang="en-US" sz="1200" b="0" i="0" u="none" strike="noStrike" kern="1200" baseline="0" dirty="0" smtClean="0">
                <a:solidFill>
                  <a:schemeClr val="tx1"/>
                </a:solidFill>
                <a:latin typeface="+mn-lt"/>
                <a:ea typeface="ヒラギノ角ゴ Pro W3" charset="0"/>
                <a:cs typeface="ヒラギノ角ゴ Pro W3" charset="0"/>
              </a:rPr>
              <a:t> in other VCSs you may be used to, such as Subversion or CVS. </a:t>
            </a:r>
          </a:p>
          <a:p>
            <a:r>
              <a:rPr lang="en-US" sz="1200" b="0" i="0" u="none" strike="noStrike" kern="1200" baseline="0" dirty="0" smtClean="0">
                <a:solidFill>
                  <a:schemeClr val="tx1"/>
                </a:solidFill>
                <a:latin typeface="+mn-lt"/>
                <a:ea typeface="ヒラギノ角ゴ Pro W3" charset="0"/>
                <a:cs typeface="ヒラギノ角ゴ Pro W3" charset="0"/>
              </a:rPr>
              <a:t>In Git, this is a pointer to the local branch you’re currently on.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In this case, you’re still on </a:t>
            </a:r>
            <a:r>
              <a:rPr lang="en-US" sz="1200" b="1" i="0" u="none" strike="noStrike" kern="1200" baseline="0" dirty="0" smtClean="0">
                <a:solidFill>
                  <a:schemeClr val="tx1"/>
                </a:solidFill>
                <a:latin typeface="+mn-lt"/>
                <a:ea typeface="ヒラギノ角ゴ Pro W3" charset="0"/>
                <a:cs typeface="ヒラギノ角ゴ Pro W3" charset="0"/>
              </a:rPr>
              <a:t>master</a:t>
            </a:r>
            <a:r>
              <a:rPr lang="en-US" sz="1200" b="0" i="0" u="none" strike="noStrike" kern="1200" baseline="0" dirty="0" smtClean="0">
                <a:solidFill>
                  <a:schemeClr val="tx1"/>
                </a:solidFill>
                <a:latin typeface="+mn-lt"/>
                <a:ea typeface="ヒラギノ角ゴ Pro W3" charset="0"/>
                <a:cs typeface="ヒラギノ角ゴ Pro W3" charset="0"/>
              </a:rPr>
              <a:t>.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branch</a:t>
            </a:r>
            <a:r>
              <a:rPr lang="en-US" sz="1200" b="0" i="0" u="none" strike="noStrike" kern="1200" baseline="0" dirty="0" smtClean="0">
                <a:solidFill>
                  <a:schemeClr val="tx1"/>
                </a:solidFill>
                <a:latin typeface="+mn-lt"/>
                <a:ea typeface="ヒラギノ角ゴ Pro W3" charset="0"/>
                <a:cs typeface="ヒラギノ角ゴ Pro W3" charset="0"/>
              </a:rPr>
              <a:t> command only </a:t>
            </a:r>
            <a:r>
              <a:rPr lang="en-US" sz="1200" b="0" i="1" u="none" strike="noStrike" kern="1200" baseline="0" dirty="0" smtClean="0">
                <a:solidFill>
                  <a:schemeClr val="tx1"/>
                </a:solidFill>
                <a:latin typeface="+mn-lt"/>
                <a:ea typeface="ヒラギノ角ゴ Pro W3" charset="0"/>
                <a:cs typeface="ヒラギノ角ゴ Pro W3" charset="0"/>
              </a:rPr>
              <a:t>created </a:t>
            </a:r>
            <a:r>
              <a:rPr lang="en-US" sz="1200" b="0" i="0" u="none" strike="noStrike" kern="1200" baseline="0" dirty="0" smtClean="0">
                <a:solidFill>
                  <a:schemeClr val="tx1"/>
                </a:solidFill>
                <a:latin typeface="+mn-lt"/>
                <a:ea typeface="ヒラギノ角ゴ Pro W3" charset="0"/>
                <a:cs typeface="ヒラギノ角ゴ Pro W3" charset="0"/>
              </a:rPr>
              <a:t>a new branch – it didn’t switch to that </a:t>
            </a:r>
            <a:r>
              <a:rPr lang="en-IN" sz="1200" b="0" i="0" u="none" strike="noStrike" kern="1200" baseline="0" dirty="0" smtClean="0">
                <a:solidFill>
                  <a:schemeClr val="tx1"/>
                </a:solidFill>
                <a:latin typeface="+mn-lt"/>
                <a:ea typeface="ヒラギノ角ゴ Pro W3" charset="0"/>
                <a:cs typeface="ヒラギノ角ゴ Pro W3" charset="0"/>
              </a:rPr>
              <a:t>branch.</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 can easily see this by running a simple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log</a:t>
            </a:r>
            <a:r>
              <a:rPr lang="en-US" sz="1200" b="0" i="0" u="none" strike="noStrike" kern="1200" baseline="0" dirty="0" smtClean="0">
                <a:solidFill>
                  <a:schemeClr val="tx1"/>
                </a:solidFill>
                <a:latin typeface="+mn-lt"/>
                <a:ea typeface="ヒラギノ角ゴ Pro W3" charset="0"/>
                <a:cs typeface="ヒラギノ角ゴ Pro W3" charset="0"/>
              </a:rPr>
              <a:t> command that shows you where the branch pointers are pointing. This option is called </a:t>
            </a:r>
            <a:r>
              <a:rPr lang="en-US" sz="1200" b="1" i="1" u="none" strike="noStrike" kern="1200" baseline="0" dirty="0" smtClean="0">
                <a:solidFill>
                  <a:schemeClr val="tx1"/>
                </a:solidFill>
                <a:latin typeface="+mn-lt"/>
                <a:ea typeface="ヒラギノ角ゴ Pro W3" charset="0"/>
                <a:cs typeface="ヒラギノ角ゴ Pro W3" charset="0"/>
              </a:rPr>
              <a:t>--decorate</a:t>
            </a:r>
            <a:r>
              <a:rPr lang="en-US" sz="1200" b="0" i="0" u="none" strike="noStrike" kern="1200" baseline="0" dirty="0" smtClean="0">
                <a:solidFill>
                  <a:schemeClr val="tx1"/>
                </a:solidFill>
                <a:latin typeface="+mn-lt"/>
                <a:ea typeface="ヒラギノ角ゴ Pro W3" charset="0"/>
                <a:cs typeface="ヒラギノ角ゴ Pro W3" charset="0"/>
              </a:rPr>
              <a:t>.</a:t>
            </a:r>
          </a:p>
          <a:p>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 can see the “master” and “testing” branches that are right there next to </a:t>
            </a:r>
            <a:r>
              <a:rPr lang="en-IN" sz="1200" b="0" i="0" u="none" strike="noStrike" kern="1200" baseline="0" dirty="0" smtClean="0">
                <a:solidFill>
                  <a:schemeClr val="tx1"/>
                </a:solidFill>
                <a:latin typeface="+mn-lt"/>
                <a:ea typeface="ヒラギノ角ゴ Pro W3" charset="0"/>
                <a:cs typeface="ヒラギノ角ゴ Pro W3" charset="0"/>
              </a:rPr>
              <a:t>the f30ab commit.</a:t>
            </a:r>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6</a:t>
            </a:fld>
            <a:endParaRPr lang="en-US"/>
          </a:p>
        </p:txBody>
      </p:sp>
    </p:spTree>
    <p:extLst>
      <p:ext uri="{BB962C8B-B14F-4D97-AF65-F5344CB8AC3E}">
        <p14:creationId xmlns:p14="http://schemas.microsoft.com/office/powerpoint/2010/main" val="3997476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i="0" u="none" strike="noStrike" kern="1200" baseline="0" dirty="0" smtClean="0">
                <a:solidFill>
                  <a:schemeClr val="tx1"/>
                </a:solidFill>
                <a:latin typeface="+mn-lt"/>
                <a:ea typeface="ヒラギノ角ゴ Pro W3" charset="0"/>
                <a:cs typeface="ヒラギノ角ゴ Pro W3" charset="0"/>
              </a:rPr>
              <a:t>To switch to an existing branch, you run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checkout</a:t>
            </a:r>
            <a:r>
              <a:rPr lang="en-US" sz="1200" b="0" i="0" u="none" strike="noStrike" kern="1200" baseline="0" dirty="0" smtClean="0">
                <a:solidFill>
                  <a:schemeClr val="tx1"/>
                </a:solidFill>
                <a:latin typeface="+mn-lt"/>
                <a:ea typeface="ヒラギノ角ゴ Pro W3" charset="0"/>
                <a:cs typeface="ヒラギノ角ゴ Pro W3" charset="0"/>
              </a:rPr>
              <a:t> command. Let’s switch to the new </a:t>
            </a:r>
            <a:r>
              <a:rPr lang="en-US" sz="1200" b="1" i="0" u="none" strike="noStrike" kern="1200" baseline="0" dirty="0" smtClean="0">
                <a:solidFill>
                  <a:schemeClr val="tx1"/>
                </a:solidFill>
                <a:latin typeface="+mn-lt"/>
                <a:ea typeface="ヒラギノ角ゴ Pro W3" charset="0"/>
                <a:cs typeface="ヒラギノ角ゴ Pro W3" charset="0"/>
              </a:rPr>
              <a:t>testing</a:t>
            </a:r>
            <a:r>
              <a:rPr lang="en-US" sz="1200" b="0" i="0" u="none" strike="noStrike" kern="1200" baseline="0" dirty="0" smtClean="0">
                <a:solidFill>
                  <a:schemeClr val="tx1"/>
                </a:solidFill>
                <a:latin typeface="+mn-lt"/>
                <a:ea typeface="ヒラギノ角ゴ Pro W3" charset="0"/>
                <a:cs typeface="ヒラギノ角ゴ Pro W3" charset="0"/>
              </a:rPr>
              <a:t> branch:</a:t>
            </a:r>
          </a:p>
          <a:p>
            <a:r>
              <a:rPr lang="en-US" dirty="0" smtClean="0"/>
              <a:t>&lt;1</a:t>
            </a:r>
            <a:r>
              <a:rPr lang="en-US" baseline="30000" dirty="0" smtClean="0"/>
              <a:t>st</a:t>
            </a:r>
            <a:r>
              <a:rPr lang="en-US" baseline="0" dirty="0" smtClean="0"/>
              <a:t> animation&gt;</a:t>
            </a:r>
          </a:p>
          <a:p>
            <a:endParaRPr lang="en-US" baseline="0" dirty="0" smtClean="0"/>
          </a:p>
          <a:p>
            <a:r>
              <a:rPr lang="en-IN" sz="1200" b="0" i="0" u="none" strike="noStrike" kern="1200" baseline="0" dirty="0" smtClean="0">
                <a:solidFill>
                  <a:schemeClr val="tx1"/>
                </a:solidFill>
                <a:latin typeface="+mn-lt"/>
                <a:ea typeface="ヒラギノ角ゴ Pro W3" charset="0"/>
                <a:cs typeface="ヒラギノ角ゴ Pro W3" charset="0"/>
              </a:rPr>
              <a:t>let’s do another commit.</a:t>
            </a:r>
          </a:p>
          <a:p>
            <a:r>
              <a:rPr lang="en-US" sz="1200" b="0" i="0" u="none" strike="noStrike" kern="1200" baseline="0" dirty="0" smtClean="0">
                <a:solidFill>
                  <a:schemeClr val="tx1"/>
                </a:solidFill>
                <a:latin typeface="+mn-lt"/>
              </a:rPr>
              <a:t>&lt;2</a:t>
            </a:r>
            <a:r>
              <a:rPr lang="en-US" sz="1200" b="0" i="0" u="none" strike="noStrike" kern="1200" baseline="30000" dirty="0" smtClean="0">
                <a:solidFill>
                  <a:schemeClr val="tx1"/>
                </a:solidFill>
                <a:latin typeface="+mn-lt"/>
              </a:rPr>
              <a:t>nd</a:t>
            </a:r>
            <a:r>
              <a:rPr lang="en-US" sz="1200" b="0" i="0" u="none" strike="noStrike" kern="1200" baseline="0" dirty="0" smtClean="0">
                <a:solidFill>
                  <a:schemeClr val="tx1"/>
                </a:solidFill>
                <a:latin typeface="+mn-lt"/>
              </a:rPr>
              <a:t> animation&gt;</a:t>
            </a:r>
            <a:endParaRPr lang="en-US" baseline="0" dirty="0" smtClean="0"/>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This is interesting, because now your </a:t>
            </a:r>
            <a:r>
              <a:rPr lang="en-US" sz="1200" b="1" i="0" u="none" strike="noStrike" kern="1200" baseline="0" dirty="0" smtClean="0">
                <a:solidFill>
                  <a:schemeClr val="tx1"/>
                </a:solidFill>
                <a:latin typeface="+mn-lt"/>
                <a:ea typeface="ヒラギノ角ゴ Pro W3" charset="0"/>
                <a:cs typeface="ヒラギノ角ゴ Pro W3" charset="0"/>
              </a:rPr>
              <a:t>testing</a:t>
            </a:r>
            <a:r>
              <a:rPr lang="en-US" sz="1200" b="0" i="0" u="none" strike="noStrike" kern="1200" baseline="0" dirty="0" smtClean="0">
                <a:solidFill>
                  <a:schemeClr val="tx1"/>
                </a:solidFill>
                <a:latin typeface="+mn-lt"/>
                <a:ea typeface="ヒラギノ角ゴ Pro W3" charset="0"/>
                <a:cs typeface="ヒラギノ角ゴ Pro W3" charset="0"/>
              </a:rPr>
              <a:t> branch has moved forward, but your </a:t>
            </a:r>
            <a:r>
              <a:rPr lang="en-US" sz="1200" b="1" i="0" u="none" strike="noStrike" kern="1200" baseline="0" dirty="0" smtClean="0">
                <a:solidFill>
                  <a:schemeClr val="tx1"/>
                </a:solidFill>
                <a:latin typeface="+mn-lt"/>
                <a:ea typeface="ヒラギノ角ゴ Pro W3" charset="0"/>
                <a:cs typeface="ヒラギノ角ゴ Pro W3" charset="0"/>
              </a:rPr>
              <a:t>master</a:t>
            </a:r>
            <a:r>
              <a:rPr lang="en-US" sz="1200" b="0" i="0" u="none" strike="noStrike" kern="1200" baseline="0" dirty="0" smtClean="0">
                <a:solidFill>
                  <a:schemeClr val="tx1"/>
                </a:solidFill>
                <a:latin typeface="+mn-lt"/>
                <a:ea typeface="ヒラギノ角ゴ Pro W3" charset="0"/>
                <a:cs typeface="ヒラギノ角ゴ Pro W3" charset="0"/>
              </a:rPr>
              <a:t> branch still points to the commit you were on when you ran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checkout </a:t>
            </a:r>
            <a:r>
              <a:rPr lang="en-US" sz="1200" b="0" i="0" u="none" strike="noStrike" kern="1200" baseline="0" dirty="0" smtClean="0">
                <a:solidFill>
                  <a:schemeClr val="tx1"/>
                </a:solidFill>
                <a:latin typeface="+mn-lt"/>
                <a:ea typeface="ヒラギノ角ゴ Pro W3" charset="0"/>
                <a:cs typeface="ヒラギノ角ゴ Pro W3" charset="0"/>
              </a:rPr>
              <a:t>to switch branches. </a:t>
            </a:r>
          </a:p>
          <a:p>
            <a:r>
              <a:rPr lang="en-US" sz="1200" b="0" i="0" u="none" strike="noStrike" kern="1200" baseline="0" dirty="0" smtClean="0">
                <a:solidFill>
                  <a:schemeClr val="tx1"/>
                </a:solidFill>
                <a:latin typeface="+mn-lt"/>
                <a:ea typeface="ヒラギノ角ゴ Pro W3" charset="0"/>
                <a:cs typeface="ヒラギノ角ゴ Pro W3" charset="0"/>
              </a:rPr>
              <a:t>Let’s switch back to the </a:t>
            </a:r>
            <a:r>
              <a:rPr lang="en-US" sz="1200" b="1" i="0" u="none" strike="noStrike" kern="1200" baseline="0" dirty="0" smtClean="0">
                <a:solidFill>
                  <a:schemeClr val="tx1"/>
                </a:solidFill>
                <a:latin typeface="+mn-lt"/>
                <a:ea typeface="ヒラギノ角ゴ Pro W3" charset="0"/>
                <a:cs typeface="ヒラギノ角ゴ Pro W3" charset="0"/>
              </a:rPr>
              <a:t>master</a:t>
            </a:r>
            <a:r>
              <a:rPr lang="en-US" sz="1200" b="0" i="0" u="none" strike="noStrike" kern="1200" baseline="0" dirty="0" smtClean="0">
                <a:solidFill>
                  <a:schemeClr val="tx1"/>
                </a:solidFill>
                <a:latin typeface="+mn-lt"/>
                <a:ea typeface="ヒラギノ角ゴ Pro W3" charset="0"/>
                <a:cs typeface="ヒラギノ角ゴ Pro W3" charset="0"/>
              </a:rPr>
              <a:t> branch:</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That command did two things. It moved the HEAD pointer back to point to the master branch, and it reverted the files in your working directory back to the snapshot that master points to. </a:t>
            </a:r>
          </a:p>
          <a:p>
            <a:r>
              <a:rPr lang="en-US" sz="1200" b="0" i="0" u="none" strike="noStrike" kern="1200" baseline="0" dirty="0" smtClean="0">
                <a:solidFill>
                  <a:schemeClr val="tx1"/>
                </a:solidFill>
                <a:latin typeface="+mn-lt"/>
                <a:ea typeface="ヒラギノ角ゴ Pro W3" charset="0"/>
                <a:cs typeface="ヒラギノ角ゴ Pro W3" charset="0"/>
              </a:rPr>
              <a:t>This also means the changes you make from this point forward will diverge from an older version of the project. </a:t>
            </a:r>
          </a:p>
          <a:p>
            <a:r>
              <a:rPr lang="en-US" sz="1200" b="0" i="0" u="none" strike="noStrike" kern="1200" baseline="0" dirty="0" smtClean="0">
                <a:solidFill>
                  <a:schemeClr val="tx1"/>
                </a:solidFill>
                <a:latin typeface="+mn-lt"/>
                <a:ea typeface="ヒラギノ角ゴ Pro W3" charset="0"/>
                <a:cs typeface="ヒラギノ角ゴ Pro W3" charset="0"/>
              </a:rPr>
              <a:t>It essentially rewinds the work you’ve done in your testing branch so you can go in a </a:t>
            </a:r>
            <a:r>
              <a:rPr lang="en-IN" sz="1200" b="0" i="0" u="none" strike="noStrike" kern="1200" baseline="0" dirty="0" smtClean="0">
                <a:solidFill>
                  <a:schemeClr val="tx1"/>
                </a:solidFill>
                <a:latin typeface="+mn-lt"/>
                <a:ea typeface="ヒラギノ角ゴ Pro W3" charset="0"/>
                <a:cs typeface="ヒラギノ角ゴ Pro W3" charset="0"/>
              </a:rPr>
              <a:t>different direction.</a:t>
            </a:r>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It’s important to note that when you switch branches in Git, files in your working directory will change. </a:t>
            </a:r>
          </a:p>
          <a:p>
            <a:r>
              <a:rPr lang="en-US" sz="1200" b="0" i="0" u="none" strike="noStrike" kern="1200" baseline="0" dirty="0" smtClean="0">
                <a:solidFill>
                  <a:schemeClr val="tx1"/>
                </a:solidFill>
                <a:latin typeface="+mn-lt"/>
                <a:ea typeface="ヒラギノ角ゴ Pro W3" charset="0"/>
                <a:cs typeface="ヒラギノ角ゴ Pro W3" charset="0"/>
              </a:rPr>
              <a:t>If you switch to an older branch, your working directory will be reverted to look like it did the last time you committed on that branch. </a:t>
            </a:r>
          </a:p>
          <a:p>
            <a:r>
              <a:rPr lang="en-US" sz="1200" b="0" i="0" u="none" strike="noStrike" kern="1200" baseline="0" dirty="0" smtClean="0">
                <a:solidFill>
                  <a:schemeClr val="tx1"/>
                </a:solidFill>
                <a:latin typeface="+mn-lt"/>
                <a:ea typeface="ヒラギノ角ゴ Pro W3" charset="0"/>
                <a:cs typeface="ヒラギノ角ゴ Pro W3" charset="0"/>
              </a:rPr>
              <a:t>If Git cannot do it cleanly, it will not let you </a:t>
            </a:r>
            <a:r>
              <a:rPr lang="en-IN" sz="1200" b="0" i="0" u="none" strike="noStrike" kern="1200" baseline="0" dirty="0" smtClean="0">
                <a:solidFill>
                  <a:schemeClr val="tx1"/>
                </a:solidFill>
                <a:latin typeface="+mn-lt"/>
                <a:ea typeface="ヒラギノ角ゴ Pro W3" charset="0"/>
                <a:cs typeface="ヒラギノ角ゴ Pro W3" charset="0"/>
              </a:rPr>
              <a:t>switch at all.</a:t>
            </a:r>
          </a:p>
          <a:p>
            <a:endParaRPr lang="en-US" sz="1200" b="0" i="0" u="none" strike="noStrike" kern="1200" baseline="0" dirty="0" smtClean="0">
              <a:solidFill>
                <a:schemeClr val="tx1"/>
              </a:solidFill>
              <a:latin typeface="+mn-lt"/>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7</a:t>
            </a:fld>
            <a:endParaRPr lang="en-US"/>
          </a:p>
        </p:txBody>
      </p:sp>
    </p:spTree>
    <p:extLst>
      <p:ext uri="{BB962C8B-B14F-4D97-AF65-F5344CB8AC3E}">
        <p14:creationId xmlns:p14="http://schemas.microsoft.com/office/powerpoint/2010/main" val="561223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Let’s make a few changes and commit again.</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Now your project history has diverged.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You created and switched to a branch, did some work on it, and then switched back to your main branch and did other work. </a:t>
            </a:r>
          </a:p>
          <a:p>
            <a:r>
              <a:rPr lang="en-US" sz="1200" b="0" i="0" u="none" strike="noStrike" kern="1200" baseline="0" dirty="0" smtClean="0">
                <a:solidFill>
                  <a:schemeClr val="tx1"/>
                </a:solidFill>
                <a:latin typeface="+mn-lt"/>
                <a:ea typeface="ヒラギノ角ゴ Pro W3" charset="0"/>
                <a:cs typeface="ヒラギノ角ゴ Pro W3" charset="0"/>
              </a:rPr>
              <a:t>Both of those changes are isolated in separate branches: you can switch back and forth between the branches and merge them together when you’re ready. </a:t>
            </a:r>
          </a:p>
          <a:p>
            <a:r>
              <a:rPr lang="en-US" sz="1200" b="0" i="0" u="none" strike="noStrike" kern="1200" baseline="0" dirty="0" smtClean="0">
                <a:solidFill>
                  <a:schemeClr val="tx1"/>
                </a:solidFill>
                <a:latin typeface="+mn-lt"/>
                <a:ea typeface="ヒラギノ角ゴ Pro W3" charset="0"/>
                <a:cs typeface="ヒラギノ角ゴ Pro W3" charset="0"/>
              </a:rPr>
              <a:t>And you did all that with simple branch, </a:t>
            </a:r>
            <a:r>
              <a:rPr lang="en-IN" sz="1200" b="0" i="0" u="none" strike="noStrike" kern="1200" baseline="0" dirty="0" smtClean="0">
                <a:solidFill>
                  <a:schemeClr val="tx1"/>
                </a:solidFill>
                <a:latin typeface="+mn-lt"/>
                <a:ea typeface="ヒラギノ角ゴ Pro W3" charset="0"/>
                <a:cs typeface="ヒラギノ角ゴ Pro W3" charset="0"/>
              </a:rPr>
              <a:t>checkout, and commit commands.</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 can also see this easily with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log</a:t>
            </a:r>
            <a:r>
              <a:rPr lang="en-US" sz="1200" b="0" i="0" u="none" strike="noStrike" kern="1200" baseline="0" dirty="0" smtClean="0">
                <a:solidFill>
                  <a:schemeClr val="tx1"/>
                </a:solidFill>
                <a:latin typeface="+mn-lt"/>
                <a:ea typeface="ヒラギノ角ゴ Pro W3" charset="0"/>
                <a:cs typeface="ヒラギノ角ゴ Pro W3" charset="0"/>
              </a:rPr>
              <a:t> command. </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If you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log --</a:t>
            </a:r>
            <a:r>
              <a:rPr lang="en-US" sz="1200" b="1" i="0" u="none" strike="noStrike" kern="1200" baseline="0" dirty="0" err="1" smtClean="0">
                <a:solidFill>
                  <a:schemeClr val="tx1"/>
                </a:solidFill>
                <a:latin typeface="+mn-lt"/>
                <a:ea typeface="ヒラギノ角ゴ Pro W3" charset="0"/>
                <a:cs typeface="ヒラギノ角ゴ Pro W3" charset="0"/>
              </a:rPr>
              <a:t>oneline</a:t>
            </a:r>
            <a:r>
              <a:rPr lang="en-US" sz="1200" b="1" i="0" u="none" strike="noStrike" kern="1200" baseline="0" dirty="0" smtClean="0">
                <a:solidFill>
                  <a:schemeClr val="tx1"/>
                </a:solidFill>
                <a:latin typeface="+mn-lt"/>
                <a:ea typeface="ヒラギノ角ゴ Pro W3" charset="0"/>
                <a:cs typeface="ヒラギノ角ゴ Pro W3" charset="0"/>
              </a:rPr>
              <a:t> --decorate --graph --all</a:t>
            </a:r>
            <a:r>
              <a:rPr lang="en-US" sz="1200" b="0" i="0" u="none" strike="noStrike" kern="1200" baseline="0" dirty="0" smtClean="0">
                <a:solidFill>
                  <a:schemeClr val="tx1"/>
                </a:solidFill>
                <a:latin typeface="+mn-lt"/>
                <a:ea typeface="ヒラギノ角ゴ Pro W3" charset="0"/>
                <a:cs typeface="ヒラギノ角ゴ Pro W3" charset="0"/>
              </a:rPr>
              <a:t> it will print out the history of your commits, showing where your branch pointers are and how your history has diverged.</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Because a branch in Git is in actuality a simple file that contains the 40 character SHA-1 checksum of the commit it points to, branches are cheap to create and destroy. </a:t>
            </a:r>
          </a:p>
          <a:p>
            <a:r>
              <a:rPr lang="en-US" sz="1200" b="0" i="0" u="none" strike="noStrike" kern="1200" baseline="0" dirty="0" smtClean="0">
                <a:solidFill>
                  <a:schemeClr val="tx1"/>
                </a:solidFill>
                <a:latin typeface="+mn-lt"/>
                <a:ea typeface="ヒラギノ角ゴ Pro W3" charset="0"/>
                <a:cs typeface="ヒラギノ角ゴ Pro W3" charset="0"/>
              </a:rPr>
              <a:t>Creating a new branch is as quick and simple as writing 41 bytes to a file (40 characters and a newline).</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This is in sharp contrast to the way most older VCS tools branch, which involves copying all of the project’s files into a second directory. </a:t>
            </a:r>
          </a:p>
          <a:p>
            <a:r>
              <a:rPr lang="en-US" sz="1200" b="0" i="0" u="none" strike="noStrike" kern="1200" baseline="0" dirty="0" smtClean="0">
                <a:solidFill>
                  <a:schemeClr val="tx1"/>
                </a:solidFill>
                <a:latin typeface="+mn-lt"/>
                <a:ea typeface="ヒラギノ角ゴ Pro W3" charset="0"/>
                <a:cs typeface="ヒラギノ角ゴ Pro W3" charset="0"/>
              </a:rPr>
              <a:t>This can take several seconds or even minutes, depending on the size of the project, whereas in Git the process is always instantaneous. </a:t>
            </a:r>
          </a:p>
          <a:p>
            <a:r>
              <a:rPr lang="en-US" sz="1200" b="0" i="0" u="none" strike="noStrike" kern="1200" baseline="0" dirty="0" smtClean="0">
                <a:solidFill>
                  <a:schemeClr val="tx1"/>
                </a:solidFill>
                <a:latin typeface="+mn-lt"/>
                <a:ea typeface="ヒラギノ角ゴ Pro W3" charset="0"/>
                <a:cs typeface="ヒラギノ角ゴ Pro W3" charset="0"/>
              </a:rPr>
              <a:t>Also, because we’re recording the parents when we commit, finding a proper merge base for merging is automatically done for us and is generally very easy to do.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These features help encourage developers to create and use branches often. Let’s see why you should do so.</a:t>
            </a:r>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8</a:t>
            </a:fld>
            <a:endParaRPr lang="en-US"/>
          </a:p>
        </p:txBody>
      </p:sp>
    </p:spTree>
    <p:extLst>
      <p:ext uri="{BB962C8B-B14F-4D97-AF65-F5344CB8AC3E}">
        <p14:creationId xmlns:p14="http://schemas.microsoft.com/office/powerpoint/2010/main" val="913144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u="none" strike="noStrike" kern="1200" baseline="0" dirty="0" smtClean="0">
                <a:solidFill>
                  <a:schemeClr val="tx1"/>
                </a:solidFill>
                <a:latin typeface="+mn-lt"/>
                <a:ea typeface="ヒラギノ角ゴ Pro W3" charset="0"/>
                <a:cs typeface="ヒラギノ角ゴ Pro W3" charset="0"/>
              </a:rPr>
              <a:t>Let’s go through a simple example of branching and merging with a workflow that you might use in the real world. </a:t>
            </a:r>
          </a:p>
          <a:p>
            <a:r>
              <a:rPr lang="en-US" sz="1200" b="0" i="0" u="none" strike="noStrike" kern="1200" baseline="0" dirty="0" smtClean="0">
                <a:solidFill>
                  <a:schemeClr val="tx1"/>
                </a:solidFill>
                <a:latin typeface="+mn-lt"/>
                <a:ea typeface="ヒラギノ角ゴ Pro W3" charset="0"/>
                <a:cs typeface="ヒラギノ角ゴ Pro W3" charset="0"/>
              </a:rPr>
              <a:t>You’ll follow these steps:</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1. Do work on a web site.</a:t>
            </a:r>
          </a:p>
          <a:p>
            <a:r>
              <a:rPr lang="en-US" sz="1200" b="0" i="0" u="none" strike="noStrike" kern="1200" baseline="0" dirty="0" smtClean="0">
                <a:solidFill>
                  <a:schemeClr val="tx1"/>
                </a:solidFill>
                <a:latin typeface="+mn-lt"/>
                <a:ea typeface="ヒラギノ角ゴ Pro W3" charset="0"/>
                <a:cs typeface="ヒラギノ角ゴ Pro W3" charset="0"/>
              </a:rPr>
              <a:t>2. Create a branch for a new story you’re working on.</a:t>
            </a:r>
          </a:p>
          <a:p>
            <a:r>
              <a:rPr lang="en-US" sz="1200" b="0" i="0" u="none" strike="noStrike" kern="1200" baseline="0" dirty="0" smtClean="0">
                <a:solidFill>
                  <a:schemeClr val="tx1"/>
                </a:solidFill>
                <a:latin typeface="+mn-lt"/>
                <a:ea typeface="ヒラギノ角ゴ Pro W3" charset="0"/>
                <a:cs typeface="ヒラギノ角ゴ Pro W3" charset="0"/>
              </a:rPr>
              <a:t>3. Do some work in that branch.</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At this stage, you’ll receive a call that another issue is critical and you need a hotfix. You’ll do the following:</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1. Switch to your production branch.</a:t>
            </a:r>
          </a:p>
          <a:p>
            <a:r>
              <a:rPr lang="en-US" sz="1200" b="0" i="0" u="none" strike="noStrike" kern="1200" baseline="0" dirty="0" smtClean="0">
                <a:solidFill>
                  <a:schemeClr val="tx1"/>
                </a:solidFill>
                <a:latin typeface="+mn-lt"/>
                <a:ea typeface="ヒラギノ角ゴ Pro W3" charset="0"/>
                <a:cs typeface="ヒラギノ角ゴ Pro W3" charset="0"/>
              </a:rPr>
              <a:t>2. Create a branch to add the hotfix.</a:t>
            </a:r>
          </a:p>
          <a:p>
            <a:r>
              <a:rPr lang="en-US" sz="1200" b="0" i="0" u="none" strike="noStrike" kern="1200" baseline="0" dirty="0" smtClean="0">
                <a:solidFill>
                  <a:schemeClr val="tx1"/>
                </a:solidFill>
                <a:latin typeface="+mn-lt"/>
                <a:ea typeface="ヒラギノ角ゴ Pro W3" charset="0"/>
                <a:cs typeface="ヒラギノ角ゴ Pro W3" charset="0"/>
              </a:rPr>
              <a:t>3. After it’s tested, merge the hotfix branch, and push to production.</a:t>
            </a:r>
          </a:p>
          <a:p>
            <a:r>
              <a:rPr lang="en-US" sz="1200" b="0" i="0" u="none" strike="noStrike" kern="1200" baseline="0" dirty="0" smtClean="0">
                <a:solidFill>
                  <a:schemeClr val="tx1"/>
                </a:solidFill>
                <a:latin typeface="+mn-lt"/>
                <a:ea typeface="ヒラギノ角ゴ Pro W3" charset="0"/>
                <a:cs typeface="ヒラギノ角ゴ Pro W3" charset="0"/>
              </a:rPr>
              <a:t>4. Switch back to your original story and continue working.</a:t>
            </a:r>
          </a:p>
        </p:txBody>
      </p:sp>
      <p:sp>
        <p:nvSpPr>
          <p:cNvPr id="4" name="Slide Number Placeholder 3"/>
          <p:cNvSpPr>
            <a:spLocks noGrp="1"/>
          </p:cNvSpPr>
          <p:nvPr>
            <p:ph type="sldNum" sz="quarter" idx="10"/>
          </p:nvPr>
        </p:nvSpPr>
        <p:spPr/>
        <p:txBody>
          <a:bodyPr/>
          <a:lstStyle/>
          <a:p>
            <a:fld id="{E29F6AFF-7E04-4C46-8BF4-31DD73873FE8}" type="slidenum">
              <a:rPr lang="en-US" smtClean="0"/>
              <a:pPr/>
              <a:t>9</a:t>
            </a:fld>
            <a:endParaRPr lang="en-US"/>
          </a:p>
        </p:txBody>
      </p:sp>
    </p:spTree>
    <p:extLst>
      <p:ext uri="{BB962C8B-B14F-4D97-AF65-F5344CB8AC3E}">
        <p14:creationId xmlns:p14="http://schemas.microsoft.com/office/powerpoint/2010/main" val="868073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826BA7B4-F034-4744-96FF-D9467E8B98F6}" type="datetimeFigureOut">
              <a:rPr lang="en-US" smtClean="0"/>
              <a:pPr/>
              <a:t>6/9/2016</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A65093E-86D3-4B6A-8B0A-BCEC18431C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hasCustomPrompt="1"/>
          </p:nvPr>
        </p:nvSpPr>
        <p:spPr>
          <a:xfrm>
            <a:off x="417600" y="180000"/>
            <a:ext cx="8244000" cy="2253600"/>
          </a:xfrm>
        </p:spPr>
        <p:txBody>
          <a:bodyPr/>
          <a:lstStyle>
            <a:lvl1pPr marL="0" indent="0">
              <a:buNone/>
              <a:defRPr sz="6600">
                <a:solidFill>
                  <a:schemeClr val="tx2"/>
                </a:solidFill>
                <a:latin typeface="Nokia Pure Headline Ultra Light" panose="020B0204020202020204" pitchFamily="34" charset="0"/>
              </a:defRPr>
            </a:lvl1pPr>
          </a:lstStyle>
          <a:p>
            <a:pPr lvl="0"/>
            <a:r>
              <a:rPr lang="en-US" dirty="0" smtClean="0"/>
              <a:t>click to edit Master text styles</a:t>
            </a:r>
          </a:p>
        </p:txBody>
      </p:sp>
      <p:sp>
        <p:nvSpPr>
          <p:cNvPr id="8" name="Text Placeholder 7"/>
          <p:cNvSpPr>
            <a:spLocks noGrp="1"/>
          </p:cNvSpPr>
          <p:nvPr>
            <p:ph type="body" sz="quarter" idx="11"/>
          </p:nvPr>
        </p:nvSpPr>
        <p:spPr>
          <a:xfrm>
            <a:off x="417600" y="2217675"/>
            <a:ext cx="8244000" cy="2030400"/>
          </a:xfrm>
        </p:spPr>
        <p:txBody>
          <a:bodyPr/>
          <a:lstStyle>
            <a:lvl1pPr marL="324000" indent="-324000">
              <a:buFont typeface="Arial" pitchFamily="34" charset="0"/>
              <a:buChar char="•"/>
              <a:tabLst/>
              <a:defRPr>
                <a:latin typeface="+mn-lt"/>
              </a:defRPr>
            </a:lvl1pPr>
            <a:lvl2pPr marL="230188" indent="0">
              <a:buNone/>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F8] and use the “FORM“</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2"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09/06/2016</a:t>
            </a:fld>
            <a:endParaRPr lang="en-GB" sz="800" dirty="0">
              <a:solidFill>
                <a:schemeClr val="bg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7"/>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smtClean="0">
                <a:solidFill>
                  <a:schemeClr val="bg2"/>
                </a:solidFill>
                <a:latin typeface="+mn-lt"/>
                <a:cs typeface="Arial" charset="0"/>
              </a:rPr>
              <a:t>© Nokia 2014   - File Name   - Version   - Creator   - DocID</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29" name="TextBox 28"/>
          <p:cNvSpPr txBox="1"/>
          <p:nvPr/>
        </p:nvSpPr>
        <p:spPr>
          <a:xfrm>
            <a:off x="432000" y="4787900"/>
            <a:ext cx="6078537" cy="123825"/>
          </a:xfrm>
          <a:prstGeom prst="rect">
            <a:avLst/>
          </a:prstGeom>
          <a:noFill/>
        </p:spPr>
        <p:txBody>
          <a:bodyPr lIns="0" tIns="0" rIns="0" bIns="0">
            <a:spAutoFit/>
          </a:bodyPr>
          <a:lstStyle/>
          <a:p>
            <a:pPr>
              <a:defRPr/>
            </a:pPr>
            <a:r>
              <a:rPr lang="en-GB" sz="800" smtClean="0">
                <a:solidFill>
                  <a:schemeClr val="bg2"/>
                </a:solidFill>
                <a:latin typeface="+mn-lt"/>
                <a:cs typeface="Arial" charset="0"/>
              </a:rPr>
              <a:t>Confidential</a:t>
            </a:r>
            <a:endParaRPr lang="en-GB" sz="800" dirty="0">
              <a:solidFill>
                <a:schemeClr val="bg2"/>
              </a:solidFill>
              <a:latin typeface="+mn-lt"/>
              <a:cs typeface="Arial"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 id="2147483811" r:id="rId5"/>
  </p:sldLayoutIdLst>
  <p:timing>
    <p:tnLst>
      <p:par>
        <p:cTn id="1" dur="indefinite" restart="never" nodeType="tmRoot"/>
      </p:par>
    </p:tnLst>
  </p:timing>
  <p:hf sldNum="0" hdr="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F8] and use the “FORM“</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2"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09/06/2016</a:t>
            </a:fld>
            <a:endParaRPr lang="en-GB" sz="800" dirty="0">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smtClean="0">
                <a:solidFill>
                  <a:schemeClr val="bg1"/>
                </a:solidFill>
                <a:latin typeface="+mn-lt"/>
                <a:cs typeface="Arial" charset="0"/>
              </a:rPr>
              <a:t>© Nokia 2014   - File Name   - Version   - Creator   - DocID</a:t>
            </a:r>
            <a:endParaRPr lang="en-GB" sz="800">
              <a:solidFill>
                <a:schemeClr val="bg1"/>
              </a:solidFill>
              <a:latin typeface="+mn-lt"/>
              <a:cs typeface="Arial" charset="0"/>
            </a:endParaRPr>
          </a:p>
        </p:txBody>
      </p:sp>
      <p:sp>
        <p:nvSpPr>
          <p:cNvPr id="27" name="TextBox 26"/>
          <p:cNvSpPr txBox="1"/>
          <p:nvPr/>
        </p:nvSpPr>
        <p:spPr>
          <a:xfrm>
            <a:off x="432000" y="4788000"/>
            <a:ext cx="5048250" cy="123825"/>
          </a:xfrm>
          <a:prstGeom prst="rect">
            <a:avLst/>
          </a:prstGeom>
          <a:noFill/>
        </p:spPr>
        <p:txBody>
          <a:bodyPr lIns="0" tIns="0" rIns="0" bIns="0">
            <a:spAutoFit/>
          </a:bodyPr>
          <a:lstStyle/>
          <a:p>
            <a:pPr>
              <a:defRPr/>
            </a:pPr>
            <a:r>
              <a:rPr lang="en-GB" sz="800" smtClean="0">
                <a:solidFill>
                  <a:schemeClr val="bg1"/>
                </a:solidFill>
                <a:latin typeface="+mn-lt"/>
                <a:ea typeface="+mn-ea"/>
                <a:cs typeface="Arial" panose="020B0604020202020204" pitchFamily="34" charset="0"/>
              </a:rPr>
              <a:t>Confidential</a:t>
            </a:r>
            <a:endParaRPr lang="en-GB" sz="800" dirty="0">
              <a:solidFill>
                <a:schemeClr val="bg1"/>
              </a:solidFill>
              <a:latin typeface="+mn-lt"/>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Lst>
  <p:timing>
    <p:tnLst>
      <p:par>
        <p:cTn id="1" dur="indefinite" restart="never" nodeType="tmRoot"/>
      </p:par>
    </p:tnLst>
  </p:timing>
  <p:hf sldNum="0" hdr="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notesSlide" Target="../notesSlides/notesSlide11.xml"/><Relationship Id="rId7"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4.bin"/><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2.xml"/><Relationship Id="rId7" Type="http://schemas.openxmlformats.org/officeDocument/2006/relationships/image" Target="../media/image20.wmf"/><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19.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hyperlink" Target="mailto:email.support@github.com%3c/div"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8.xml"/><Relationship Id="rId7" Type="http://schemas.openxmlformats.org/officeDocument/2006/relationships/image" Target="../media/image26.w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20.xml"/><Relationship Id="rId7" Type="http://schemas.openxmlformats.org/officeDocument/2006/relationships/image" Target="../media/image36.png"/><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9.bin"/><Relationship Id="rId4" Type="http://schemas.openxmlformats.org/officeDocument/2006/relationships/image" Target="../media/image35.png"/><Relationship Id="rId9"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notesSlide" Target="../notesSlides/notesSlide24.xml"/><Relationship Id="rId7"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39.wmf"/><Relationship Id="rId5" Type="http://schemas.openxmlformats.org/officeDocument/2006/relationships/oleObject" Target="../embeddings/oleObject10.bin"/><Relationship Id="rId4" Type="http://schemas.openxmlformats.org/officeDocument/2006/relationships/image" Target="../media/image41.png"/><Relationship Id="rId9"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43.wmf"/><Relationship Id="rId5" Type="http://schemas.openxmlformats.org/officeDocument/2006/relationships/oleObject" Target="../embeddings/oleObject12.bin"/><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notesSlide" Target="../notesSlides/notesSlide27.xml"/><Relationship Id="rId7" Type="http://schemas.openxmlformats.org/officeDocument/2006/relationships/image" Target="../media/image50.wmf"/><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image" Target="../media/image49.wmf"/><Relationship Id="rId4" Type="http://schemas.openxmlformats.org/officeDocument/2006/relationships/oleObject" Target="../embeddings/oleObject13.bin"/><Relationship Id="rId9" Type="http://schemas.openxmlformats.org/officeDocument/2006/relationships/image" Target="../media/image5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3" y="500624"/>
            <a:ext cx="8243887" cy="3478251"/>
          </a:xfrm>
        </p:spPr>
        <p:txBody>
          <a:bodyPr/>
          <a:lstStyle/>
          <a:p>
            <a:pPr eaLnBrk="1" hangingPunct="1"/>
            <a:endParaRPr lang="en-US" sz="3600" dirty="0" smtClean="0">
              <a:ea typeface="ヒラギノ角ゴ Pro W3"/>
              <a:cs typeface="ヒラギノ角ゴ Pro W3"/>
            </a:endParaRPr>
          </a:p>
          <a:p>
            <a:pPr eaLnBrk="1" hangingPunct="1"/>
            <a:endParaRPr lang="en-US" sz="3600" dirty="0">
              <a:ea typeface="ヒラギノ角ゴ Pro W3"/>
              <a:cs typeface="ヒラギノ角ゴ Pro W3"/>
            </a:endParaRPr>
          </a:p>
          <a:p>
            <a:pPr eaLnBrk="1" hangingPunct="1"/>
            <a:endParaRPr lang="en-US" sz="3600" dirty="0" smtClean="0">
              <a:ea typeface="ヒラギノ角ゴ Pro W3"/>
              <a:cs typeface="ヒラギノ角ゴ Pro W3"/>
            </a:endParaRPr>
          </a:p>
          <a:p>
            <a:pPr eaLnBrk="1" hangingPunct="1"/>
            <a:endParaRPr lang="en-US" sz="3600" dirty="0" smtClean="0">
              <a:ea typeface="ヒラギノ角ゴ Pro W3"/>
              <a:cs typeface="ヒラギノ角ゴ Pro W3"/>
            </a:endParaRPr>
          </a:p>
        </p:txBody>
      </p:sp>
      <p:sp>
        <p:nvSpPr>
          <p:cNvPr id="6" name="TextBox 5"/>
          <p:cNvSpPr txBox="1"/>
          <p:nvPr/>
        </p:nvSpPr>
        <p:spPr>
          <a:xfrm>
            <a:off x="422382" y="3796250"/>
            <a:ext cx="7488832" cy="769441"/>
          </a:xfrm>
          <a:prstGeom prst="rect">
            <a:avLst/>
          </a:prstGeom>
          <a:noFill/>
        </p:spPr>
        <p:txBody>
          <a:bodyPr wrap="square" rtlCol="0">
            <a:spAutoFit/>
          </a:bodyPr>
          <a:lstStyle/>
          <a:p>
            <a:r>
              <a:rPr lang="en-US" sz="2800" b="1" dirty="0" smtClean="0">
                <a:solidFill>
                  <a:schemeClr val="bg1"/>
                </a:solidFill>
                <a:latin typeface="+mj-lt"/>
              </a:rPr>
              <a:t>Anugrith V.</a:t>
            </a:r>
          </a:p>
          <a:p>
            <a:r>
              <a:rPr lang="en-US" sz="1600" b="1" dirty="0" smtClean="0">
                <a:solidFill>
                  <a:schemeClr val="bg1"/>
                </a:solidFill>
                <a:latin typeface="+mj-lt"/>
              </a:rPr>
              <a:t>SCM Specialist, MBB LC IMS</a:t>
            </a:r>
            <a:endParaRPr lang="en-US" sz="1600" b="1" dirty="0">
              <a:solidFill>
                <a:schemeClr val="bg1"/>
              </a:solidFill>
              <a:latin typeface="+mj-lt"/>
            </a:endParaRPr>
          </a:p>
        </p:txBody>
      </p:sp>
      <p:pic>
        <p:nvPicPr>
          <p:cNvPr id="2" name="Picture 1"/>
          <p:cNvPicPr>
            <a:picLocks noChangeAspect="1"/>
          </p:cNvPicPr>
          <p:nvPr/>
        </p:nvPicPr>
        <p:blipFill>
          <a:blip r:embed="rId3"/>
          <a:stretch>
            <a:fillRect/>
          </a:stretch>
        </p:blipFill>
        <p:spPr>
          <a:xfrm>
            <a:off x="0" y="0"/>
            <a:ext cx="9144000" cy="379625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Basic Branching and Merging</a:t>
            </a:r>
            <a:endParaRPr lang="en-US" sz="2800" b="1" dirty="0">
              <a:latin typeface="+mj-lt"/>
            </a:endParaRP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31268" y="658816"/>
            <a:ext cx="8775027" cy="276999"/>
          </a:xfrm>
          <a:prstGeom prst="rect">
            <a:avLst/>
          </a:prstGeom>
          <a:noFill/>
        </p:spPr>
        <p:txBody>
          <a:bodyPr wrap="square" rtlCol="0">
            <a:spAutoFit/>
          </a:bodyPr>
          <a:lstStyle/>
          <a:p>
            <a:pPr marL="171450" indent="-171450">
              <a:buFont typeface="Wingdings" panose="05000000000000000000" pitchFamily="2" charset="2"/>
              <a:buChar char="Ø"/>
            </a:pPr>
            <a:r>
              <a:rPr lang="en-US" sz="1200" b="1" dirty="0" smtClean="0">
                <a:latin typeface="Arial" panose="020B0604020202020204" pitchFamily="34" charset="0"/>
                <a:cs typeface="Arial" panose="020B0604020202020204" pitchFamily="34" charset="0"/>
              </a:rPr>
              <a:t>Basic Branching</a:t>
            </a:r>
          </a:p>
        </p:txBody>
      </p:sp>
      <p:pic>
        <p:nvPicPr>
          <p:cNvPr id="2" name="Picture 1"/>
          <p:cNvPicPr>
            <a:picLocks noChangeAspect="1"/>
          </p:cNvPicPr>
          <p:nvPr/>
        </p:nvPicPr>
        <p:blipFill>
          <a:blip r:embed="rId3"/>
          <a:stretch>
            <a:fillRect/>
          </a:stretch>
        </p:blipFill>
        <p:spPr>
          <a:xfrm>
            <a:off x="6456038" y="37456"/>
            <a:ext cx="2235855" cy="650631"/>
          </a:xfrm>
          <a:prstGeom prst="rect">
            <a:avLst/>
          </a:prstGeom>
        </p:spPr>
      </p:pic>
      <p:sp>
        <p:nvSpPr>
          <p:cNvPr id="3" name="Rectangle 2"/>
          <p:cNvSpPr/>
          <p:nvPr/>
        </p:nvSpPr>
        <p:spPr>
          <a:xfrm>
            <a:off x="342991" y="923878"/>
            <a:ext cx="6526732" cy="1107996"/>
          </a:xfrm>
          <a:prstGeom prst="rect">
            <a:avLst/>
          </a:prstGeom>
        </p:spPr>
        <p:txBody>
          <a:bodyPr wrap="square">
            <a:spAutoFit/>
          </a:bodyPr>
          <a:lstStyle/>
          <a:p>
            <a:r>
              <a:rPr lang="en-IN" sz="1100" b="1" dirty="0">
                <a:solidFill>
                  <a:schemeClr val="accent6">
                    <a:lumMod val="50000"/>
                  </a:schemeClr>
                </a:solidFill>
                <a:latin typeface="Courier New" panose="02070309020205020404" pitchFamily="49" charset="0"/>
                <a:cs typeface="Courier New" panose="02070309020205020404" pitchFamily="49" charset="0"/>
              </a:rPr>
              <a:t>$ </a:t>
            </a:r>
            <a:r>
              <a:rPr lang="en-IN" sz="1100" dirty="0">
                <a:solidFill>
                  <a:srgbClr val="000000"/>
                </a:solidFill>
                <a:latin typeface="Courier New" panose="02070309020205020404" pitchFamily="49" charset="0"/>
                <a:cs typeface="Courier New" panose="02070309020205020404" pitchFamily="49" charset="0"/>
              </a:rPr>
              <a:t>git checkout -b iss53</a:t>
            </a:r>
          </a:p>
          <a:p>
            <a:r>
              <a:rPr lang="en-US" sz="1100" dirty="0">
                <a:solidFill>
                  <a:srgbClr val="555555"/>
                </a:solidFill>
                <a:latin typeface="Courier New" panose="02070309020205020404" pitchFamily="49" charset="0"/>
                <a:cs typeface="Courier New" panose="02070309020205020404" pitchFamily="49" charset="0"/>
              </a:rPr>
              <a:t>Switched to a new branch "</a:t>
            </a:r>
            <a:r>
              <a:rPr lang="en-US" sz="1100" dirty="0" smtClean="0">
                <a:solidFill>
                  <a:srgbClr val="555555"/>
                </a:solidFill>
                <a:latin typeface="Courier New" panose="02070309020205020404" pitchFamily="49" charset="0"/>
                <a:cs typeface="Courier New" panose="02070309020205020404" pitchFamily="49" charset="0"/>
              </a:rPr>
              <a:t>iss53“</a:t>
            </a:r>
          </a:p>
          <a:p>
            <a:endParaRPr lang="en-US" sz="1100" dirty="0" smtClean="0">
              <a:solidFill>
                <a:srgbClr val="555555"/>
              </a:solidFill>
              <a:latin typeface="Courier New" panose="02070309020205020404" pitchFamily="49" charset="0"/>
              <a:cs typeface="Courier New" panose="02070309020205020404" pitchFamily="49" charset="0"/>
            </a:endParaRPr>
          </a:p>
          <a:p>
            <a:r>
              <a:rPr lang="en-US" sz="1100" dirty="0" smtClean="0">
                <a:solidFill>
                  <a:schemeClr val="accent6">
                    <a:lumMod val="50000"/>
                  </a:schemeClr>
                </a:solidFill>
                <a:latin typeface="Arial" panose="020B0604020202020204" pitchFamily="34" charset="0"/>
                <a:cs typeface="Arial" panose="020B0604020202020204" pitchFamily="34" charset="0"/>
              </a:rPr>
              <a:t>This is shorthand for:</a:t>
            </a:r>
            <a:endParaRPr lang="en-US" sz="1100" dirty="0">
              <a:solidFill>
                <a:schemeClr val="accent6">
                  <a:lumMod val="50000"/>
                </a:schemeClr>
              </a:solidFill>
              <a:latin typeface="Arial" panose="020B0604020202020204" pitchFamily="34" charset="0"/>
              <a:cs typeface="Arial" panose="020B0604020202020204" pitchFamily="34" charset="0"/>
            </a:endParaRPr>
          </a:p>
          <a:p>
            <a:r>
              <a:rPr lang="en-IN" sz="1100" dirty="0">
                <a:latin typeface="Courier New" panose="02070309020205020404" pitchFamily="49" charset="0"/>
                <a:cs typeface="Courier New" panose="02070309020205020404" pitchFamily="49" charset="0"/>
              </a:rPr>
              <a:t>$ git branch iss53</a:t>
            </a:r>
          </a:p>
          <a:p>
            <a:r>
              <a:rPr lang="en-IN" sz="1100" dirty="0">
                <a:latin typeface="Courier New" panose="02070309020205020404" pitchFamily="49" charset="0"/>
                <a:cs typeface="Courier New" panose="02070309020205020404" pitchFamily="49" charset="0"/>
              </a:rPr>
              <a:t>$ git checkout iss53</a:t>
            </a:r>
          </a:p>
        </p:txBody>
      </p:sp>
      <p:pic>
        <p:nvPicPr>
          <p:cNvPr id="5" name="Picture 4"/>
          <p:cNvPicPr>
            <a:picLocks noChangeAspect="1"/>
          </p:cNvPicPr>
          <p:nvPr/>
        </p:nvPicPr>
        <p:blipFill>
          <a:blip r:embed="rId4"/>
          <a:stretch>
            <a:fillRect/>
          </a:stretch>
        </p:blipFill>
        <p:spPr>
          <a:xfrm>
            <a:off x="3642340" y="540182"/>
            <a:ext cx="2152882" cy="996462"/>
          </a:xfrm>
          <a:prstGeom prst="rect">
            <a:avLst/>
          </a:prstGeom>
        </p:spPr>
      </p:pic>
      <p:sp>
        <p:nvSpPr>
          <p:cNvPr id="9" name="Rectangle 8"/>
          <p:cNvSpPr/>
          <p:nvPr/>
        </p:nvSpPr>
        <p:spPr>
          <a:xfrm>
            <a:off x="342992" y="2166523"/>
            <a:ext cx="4510362" cy="430887"/>
          </a:xfrm>
          <a:prstGeom prst="rect">
            <a:avLst/>
          </a:prstGeom>
        </p:spPr>
        <p:txBody>
          <a:bodyPr wrap="square">
            <a:spAutoFit/>
          </a:bodyPr>
          <a:lstStyle/>
          <a:p>
            <a:r>
              <a:rPr lang="en-IN" sz="1100" dirty="0">
                <a:latin typeface="Courier New" panose="02070309020205020404" pitchFamily="49" charset="0"/>
                <a:cs typeface="Courier New" panose="02070309020205020404" pitchFamily="49" charset="0"/>
              </a:rPr>
              <a:t>$ vim index.html</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commit -a -m 'added a new footer [issue 53]'</a:t>
            </a:r>
            <a:endParaRPr lang="en-IN" sz="1100"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5"/>
          <a:stretch>
            <a:fillRect/>
          </a:stretch>
        </p:blipFill>
        <p:spPr>
          <a:xfrm>
            <a:off x="5363722" y="1731716"/>
            <a:ext cx="2889321" cy="1072278"/>
          </a:xfrm>
          <a:prstGeom prst="rect">
            <a:avLst/>
          </a:prstGeom>
        </p:spPr>
      </p:pic>
      <p:sp>
        <p:nvSpPr>
          <p:cNvPr id="12" name="Rectangle 11"/>
          <p:cNvSpPr/>
          <p:nvPr/>
        </p:nvSpPr>
        <p:spPr>
          <a:xfrm>
            <a:off x="342993" y="2752674"/>
            <a:ext cx="4510362" cy="430887"/>
          </a:xfrm>
          <a:prstGeom prst="rect">
            <a:avLst/>
          </a:prstGeom>
        </p:spPr>
        <p:txBody>
          <a:bodyPr wrap="square">
            <a:spAutoFit/>
          </a:bodyPr>
          <a:lstStyle/>
          <a:p>
            <a:r>
              <a:rPr lang="en-IN" sz="1100" dirty="0">
                <a:latin typeface="Courier New" panose="02070309020205020404" pitchFamily="49" charset="0"/>
                <a:cs typeface="Courier New" panose="02070309020205020404" pitchFamily="49" charset="0"/>
              </a:rPr>
              <a:t>$ git checkout master</a:t>
            </a:r>
          </a:p>
          <a:p>
            <a:r>
              <a:rPr lang="en-IN" sz="1100" dirty="0">
                <a:latin typeface="Courier New" panose="02070309020205020404" pitchFamily="49" charset="0"/>
                <a:cs typeface="Courier New" panose="02070309020205020404" pitchFamily="49" charset="0"/>
              </a:rPr>
              <a:t>Switched to branch 'master</a:t>
            </a:r>
            <a:r>
              <a:rPr lang="en-IN" sz="1100" dirty="0"/>
              <a:t>'</a:t>
            </a:r>
            <a:endParaRPr lang="en-IN" sz="1100" dirty="0">
              <a:latin typeface="Courier New" panose="02070309020205020404" pitchFamily="49" charset="0"/>
              <a:cs typeface="Courier New" panose="02070309020205020404" pitchFamily="49" charset="0"/>
            </a:endParaRPr>
          </a:p>
        </p:txBody>
      </p:sp>
      <p:sp>
        <p:nvSpPr>
          <p:cNvPr id="13" name="Rectangle 12"/>
          <p:cNvSpPr/>
          <p:nvPr/>
        </p:nvSpPr>
        <p:spPr>
          <a:xfrm>
            <a:off x="342994" y="3456055"/>
            <a:ext cx="4510362" cy="1107996"/>
          </a:xfrm>
          <a:prstGeom prst="rect">
            <a:avLst/>
          </a:prstGeom>
        </p:spPr>
        <p:txBody>
          <a:bodyPr wrap="square">
            <a:spAutoFit/>
          </a:bodyPr>
          <a:lstStyle/>
          <a:p>
            <a:r>
              <a:rPr lang="en-IN" sz="1100" dirty="0">
                <a:latin typeface="Courier New" panose="02070309020205020404" pitchFamily="49" charset="0"/>
                <a:cs typeface="Courier New" panose="02070309020205020404" pitchFamily="49" charset="0"/>
              </a:rPr>
              <a:t>$ git checkout -b hotfix</a:t>
            </a:r>
          </a:p>
          <a:p>
            <a:r>
              <a:rPr lang="en-US" sz="1100" dirty="0">
                <a:latin typeface="Courier New" panose="02070309020205020404" pitchFamily="49" charset="0"/>
                <a:cs typeface="Courier New" panose="02070309020205020404" pitchFamily="49" charset="0"/>
              </a:rPr>
              <a:t>Switched to a new branch 'hotfix'</a:t>
            </a:r>
          </a:p>
          <a:p>
            <a:r>
              <a:rPr lang="en-IN" sz="1100" dirty="0">
                <a:latin typeface="Courier New" panose="02070309020205020404" pitchFamily="49" charset="0"/>
                <a:cs typeface="Courier New" panose="02070309020205020404" pitchFamily="49" charset="0"/>
              </a:rPr>
              <a:t>$ vim index.html</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commit -a -m 'fixed the broken email </a:t>
            </a:r>
            <a:r>
              <a:rPr lang="en-US" sz="1100" dirty="0" smtClean="0">
                <a:latin typeface="Courier New" panose="02070309020205020404" pitchFamily="49" charset="0"/>
                <a:cs typeface="Courier New" panose="02070309020205020404" pitchFamily="49" charset="0"/>
              </a:rPr>
              <a:t>address‘</a:t>
            </a:r>
          </a:p>
          <a:p>
            <a:r>
              <a:rPr lang="en-US" sz="1100" dirty="0">
                <a:latin typeface="Courier New" panose="02070309020205020404" pitchFamily="49" charset="0"/>
                <a:cs typeface="Courier New" panose="02070309020205020404" pitchFamily="49" charset="0"/>
              </a:rPr>
              <a:t>[hotfix 1fb7853] fixed the broken email address</a:t>
            </a:r>
          </a:p>
          <a:p>
            <a:r>
              <a:rPr lang="en-IN" sz="1100" dirty="0">
                <a:latin typeface="Courier New" panose="02070309020205020404" pitchFamily="49" charset="0"/>
                <a:cs typeface="Courier New" panose="02070309020205020404" pitchFamily="49" charset="0"/>
              </a:rPr>
              <a:t>1 file changed, 2 insertions(+)</a:t>
            </a:r>
          </a:p>
        </p:txBody>
      </p:sp>
      <p:pic>
        <p:nvPicPr>
          <p:cNvPr id="8" name="Picture 7"/>
          <p:cNvPicPr>
            <a:picLocks noChangeAspect="1"/>
          </p:cNvPicPr>
          <p:nvPr/>
        </p:nvPicPr>
        <p:blipFill>
          <a:blip r:embed="rId6"/>
          <a:stretch>
            <a:fillRect/>
          </a:stretch>
        </p:blipFill>
        <p:spPr>
          <a:xfrm>
            <a:off x="5435399" y="3308457"/>
            <a:ext cx="2815004" cy="1332483"/>
          </a:xfrm>
          <a:prstGeom prst="rect">
            <a:avLst/>
          </a:prstGeom>
        </p:spPr>
      </p:pic>
    </p:spTree>
    <p:extLst>
      <p:ext uri="{BB962C8B-B14F-4D97-AF65-F5344CB8AC3E}">
        <p14:creationId xmlns:p14="http://schemas.microsoft.com/office/powerpoint/2010/main" val="182488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Basic Branching and Merging</a:t>
            </a:r>
            <a:endParaRPr lang="en-US" sz="2800" b="1" dirty="0">
              <a:latin typeface="+mj-lt"/>
            </a:endParaRP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31268" y="658816"/>
            <a:ext cx="8775027" cy="276999"/>
          </a:xfrm>
          <a:prstGeom prst="rect">
            <a:avLst/>
          </a:prstGeom>
          <a:noFill/>
        </p:spPr>
        <p:txBody>
          <a:bodyPr wrap="square" rtlCol="0">
            <a:spAutoFit/>
          </a:bodyPr>
          <a:lstStyle/>
          <a:p>
            <a:pPr marL="171450" indent="-171450">
              <a:buFont typeface="Wingdings" panose="05000000000000000000" pitchFamily="2" charset="2"/>
              <a:buChar char="Ø"/>
            </a:pPr>
            <a:r>
              <a:rPr lang="en-US" sz="1200" b="1" dirty="0" smtClean="0">
                <a:latin typeface="Arial" panose="020B0604020202020204" pitchFamily="34" charset="0"/>
                <a:cs typeface="Arial" panose="020B0604020202020204" pitchFamily="34" charset="0"/>
              </a:rPr>
              <a:t>Basic Branching</a:t>
            </a:r>
          </a:p>
        </p:txBody>
      </p:sp>
      <p:sp>
        <p:nvSpPr>
          <p:cNvPr id="3" name="Rectangle 2"/>
          <p:cNvSpPr/>
          <p:nvPr/>
        </p:nvSpPr>
        <p:spPr>
          <a:xfrm>
            <a:off x="342991" y="935601"/>
            <a:ext cx="6526732" cy="1107996"/>
          </a:xfrm>
          <a:prstGeom prst="rect">
            <a:avLst/>
          </a:prstGeom>
        </p:spPr>
        <p:txBody>
          <a:bodyPr wrap="square">
            <a:spAutoFit/>
          </a:bodyPr>
          <a:lstStyle/>
          <a:p>
            <a:r>
              <a:rPr lang="en-IN" sz="1100" dirty="0">
                <a:latin typeface="Courier New" panose="02070309020205020404" pitchFamily="49" charset="0"/>
                <a:cs typeface="Courier New" panose="02070309020205020404" pitchFamily="49" charset="0"/>
              </a:rPr>
              <a:t>$ git checkout master</a:t>
            </a:r>
          </a:p>
          <a:p>
            <a:r>
              <a:rPr lang="en-IN" sz="1100" dirty="0">
                <a:latin typeface="Courier New" panose="02070309020205020404" pitchFamily="49" charset="0"/>
                <a:cs typeface="Courier New" panose="02070309020205020404" pitchFamily="49" charset="0"/>
              </a:rPr>
              <a:t>$ git merge hotfix</a:t>
            </a:r>
          </a:p>
          <a:p>
            <a:r>
              <a:rPr lang="en-IN" sz="1100" dirty="0">
                <a:latin typeface="Courier New" panose="02070309020205020404" pitchFamily="49" charset="0"/>
                <a:cs typeface="Courier New" panose="02070309020205020404" pitchFamily="49" charset="0"/>
              </a:rPr>
              <a:t>Updating f42c576..3a0874c</a:t>
            </a:r>
          </a:p>
          <a:p>
            <a:r>
              <a:rPr lang="en-IN" sz="1100" b="1" dirty="0">
                <a:solidFill>
                  <a:schemeClr val="tx1">
                    <a:lumMod val="60000"/>
                    <a:lumOff val="40000"/>
                  </a:schemeClr>
                </a:solidFill>
                <a:latin typeface="Courier New" panose="02070309020205020404" pitchFamily="49" charset="0"/>
                <a:cs typeface="Courier New" panose="02070309020205020404" pitchFamily="49" charset="0"/>
              </a:rPr>
              <a:t>Fast-forward</a:t>
            </a:r>
          </a:p>
          <a:p>
            <a:r>
              <a:rPr lang="en-IN" sz="1100" dirty="0">
                <a:latin typeface="Courier New" panose="02070309020205020404" pitchFamily="49" charset="0"/>
                <a:cs typeface="Courier New" panose="02070309020205020404" pitchFamily="49" charset="0"/>
              </a:rPr>
              <a:t>index.html | 2 ++</a:t>
            </a:r>
          </a:p>
          <a:p>
            <a:r>
              <a:rPr lang="en-IN" sz="1100" dirty="0">
                <a:latin typeface="Courier New" panose="02070309020205020404" pitchFamily="49" charset="0"/>
                <a:cs typeface="Courier New" panose="02070309020205020404" pitchFamily="49" charset="0"/>
              </a:rPr>
              <a:t>1 file changed, 2 insertions(+)</a:t>
            </a:r>
          </a:p>
        </p:txBody>
      </p:sp>
      <p:sp>
        <p:nvSpPr>
          <p:cNvPr id="9" name="Rectangle 8"/>
          <p:cNvSpPr/>
          <p:nvPr/>
        </p:nvSpPr>
        <p:spPr>
          <a:xfrm>
            <a:off x="342992" y="2225138"/>
            <a:ext cx="4510362" cy="430887"/>
          </a:xfrm>
          <a:prstGeom prst="rect">
            <a:avLst/>
          </a:prstGeom>
        </p:spPr>
        <p:txBody>
          <a:bodyPr wrap="square">
            <a:spAutoFit/>
          </a:bodyPr>
          <a:lstStyle/>
          <a:p>
            <a:r>
              <a:rPr lang="en-IN" sz="1100" dirty="0">
                <a:latin typeface="Courier New" panose="02070309020205020404" pitchFamily="49" charset="0"/>
                <a:cs typeface="Courier New" panose="02070309020205020404" pitchFamily="49" charset="0"/>
              </a:rPr>
              <a:t>$ git branch -d hotfix</a:t>
            </a:r>
          </a:p>
          <a:p>
            <a:r>
              <a:rPr lang="en-IN" sz="1100" dirty="0">
                <a:latin typeface="Courier New" panose="02070309020205020404" pitchFamily="49" charset="0"/>
                <a:cs typeface="Courier New" panose="02070309020205020404" pitchFamily="49" charset="0"/>
              </a:rPr>
              <a:t>Deleted branch hotfix (3a0874c).</a:t>
            </a:r>
          </a:p>
        </p:txBody>
      </p:sp>
      <p:sp>
        <p:nvSpPr>
          <p:cNvPr id="12" name="Rectangle 11"/>
          <p:cNvSpPr/>
          <p:nvPr/>
        </p:nvSpPr>
        <p:spPr>
          <a:xfrm>
            <a:off x="342993" y="3045749"/>
            <a:ext cx="4510362" cy="1107996"/>
          </a:xfrm>
          <a:prstGeom prst="rect">
            <a:avLst/>
          </a:prstGeom>
        </p:spPr>
        <p:txBody>
          <a:bodyPr wrap="square">
            <a:spAutoFit/>
          </a:bodyPr>
          <a:lstStyle/>
          <a:p>
            <a:r>
              <a:rPr lang="en-IN" sz="1100" dirty="0">
                <a:latin typeface="Courier New" panose="02070309020205020404" pitchFamily="49" charset="0"/>
                <a:cs typeface="Courier New" panose="02070309020205020404" pitchFamily="49" charset="0"/>
              </a:rPr>
              <a:t>$ git checkout iss53</a:t>
            </a:r>
          </a:p>
          <a:p>
            <a:r>
              <a:rPr lang="en-IN" sz="1100" dirty="0">
                <a:latin typeface="Courier New" panose="02070309020205020404" pitchFamily="49" charset="0"/>
                <a:cs typeface="Courier New" panose="02070309020205020404" pitchFamily="49" charset="0"/>
              </a:rPr>
              <a:t>Switched to branch "iss53"</a:t>
            </a:r>
          </a:p>
          <a:p>
            <a:r>
              <a:rPr lang="en-IN" sz="1100" dirty="0">
                <a:latin typeface="Courier New" panose="02070309020205020404" pitchFamily="49" charset="0"/>
                <a:cs typeface="Courier New" panose="02070309020205020404" pitchFamily="49" charset="0"/>
              </a:rPr>
              <a:t>$ vim index.html</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commit -a -m 'finished </a:t>
            </a:r>
            <a:r>
              <a:rPr lang="en-US" sz="1100" dirty="0" smtClean="0">
                <a:latin typeface="Courier New" panose="02070309020205020404" pitchFamily="49" charset="0"/>
                <a:cs typeface="Courier New" panose="02070309020205020404" pitchFamily="49" charset="0"/>
              </a:rPr>
              <a:t>the footer </a:t>
            </a:r>
            <a:r>
              <a:rPr lang="en-US" sz="1100" dirty="0">
                <a:latin typeface="Courier New" panose="02070309020205020404" pitchFamily="49" charset="0"/>
                <a:cs typeface="Courier New" panose="02070309020205020404" pitchFamily="49" charset="0"/>
              </a:rPr>
              <a:t>[issue </a:t>
            </a:r>
            <a:r>
              <a:rPr lang="en-US" sz="1100" dirty="0" smtClean="0">
                <a:latin typeface="Courier New" panose="02070309020205020404" pitchFamily="49" charset="0"/>
                <a:cs typeface="Courier New" panose="02070309020205020404" pitchFamily="49" charset="0"/>
              </a:rPr>
              <a:t>53</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[iss53 ad82d7a] finished the </a:t>
            </a:r>
            <a:r>
              <a:rPr lang="en-US" sz="1100" dirty="0" smtClean="0">
                <a:latin typeface="Courier New" panose="02070309020205020404" pitchFamily="49" charset="0"/>
                <a:cs typeface="Courier New" panose="02070309020205020404" pitchFamily="49" charset="0"/>
              </a:rPr>
              <a:t>footer </a:t>
            </a:r>
            <a:r>
              <a:rPr lang="en-US" sz="1100" dirty="0">
                <a:latin typeface="Courier New" panose="02070309020205020404" pitchFamily="49" charset="0"/>
                <a:cs typeface="Courier New" panose="02070309020205020404" pitchFamily="49" charset="0"/>
              </a:rPr>
              <a:t>[issue 53]</a:t>
            </a:r>
          </a:p>
          <a:p>
            <a:r>
              <a:rPr lang="en-IN" sz="1100" dirty="0">
                <a:latin typeface="Courier New" panose="02070309020205020404" pitchFamily="49" charset="0"/>
                <a:cs typeface="Courier New" panose="02070309020205020404" pitchFamily="49" charset="0"/>
              </a:rPr>
              <a:t>1 file changed, 1 insertion(+)</a:t>
            </a:r>
          </a:p>
        </p:txBody>
      </p:sp>
      <p:pic>
        <p:nvPicPr>
          <p:cNvPr id="14" name="Picture 13"/>
          <p:cNvPicPr>
            <a:picLocks noChangeAspect="1"/>
          </p:cNvPicPr>
          <p:nvPr/>
        </p:nvPicPr>
        <p:blipFill>
          <a:blip r:embed="rId4"/>
          <a:stretch>
            <a:fillRect/>
          </a:stretch>
        </p:blipFill>
        <p:spPr>
          <a:xfrm>
            <a:off x="6291291" y="-7426"/>
            <a:ext cx="2815004" cy="1332483"/>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2864854268"/>
              </p:ext>
            </p:extLst>
          </p:nvPr>
        </p:nvGraphicFramePr>
        <p:xfrm>
          <a:off x="3161230" y="600201"/>
          <a:ext cx="2908277" cy="1533395"/>
        </p:xfrm>
        <a:graphic>
          <a:graphicData uri="http://schemas.openxmlformats.org/presentationml/2006/ole">
            <mc:AlternateContent xmlns:mc="http://schemas.openxmlformats.org/markup-compatibility/2006">
              <mc:Choice xmlns:v="urn:schemas-microsoft-com:vml" Requires="v">
                <p:oleObj spid="_x0000_s6616" name="Bitmap Image" r:id="rId5" imgW="7543800" imgH="4419720" progId="Paint.Picture">
                  <p:embed/>
                </p:oleObj>
              </mc:Choice>
              <mc:Fallback>
                <p:oleObj name="Bitmap Image" r:id="rId5" imgW="7543800" imgH="4419720" progId="Paint.Picture">
                  <p:embed/>
                  <p:pic>
                    <p:nvPicPr>
                      <p:cNvPr id="0" name=""/>
                      <p:cNvPicPr/>
                      <p:nvPr/>
                    </p:nvPicPr>
                    <p:blipFill>
                      <a:blip r:embed="rId6"/>
                      <a:stretch>
                        <a:fillRect/>
                      </a:stretch>
                    </p:blipFill>
                    <p:spPr>
                      <a:xfrm>
                        <a:off x="3161230" y="600201"/>
                        <a:ext cx="2908277" cy="1533395"/>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616351200"/>
              </p:ext>
            </p:extLst>
          </p:nvPr>
        </p:nvGraphicFramePr>
        <p:xfrm>
          <a:off x="5130707" y="2877961"/>
          <a:ext cx="3708493" cy="1389566"/>
        </p:xfrm>
        <a:graphic>
          <a:graphicData uri="http://schemas.openxmlformats.org/presentationml/2006/ole">
            <mc:AlternateContent xmlns:mc="http://schemas.openxmlformats.org/markup-compatibility/2006">
              <mc:Choice xmlns:v="urn:schemas-microsoft-com:vml" Requires="v">
                <p:oleObj spid="_x0000_s6617" name="Bitmap Image" r:id="rId7" imgW="7648560" imgH="2800440" progId="Paint.Picture">
                  <p:embed/>
                </p:oleObj>
              </mc:Choice>
              <mc:Fallback>
                <p:oleObj name="Bitmap Image" r:id="rId7" imgW="7648560" imgH="2800440" progId="Paint.Picture">
                  <p:embed/>
                  <p:pic>
                    <p:nvPicPr>
                      <p:cNvPr id="0" name=""/>
                      <p:cNvPicPr/>
                      <p:nvPr/>
                    </p:nvPicPr>
                    <p:blipFill>
                      <a:blip r:embed="rId8"/>
                      <a:stretch>
                        <a:fillRect/>
                      </a:stretch>
                    </p:blipFill>
                    <p:spPr>
                      <a:xfrm>
                        <a:off x="5130707" y="2877961"/>
                        <a:ext cx="3708493" cy="1389566"/>
                      </a:xfrm>
                      <a:prstGeom prst="rect">
                        <a:avLst/>
                      </a:prstGeom>
                    </p:spPr>
                  </p:pic>
                </p:oleObj>
              </mc:Fallback>
            </mc:AlternateContent>
          </a:graphicData>
        </a:graphic>
      </p:graphicFrame>
    </p:spTree>
    <p:extLst>
      <p:ext uri="{BB962C8B-B14F-4D97-AF65-F5344CB8AC3E}">
        <p14:creationId xmlns:p14="http://schemas.microsoft.com/office/powerpoint/2010/main" val="325858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Effect transition="in" filter="fade">
                                      <p:cBhvr>
                                        <p:cTn id="25" dur="500"/>
                                        <p:tgtEl>
                                          <p:spTgt spid="12">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fade">
                                      <p:cBhvr>
                                        <p:cTn id="28" dur="500"/>
                                        <p:tgtEl>
                                          <p:spTgt spid="12">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Effect transition="in" filter="fade">
                                      <p:cBhvr>
                                        <p:cTn id="31" dur="500"/>
                                        <p:tgtEl>
                                          <p:spTgt spid="12">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xEl>
                                              <p:pRg st="4" end="4"/>
                                            </p:txEl>
                                          </p:spTgt>
                                        </p:tgtEl>
                                        <p:attrNameLst>
                                          <p:attrName>style.visibility</p:attrName>
                                        </p:attrNameLst>
                                      </p:cBhvr>
                                      <p:to>
                                        <p:strVal val="visible"/>
                                      </p:to>
                                    </p:set>
                                    <p:animEffect transition="in" filter="fade">
                                      <p:cBhvr>
                                        <p:cTn id="34" dur="500"/>
                                        <p:tgtEl>
                                          <p:spTgt spid="12">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Effect transition="in" filter="fade">
                                      <p:cBhvr>
                                        <p:cTn id="37" dur="500"/>
                                        <p:tgtEl>
                                          <p:spTgt spid="1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Basic Branching and Merging</a:t>
            </a:r>
            <a:endParaRPr lang="en-US" sz="2800" b="1" dirty="0">
              <a:latin typeface="+mj-lt"/>
            </a:endParaRP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31268" y="658816"/>
            <a:ext cx="8775027" cy="276999"/>
          </a:xfrm>
          <a:prstGeom prst="rect">
            <a:avLst/>
          </a:prstGeom>
          <a:noFill/>
        </p:spPr>
        <p:txBody>
          <a:bodyPr wrap="square" rtlCol="0">
            <a:spAutoFit/>
          </a:bodyPr>
          <a:lstStyle/>
          <a:p>
            <a:pPr marL="171450" indent="-171450">
              <a:buFont typeface="Wingdings" panose="05000000000000000000" pitchFamily="2" charset="2"/>
              <a:buChar char="Ø"/>
            </a:pPr>
            <a:r>
              <a:rPr lang="en-US" sz="1200" b="1" dirty="0" smtClean="0">
                <a:latin typeface="Arial" panose="020B0604020202020204" pitchFamily="34" charset="0"/>
                <a:cs typeface="Arial" panose="020B0604020202020204" pitchFamily="34" charset="0"/>
              </a:rPr>
              <a:t>Basic Merging</a:t>
            </a:r>
          </a:p>
        </p:txBody>
      </p:sp>
      <p:sp>
        <p:nvSpPr>
          <p:cNvPr id="3" name="Rectangle 2"/>
          <p:cNvSpPr/>
          <p:nvPr/>
        </p:nvSpPr>
        <p:spPr>
          <a:xfrm>
            <a:off x="342991" y="935601"/>
            <a:ext cx="6526732" cy="1107996"/>
          </a:xfrm>
          <a:prstGeom prst="rect">
            <a:avLst/>
          </a:prstGeom>
        </p:spPr>
        <p:txBody>
          <a:bodyPr wrap="square">
            <a:spAutoFit/>
          </a:bodyPr>
          <a:lstStyle/>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checkout master</a:t>
            </a:r>
          </a:p>
          <a:p>
            <a:r>
              <a:rPr lang="en-US" sz="1100" dirty="0">
                <a:latin typeface="Courier New" panose="02070309020205020404" pitchFamily="49" charset="0"/>
                <a:cs typeface="Courier New" panose="02070309020205020404" pitchFamily="49" charset="0"/>
              </a:rPr>
              <a:t>Switched to branch 'master'</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merge iss53</a:t>
            </a:r>
          </a:p>
          <a:p>
            <a:r>
              <a:rPr lang="en-US" sz="1100" dirty="0">
                <a:latin typeface="Courier New" panose="02070309020205020404" pitchFamily="49" charset="0"/>
                <a:cs typeface="Courier New" panose="02070309020205020404" pitchFamily="49" charset="0"/>
              </a:rPr>
              <a:t>Merge made by the 'recursive' strategy.</a:t>
            </a:r>
          </a:p>
          <a:p>
            <a:r>
              <a:rPr lang="en-US" sz="1100" dirty="0">
                <a:latin typeface="Courier New" panose="02070309020205020404" pitchFamily="49" charset="0"/>
                <a:cs typeface="Courier New" panose="02070309020205020404" pitchFamily="49" charset="0"/>
              </a:rPr>
              <a:t>README | 1 +</a:t>
            </a:r>
          </a:p>
          <a:p>
            <a:r>
              <a:rPr lang="en-US" sz="1100" dirty="0">
                <a:latin typeface="Courier New" panose="02070309020205020404" pitchFamily="49" charset="0"/>
                <a:cs typeface="Courier New" panose="02070309020205020404" pitchFamily="49" charset="0"/>
              </a:rPr>
              <a:t>1 file changed, 1 insertion(+)</a:t>
            </a:r>
            <a:endParaRPr lang="en-IN" sz="1100" dirty="0">
              <a:latin typeface="Courier New" panose="02070309020205020404" pitchFamily="49" charset="0"/>
              <a:cs typeface="Courier New" panose="02070309020205020404" pitchFamily="49" charset="0"/>
            </a:endParaRPr>
          </a:p>
        </p:txBody>
      </p:sp>
      <p:sp>
        <p:nvSpPr>
          <p:cNvPr id="9" name="Rectangle 8"/>
          <p:cNvSpPr/>
          <p:nvPr/>
        </p:nvSpPr>
        <p:spPr>
          <a:xfrm>
            <a:off x="342992" y="3842919"/>
            <a:ext cx="4510362" cy="430887"/>
          </a:xfrm>
          <a:prstGeom prst="rect">
            <a:avLst/>
          </a:prstGeom>
        </p:spPr>
        <p:txBody>
          <a:bodyPr wrap="square">
            <a:spAutoFit/>
          </a:bodyPr>
          <a:lstStyle/>
          <a:p>
            <a:r>
              <a:rPr lang="en-IN" sz="1100" dirty="0">
                <a:latin typeface="Courier New" panose="02070309020205020404" pitchFamily="49" charset="0"/>
                <a:cs typeface="Courier New" panose="02070309020205020404" pitchFamily="49" charset="0"/>
              </a:rPr>
              <a:t>$ git branch -d iss53</a:t>
            </a:r>
          </a:p>
          <a:p>
            <a:r>
              <a:rPr lang="en-IN" sz="1100" dirty="0" smtClean="0">
                <a:latin typeface="Courier New" panose="02070309020205020404" pitchFamily="49" charset="0"/>
                <a:cs typeface="Courier New" panose="02070309020205020404" pitchFamily="49" charset="0"/>
              </a:rPr>
              <a:t>Deleted </a:t>
            </a:r>
            <a:r>
              <a:rPr lang="en-IN" sz="1100" dirty="0">
                <a:latin typeface="Courier New" panose="02070309020205020404" pitchFamily="49" charset="0"/>
                <a:cs typeface="Courier New" panose="02070309020205020404" pitchFamily="49" charset="0"/>
              </a:rPr>
              <a:t>branch </a:t>
            </a:r>
            <a:r>
              <a:rPr lang="en-IN" sz="1100" dirty="0" smtClean="0">
                <a:latin typeface="Courier New" panose="02070309020205020404" pitchFamily="49" charset="0"/>
                <a:cs typeface="Courier New" panose="02070309020205020404" pitchFamily="49" charset="0"/>
              </a:rPr>
              <a:t>iss53 </a:t>
            </a:r>
            <a:r>
              <a:rPr lang="en-IN" sz="1100" dirty="0">
                <a:latin typeface="Courier New" panose="02070309020205020404" pitchFamily="49" charset="0"/>
                <a:cs typeface="Courier New" panose="02070309020205020404" pitchFamily="49" charset="0"/>
              </a:rPr>
              <a:t>(</a:t>
            </a:r>
            <a:r>
              <a:rPr lang="en-IN" sz="1100" dirty="0" smtClean="0">
                <a:latin typeface="Courier New" panose="02070309020205020404" pitchFamily="49" charset="0"/>
                <a:cs typeface="Courier New" panose="02070309020205020404" pitchFamily="49" charset="0"/>
              </a:rPr>
              <a:t>3b2564f).</a:t>
            </a:r>
            <a:endParaRPr lang="en-IN" sz="1100" dirty="0">
              <a:latin typeface="Courier New" panose="02070309020205020404" pitchFamily="49" charset="0"/>
              <a:cs typeface="Courier New" panose="02070309020205020404" pitchFamily="49"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2210672915"/>
              </p:ext>
            </p:extLst>
          </p:nvPr>
        </p:nvGraphicFramePr>
        <p:xfrm>
          <a:off x="5432971" y="17972"/>
          <a:ext cx="3708493" cy="1389566"/>
        </p:xfrm>
        <a:graphic>
          <a:graphicData uri="http://schemas.openxmlformats.org/presentationml/2006/ole">
            <mc:AlternateContent xmlns:mc="http://schemas.openxmlformats.org/markup-compatibility/2006">
              <mc:Choice xmlns:v="urn:schemas-microsoft-com:vml" Requires="v">
                <p:oleObj spid="_x0000_s7616" name="Bitmap Image" r:id="rId4" imgW="7648560" imgH="2800440" progId="Paint.Picture">
                  <p:embed/>
                </p:oleObj>
              </mc:Choice>
              <mc:Fallback>
                <p:oleObj name="Bitmap Image" r:id="rId4" imgW="7648560" imgH="2800440" progId="Paint.Picture">
                  <p:embed/>
                  <p:pic>
                    <p:nvPicPr>
                      <p:cNvPr id="0" name=""/>
                      <p:cNvPicPr/>
                      <p:nvPr/>
                    </p:nvPicPr>
                    <p:blipFill>
                      <a:blip r:embed="rId5"/>
                      <a:stretch>
                        <a:fillRect/>
                      </a:stretch>
                    </p:blipFill>
                    <p:spPr>
                      <a:xfrm>
                        <a:off x="5432971" y="17972"/>
                        <a:ext cx="3708493" cy="1389566"/>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050885106"/>
              </p:ext>
            </p:extLst>
          </p:nvPr>
        </p:nvGraphicFramePr>
        <p:xfrm>
          <a:off x="3914930" y="742577"/>
          <a:ext cx="3767307" cy="1540935"/>
        </p:xfrm>
        <a:graphic>
          <a:graphicData uri="http://schemas.openxmlformats.org/presentationml/2006/ole">
            <mc:AlternateContent xmlns:mc="http://schemas.openxmlformats.org/markup-compatibility/2006">
              <mc:Choice xmlns:v="urn:schemas-microsoft-com:vml" Requires="v">
                <p:oleObj spid="_x0000_s7617" name="Bitmap Image" r:id="rId6" imgW="7629480" imgH="2924280" progId="Paint.Picture">
                  <p:embed/>
                </p:oleObj>
              </mc:Choice>
              <mc:Fallback>
                <p:oleObj name="Bitmap Image" r:id="rId6" imgW="7629480" imgH="2924280" progId="Paint.Picture">
                  <p:embed/>
                  <p:pic>
                    <p:nvPicPr>
                      <p:cNvPr id="0" name=""/>
                      <p:cNvPicPr/>
                      <p:nvPr/>
                    </p:nvPicPr>
                    <p:blipFill>
                      <a:blip r:embed="rId7"/>
                      <a:stretch>
                        <a:fillRect/>
                      </a:stretch>
                    </p:blipFill>
                    <p:spPr>
                      <a:xfrm>
                        <a:off x="3914930" y="742577"/>
                        <a:ext cx="3767307" cy="1540935"/>
                      </a:xfrm>
                      <a:prstGeom prst="rect">
                        <a:avLst/>
                      </a:prstGeom>
                    </p:spPr>
                  </p:pic>
                </p:oleObj>
              </mc:Fallback>
            </mc:AlternateContent>
          </a:graphicData>
        </a:graphic>
      </p:graphicFrame>
      <p:pic>
        <p:nvPicPr>
          <p:cNvPr id="8" name="Picture 7"/>
          <p:cNvPicPr>
            <a:picLocks noChangeAspect="1"/>
          </p:cNvPicPr>
          <p:nvPr/>
        </p:nvPicPr>
        <p:blipFill>
          <a:blip r:embed="rId8"/>
          <a:stretch>
            <a:fillRect/>
          </a:stretch>
        </p:blipFill>
        <p:spPr>
          <a:xfrm>
            <a:off x="3914931" y="2624499"/>
            <a:ext cx="4619470" cy="1445532"/>
          </a:xfrm>
          <a:prstGeom prst="rect">
            <a:avLst/>
          </a:prstGeom>
        </p:spPr>
      </p:pic>
    </p:spTree>
    <p:extLst>
      <p:ext uri="{BB962C8B-B14F-4D97-AF65-F5344CB8AC3E}">
        <p14:creationId xmlns:p14="http://schemas.microsoft.com/office/powerpoint/2010/main" val="366649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Basic Branching and Merging</a:t>
            </a:r>
            <a:endParaRPr lang="en-US" sz="2800" b="1" dirty="0">
              <a:latin typeface="+mj-lt"/>
            </a:endParaRP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31268" y="658816"/>
            <a:ext cx="8775027" cy="276999"/>
          </a:xfrm>
          <a:prstGeom prst="rect">
            <a:avLst/>
          </a:prstGeom>
          <a:noFill/>
        </p:spPr>
        <p:txBody>
          <a:bodyPr wrap="square" rtlCol="0">
            <a:spAutoFit/>
          </a:bodyPr>
          <a:lstStyle/>
          <a:p>
            <a:pPr marL="171450" indent="-171450">
              <a:buFont typeface="Wingdings" panose="05000000000000000000" pitchFamily="2" charset="2"/>
              <a:buChar char="Ø"/>
            </a:pPr>
            <a:r>
              <a:rPr lang="en-US" sz="1200" b="1" dirty="0" smtClean="0">
                <a:latin typeface="Arial" panose="020B0604020202020204" pitchFamily="34" charset="0"/>
                <a:cs typeface="Arial" panose="020B0604020202020204" pitchFamily="34" charset="0"/>
              </a:rPr>
              <a:t>Basic Merge Conflicts</a:t>
            </a:r>
          </a:p>
        </p:txBody>
      </p:sp>
      <p:sp>
        <p:nvSpPr>
          <p:cNvPr id="3" name="Rectangle 2"/>
          <p:cNvSpPr/>
          <p:nvPr/>
        </p:nvSpPr>
        <p:spPr>
          <a:xfrm>
            <a:off x="342991" y="935601"/>
            <a:ext cx="6526732" cy="2462213"/>
          </a:xfrm>
          <a:prstGeom prst="rect">
            <a:avLst/>
          </a:prstGeom>
        </p:spPr>
        <p:txBody>
          <a:bodyPr wrap="square">
            <a:spAutoFit/>
          </a:bodyPr>
          <a:lstStyle/>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merge iss53</a:t>
            </a:r>
          </a:p>
          <a:p>
            <a:r>
              <a:rPr lang="en-US" sz="1100" dirty="0">
                <a:latin typeface="Courier New" panose="02070309020205020404" pitchFamily="49" charset="0"/>
                <a:cs typeface="Courier New" panose="02070309020205020404" pitchFamily="49" charset="0"/>
              </a:rPr>
              <a:t>Auto-merging index.html</a:t>
            </a:r>
          </a:p>
          <a:p>
            <a:r>
              <a:rPr lang="en-US" sz="1100" dirty="0">
                <a:latin typeface="Courier New" panose="02070309020205020404" pitchFamily="49" charset="0"/>
                <a:cs typeface="Courier New" panose="02070309020205020404" pitchFamily="49" charset="0"/>
              </a:rPr>
              <a:t>CONFLICT (content): Merge conflict in index.html</a:t>
            </a:r>
          </a:p>
          <a:p>
            <a:r>
              <a:rPr lang="en-US" sz="1100" dirty="0">
                <a:latin typeface="Courier New" panose="02070309020205020404" pitchFamily="49" charset="0"/>
                <a:cs typeface="Courier New" panose="02070309020205020404" pitchFamily="49" charset="0"/>
              </a:rPr>
              <a:t>Automatic merge failed; fix conflicts and then commit the result</a:t>
            </a:r>
            <a:r>
              <a:rPr lang="en-US" sz="1100" dirty="0" smtClean="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status</a:t>
            </a:r>
          </a:p>
          <a:p>
            <a:r>
              <a:rPr lang="en-US" sz="1100" dirty="0">
                <a:latin typeface="Courier New" panose="02070309020205020404" pitchFamily="49" charset="0"/>
                <a:cs typeface="Courier New" panose="02070309020205020404" pitchFamily="49" charset="0"/>
              </a:rPr>
              <a:t>On branch master</a:t>
            </a:r>
          </a:p>
          <a:p>
            <a:r>
              <a:rPr lang="en-US" sz="1100" dirty="0">
                <a:latin typeface="Courier New" panose="02070309020205020404" pitchFamily="49" charset="0"/>
                <a:cs typeface="Courier New" panose="02070309020205020404" pitchFamily="49" charset="0"/>
              </a:rPr>
              <a:t>You have unmerged paths.</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fix conflicts and run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commit")</a:t>
            </a:r>
          </a:p>
          <a:p>
            <a:r>
              <a:rPr lang="en-US" sz="1100" dirty="0" smtClean="0">
                <a:latin typeface="Courier New" panose="02070309020205020404" pitchFamily="49" charset="0"/>
                <a:cs typeface="Courier New" panose="02070309020205020404" pitchFamily="49" charset="0"/>
              </a:rPr>
              <a:t>Unmerged </a:t>
            </a:r>
            <a:r>
              <a:rPr lang="en-US" sz="1100" dirty="0">
                <a:latin typeface="Courier New" panose="02070309020205020404" pitchFamily="49" charset="0"/>
                <a:cs typeface="Courier New" panose="02070309020205020404" pitchFamily="49" charset="0"/>
              </a:rPr>
              <a:t>paths:</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add &lt;file&gt;..." to mark resolution)</a:t>
            </a:r>
          </a:p>
          <a:p>
            <a:r>
              <a:rPr lang="en-US" sz="1100" dirty="0" smtClean="0">
                <a:latin typeface="Courier New" panose="02070309020205020404" pitchFamily="49" charset="0"/>
                <a:cs typeface="Courier New" panose="02070309020205020404" pitchFamily="49" charset="0"/>
              </a:rPr>
              <a:t>	both </a:t>
            </a:r>
            <a:r>
              <a:rPr lang="en-US" sz="1100" dirty="0">
                <a:latin typeface="Courier New" panose="02070309020205020404" pitchFamily="49" charset="0"/>
                <a:cs typeface="Courier New" panose="02070309020205020404" pitchFamily="49" charset="0"/>
              </a:rPr>
              <a:t>modified: </a:t>
            </a:r>
            <a:r>
              <a:rPr lang="en-US" sz="1100" dirty="0" smtClean="0">
                <a:latin typeface="Courier New" panose="02070309020205020404" pitchFamily="49" charset="0"/>
                <a:cs typeface="Courier New" panose="02070309020205020404" pitchFamily="49" charset="0"/>
              </a:rPr>
              <a:t>	index.html</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no changes added to commit (use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add" and/or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commit -a")</a:t>
            </a:r>
            <a:endParaRPr lang="en-IN" sz="1100" dirty="0">
              <a:latin typeface="Courier New" panose="02070309020205020404" pitchFamily="49" charset="0"/>
              <a:cs typeface="Courier New" panose="02070309020205020404" pitchFamily="49" charset="0"/>
            </a:endParaRPr>
          </a:p>
        </p:txBody>
      </p:sp>
      <p:sp>
        <p:nvSpPr>
          <p:cNvPr id="9" name="Rectangle 8"/>
          <p:cNvSpPr/>
          <p:nvPr/>
        </p:nvSpPr>
        <p:spPr>
          <a:xfrm>
            <a:off x="4175812" y="3828780"/>
            <a:ext cx="6119445" cy="1277273"/>
          </a:xfrm>
          <a:prstGeom prst="rect">
            <a:avLst/>
          </a:prstGeom>
        </p:spPr>
        <p:txBody>
          <a:bodyPr wrap="square">
            <a:spAutoFit/>
          </a:bodyPr>
          <a:lstStyle/>
          <a:p>
            <a:r>
              <a:rPr lang="en-IN" sz="1100" dirty="0">
                <a:latin typeface="Courier New" panose="02070309020205020404" pitchFamily="49" charset="0"/>
                <a:cs typeface="Courier New" panose="02070309020205020404" pitchFamily="49" charset="0"/>
              </a:rPr>
              <a:t>&lt;&lt;&lt;&lt;&lt;&lt;&lt; </a:t>
            </a:r>
            <a:r>
              <a:rPr lang="en-IN" sz="1100" dirty="0" err="1">
                <a:latin typeface="Courier New" panose="02070309020205020404" pitchFamily="49" charset="0"/>
                <a:cs typeface="Courier New" panose="02070309020205020404" pitchFamily="49" charset="0"/>
              </a:rPr>
              <a:t>HEAD:index.html</a:t>
            </a:r>
            <a:endParaRPr lang="en-IN"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&lt;div id="footer"&gt;contact : </a:t>
            </a:r>
            <a:r>
              <a:rPr lang="en-US" sz="1100" dirty="0">
                <a:latin typeface="Courier New" panose="02070309020205020404" pitchFamily="49" charset="0"/>
                <a:cs typeface="Courier New" panose="02070309020205020404" pitchFamily="49" charset="0"/>
                <a:hlinkClick r:id="rId3"/>
              </a:rPr>
              <a:t>email.support@github.com&lt;/div</a:t>
            </a:r>
            <a:r>
              <a:rPr lang="en-US" sz="1100" dirty="0">
                <a:latin typeface="Courier New" panose="02070309020205020404" pitchFamily="49" charset="0"/>
                <a:cs typeface="Courier New" panose="02070309020205020404" pitchFamily="49" charset="0"/>
              </a:rPr>
              <a:t>&gt;</a:t>
            </a:r>
          </a:p>
          <a:p>
            <a:r>
              <a:rPr lang="en-IN" sz="1100" dirty="0">
                <a:latin typeface="Courier New" panose="02070309020205020404" pitchFamily="49" charset="0"/>
                <a:cs typeface="Courier New" panose="02070309020205020404" pitchFamily="49" charset="0"/>
              </a:rPr>
              <a:t>=======</a:t>
            </a:r>
          </a:p>
          <a:p>
            <a:r>
              <a:rPr lang="en-IN" sz="1100" dirty="0">
                <a:latin typeface="Courier New" panose="02070309020205020404" pitchFamily="49" charset="0"/>
                <a:cs typeface="Courier New" panose="02070309020205020404" pitchFamily="49" charset="0"/>
              </a:rPr>
              <a:t>&lt;div id="footer"&gt;</a:t>
            </a:r>
          </a:p>
          <a:p>
            <a:r>
              <a:rPr lang="en-US" sz="1100" dirty="0">
                <a:latin typeface="Courier New" panose="02070309020205020404" pitchFamily="49" charset="0"/>
                <a:cs typeface="Courier New" panose="02070309020205020404" pitchFamily="49" charset="0"/>
              </a:rPr>
              <a:t>please contact us at support@github.com</a:t>
            </a:r>
          </a:p>
          <a:p>
            <a:r>
              <a:rPr lang="en-IN" sz="1100" dirty="0">
                <a:latin typeface="Courier New" panose="02070309020205020404" pitchFamily="49" charset="0"/>
                <a:cs typeface="Courier New" panose="02070309020205020404" pitchFamily="49" charset="0"/>
              </a:rPr>
              <a:t>&lt;/div&gt;</a:t>
            </a:r>
          </a:p>
          <a:p>
            <a:r>
              <a:rPr lang="en-IN" sz="1100" dirty="0">
                <a:latin typeface="Courier New" panose="02070309020205020404" pitchFamily="49" charset="0"/>
                <a:cs typeface="Courier New" panose="02070309020205020404" pitchFamily="49" charset="0"/>
              </a:rPr>
              <a:t>&gt;&gt;&gt;&gt;&gt;&gt;&gt; iss53:index.html</a:t>
            </a:r>
          </a:p>
        </p:txBody>
      </p:sp>
      <p:sp>
        <p:nvSpPr>
          <p:cNvPr id="6" name="Rectangle 5"/>
          <p:cNvSpPr/>
          <p:nvPr/>
        </p:nvSpPr>
        <p:spPr>
          <a:xfrm>
            <a:off x="342991" y="3456429"/>
            <a:ext cx="4572000" cy="600164"/>
          </a:xfrm>
          <a:prstGeom prst="rect">
            <a:avLst/>
          </a:prstGeom>
        </p:spPr>
        <p:txBody>
          <a:bodyPr>
            <a:spAutoFit/>
          </a:bodyPr>
          <a:lstStyle/>
          <a:p>
            <a:r>
              <a:rPr lang="en-IN" sz="1100" dirty="0">
                <a:solidFill>
                  <a:schemeClr val="bg2"/>
                </a:solidFill>
                <a:latin typeface="Courier New" panose="02070309020205020404" pitchFamily="49" charset="0"/>
                <a:cs typeface="Courier New" panose="02070309020205020404" pitchFamily="49" charset="0"/>
              </a:rPr>
              <a:t>&lt;div id="footer"&gt;</a:t>
            </a:r>
          </a:p>
          <a:p>
            <a:r>
              <a:rPr lang="en-US" sz="1100" dirty="0">
                <a:solidFill>
                  <a:schemeClr val="bg2"/>
                </a:solidFill>
                <a:latin typeface="Courier New" panose="02070309020205020404" pitchFamily="49" charset="0"/>
                <a:cs typeface="Courier New" panose="02070309020205020404" pitchFamily="49" charset="0"/>
              </a:rPr>
              <a:t>please contact us at email.support@github.com</a:t>
            </a:r>
          </a:p>
          <a:p>
            <a:r>
              <a:rPr lang="en-IN" sz="1100" dirty="0">
                <a:solidFill>
                  <a:schemeClr val="bg2"/>
                </a:solidFill>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190940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Basic Branching and Merging</a:t>
            </a:r>
            <a:endParaRPr lang="en-US" sz="2800" b="1" dirty="0">
              <a:latin typeface="+mj-lt"/>
            </a:endParaRP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31268" y="658816"/>
            <a:ext cx="8775027" cy="276999"/>
          </a:xfrm>
          <a:prstGeom prst="rect">
            <a:avLst/>
          </a:prstGeom>
          <a:noFill/>
        </p:spPr>
        <p:txBody>
          <a:bodyPr wrap="square" rtlCol="0">
            <a:spAutoFit/>
          </a:bodyPr>
          <a:lstStyle/>
          <a:p>
            <a:pPr marL="171450" indent="-171450">
              <a:buFont typeface="Wingdings" panose="05000000000000000000" pitchFamily="2" charset="2"/>
              <a:buChar char="Ø"/>
            </a:pPr>
            <a:r>
              <a:rPr lang="en-US" sz="1200" b="1" dirty="0" smtClean="0">
                <a:latin typeface="Arial" panose="020B0604020202020204" pitchFamily="34" charset="0"/>
                <a:cs typeface="Arial" panose="020B0604020202020204" pitchFamily="34" charset="0"/>
              </a:rPr>
              <a:t>Basic Merge Conflicts</a:t>
            </a:r>
          </a:p>
        </p:txBody>
      </p:sp>
      <p:sp>
        <p:nvSpPr>
          <p:cNvPr id="2" name="Rectangle 1"/>
          <p:cNvSpPr/>
          <p:nvPr/>
        </p:nvSpPr>
        <p:spPr>
          <a:xfrm>
            <a:off x="433754" y="1107632"/>
            <a:ext cx="6307015" cy="3477875"/>
          </a:xfrm>
          <a:prstGeom prst="rect">
            <a:avLst/>
          </a:prstGeom>
        </p:spPr>
        <p:txBody>
          <a:bodyPr wrap="square">
            <a:spAutoFit/>
          </a:bodyPr>
          <a:lstStyle/>
          <a:p>
            <a:r>
              <a:rPr lang="en-IN" sz="1100" dirty="0">
                <a:solidFill>
                  <a:schemeClr val="bg2"/>
                </a:solidFill>
                <a:latin typeface="Courier New" panose="02070309020205020404" pitchFamily="49" charset="0"/>
                <a:cs typeface="Courier New" panose="02070309020205020404" pitchFamily="49" charset="0"/>
              </a:rPr>
              <a:t>$ </a:t>
            </a:r>
            <a:r>
              <a:rPr lang="en-IN" sz="1100" dirty="0">
                <a:solidFill>
                  <a:srgbClr val="000000"/>
                </a:solidFill>
                <a:latin typeface="Courier New" panose="02070309020205020404" pitchFamily="49" charset="0"/>
                <a:cs typeface="Courier New" panose="02070309020205020404" pitchFamily="49" charset="0"/>
              </a:rPr>
              <a:t>git </a:t>
            </a:r>
            <a:r>
              <a:rPr lang="en-IN" sz="1100" dirty="0" err="1">
                <a:solidFill>
                  <a:srgbClr val="000000"/>
                </a:solidFill>
                <a:latin typeface="Courier New" panose="02070309020205020404" pitchFamily="49" charset="0"/>
                <a:cs typeface="Courier New" panose="02070309020205020404" pitchFamily="49" charset="0"/>
              </a:rPr>
              <a:t>mergetool</a:t>
            </a:r>
            <a:endParaRPr lang="en-IN" sz="1100" dirty="0">
              <a:solidFill>
                <a:srgbClr val="000000"/>
              </a:solidFill>
              <a:latin typeface="Courier New" panose="02070309020205020404" pitchFamily="49" charset="0"/>
              <a:cs typeface="Courier New" panose="02070309020205020404" pitchFamily="49" charset="0"/>
            </a:endParaRPr>
          </a:p>
          <a:p>
            <a:r>
              <a:rPr lang="en-US" sz="1100" dirty="0">
                <a:solidFill>
                  <a:srgbClr val="555555"/>
                </a:solidFill>
                <a:latin typeface="Courier New" panose="02070309020205020404" pitchFamily="49" charset="0"/>
                <a:cs typeface="Courier New" panose="02070309020205020404" pitchFamily="49" charset="0"/>
              </a:rPr>
              <a:t>This message is displayed because '</a:t>
            </a:r>
            <a:r>
              <a:rPr lang="en-US" sz="1100" dirty="0" err="1">
                <a:solidFill>
                  <a:srgbClr val="555555"/>
                </a:solidFill>
                <a:latin typeface="Courier New" panose="02070309020205020404" pitchFamily="49" charset="0"/>
                <a:cs typeface="Courier New" panose="02070309020205020404" pitchFamily="49" charset="0"/>
              </a:rPr>
              <a:t>merge.tool</a:t>
            </a:r>
            <a:r>
              <a:rPr lang="en-US" sz="1100" dirty="0">
                <a:solidFill>
                  <a:srgbClr val="555555"/>
                </a:solidFill>
                <a:latin typeface="Courier New" panose="02070309020205020404" pitchFamily="49" charset="0"/>
                <a:cs typeface="Courier New" panose="02070309020205020404" pitchFamily="49" charset="0"/>
              </a:rPr>
              <a:t>' is not configured.</a:t>
            </a:r>
          </a:p>
          <a:p>
            <a:r>
              <a:rPr lang="en-US" sz="1100" dirty="0">
                <a:solidFill>
                  <a:srgbClr val="555555"/>
                </a:solidFill>
                <a:latin typeface="Courier New" panose="02070309020205020404" pitchFamily="49" charset="0"/>
                <a:cs typeface="Courier New" panose="02070309020205020404" pitchFamily="49" charset="0"/>
              </a:rPr>
              <a:t>See '</a:t>
            </a:r>
            <a:r>
              <a:rPr lang="en-US" sz="1100" dirty="0" err="1">
                <a:solidFill>
                  <a:srgbClr val="555555"/>
                </a:solidFill>
                <a:latin typeface="Courier New" panose="02070309020205020404" pitchFamily="49" charset="0"/>
                <a:cs typeface="Courier New" panose="02070309020205020404" pitchFamily="49" charset="0"/>
              </a:rPr>
              <a:t>git</a:t>
            </a:r>
            <a:r>
              <a:rPr lang="en-US" sz="1100" dirty="0">
                <a:solidFill>
                  <a:srgbClr val="555555"/>
                </a:solidFill>
                <a:latin typeface="Courier New" panose="02070309020205020404" pitchFamily="49" charset="0"/>
                <a:cs typeface="Courier New" panose="02070309020205020404" pitchFamily="49" charset="0"/>
              </a:rPr>
              <a:t> </a:t>
            </a:r>
            <a:r>
              <a:rPr lang="en-US" sz="1100" dirty="0" err="1">
                <a:solidFill>
                  <a:srgbClr val="555555"/>
                </a:solidFill>
                <a:latin typeface="Courier New" panose="02070309020205020404" pitchFamily="49" charset="0"/>
                <a:cs typeface="Courier New" panose="02070309020205020404" pitchFamily="49" charset="0"/>
              </a:rPr>
              <a:t>mergetool</a:t>
            </a:r>
            <a:r>
              <a:rPr lang="en-US" sz="1100" dirty="0">
                <a:solidFill>
                  <a:srgbClr val="555555"/>
                </a:solidFill>
                <a:latin typeface="Courier New" panose="02070309020205020404" pitchFamily="49" charset="0"/>
                <a:cs typeface="Courier New" panose="02070309020205020404" pitchFamily="49" charset="0"/>
              </a:rPr>
              <a:t> --tool-help' or '</a:t>
            </a:r>
            <a:r>
              <a:rPr lang="en-US" sz="1100" dirty="0" err="1">
                <a:solidFill>
                  <a:srgbClr val="555555"/>
                </a:solidFill>
                <a:latin typeface="Courier New" panose="02070309020205020404" pitchFamily="49" charset="0"/>
                <a:cs typeface="Courier New" panose="02070309020205020404" pitchFamily="49" charset="0"/>
              </a:rPr>
              <a:t>git</a:t>
            </a:r>
            <a:r>
              <a:rPr lang="en-US" sz="1100" dirty="0">
                <a:solidFill>
                  <a:srgbClr val="555555"/>
                </a:solidFill>
                <a:latin typeface="Courier New" panose="02070309020205020404" pitchFamily="49" charset="0"/>
                <a:cs typeface="Courier New" panose="02070309020205020404" pitchFamily="49" charset="0"/>
              </a:rPr>
              <a:t> help </a:t>
            </a:r>
            <a:r>
              <a:rPr lang="en-US" sz="1100" dirty="0" err="1">
                <a:solidFill>
                  <a:srgbClr val="555555"/>
                </a:solidFill>
                <a:latin typeface="Courier New" panose="02070309020205020404" pitchFamily="49" charset="0"/>
                <a:cs typeface="Courier New" panose="02070309020205020404" pitchFamily="49" charset="0"/>
              </a:rPr>
              <a:t>config</a:t>
            </a:r>
            <a:r>
              <a:rPr lang="en-US" sz="1100" dirty="0">
                <a:solidFill>
                  <a:srgbClr val="555555"/>
                </a:solidFill>
                <a:latin typeface="Courier New" panose="02070309020205020404" pitchFamily="49" charset="0"/>
                <a:cs typeface="Courier New" panose="02070309020205020404" pitchFamily="49" charset="0"/>
              </a:rPr>
              <a:t>' for more details.</a:t>
            </a:r>
          </a:p>
          <a:p>
            <a:r>
              <a:rPr lang="en-US" sz="1100" dirty="0">
                <a:solidFill>
                  <a:srgbClr val="555555"/>
                </a:solidFill>
                <a:latin typeface="Courier New" panose="02070309020205020404" pitchFamily="49" charset="0"/>
                <a:cs typeface="Courier New" panose="02070309020205020404" pitchFamily="49" charset="0"/>
              </a:rPr>
              <a:t>'</a:t>
            </a:r>
            <a:r>
              <a:rPr lang="en-US" sz="1100" dirty="0" err="1">
                <a:solidFill>
                  <a:srgbClr val="555555"/>
                </a:solidFill>
                <a:latin typeface="Courier New" panose="02070309020205020404" pitchFamily="49" charset="0"/>
                <a:cs typeface="Courier New" panose="02070309020205020404" pitchFamily="49" charset="0"/>
              </a:rPr>
              <a:t>git</a:t>
            </a:r>
            <a:r>
              <a:rPr lang="en-US" sz="1100" dirty="0">
                <a:solidFill>
                  <a:srgbClr val="555555"/>
                </a:solidFill>
                <a:latin typeface="Courier New" panose="02070309020205020404" pitchFamily="49" charset="0"/>
                <a:cs typeface="Courier New" panose="02070309020205020404" pitchFamily="49" charset="0"/>
              </a:rPr>
              <a:t> </a:t>
            </a:r>
            <a:r>
              <a:rPr lang="en-US" sz="1100" dirty="0" err="1">
                <a:solidFill>
                  <a:srgbClr val="555555"/>
                </a:solidFill>
                <a:latin typeface="Courier New" panose="02070309020205020404" pitchFamily="49" charset="0"/>
                <a:cs typeface="Courier New" panose="02070309020205020404" pitchFamily="49" charset="0"/>
              </a:rPr>
              <a:t>mergetool</a:t>
            </a:r>
            <a:r>
              <a:rPr lang="en-US" sz="1100" dirty="0">
                <a:solidFill>
                  <a:srgbClr val="555555"/>
                </a:solidFill>
                <a:latin typeface="Courier New" panose="02070309020205020404" pitchFamily="49" charset="0"/>
                <a:cs typeface="Courier New" panose="02070309020205020404" pitchFamily="49" charset="0"/>
              </a:rPr>
              <a:t>' will now attempt to use one of the following tools:</a:t>
            </a:r>
          </a:p>
          <a:p>
            <a:r>
              <a:rPr lang="en-IN" sz="1100" dirty="0" err="1">
                <a:solidFill>
                  <a:srgbClr val="555555"/>
                </a:solidFill>
                <a:latin typeface="Courier New" panose="02070309020205020404" pitchFamily="49" charset="0"/>
                <a:cs typeface="Courier New" panose="02070309020205020404" pitchFamily="49" charset="0"/>
              </a:rPr>
              <a:t>opendiff</a:t>
            </a:r>
            <a:r>
              <a:rPr lang="en-IN" sz="1100" dirty="0">
                <a:solidFill>
                  <a:srgbClr val="555555"/>
                </a:solidFill>
                <a:latin typeface="Courier New" panose="02070309020205020404" pitchFamily="49" charset="0"/>
                <a:cs typeface="Courier New" panose="02070309020205020404" pitchFamily="49" charset="0"/>
              </a:rPr>
              <a:t> kdiff3 </a:t>
            </a:r>
            <a:r>
              <a:rPr lang="en-IN" sz="1100" dirty="0" err="1">
                <a:solidFill>
                  <a:srgbClr val="555555"/>
                </a:solidFill>
                <a:latin typeface="Courier New" panose="02070309020205020404" pitchFamily="49" charset="0"/>
                <a:cs typeface="Courier New" panose="02070309020205020404" pitchFamily="49" charset="0"/>
              </a:rPr>
              <a:t>tkdiff</a:t>
            </a:r>
            <a:r>
              <a:rPr lang="en-IN" sz="1100" dirty="0">
                <a:solidFill>
                  <a:srgbClr val="555555"/>
                </a:solidFill>
                <a:latin typeface="Courier New" panose="02070309020205020404" pitchFamily="49" charset="0"/>
                <a:cs typeface="Courier New" panose="02070309020205020404" pitchFamily="49" charset="0"/>
              </a:rPr>
              <a:t> </a:t>
            </a:r>
            <a:r>
              <a:rPr lang="en-IN" sz="1100" dirty="0" err="1">
                <a:solidFill>
                  <a:srgbClr val="555555"/>
                </a:solidFill>
                <a:latin typeface="Courier New" panose="02070309020205020404" pitchFamily="49" charset="0"/>
                <a:cs typeface="Courier New" panose="02070309020205020404" pitchFamily="49" charset="0"/>
              </a:rPr>
              <a:t>xxdiff</a:t>
            </a:r>
            <a:r>
              <a:rPr lang="en-IN" sz="1100" dirty="0">
                <a:solidFill>
                  <a:srgbClr val="555555"/>
                </a:solidFill>
                <a:latin typeface="Courier New" panose="02070309020205020404" pitchFamily="49" charset="0"/>
                <a:cs typeface="Courier New" panose="02070309020205020404" pitchFamily="49" charset="0"/>
              </a:rPr>
              <a:t> meld </a:t>
            </a:r>
            <a:r>
              <a:rPr lang="en-IN" sz="1100" dirty="0" err="1">
                <a:solidFill>
                  <a:srgbClr val="555555"/>
                </a:solidFill>
                <a:latin typeface="Courier New" panose="02070309020205020404" pitchFamily="49" charset="0"/>
                <a:cs typeface="Courier New" panose="02070309020205020404" pitchFamily="49" charset="0"/>
              </a:rPr>
              <a:t>tortoisemerge</a:t>
            </a:r>
            <a:r>
              <a:rPr lang="en-IN" sz="1100" dirty="0">
                <a:solidFill>
                  <a:srgbClr val="555555"/>
                </a:solidFill>
                <a:latin typeface="Courier New" panose="02070309020205020404" pitchFamily="49" charset="0"/>
                <a:cs typeface="Courier New" panose="02070309020205020404" pitchFamily="49" charset="0"/>
              </a:rPr>
              <a:t> </a:t>
            </a:r>
            <a:r>
              <a:rPr lang="en-IN" sz="1100" dirty="0" err="1">
                <a:solidFill>
                  <a:srgbClr val="555555"/>
                </a:solidFill>
                <a:latin typeface="Courier New" panose="02070309020205020404" pitchFamily="49" charset="0"/>
                <a:cs typeface="Courier New" panose="02070309020205020404" pitchFamily="49" charset="0"/>
              </a:rPr>
              <a:t>gvimdiff</a:t>
            </a:r>
            <a:r>
              <a:rPr lang="en-IN" sz="1100" dirty="0">
                <a:solidFill>
                  <a:srgbClr val="555555"/>
                </a:solidFill>
                <a:latin typeface="Courier New" panose="02070309020205020404" pitchFamily="49" charset="0"/>
                <a:cs typeface="Courier New" panose="02070309020205020404" pitchFamily="49" charset="0"/>
              </a:rPr>
              <a:t> diffuse </a:t>
            </a:r>
            <a:r>
              <a:rPr lang="en-IN" sz="1100" dirty="0" err="1">
                <a:solidFill>
                  <a:srgbClr val="555555"/>
                </a:solidFill>
                <a:latin typeface="Courier New" panose="02070309020205020404" pitchFamily="49" charset="0"/>
                <a:cs typeface="Courier New" panose="02070309020205020404" pitchFamily="49" charset="0"/>
              </a:rPr>
              <a:t>diffmerge</a:t>
            </a:r>
            <a:r>
              <a:rPr lang="en-IN" sz="1100" dirty="0">
                <a:solidFill>
                  <a:srgbClr val="555555"/>
                </a:solidFill>
                <a:latin typeface="Courier New" panose="02070309020205020404" pitchFamily="49" charset="0"/>
                <a:cs typeface="Courier New" panose="02070309020205020404" pitchFamily="49" charset="0"/>
              </a:rPr>
              <a:t> </a:t>
            </a:r>
            <a:r>
              <a:rPr lang="en-IN" sz="1100" dirty="0" err="1">
                <a:solidFill>
                  <a:srgbClr val="555555"/>
                </a:solidFill>
                <a:latin typeface="Courier New" panose="02070309020205020404" pitchFamily="49" charset="0"/>
                <a:cs typeface="Courier New" panose="02070309020205020404" pitchFamily="49" charset="0"/>
              </a:rPr>
              <a:t>ecmerge</a:t>
            </a:r>
            <a:r>
              <a:rPr lang="en-IN" sz="1100" dirty="0">
                <a:solidFill>
                  <a:srgbClr val="555555"/>
                </a:solidFill>
                <a:latin typeface="Courier New" panose="02070309020205020404" pitchFamily="49" charset="0"/>
                <a:cs typeface="Courier New" panose="02070309020205020404" pitchFamily="49" charset="0"/>
              </a:rPr>
              <a:t> p4merge </a:t>
            </a:r>
            <a:endParaRPr lang="en-IN" sz="1100" dirty="0" smtClean="0">
              <a:solidFill>
                <a:srgbClr val="555555"/>
              </a:solidFill>
              <a:latin typeface="Courier New" panose="02070309020205020404" pitchFamily="49" charset="0"/>
              <a:cs typeface="Courier New" panose="02070309020205020404" pitchFamily="49" charset="0"/>
            </a:endParaRPr>
          </a:p>
          <a:p>
            <a:r>
              <a:rPr lang="en-IN" sz="1100" dirty="0" smtClean="0">
                <a:solidFill>
                  <a:srgbClr val="555555"/>
                </a:solidFill>
                <a:latin typeface="Courier New" panose="02070309020205020404" pitchFamily="49" charset="0"/>
                <a:cs typeface="Courier New" panose="02070309020205020404" pitchFamily="49" charset="0"/>
              </a:rPr>
              <a:t>Merging</a:t>
            </a:r>
            <a:r>
              <a:rPr lang="en-IN" sz="1100" dirty="0">
                <a:solidFill>
                  <a:srgbClr val="555555"/>
                </a:solidFill>
                <a:latin typeface="Courier New" panose="02070309020205020404" pitchFamily="49" charset="0"/>
                <a:cs typeface="Courier New" panose="02070309020205020404" pitchFamily="49" charset="0"/>
              </a:rPr>
              <a:t>:</a:t>
            </a:r>
          </a:p>
          <a:p>
            <a:r>
              <a:rPr lang="en-IN" sz="1100" dirty="0">
                <a:solidFill>
                  <a:srgbClr val="555555"/>
                </a:solidFill>
                <a:latin typeface="Courier New" panose="02070309020205020404" pitchFamily="49" charset="0"/>
                <a:cs typeface="Courier New" panose="02070309020205020404" pitchFamily="49" charset="0"/>
              </a:rPr>
              <a:t>index.html</a:t>
            </a:r>
          </a:p>
          <a:p>
            <a:r>
              <a:rPr lang="en-US" sz="1100" dirty="0">
                <a:solidFill>
                  <a:srgbClr val="555555"/>
                </a:solidFill>
                <a:latin typeface="Courier New" panose="02070309020205020404" pitchFamily="49" charset="0"/>
                <a:cs typeface="Courier New" panose="02070309020205020404" pitchFamily="49" charset="0"/>
              </a:rPr>
              <a:t>Normal merge conflict for 'index.html':</a:t>
            </a:r>
          </a:p>
          <a:p>
            <a:r>
              <a:rPr lang="en-IN" sz="1100" dirty="0" smtClean="0">
                <a:solidFill>
                  <a:srgbClr val="555555"/>
                </a:solidFill>
                <a:latin typeface="Courier New" panose="02070309020205020404" pitchFamily="49" charset="0"/>
                <a:cs typeface="Courier New" panose="02070309020205020404" pitchFamily="49" charset="0"/>
              </a:rPr>
              <a:t>  {</a:t>
            </a:r>
            <a:r>
              <a:rPr lang="en-IN" sz="1100" dirty="0">
                <a:solidFill>
                  <a:srgbClr val="555555"/>
                </a:solidFill>
                <a:latin typeface="Courier New" panose="02070309020205020404" pitchFamily="49" charset="0"/>
                <a:cs typeface="Courier New" panose="02070309020205020404" pitchFamily="49" charset="0"/>
              </a:rPr>
              <a:t>local}: modified file</a:t>
            </a:r>
          </a:p>
          <a:p>
            <a:r>
              <a:rPr lang="en-IN" sz="1100" dirty="0" smtClean="0">
                <a:solidFill>
                  <a:srgbClr val="555555"/>
                </a:solidFill>
                <a:latin typeface="Courier New" panose="02070309020205020404" pitchFamily="49" charset="0"/>
                <a:cs typeface="Courier New" panose="02070309020205020404" pitchFamily="49" charset="0"/>
              </a:rPr>
              <a:t>  {</a:t>
            </a:r>
            <a:r>
              <a:rPr lang="en-IN" sz="1100" dirty="0">
                <a:solidFill>
                  <a:srgbClr val="555555"/>
                </a:solidFill>
                <a:latin typeface="Courier New" panose="02070309020205020404" pitchFamily="49" charset="0"/>
                <a:cs typeface="Courier New" panose="02070309020205020404" pitchFamily="49" charset="0"/>
              </a:rPr>
              <a:t>remote}: modified file</a:t>
            </a:r>
          </a:p>
          <a:p>
            <a:r>
              <a:rPr lang="en-US" sz="1100" dirty="0">
                <a:solidFill>
                  <a:srgbClr val="555555"/>
                </a:solidFill>
                <a:latin typeface="Courier New" panose="02070309020205020404" pitchFamily="49" charset="0"/>
                <a:cs typeface="Courier New" panose="02070309020205020404" pitchFamily="49" charset="0"/>
              </a:rPr>
              <a:t>Hit return to start merge resolution tool (</a:t>
            </a:r>
            <a:r>
              <a:rPr lang="en-US" sz="1100" dirty="0" err="1">
                <a:solidFill>
                  <a:srgbClr val="555555"/>
                </a:solidFill>
                <a:latin typeface="Courier New" panose="02070309020205020404" pitchFamily="49" charset="0"/>
                <a:cs typeface="Courier New" panose="02070309020205020404" pitchFamily="49" charset="0"/>
              </a:rPr>
              <a:t>opendiff</a:t>
            </a:r>
            <a:r>
              <a:rPr lang="en-US" sz="1100" dirty="0" smtClean="0">
                <a:solidFill>
                  <a:srgbClr val="555555"/>
                </a:solidFill>
                <a:latin typeface="Courier New" panose="02070309020205020404" pitchFamily="49" charset="0"/>
                <a:cs typeface="Courier New" panose="02070309020205020404" pitchFamily="49" charset="0"/>
              </a:rPr>
              <a:t>):</a:t>
            </a:r>
          </a:p>
          <a:p>
            <a:endParaRPr lang="en-US" sz="1100" dirty="0">
              <a:solidFill>
                <a:srgbClr val="555555"/>
              </a:solidFill>
              <a:latin typeface="Courier New" panose="02070309020205020404" pitchFamily="49" charset="0"/>
              <a:cs typeface="Courier New" panose="02070309020205020404" pitchFamily="49" charset="0"/>
            </a:endParaRPr>
          </a:p>
          <a:p>
            <a:endParaRPr lang="en-US" sz="1100" dirty="0" smtClean="0">
              <a:solidFill>
                <a:srgbClr val="555555"/>
              </a:solidFill>
              <a:latin typeface="Courier New" panose="02070309020205020404" pitchFamily="49" charset="0"/>
              <a:cs typeface="Courier New" panose="02070309020205020404" pitchFamily="49" charset="0"/>
            </a:endParaRPr>
          </a:p>
          <a:p>
            <a:r>
              <a:rPr lang="en-US" sz="1100" dirty="0" smtClean="0">
                <a:solidFill>
                  <a:srgbClr val="555555"/>
                </a:solidFill>
                <a:latin typeface="Courier New" panose="02070309020205020404" pitchFamily="49" charset="0"/>
                <a:cs typeface="Courier New" panose="02070309020205020404" pitchFamily="49" charset="0"/>
              </a:rPr>
              <a:t>$ </a:t>
            </a:r>
            <a:r>
              <a:rPr lang="en-US" sz="1100" dirty="0" err="1" smtClean="0">
                <a:solidFill>
                  <a:srgbClr val="555555"/>
                </a:solidFill>
                <a:latin typeface="Courier New" panose="02070309020205020404" pitchFamily="49" charset="0"/>
                <a:cs typeface="Courier New" panose="02070309020205020404" pitchFamily="49" charset="0"/>
              </a:rPr>
              <a:t>git</a:t>
            </a:r>
            <a:r>
              <a:rPr lang="en-US" sz="1100" dirty="0" smtClean="0">
                <a:solidFill>
                  <a:srgbClr val="555555"/>
                </a:solidFill>
                <a:latin typeface="Courier New" panose="02070309020205020404" pitchFamily="49" charset="0"/>
                <a:cs typeface="Courier New" panose="02070309020205020404" pitchFamily="49" charset="0"/>
              </a:rPr>
              <a:t> </a:t>
            </a:r>
            <a:r>
              <a:rPr lang="en-US" sz="1100" dirty="0">
                <a:solidFill>
                  <a:srgbClr val="555555"/>
                </a:solidFill>
                <a:latin typeface="Courier New" panose="02070309020205020404" pitchFamily="49" charset="0"/>
                <a:cs typeface="Courier New" panose="02070309020205020404" pitchFamily="49" charset="0"/>
              </a:rPr>
              <a:t>status</a:t>
            </a:r>
          </a:p>
          <a:p>
            <a:r>
              <a:rPr lang="en-US" sz="1100" dirty="0">
                <a:solidFill>
                  <a:srgbClr val="555555"/>
                </a:solidFill>
                <a:latin typeface="Courier New" panose="02070309020205020404" pitchFamily="49" charset="0"/>
                <a:cs typeface="Courier New" panose="02070309020205020404" pitchFamily="49" charset="0"/>
              </a:rPr>
              <a:t>On branch master</a:t>
            </a:r>
          </a:p>
          <a:p>
            <a:r>
              <a:rPr lang="en-US" sz="1100" dirty="0">
                <a:solidFill>
                  <a:srgbClr val="555555"/>
                </a:solidFill>
                <a:latin typeface="Courier New" panose="02070309020205020404" pitchFamily="49" charset="0"/>
                <a:cs typeface="Courier New" panose="02070309020205020404" pitchFamily="49" charset="0"/>
              </a:rPr>
              <a:t>All conflicts fixed but you are still merging.</a:t>
            </a:r>
          </a:p>
          <a:p>
            <a:r>
              <a:rPr lang="en-US" sz="1100" dirty="0" smtClean="0">
                <a:solidFill>
                  <a:srgbClr val="555555"/>
                </a:solidFill>
                <a:latin typeface="Courier New" panose="02070309020205020404" pitchFamily="49" charset="0"/>
                <a:cs typeface="Courier New" panose="02070309020205020404" pitchFamily="49" charset="0"/>
              </a:rPr>
              <a:t>  (</a:t>
            </a:r>
            <a:r>
              <a:rPr lang="en-US" sz="1100" dirty="0">
                <a:solidFill>
                  <a:srgbClr val="555555"/>
                </a:solidFill>
                <a:latin typeface="Courier New" panose="02070309020205020404" pitchFamily="49" charset="0"/>
                <a:cs typeface="Courier New" panose="02070309020205020404" pitchFamily="49" charset="0"/>
              </a:rPr>
              <a:t>use "</a:t>
            </a:r>
            <a:r>
              <a:rPr lang="en-US" sz="1100" dirty="0" err="1">
                <a:solidFill>
                  <a:srgbClr val="555555"/>
                </a:solidFill>
                <a:latin typeface="Courier New" panose="02070309020205020404" pitchFamily="49" charset="0"/>
                <a:cs typeface="Courier New" panose="02070309020205020404" pitchFamily="49" charset="0"/>
              </a:rPr>
              <a:t>git</a:t>
            </a:r>
            <a:r>
              <a:rPr lang="en-US" sz="1100" dirty="0">
                <a:solidFill>
                  <a:srgbClr val="555555"/>
                </a:solidFill>
                <a:latin typeface="Courier New" panose="02070309020205020404" pitchFamily="49" charset="0"/>
                <a:cs typeface="Courier New" panose="02070309020205020404" pitchFamily="49" charset="0"/>
              </a:rPr>
              <a:t> commit" to conclude merge)</a:t>
            </a:r>
          </a:p>
          <a:p>
            <a:r>
              <a:rPr lang="en-US" sz="1100" dirty="0">
                <a:solidFill>
                  <a:srgbClr val="555555"/>
                </a:solidFill>
                <a:latin typeface="Courier New" panose="02070309020205020404" pitchFamily="49" charset="0"/>
                <a:cs typeface="Courier New" panose="02070309020205020404" pitchFamily="49" charset="0"/>
              </a:rPr>
              <a:t>Changes to be committed:</a:t>
            </a:r>
          </a:p>
          <a:p>
            <a:r>
              <a:rPr lang="en-US" sz="1100" dirty="0" smtClean="0">
                <a:solidFill>
                  <a:srgbClr val="555555"/>
                </a:solidFill>
                <a:latin typeface="Courier New" panose="02070309020205020404" pitchFamily="49" charset="0"/>
                <a:cs typeface="Courier New" panose="02070309020205020404" pitchFamily="49" charset="0"/>
              </a:rPr>
              <a:t>  	modified</a:t>
            </a:r>
            <a:r>
              <a:rPr lang="en-US" sz="1100" dirty="0">
                <a:solidFill>
                  <a:srgbClr val="555555"/>
                </a:solidFill>
                <a:latin typeface="Courier New" panose="02070309020205020404" pitchFamily="49" charset="0"/>
                <a:cs typeface="Courier New" panose="02070309020205020404" pitchFamily="49" charset="0"/>
              </a:rPr>
              <a:t>: index.html</a:t>
            </a:r>
          </a:p>
        </p:txBody>
      </p:sp>
    </p:spTree>
    <p:extLst>
      <p:ext uri="{BB962C8B-B14F-4D97-AF65-F5344CB8AC3E}">
        <p14:creationId xmlns:p14="http://schemas.microsoft.com/office/powerpoint/2010/main" val="11412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500"/>
                                        <p:tgtEl>
                                          <p:spTgt spid="2">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3" end="13"/>
                                            </p:txEl>
                                          </p:spTgt>
                                        </p:tgtEl>
                                        <p:attrNameLst>
                                          <p:attrName>style.visibility</p:attrName>
                                        </p:attrNameLst>
                                      </p:cBhvr>
                                      <p:to>
                                        <p:strVal val="visible"/>
                                      </p:to>
                                    </p:set>
                                    <p:animEffect transition="in" filter="fade">
                                      <p:cBhvr>
                                        <p:cTn id="42" dur="500"/>
                                        <p:tgtEl>
                                          <p:spTgt spid="2">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animEffect transition="in" filter="fade">
                                      <p:cBhvr>
                                        <p:cTn id="45" dur="500"/>
                                        <p:tgtEl>
                                          <p:spTgt spid="2">
                                            <p:txEl>
                                              <p:pRg st="14" end="1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
                                            <p:txEl>
                                              <p:pRg st="15" end="15"/>
                                            </p:txEl>
                                          </p:spTgt>
                                        </p:tgtEl>
                                        <p:attrNameLst>
                                          <p:attrName>style.visibility</p:attrName>
                                        </p:attrNameLst>
                                      </p:cBhvr>
                                      <p:to>
                                        <p:strVal val="visible"/>
                                      </p:to>
                                    </p:set>
                                    <p:animEffect transition="in" filter="fade">
                                      <p:cBhvr>
                                        <p:cTn id="48" dur="500"/>
                                        <p:tgtEl>
                                          <p:spTgt spid="2">
                                            <p:txEl>
                                              <p:pRg st="15" end="1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
                                            <p:txEl>
                                              <p:pRg st="16" end="16"/>
                                            </p:txEl>
                                          </p:spTgt>
                                        </p:tgtEl>
                                        <p:attrNameLst>
                                          <p:attrName>style.visibility</p:attrName>
                                        </p:attrNameLst>
                                      </p:cBhvr>
                                      <p:to>
                                        <p:strVal val="visible"/>
                                      </p:to>
                                    </p:set>
                                    <p:animEffect transition="in" filter="fade">
                                      <p:cBhvr>
                                        <p:cTn id="51" dur="500"/>
                                        <p:tgtEl>
                                          <p:spTgt spid="2">
                                            <p:txEl>
                                              <p:pRg st="16" end="16"/>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2">
                                            <p:txEl>
                                              <p:pRg st="17" end="17"/>
                                            </p:txEl>
                                          </p:spTgt>
                                        </p:tgtEl>
                                        <p:attrNameLst>
                                          <p:attrName>style.visibility</p:attrName>
                                        </p:attrNameLst>
                                      </p:cBhvr>
                                      <p:to>
                                        <p:strVal val="visible"/>
                                      </p:to>
                                    </p:set>
                                    <p:animEffect transition="in" filter="fade">
                                      <p:cBhvr>
                                        <p:cTn id="54" dur="500"/>
                                        <p:tgtEl>
                                          <p:spTgt spid="2">
                                            <p:txEl>
                                              <p:pRg st="17" end="17"/>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2">
                                            <p:txEl>
                                              <p:pRg st="18" end="18"/>
                                            </p:txEl>
                                          </p:spTgt>
                                        </p:tgtEl>
                                        <p:attrNameLst>
                                          <p:attrName>style.visibility</p:attrName>
                                        </p:attrNameLst>
                                      </p:cBhvr>
                                      <p:to>
                                        <p:strVal val="visible"/>
                                      </p:to>
                                    </p:set>
                                    <p:animEffect transition="in" filter="fade">
                                      <p:cBhvr>
                                        <p:cTn id="57" dur="5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Branch Management</a:t>
            </a:r>
            <a:endParaRPr lang="en-US" sz="2800" b="1" dirty="0">
              <a:latin typeface="+mj-lt"/>
            </a:endParaRP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342991" y="687842"/>
            <a:ext cx="7112886" cy="1107996"/>
          </a:xfrm>
          <a:prstGeom prst="rect">
            <a:avLst/>
          </a:prstGeom>
        </p:spPr>
        <p:txBody>
          <a:bodyPr wrap="square">
            <a:spAutoFit/>
          </a:bodyPr>
          <a:lstStyle/>
          <a:p>
            <a:r>
              <a:rPr lang="en-IN" sz="1100" dirty="0">
                <a:solidFill>
                  <a:schemeClr val="bg2"/>
                </a:solidFill>
                <a:latin typeface="Courier New" panose="02070309020205020404" pitchFamily="49" charset="0"/>
                <a:cs typeface="Courier New" panose="02070309020205020404" pitchFamily="49" charset="0"/>
              </a:rPr>
              <a:t>$</a:t>
            </a:r>
            <a:r>
              <a:rPr lang="en-IN" sz="1100" dirty="0">
                <a:solidFill>
                  <a:srgbClr val="009A00"/>
                </a:solidFill>
                <a:latin typeface="Courier New" panose="02070309020205020404" pitchFamily="49" charset="0"/>
                <a:cs typeface="Courier New" panose="02070309020205020404" pitchFamily="49" charset="0"/>
              </a:rPr>
              <a:t> </a:t>
            </a:r>
            <a:r>
              <a:rPr lang="en-IN" sz="1100" dirty="0">
                <a:solidFill>
                  <a:srgbClr val="000000"/>
                </a:solidFill>
                <a:latin typeface="Courier New" panose="02070309020205020404" pitchFamily="49" charset="0"/>
                <a:cs typeface="Courier New" panose="02070309020205020404" pitchFamily="49" charset="0"/>
              </a:rPr>
              <a:t>git branch</a:t>
            </a:r>
          </a:p>
          <a:p>
            <a:r>
              <a:rPr lang="en-IN" sz="1100" dirty="0">
                <a:solidFill>
                  <a:srgbClr val="555555"/>
                </a:solidFill>
                <a:latin typeface="Courier New" panose="02070309020205020404" pitchFamily="49" charset="0"/>
                <a:cs typeface="Courier New" panose="02070309020205020404" pitchFamily="49" charset="0"/>
              </a:rPr>
              <a:t> </a:t>
            </a:r>
            <a:r>
              <a:rPr lang="en-IN" sz="1100" dirty="0" smtClean="0">
                <a:solidFill>
                  <a:srgbClr val="555555"/>
                </a:solidFill>
                <a:latin typeface="Courier New" panose="02070309020205020404" pitchFamily="49" charset="0"/>
                <a:cs typeface="Courier New" panose="02070309020205020404" pitchFamily="49" charset="0"/>
              </a:rPr>
              <a:t> iss53</a:t>
            </a:r>
            <a:endParaRPr lang="en-IN" sz="1100" dirty="0">
              <a:solidFill>
                <a:srgbClr val="555555"/>
              </a:solidFill>
              <a:latin typeface="Courier New" panose="02070309020205020404" pitchFamily="49" charset="0"/>
              <a:cs typeface="Courier New" panose="02070309020205020404" pitchFamily="49" charset="0"/>
            </a:endParaRPr>
          </a:p>
          <a:p>
            <a:r>
              <a:rPr lang="en-IN" sz="1100" b="1" dirty="0">
                <a:solidFill>
                  <a:srgbClr val="555555"/>
                </a:solidFill>
                <a:latin typeface="Courier New" panose="02070309020205020404" pitchFamily="49" charset="0"/>
                <a:cs typeface="Courier New" panose="02070309020205020404" pitchFamily="49" charset="0"/>
              </a:rPr>
              <a:t>* </a:t>
            </a:r>
            <a:r>
              <a:rPr lang="en-IN" sz="1100" dirty="0">
                <a:solidFill>
                  <a:srgbClr val="555555"/>
                </a:solidFill>
                <a:latin typeface="Courier New" panose="02070309020205020404" pitchFamily="49" charset="0"/>
                <a:cs typeface="Courier New" panose="02070309020205020404" pitchFamily="49" charset="0"/>
              </a:rPr>
              <a:t>master</a:t>
            </a:r>
          </a:p>
          <a:p>
            <a:r>
              <a:rPr lang="en-IN" sz="1100" dirty="0" smtClean="0">
                <a:solidFill>
                  <a:srgbClr val="555555"/>
                </a:solidFill>
                <a:latin typeface="Courier New" panose="02070309020205020404" pitchFamily="49" charset="0"/>
                <a:cs typeface="Courier New" panose="02070309020205020404" pitchFamily="49" charset="0"/>
              </a:rPr>
              <a:t>  testing</a:t>
            </a:r>
          </a:p>
          <a:p>
            <a:endParaRPr lang="en-US" sz="1100" dirty="0">
              <a:solidFill>
                <a:srgbClr val="555555"/>
              </a:solidFill>
              <a:latin typeface="Courier New" panose="02070309020205020404" pitchFamily="49" charset="0"/>
              <a:cs typeface="Courier New" panose="02070309020205020404" pitchFamily="49" charset="0"/>
            </a:endParaRPr>
          </a:p>
          <a:p>
            <a:r>
              <a:rPr lang="en-US" sz="1100" b="1" dirty="0">
                <a:solidFill>
                  <a:schemeClr val="bg2">
                    <a:lumMod val="50000"/>
                  </a:schemeClr>
                </a:solidFill>
                <a:ea typeface="ヒラギノ角ゴ Pro W3" charset="0"/>
                <a:cs typeface="ヒラギノ角ゴ Pro W3" charset="0"/>
              </a:rPr>
              <a:t>*</a:t>
            </a:r>
            <a:r>
              <a:rPr lang="en-US" sz="1100" dirty="0">
                <a:solidFill>
                  <a:schemeClr val="bg2">
                    <a:lumMod val="50000"/>
                  </a:schemeClr>
                </a:solidFill>
                <a:ea typeface="ヒラギノ角ゴ Pro W3" charset="0"/>
                <a:cs typeface="ヒラギノ角ゴ Pro W3" charset="0"/>
              </a:rPr>
              <a:t> </a:t>
            </a:r>
            <a:r>
              <a:rPr lang="en-US" sz="1100" dirty="0" smtClean="0">
                <a:solidFill>
                  <a:schemeClr val="bg2">
                    <a:lumMod val="50000"/>
                  </a:schemeClr>
                </a:solidFill>
                <a:ea typeface="ヒラギノ角ゴ Pro W3" charset="0"/>
                <a:cs typeface="ヒラギノ角ゴ Pro W3" charset="0"/>
              </a:rPr>
              <a:t>  character </a:t>
            </a:r>
            <a:r>
              <a:rPr lang="en-US" sz="1100" dirty="0">
                <a:solidFill>
                  <a:schemeClr val="bg2">
                    <a:lumMod val="50000"/>
                  </a:schemeClr>
                </a:solidFill>
                <a:ea typeface="ヒラギノ角ゴ Pro W3" charset="0"/>
                <a:cs typeface="ヒラギノ角ゴ Pro W3" charset="0"/>
              </a:rPr>
              <a:t>that prefixes the master branch: it indicates the branch that you currently have checked out </a:t>
            </a:r>
            <a:endParaRPr lang="en-IN" sz="1100" dirty="0">
              <a:solidFill>
                <a:schemeClr val="bg2">
                  <a:lumMod val="50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342991" y="1938587"/>
            <a:ext cx="6515009" cy="769441"/>
          </a:xfrm>
          <a:prstGeom prst="rect">
            <a:avLst/>
          </a:prstGeom>
        </p:spPr>
        <p:txBody>
          <a:bodyPr wrap="square">
            <a:spAutoFit/>
          </a:bodyPr>
          <a:lstStyle/>
          <a:p>
            <a:r>
              <a:rPr lang="en-IN" sz="1100" dirty="0">
                <a:solidFill>
                  <a:schemeClr val="bg2"/>
                </a:solidFill>
                <a:latin typeface="Courier New" panose="02070309020205020404" pitchFamily="49" charset="0"/>
                <a:cs typeface="Courier New" panose="02070309020205020404" pitchFamily="49" charset="0"/>
              </a:rPr>
              <a:t>$</a:t>
            </a:r>
            <a:r>
              <a:rPr lang="en-IN" sz="1100" dirty="0">
                <a:solidFill>
                  <a:srgbClr val="009A00"/>
                </a:solidFill>
                <a:latin typeface="Courier New" panose="02070309020205020404" pitchFamily="49" charset="0"/>
                <a:cs typeface="Courier New" panose="02070309020205020404" pitchFamily="49" charset="0"/>
              </a:rPr>
              <a:t> </a:t>
            </a:r>
            <a:r>
              <a:rPr lang="en-IN" sz="1100" dirty="0">
                <a:solidFill>
                  <a:srgbClr val="000000"/>
                </a:solidFill>
                <a:latin typeface="Courier New" panose="02070309020205020404" pitchFamily="49" charset="0"/>
                <a:cs typeface="Courier New" panose="02070309020205020404" pitchFamily="49" charset="0"/>
              </a:rPr>
              <a:t>git branch </a:t>
            </a:r>
            <a:r>
              <a:rPr lang="en-IN" sz="1100" dirty="0" smtClean="0">
                <a:solidFill>
                  <a:srgbClr val="000000"/>
                </a:solidFill>
                <a:latin typeface="Courier New" panose="02070309020205020404" pitchFamily="49" charset="0"/>
                <a:cs typeface="Courier New" panose="02070309020205020404" pitchFamily="49" charset="0"/>
              </a:rPr>
              <a:t>–v			</a:t>
            </a:r>
            <a:r>
              <a:rPr lang="en-IN" sz="1100" dirty="0">
                <a:solidFill>
                  <a:srgbClr val="000000"/>
                </a:solidFill>
                <a:latin typeface="Arial" panose="020B0604020202020204" pitchFamily="34" charset="0"/>
                <a:cs typeface="Arial" panose="020B0604020202020204" pitchFamily="34" charset="0"/>
                <a:sym typeface="Wingdings" panose="05000000000000000000" pitchFamily="2" charset="2"/>
              </a:rPr>
              <a:t>(</a:t>
            </a:r>
            <a:r>
              <a:rPr lang="en-IN" sz="1100" dirty="0" smtClean="0">
                <a:solidFill>
                  <a:srgbClr val="000000"/>
                </a:solidFill>
                <a:latin typeface="Arial" panose="020B0604020202020204" pitchFamily="34" charset="0"/>
                <a:cs typeface="Arial" panose="020B0604020202020204" pitchFamily="34" charset="0"/>
                <a:sym typeface="Wingdings" panose="05000000000000000000" pitchFamily="2" charset="2"/>
              </a:rPr>
              <a:t>To see last commit in each branch)</a:t>
            </a:r>
            <a:endParaRPr lang="en-IN" sz="1100" dirty="0">
              <a:solidFill>
                <a:srgbClr val="000000"/>
              </a:solidFill>
              <a:latin typeface="Arial" panose="020B0604020202020204" pitchFamily="34" charset="0"/>
              <a:cs typeface="Arial" panose="020B0604020202020204" pitchFamily="34" charset="0"/>
            </a:endParaRPr>
          </a:p>
          <a:p>
            <a:r>
              <a:rPr lang="en-US" sz="1100" dirty="0" smtClean="0">
                <a:solidFill>
                  <a:srgbClr val="555555"/>
                </a:solidFill>
                <a:latin typeface="Courier New" panose="02070309020205020404" pitchFamily="49" charset="0"/>
                <a:cs typeface="Courier New" panose="02070309020205020404" pitchFamily="49" charset="0"/>
              </a:rPr>
              <a:t>  iss53 	93b412c </a:t>
            </a:r>
            <a:r>
              <a:rPr lang="en-US" sz="1100" dirty="0">
                <a:solidFill>
                  <a:srgbClr val="555555"/>
                </a:solidFill>
                <a:latin typeface="Courier New" panose="02070309020205020404" pitchFamily="49" charset="0"/>
                <a:cs typeface="Courier New" panose="02070309020205020404" pitchFamily="49" charset="0"/>
              </a:rPr>
              <a:t>fix </a:t>
            </a:r>
            <a:r>
              <a:rPr lang="en-US" sz="1100" dirty="0" err="1">
                <a:solidFill>
                  <a:srgbClr val="555555"/>
                </a:solidFill>
                <a:latin typeface="Courier New" panose="02070309020205020404" pitchFamily="49" charset="0"/>
                <a:cs typeface="Courier New" panose="02070309020205020404" pitchFamily="49" charset="0"/>
              </a:rPr>
              <a:t>javascript</a:t>
            </a:r>
            <a:r>
              <a:rPr lang="en-US" sz="1100" dirty="0">
                <a:solidFill>
                  <a:srgbClr val="555555"/>
                </a:solidFill>
                <a:latin typeface="Courier New" panose="02070309020205020404" pitchFamily="49" charset="0"/>
                <a:cs typeface="Courier New" panose="02070309020205020404" pitchFamily="49" charset="0"/>
              </a:rPr>
              <a:t> issue</a:t>
            </a:r>
          </a:p>
          <a:p>
            <a:r>
              <a:rPr lang="en-US" sz="1100" dirty="0">
                <a:solidFill>
                  <a:srgbClr val="555555"/>
                </a:solidFill>
                <a:latin typeface="Courier New" panose="02070309020205020404" pitchFamily="49" charset="0"/>
                <a:cs typeface="Courier New" panose="02070309020205020404" pitchFamily="49" charset="0"/>
              </a:rPr>
              <a:t>* master </a:t>
            </a:r>
            <a:r>
              <a:rPr lang="en-US" sz="1100" dirty="0" smtClean="0">
                <a:solidFill>
                  <a:srgbClr val="555555"/>
                </a:solidFill>
                <a:latin typeface="Courier New" panose="02070309020205020404" pitchFamily="49" charset="0"/>
                <a:cs typeface="Courier New" panose="02070309020205020404" pitchFamily="49" charset="0"/>
              </a:rPr>
              <a:t>	7a98805 </a:t>
            </a:r>
            <a:r>
              <a:rPr lang="en-US" sz="1100" dirty="0">
                <a:solidFill>
                  <a:srgbClr val="555555"/>
                </a:solidFill>
                <a:latin typeface="Courier New" panose="02070309020205020404" pitchFamily="49" charset="0"/>
                <a:cs typeface="Courier New" panose="02070309020205020404" pitchFamily="49" charset="0"/>
              </a:rPr>
              <a:t>Merge branch 'iss53'</a:t>
            </a:r>
          </a:p>
          <a:p>
            <a:r>
              <a:rPr lang="en-US" sz="1100" dirty="0" smtClean="0">
                <a:solidFill>
                  <a:srgbClr val="555555"/>
                </a:solidFill>
                <a:latin typeface="Courier New" panose="02070309020205020404" pitchFamily="49" charset="0"/>
                <a:cs typeface="Courier New" panose="02070309020205020404" pitchFamily="49" charset="0"/>
              </a:rPr>
              <a:t>  testing 	782fd34 </a:t>
            </a:r>
            <a:r>
              <a:rPr lang="en-US" sz="1100" dirty="0">
                <a:solidFill>
                  <a:srgbClr val="555555"/>
                </a:solidFill>
                <a:latin typeface="Courier New" panose="02070309020205020404" pitchFamily="49" charset="0"/>
                <a:cs typeface="Courier New" panose="02070309020205020404" pitchFamily="49" charset="0"/>
              </a:rPr>
              <a:t>add </a:t>
            </a:r>
            <a:r>
              <a:rPr lang="en-US" sz="1100" dirty="0" err="1">
                <a:solidFill>
                  <a:srgbClr val="555555"/>
                </a:solidFill>
                <a:latin typeface="Courier New" panose="02070309020205020404" pitchFamily="49" charset="0"/>
                <a:cs typeface="Courier New" panose="02070309020205020404" pitchFamily="49" charset="0"/>
              </a:rPr>
              <a:t>scott</a:t>
            </a:r>
            <a:r>
              <a:rPr lang="en-US" sz="1100" dirty="0">
                <a:solidFill>
                  <a:srgbClr val="555555"/>
                </a:solidFill>
                <a:latin typeface="Courier New" panose="02070309020205020404" pitchFamily="49" charset="0"/>
                <a:cs typeface="Courier New" panose="02070309020205020404" pitchFamily="49" charset="0"/>
              </a:rPr>
              <a:t> to the author list in the readmes</a:t>
            </a:r>
            <a:endParaRPr lang="en-IN" sz="1100" dirty="0">
              <a:latin typeface="Courier New" panose="02070309020205020404" pitchFamily="49" charset="0"/>
              <a:cs typeface="Courier New" panose="02070309020205020404" pitchFamily="49" charset="0"/>
            </a:endParaRPr>
          </a:p>
        </p:txBody>
      </p:sp>
      <p:sp>
        <p:nvSpPr>
          <p:cNvPr id="6" name="Rectangle 5"/>
          <p:cNvSpPr/>
          <p:nvPr/>
        </p:nvSpPr>
        <p:spPr>
          <a:xfrm>
            <a:off x="342990" y="2766576"/>
            <a:ext cx="6081255" cy="600164"/>
          </a:xfrm>
          <a:prstGeom prst="rect">
            <a:avLst/>
          </a:prstGeom>
        </p:spPr>
        <p:txBody>
          <a:bodyPr wrap="square">
            <a:spAutoFit/>
          </a:bodyPr>
          <a:lstStyle/>
          <a:p>
            <a:r>
              <a:rPr lang="en-IN" sz="1100" dirty="0">
                <a:solidFill>
                  <a:schemeClr val="bg2"/>
                </a:solidFill>
                <a:latin typeface="Courier New" panose="02070309020205020404" pitchFamily="49" charset="0"/>
                <a:cs typeface="Courier New" panose="02070309020205020404" pitchFamily="49" charset="0"/>
              </a:rPr>
              <a:t>$</a:t>
            </a:r>
            <a:r>
              <a:rPr lang="en-IN" sz="1100" dirty="0">
                <a:solidFill>
                  <a:srgbClr val="009A00"/>
                </a:solidFill>
                <a:latin typeface="Courier New" panose="02070309020205020404" pitchFamily="49" charset="0"/>
                <a:cs typeface="Courier New" panose="02070309020205020404" pitchFamily="49" charset="0"/>
              </a:rPr>
              <a:t> </a:t>
            </a:r>
            <a:r>
              <a:rPr lang="en-IN" sz="1100" dirty="0">
                <a:solidFill>
                  <a:srgbClr val="000000"/>
                </a:solidFill>
                <a:latin typeface="Courier New" panose="02070309020205020404" pitchFamily="49" charset="0"/>
                <a:cs typeface="Courier New" panose="02070309020205020404" pitchFamily="49" charset="0"/>
              </a:rPr>
              <a:t>git branch </a:t>
            </a:r>
            <a:r>
              <a:rPr lang="en-IN" sz="1100" dirty="0" smtClean="0">
                <a:solidFill>
                  <a:srgbClr val="000000"/>
                </a:solidFill>
                <a:latin typeface="Courier New" panose="02070309020205020404" pitchFamily="49" charset="0"/>
                <a:cs typeface="Courier New" panose="02070309020205020404" pitchFamily="49" charset="0"/>
              </a:rPr>
              <a:t>–-merged		</a:t>
            </a:r>
            <a:r>
              <a:rPr lang="en-IN" sz="1100" dirty="0" smtClean="0">
                <a:solidFill>
                  <a:srgbClr val="000000"/>
                </a:solidFill>
                <a:latin typeface="Arial" panose="020B0604020202020204" pitchFamily="34" charset="0"/>
                <a:cs typeface="Arial" panose="020B0604020202020204" pitchFamily="34" charset="0"/>
                <a:sym typeface="Wingdings" panose="05000000000000000000" pitchFamily="2" charset="2"/>
              </a:rPr>
              <a:t>(Already merged in </a:t>
            </a:r>
            <a:r>
              <a:rPr lang="en-IN" sz="1100" b="1" dirty="0" smtClean="0">
                <a:solidFill>
                  <a:srgbClr val="000000"/>
                </a:solidFill>
                <a:latin typeface="Arial" panose="020B0604020202020204" pitchFamily="34" charset="0"/>
                <a:cs typeface="Arial" panose="020B0604020202020204" pitchFamily="34" charset="0"/>
                <a:sym typeface="Wingdings" panose="05000000000000000000" pitchFamily="2" charset="2"/>
              </a:rPr>
              <a:t>iss53</a:t>
            </a:r>
            <a:r>
              <a:rPr lang="en-IN" sz="1100" dirty="0" smtClean="0">
                <a:solidFill>
                  <a:srgbClr val="000000"/>
                </a:solidFill>
                <a:latin typeface="Arial" panose="020B0604020202020204" pitchFamily="34" charset="0"/>
                <a:cs typeface="Arial" panose="020B0604020202020204" pitchFamily="34" charset="0"/>
                <a:sym typeface="Wingdings" panose="05000000000000000000" pitchFamily="2" charset="2"/>
              </a:rPr>
              <a:t> branch) </a:t>
            </a:r>
            <a:endParaRPr lang="en-IN" sz="1100" dirty="0">
              <a:solidFill>
                <a:srgbClr val="000000"/>
              </a:solidFill>
              <a:latin typeface="Arial" panose="020B0604020202020204" pitchFamily="34" charset="0"/>
              <a:cs typeface="Arial" panose="020B0604020202020204" pitchFamily="34" charset="0"/>
            </a:endParaRPr>
          </a:p>
          <a:p>
            <a:r>
              <a:rPr lang="en-IN" sz="1100" dirty="0" smtClean="0">
                <a:solidFill>
                  <a:srgbClr val="555555"/>
                </a:solidFill>
                <a:latin typeface="Courier New" panose="02070309020205020404" pitchFamily="49" charset="0"/>
                <a:cs typeface="Courier New" panose="02070309020205020404" pitchFamily="49" charset="0"/>
              </a:rPr>
              <a:t>  iss53</a:t>
            </a:r>
            <a:endParaRPr lang="en-IN" sz="1100" dirty="0">
              <a:solidFill>
                <a:srgbClr val="555555"/>
              </a:solidFill>
              <a:latin typeface="Courier New" panose="02070309020205020404" pitchFamily="49" charset="0"/>
              <a:cs typeface="Courier New" panose="02070309020205020404" pitchFamily="49" charset="0"/>
            </a:endParaRPr>
          </a:p>
          <a:p>
            <a:r>
              <a:rPr lang="en-IN" sz="1100" dirty="0">
                <a:solidFill>
                  <a:srgbClr val="555555"/>
                </a:solidFill>
                <a:latin typeface="Courier New" panose="02070309020205020404" pitchFamily="49" charset="0"/>
                <a:cs typeface="Courier New" panose="02070309020205020404" pitchFamily="49" charset="0"/>
              </a:rPr>
              <a:t>* master</a:t>
            </a:r>
            <a:endParaRPr lang="en-IN" sz="1100" dirty="0">
              <a:latin typeface="Courier New" panose="02070309020205020404" pitchFamily="49" charset="0"/>
              <a:cs typeface="Courier New" panose="02070309020205020404" pitchFamily="49" charset="0"/>
            </a:endParaRPr>
          </a:p>
        </p:txBody>
      </p:sp>
      <p:sp>
        <p:nvSpPr>
          <p:cNvPr id="8" name="Rectangle 7"/>
          <p:cNvSpPr/>
          <p:nvPr/>
        </p:nvSpPr>
        <p:spPr>
          <a:xfrm>
            <a:off x="342991" y="3425288"/>
            <a:ext cx="5330978" cy="430887"/>
          </a:xfrm>
          <a:prstGeom prst="rect">
            <a:avLst/>
          </a:prstGeom>
        </p:spPr>
        <p:txBody>
          <a:bodyPr wrap="square">
            <a:spAutoFit/>
          </a:bodyPr>
          <a:lstStyle/>
          <a:p>
            <a:r>
              <a:rPr lang="en-IN" sz="1100" dirty="0">
                <a:solidFill>
                  <a:schemeClr val="bg2"/>
                </a:solidFill>
                <a:latin typeface="Courier New" panose="02070309020205020404" pitchFamily="49" charset="0"/>
                <a:cs typeface="Courier New" panose="02070309020205020404" pitchFamily="49" charset="0"/>
              </a:rPr>
              <a:t>$ </a:t>
            </a:r>
            <a:r>
              <a:rPr lang="en-IN" sz="1100" dirty="0">
                <a:solidFill>
                  <a:srgbClr val="000000"/>
                </a:solidFill>
                <a:latin typeface="Courier New" panose="02070309020205020404" pitchFamily="49" charset="0"/>
                <a:cs typeface="Courier New" panose="02070309020205020404" pitchFamily="49" charset="0"/>
              </a:rPr>
              <a:t>git branch --</a:t>
            </a:r>
            <a:r>
              <a:rPr lang="en-IN" sz="1100" dirty="0" smtClean="0">
                <a:solidFill>
                  <a:srgbClr val="000000"/>
                </a:solidFill>
                <a:latin typeface="Courier New" panose="02070309020205020404" pitchFamily="49" charset="0"/>
                <a:cs typeface="Courier New" panose="02070309020205020404" pitchFamily="49" charset="0"/>
              </a:rPr>
              <a:t>no-merged	</a:t>
            </a:r>
            <a:r>
              <a:rPr lang="en-IN" sz="1100" dirty="0" smtClean="0">
                <a:solidFill>
                  <a:srgbClr val="000000"/>
                </a:solidFill>
                <a:latin typeface="Arial" panose="020B0604020202020204" pitchFamily="34" charset="0"/>
                <a:cs typeface="Arial" panose="020B0604020202020204" pitchFamily="34" charset="0"/>
                <a:sym typeface="Wingdings" panose="05000000000000000000" pitchFamily="2" charset="2"/>
              </a:rPr>
              <a:t>(Branch </a:t>
            </a:r>
            <a:r>
              <a:rPr lang="en-IN" sz="1100" b="1" dirty="0" smtClean="0">
                <a:solidFill>
                  <a:srgbClr val="000000"/>
                </a:solidFill>
                <a:latin typeface="Arial" panose="020B0604020202020204" pitchFamily="34" charset="0"/>
                <a:cs typeface="Arial" panose="020B0604020202020204" pitchFamily="34" charset="0"/>
                <a:sym typeface="Wingdings" panose="05000000000000000000" pitchFamily="2" charset="2"/>
              </a:rPr>
              <a:t>testing </a:t>
            </a:r>
            <a:r>
              <a:rPr lang="en-IN" sz="1100" dirty="0" smtClean="0">
                <a:solidFill>
                  <a:srgbClr val="000000"/>
                </a:solidFill>
                <a:latin typeface="Arial" panose="020B0604020202020204" pitchFamily="34" charset="0"/>
                <a:cs typeface="Arial" panose="020B0604020202020204" pitchFamily="34" charset="0"/>
                <a:sym typeface="Wingdings" panose="05000000000000000000" pitchFamily="2" charset="2"/>
              </a:rPr>
              <a:t>that isn’t merged yet)</a:t>
            </a:r>
            <a:endParaRPr lang="en-IN" sz="1100" dirty="0">
              <a:solidFill>
                <a:srgbClr val="000000"/>
              </a:solidFill>
              <a:latin typeface="Arial" panose="020B0604020202020204" pitchFamily="34" charset="0"/>
              <a:cs typeface="Arial" panose="020B0604020202020204" pitchFamily="34" charset="0"/>
            </a:endParaRPr>
          </a:p>
          <a:p>
            <a:r>
              <a:rPr lang="en-IN" sz="1100" dirty="0" smtClean="0">
                <a:solidFill>
                  <a:srgbClr val="555555"/>
                </a:solidFill>
                <a:latin typeface="Courier New" panose="02070309020205020404" pitchFamily="49" charset="0"/>
                <a:cs typeface="Courier New" panose="02070309020205020404" pitchFamily="49" charset="0"/>
              </a:rPr>
              <a:t>  testing</a:t>
            </a:r>
            <a:endParaRPr lang="en-IN" sz="1100" dirty="0">
              <a:latin typeface="Courier New" panose="02070309020205020404" pitchFamily="49" charset="0"/>
              <a:cs typeface="Courier New" panose="02070309020205020404" pitchFamily="49" charset="0"/>
            </a:endParaRPr>
          </a:p>
        </p:txBody>
      </p:sp>
      <p:sp>
        <p:nvSpPr>
          <p:cNvPr id="10" name="Rectangle 9"/>
          <p:cNvSpPr/>
          <p:nvPr/>
        </p:nvSpPr>
        <p:spPr>
          <a:xfrm>
            <a:off x="342992" y="3917655"/>
            <a:ext cx="6362608" cy="600164"/>
          </a:xfrm>
          <a:prstGeom prst="rect">
            <a:avLst/>
          </a:prstGeom>
        </p:spPr>
        <p:txBody>
          <a:bodyPr wrap="square">
            <a:spAutoFit/>
          </a:bodyPr>
          <a:lstStyle/>
          <a:p>
            <a:r>
              <a:rPr lang="en-US" sz="1100" dirty="0">
                <a:solidFill>
                  <a:schemeClr val="bg2"/>
                </a:solidFill>
                <a:latin typeface="Courier New" panose="02070309020205020404" pitchFamily="49" charset="0"/>
                <a:cs typeface="Courier New" panose="02070309020205020404" pitchFamily="49" charset="0"/>
              </a:rPr>
              <a:t>$</a:t>
            </a:r>
            <a:r>
              <a:rPr lang="en-US" sz="1100" dirty="0">
                <a:solidFill>
                  <a:schemeClr val="bg2">
                    <a:lumMod val="50000"/>
                  </a:schemeClr>
                </a:solidFill>
                <a:latin typeface="Courier New" panose="02070309020205020404" pitchFamily="49" charset="0"/>
                <a:cs typeface="Courier New" panose="02070309020205020404" pitchFamily="49" charset="0"/>
              </a:rPr>
              <a:t> </a:t>
            </a:r>
            <a:r>
              <a:rPr lang="en-US" sz="1100" dirty="0" err="1">
                <a:solidFill>
                  <a:schemeClr val="bg2">
                    <a:lumMod val="50000"/>
                  </a:schemeClr>
                </a:solidFill>
                <a:latin typeface="Courier New" panose="02070309020205020404" pitchFamily="49" charset="0"/>
                <a:cs typeface="Courier New" panose="02070309020205020404" pitchFamily="49" charset="0"/>
              </a:rPr>
              <a:t>git</a:t>
            </a:r>
            <a:r>
              <a:rPr lang="en-US" sz="1100" dirty="0">
                <a:solidFill>
                  <a:schemeClr val="bg2">
                    <a:lumMod val="50000"/>
                  </a:schemeClr>
                </a:solidFill>
                <a:latin typeface="Courier New" panose="02070309020205020404" pitchFamily="49" charset="0"/>
                <a:cs typeface="Courier New" panose="02070309020205020404" pitchFamily="49" charset="0"/>
              </a:rPr>
              <a:t> branch -d </a:t>
            </a:r>
            <a:r>
              <a:rPr lang="en-US" sz="1100" dirty="0" smtClean="0">
                <a:solidFill>
                  <a:schemeClr val="bg2">
                    <a:lumMod val="50000"/>
                  </a:schemeClr>
                </a:solidFill>
                <a:latin typeface="Courier New" panose="02070309020205020404" pitchFamily="49" charset="0"/>
                <a:cs typeface="Courier New" panose="02070309020205020404" pitchFamily="49" charset="0"/>
              </a:rPr>
              <a:t>testing	</a:t>
            </a:r>
            <a:r>
              <a:rPr lang="en-US" sz="1100" dirty="0" smtClean="0">
                <a:solidFill>
                  <a:schemeClr val="bg2">
                    <a:lumMod val="50000"/>
                  </a:schemeClr>
                </a:solidFill>
                <a:latin typeface="Arial" panose="020B0604020202020204" pitchFamily="34" charset="0"/>
                <a:cs typeface="Arial" panose="020B0604020202020204" pitchFamily="34" charset="0"/>
              </a:rPr>
              <a:t>(denies branch deletion that is not merged in)</a:t>
            </a:r>
            <a:endParaRPr lang="en-US" sz="1100" dirty="0">
              <a:solidFill>
                <a:schemeClr val="bg2">
                  <a:lumMod val="50000"/>
                </a:schemeClr>
              </a:solidFill>
              <a:latin typeface="Arial" panose="020B0604020202020204" pitchFamily="34" charset="0"/>
              <a:cs typeface="Arial" panose="020B0604020202020204" pitchFamily="34" charset="0"/>
            </a:endParaRPr>
          </a:p>
          <a:p>
            <a:r>
              <a:rPr lang="en-US" sz="1100" dirty="0">
                <a:solidFill>
                  <a:schemeClr val="bg2">
                    <a:lumMod val="50000"/>
                  </a:schemeClr>
                </a:solidFill>
                <a:latin typeface="Courier New" panose="02070309020205020404" pitchFamily="49" charset="0"/>
                <a:cs typeface="Courier New" panose="02070309020205020404" pitchFamily="49" charset="0"/>
              </a:rPr>
              <a:t>error: The branch 'testing' is not fully merged.</a:t>
            </a:r>
          </a:p>
          <a:p>
            <a:r>
              <a:rPr lang="en-US" sz="1100" dirty="0">
                <a:solidFill>
                  <a:schemeClr val="bg2">
                    <a:lumMod val="50000"/>
                  </a:schemeClr>
                </a:solidFill>
                <a:latin typeface="Courier New" panose="02070309020205020404" pitchFamily="49" charset="0"/>
                <a:cs typeface="Courier New" panose="02070309020205020404" pitchFamily="49" charset="0"/>
              </a:rPr>
              <a:t>If you are sure you want to delete it, run '</a:t>
            </a:r>
            <a:r>
              <a:rPr lang="en-US" sz="1100" dirty="0" err="1">
                <a:solidFill>
                  <a:schemeClr val="bg2">
                    <a:lumMod val="50000"/>
                  </a:schemeClr>
                </a:solidFill>
                <a:latin typeface="Courier New" panose="02070309020205020404" pitchFamily="49" charset="0"/>
                <a:cs typeface="Courier New" panose="02070309020205020404" pitchFamily="49" charset="0"/>
              </a:rPr>
              <a:t>git</a:t>
            </a:r>
            <a:r>
              <a:rPr lang="en-US" sz="1100" dirty="0">
                <a:solidFill>
                  <a:schemeClr val="bg2">
                    <a:lumMod val="50000"/>
                  </a:schemeClr>
                </a:solidFill>
                <a:latin typeface="Courier New" panose="02070309020205020404" pitchFamily="49" charset="0"/>
                <a:cs typeface="Courier New" panose="02070309020205020404" pitchFamily="49" charset="0"/>
              </a:rPr>
              <a:t> </a:t>
            </a:r>
            <a:r>
              <a:rPr lang="en-US" sz="1100" dirty="0" smtClean="0">
                <a:solidFill>
                  <a:schemeClr val="bg2">
                    <a:lumMod val="50000"/>
                  </a:schemeClr>
                </a:solidFill>
                <a:latin typeface="Courier New" panose="02070309020205020404" pitchFamily="49" charset="0"/>
                <a:cs typeface="Courier New" panose="02070309020205020404" pitchFamily="49" charset="0"/>
              </a:rPr>
              <a:t>branch </a:t>
            </a:r>
            <a:r>
              <a:rPr lang="en-US" sz="1100" dirty="0">
                <a:solidFill>
                  <a:schemeClr val="bg2">
                    <a:lumMod val="50000"/>
                  </a:schemeClr>
                </a:solidFill>
                <a:latin typeface="Courier New" panose="02070309020205020404" pitchFamily="49" charset="0"/>
                <a:cs typeface="Courier New" panose="02070309020205020404" pitchFamily="49" charset="0"/>
              </a:rPr>
              <a:t>-D testing'.</a:t>
            </a:r>
            <a:endParaRPr lang="en-IN" sz="1100" dirty="0">
              <a:solidFill>
                <a:schemeClr val="bg2">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2170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Branching </a:t>
            </a:r>
            <a:r>
              <a:rPr lang="en-US" sz="2800" b="1" dirty="0">
                <a:latin typeface="+mj-lt"/>
              </a:rPr>
              <a:t>Workflows</a:t>
            </a: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342991" y="687842"/>
            <a:ext cx="7112886" cy="430887"/>
          </a:xfrm>
          <a:prstGeom prst="rect">
            <a:avLst/>
          </a:prstGeom>
        </p:spPr>
        <p:txBody>
          <a:bodyPr wrap="square">
            <a:spAutoFit/>
          </a:bodyPr>
          <a:lstStyle/>
          <a:p>
            <a:pPr marL="171450" indent="-171450">
              <a:buFont typeface="Wingdings" panose="05000000000000000000" pitchFamily="2" charset="2"/>
              <a:buChar char="Ø"/>
            </a:pPr>
            <a:r>
              <a:rPr lang="en-IN" sz="1100" b="1" dirty="0"/>
              <a:t>Long-Running </a:t>
            </a:r>
            <a:r>
              <a:rPr lang="en-IN" sz="1100" b="1" dirty="0" smtClean="0"/>
              <a:t>Branches</a:t>
            </a:r>
          </a:p>
          <a:p>
            <a:endParaRPr lang="en-IN" sz="1100" b="1" dirty="0" smtClean="0"/>
          </a:p>
        </p:txBody>
      </p:sp>
      <p:pic>
        <p:nvPicPr>
          <p:cNvPr id="2" name="Picture 1"/>
          <p:cNvPicPr>
            <a:picLocks noChangeAspect="1"/>
          </p:cNvPicPr>
          <p:nvPr/>
        </p:nvPicPr>
        <p:blipFill>
          <a:blip r:embed="rId3"/>
          <a:stretch>
            <a:fillRect/>
          </a:stretch>
        </p:blipFill>
        <p:spPr>
          <a:xfrm>
            <a:off x="425327" y="1218719"/>
            <a:ext cx="6581775" cy="1047750"/>
          </a:xfrm>
          <a:prstGeom prst="rect">
            <a:avLst/>
          </a:prstGeom>
        </p:spPr>
      </p:pic>
      <p:sp>
        <p:nvSpPr>
          <p:cNvPr id="11" name="Rectangle 10"/>
          <p:cNvSpPr/>
          <p:nvPr/>
        </p:nvSpPr>
        <p:spPr>
          <a:xfrm>
            <a:off x="366439" y="1010331"/>
            <a:ext cx="6362608" cy="261610"/>
          </a:xfrm>
          <a:prstGeom prst="rect">
            <a:avLst/>
          </a:prstGeom>
        </p:spPr>
        <p:txBody>
          <a:bodyPr wrap="square">
            <a:spAutoFit/>
          </a:bodyPr>
          <a:lstStyle/>
          <a:p>
            <a:r>
              <a:rPr lang="en-US" sz="1100" dirty="0" smtClean="0">
                <a:solidFill>
                  <a:schemeClr val="bg2">
                    <a:lumMod val="50000"/>
                  </a:schemeClr>
                </a:solidFill>
                <a:latin typeface="Arial" panose="020B0604020202020204" pitchFamily="34" charset="0"/>
                <a:cs typeface="Arial" panose="020B0604020202020204" pitchFamily="34" charset="0"/>
              </a:rPr>
              <a:t>A linear view of progressive-stability branching</a:t>
            </a:r>
            <a:endParaRPr lang="en-IN" sz="1100" dirty="0">
              <a:solidFill>
                <a:schemeClr val="bg2">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413604" y="2804308"/>
            <a:ext cx="6682154" cy="1910516"/>
          </a:xfrm>
          <a:prstGeom prst="rect">
            <a:avLst/>
          </a:prstGeom>
        </p:spPr>
      </p:pic>
      <p:sp>
        <p:nvSpPr>
          <p:cNvPr id="9" name="Rectangle 8"/>
          <p:cNvSpPr/>
          <p:nvPr/>
        </p:nvSpPr>
        <p:spPr>
          <a:xfrm>
            <a:off x="366440" y="2592948"/>
            <a:ext cx="6362608" cy="261610"/>
          </a:xfrm>
          <a:prstGeom prst="rect">
            <a:avLst/>
          </a:prstGeom>
        </p:spPr>
        <p:txBody>
          <a:bodyPr wrap="square">
            <a:spAutoFit/>
          </a:bodyPr>
          <a:lstStyle/>
          <a:p>
            <a:r>
              <a:rPr lang="en-US" sz="1100" dirty="0" smtClean="0">
                <a:solidFill>
                  <a:schemeClr val="accent6">
                    <a:lumMod val="10000"/>
                  </a:schemeClr>
                </a:solidFill>
                <a:latin typeface="Arial" panose="020B0604020202020204" pitchFamily="34" charset="0"/>
                <a:cs typeface="Arial" panose="020B0604020202020204" pitchFamily="34" charset="0"/>
              </a:rPr>
              <a:t>A silo view of progressive-stability branching</a:t>
            </a:r>
            <a:endParaRPr lang="en-IN" sz="1100" dirty="0">
              <a:solidFill>
                <a:schemeClr val="accent6">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085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Branching </a:t>
            </a:r>
            <a:r>
              <a:rPr lang="en-US" sz="2800" b="1" dirty="0">
                <a:latin typeface="+mj-lt"/>
              </a:rPr>
              <a:t>Workflows</a:t>
            </a: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342991" y="687842"/>
            <a:ext cx="7112886" cy="261610"/>
          </a:xfrm>
          <a:prstGeom prst="rect">
            <a:avLst/>
          </a:prstGeom>
        </p:spPr>
        <p:txBody>
          <a:bodyPr wrap="square">
            <a:spAutoFit/>
          </a:bodyPr>
          <a:lstStyle/>
          <a:p>
            <a:pPr marL="171450" indent="-171450">
              <a:buFont typeface="Wingdings" panose="05000000000000000000" pitchFamily="2" charset="2"/>
              <a:buChar char="Ø"/>
            </a:pPr>
            <a:r>
              <a:rPr lang="en-IN" sz="1100" b="1" dirty="0" smtClean="0"/>
              <a:t>Topic Branches</a:t>
            </a:r>
            <a:endParaRPr lang="en-IN" sz="1100" b="1" dirty="0" smtClean="0"/>
          </a:p>
        </p:txBody>
      </p:sp>
      <p:pic>
        <p:nvPicPr>
          <p:cNvPr id="6" name="Picture 5"/>
          <p:cNvPicPr>
            <a:picLocks noChangeAspect="1"/>
          </p:cNvPicPr>
          <p:nvPr/>
        </p:nvPicPr>
        <p:blipFill>
          <a:blip r:embed="rId3"/>
          <a:stretch>
            <a:fillRect/>
          </a:stretch>
        </p:blipFill>
        <p:spPr>
          <a:xfrm>
            <a:off x="428011" y="1230923"/>
            <a:ext cx="3942043" cy="3140767"/>
          </a:xfrm>
          <a:prstGeom prst="rect">
            <a:avLst/>
          </a:prstGeom>
        </p:spPr>
      </p:pic>
      <p:pic>
        <p:nvPicPr>
          <p:cNvPr id="8" name="Picture 7"/>
          <p:cNvPicPr>
            <a:picLocks noChangeAspect="1"/>
          </p:cNvPicPr>
          <p:nvPr/>
        </p:nvPicPr>
        <p:blipFill>
          <a:blip r:embed="rId4"/>
          <a:stretch>
            <a:fillRect/>
          </a:stretch>
        </p:blipFill>
        <p:spPr>
          <a:xfrm>
            <a:off x="5747232" y="293076"/>
            <a:ext cx="3408491" cy="4367123"/>
          </a:xfrm>
          <a:prstGeom prst="rect">
            <a:avLst/>
          </a:prstGeom>
        </p:spPr>
      </p:pic>
      <p:sp>
        <p:nvSpPr>
          <p:cNvPr id="12" name="Rectangle 11"/>
          <p:cNvSpPr/>
          <p:nvPr/>
        </p:nvSpPr>
        <p:spPr>
          <a:xfrm>
            <a:off x="369396" y="4395953"/>
            <a:ext cx="6362608" cy="261610"/>
          </a:xfrm>
          <a:prstGeom prst="rect">
            <a:avLst/>
          </a:prstGeom>
        </p:spPr>
        <p:txBody>
          <a:bodyPr wrap="square">
            <a:spAutoFit/>
          </a:bodyPr>
          <a:lstStyle/>
          <a:p>
            <a:r>
              <a:rPr lang="en-US" sz="1100" dirty="0" smtClean="0">
                <a:solidFill>
                  <a:schemeClr val="accent6">
                    <a:lumMod val="10000"/>
                  </a:schemeClr>
                </a:solidFill>
                <a:latin typeface="Arial" panose="020B0604020202020204" pitchFamily="34" charset="0"/>
                <a:cs typeface="Arial" panose="020B0604020202020204" pitchFamily="34" charset="0"/>
              </a:rPr>
              <a:t>Consider both </a:t>
            </a:r>
            <a:r>
              <a:rPr lang="en-US" sz="1100" b="1" dirty="0" err="1" smtClean="0">
                <a:solidFill>
                  <a:schemeClr val="accent6">
                    <a:lumMod val="10000"/>
                  </a:schemeClr>
                </a:solidFill>
                <a:latin typeface="Arial" panose="020B0604020202020204" pitchFamily="34" charset="0"/>
                <a:cs typeface="Arial" panose="020B0604020202020204" pitchFamily="34" charset="0"/>
              </a:rPr>
              <a:t>dumbidea</a:t>
            </a:r>
            <a:r>
              <a:rPr lang="en-US" sz="1100" b="1" dirty="0" smtClean="0">
                <a:solidFill>
                  <a:schemeClr val="accent6">
                    <a:lumMod val="10000"/>
                  </a:schemeClr>
                </a:solidFill>
                <a:latin typeface="Arial" panose="020B0604020202020204" pitchFamily="34" charset="0"/>
                <a:cs typeface="Arial" panose="020B0604020202020204" pitchFamily="34" charset="0"/>
              </a:rPr>
              <a:t> </a:t>
            </a:r>
            <a:r>
              <a:rPr lang="en-US" sz="1100" dirty="0" smtClean="0">
                <a:solidFill>
                  <a:schemeClr val="accent6">
                    <a:lumMod val="10000"/>
                  </a:schemeClr>
                </a:solidFill>
                <a:latin typeface="Arial" panose="020B0604020202020204" pitchFamily="34" charset="0"/>
                <a:cs typeface="Arial" panose="020B0604020202020204" pitchFamily="34" charset="0"/>
              </a:rPr>
              <a:t>and </a:t>
            </a:r>
            <a:r>
              <a:rPr lang="en-US" sz="1100" b="1" dirty="0" smtClean="0">
                <a:solidFill>
                  <a:schemeClr val="accent6">
                    <a:lumMod val="10000"/>
                  </a:schemeClr>
                </a:solidFill>
                <a:latin typeface="Arial" panose="020B0604020202020204" pitchFamily="34" charset="0"/>
                <a:cs typeface="Arial" panose="020B0604020202020204" pitchFamily="34" charset="0"/>
              </a:rPr>
              <a:t>iss91 </a:t>
            </a:r>
            <a:r>
              <a:rPr lang="en-US" sz="1100" dirty="0" smtClean="0">
                <a:solidFill>
                  <a:schemeClr val="accent6">
                    <a:lumMod val="10000"/>
                  </a:schemeClr>
                </a:solidFill>
                <a:latin typeface="Arial" panose="020B0604020202020204" pitchFamily="34" charset="0"/>
                <a:cs typeface="Arial" panose="020B0604020202020204" pitchFamily="34" charset="0"/>
              </a:rPr>
              <a:t>changes to </a:t>
            </a:r>
            <a:r>
              <a:rPr lang="en-US" sz="1100" b="1" i="1" dirty="0" smtClean="0">
                <a:solidFill>
                  <a:schemeClr val="accent6">
                    <a:lumMod val="10000"/>
                  </a:schemeClr>
                </a:solidFill>
                <a:latin typeface="Arial" panose="020B0604020202020204" pitchFamily="34" charset="0"/>
                <a:cs typeface="Arial" panose="020B0604020202020204" pitchFamily="34" charset="0"/>
              </a:rPr>
              <a:t>master </a:t>
            </a:r>
            <a:r>
              <a:rPr lang="en-US" sz="1100" dirty="0" smtClean="0">
                <a:solidFill>
                  <a:schemeClr val="accent6">
                    <a:lumMod val="10000"/>
                  </a:schemeClr>
                </a:solidFill>
                <a:latin typeface="Arial" panose="020B0604020202020204" pitchFamily="34" charset="0"/>
                <a:cs typeface="Arial" panose="020B0604020202020204" pitchFamily="34" charset="0"/>
              </a:rPr>
              <a:t>branch 	</a:t>
            </a:r>
            <a:r>
              <a:rPr lang="en-US" sz="1100" dirty="0" smtClean="0">
                <a:solidFill>
                  <a:schemeClr val="accent6">
                    <a:lumMod val="10000"/>
                  </a:schemeClr>
                </a:solidFill>
                <a:latin typeface="Arial" panose="020B0604020202020204" pitchFamily="34" charset="0"/>
                <a:cs typeface="Arial" panose="020B0604020202020204" pitchFamily="34" charset="0"/>
                <a:sym typeface="Wingdings" panose="05000000000000000000" pitchFamily="2" charset="2"/>
              </a:rPr>
              <a:t></a:t>
            </a:r>
            <a:endParaRPr lang="en-IN" sz="1100" dirty="0">
              <a:solidFill>
                <a:schemeClr val="accent6">
                  <a:lumMod val="10000"/>
                </a:schemeClr>
              </a:solidFill>
              <a:latin typeface="Arial" panose="020B0604020202020204" pitchFamily="34" charset="0"/>
              <a:cs typeface="Arial" panose="020B0604020202020204" pitchFamily="34" charset="0"/>
            </a:endParaRPr>
          </a:p>
        </p:txBody>
      </p:sp>
      <p:sp>
        <p:nvSpPr>
          <p:cNvPr id="10" name="TextBox 9"/>
          <p:cNvSpPr txBox="1"/>
          <p:nvPr/>
        </p:nvSpPr>
        <p:spPr>
          <a:xfrm rot="18708282">
            <a:off x="3223743" y="2751681"/>
            <a:ext cx="3049015" cy="369332"/>
          </a:xfrm>
          <a:prstGeom prst="rect">
            <a:avLst/>
          </a:prstGeom>
          <a:noFill/>
        </p:spPr>
        <p:txBody>
          <a:bodyPr wrap="square" rtlCol="0">
            <a:spAutoFit/>
          </a:bodyPr>
          <a:lstStyle/>
          <a:p>
            <a:r>
              <a:rPr lang="en-US" dirty="0" smtClean="0"/>
              <a:t>All these branches are local</a:t>
            </a:r>
            <a:endParaRPr lang="en-IN" dirty="0"/>
          </a:p>
        </p:txBody>
      </p:sp>
    </p:spTree>
    <p:extLst>
      <p:ext uri="{BB962C8B-B14F-4D97-AF65-F5344CB8AC3E}">
        <p14:creationId xmlns:p14="http://schemas.microsoft.com/office/powerpoint/2010/main" val="134551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1000" fill="hold"/>
                                        <p:tgtEl>
                                          <p:spTgt spid="10"/>
                                        </p:tgtEl>
                                        <p:attrNameLst>
                                          <p:attrName>ppt_w</p:attrName>
                                        </p:attrNameLst>
                                      </p:cBhvr>
                                      <p:tavLst>
                                        <p:tav tm="0">
                                          <p:val>
                                            <p:fltVal val="0"/>
                                          </p:val>
                                        </p:tav>
                                        <p:tav tm="100000">
                                          <p:val>
                                            <p:strVal val="#ppt_w"/>
                                          </p:val>
                                        </p:tav>
                                      </p:tavLst>
                                    </p:anim>
                                    <p:anim calcmode="lin" valueType="num">
                                      <p:cBhvr>
                                        <p:cTn id="21" dur="1000" fill="hold"/>
                                        <p:tgtEl>
                                          <p:spTgt spid="10"/>
                                        </p:tgtEl>
                                        <p:attrNameLst>
                                          <p:attrName>ppt_h</p:attrName>
                                        </p:attrNameLst>
                                      </p:cBhvr>
                                      <p:tavLst>
                                        <p:tav tm="0">
                                          <p:val>
                                            <p:fltVal val="0"/>
                                          </p:val>
                                        </p:tav>
                                        <p:tav tm="100000">
                                          <p:val>
                                            <p:strVal val="#ppt_h"/>
                                          </p:val>
                                        </p:tav>
                                      </p:tavLst>
                                    </p:anim>
                                    <p:anim calcmode="lin" valueType="num">
                                      <p:cBhvr>
                                        <p:cTn id="22" dur="1000" fill="hold"/>
                                        <p:tgtEl>
                                          <p:spTgt spid="10"/>
                                        </p:tgtEl>
                                        <p:attrNameLst>
                                          <p:attrName>style.rotation</p:attrName>
                                        </p:attrNameLst>
                                      </p:cBhvr>
                                      <p:tavLst>
                                        <p:tav tm="0">
                                          <p:val>
                                            <p:fltVal val="90"/>
                                          </p:val>
                                        </p:tav>
                                        <p:tav tm="100000">
                                          <p:val>
                                            <p:fltVal val="0"/>
                                          </p:val>
                                        </p:tav>
                                      </p:tavLst>
                                    </p:anim>
                                    <p:animEffect transition="in" filter="fade">
                                      <p:cBhvr>
                                        <p:cTn id="2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Remote Branches</a:t>
            </a:r>
            <a:endParaRPr lang="en-US" sz="2800" b="1" dirty="0">
              <a:latin typeface="+mj-lt"/>
            </a:endParaRP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342991" y="687842"/>
            <a:ext cx="7112886" cy="261610"/>
          </a:xfrm>
          <a:prstGeom prst="rect">
            <a:avLst/>
          </a:prstGeom>
        </p:spPr>
        <p:txBody>
          <a:bodyPr wrap="square">
            <a:spAutoFit/>
          </a:bodyPr>
          <a:lstStyle/>
          <a:p>
            <a:r>
              <a:rPr lang="en-US" sz="1100" dirty="0">
                <a:ea typeface="ヒラギノ角ゴ Pro W3" charset="0"/>
                <a:cs typeface="ヒラギノ角ゴ Pro W3" charset="0"/>
              </a:rPr>
              <a:t>Remote branches are references (pointers) to the state of branches in your remote repositories. </a:t>
            </a:r>
          </a:p>
        </p:txBody>
      </p:sp>
      <p:pic>
        <p:nvPicPr>
          <p:cNvPr id="2" name="Picture 1"/>
          <p:cNvPicPr>
            <a:picLocks noChangeAspect="1"/>
          </p:cNvPicPr>
          <p:nvPr/>
        </p:nvPicPr>
        <p:blipFill>
          <a:blip r:embed="rId4"/>
          <a:stretch>
            <a:fillRect/>
          </a:stretch>
        </p:blipFill>
        <p:spPr>
          <a:xfrm>
            <a:off x="463181" y="1269941"/>
            <a:ext cx="3721957" cy="992667"/>
          </a:xfrm>
          <a:prstGeom prst="rect">
            <a:avLst/>
          </a:prstGeom>
        </p:spPr>
      </p:pic>
      <p:pic>
        <p:nvPicPr>
          <p:cNvPr id="5" name="Picture 4"/>
          <p:cNvPicPr>
            <a:picLocks noChangeAspect="1"/>
          </p:cNvPicPr>
          <p:nvPr/>
        </p:nvPicPr>
        <p:blipFill>
          <a:blip r:embed="rId5"/>
          <a:stretch>
            <a:fillRect/>
          </a:stretch>
        </p:blipFill>
        <p:spPr>
          <a:xfrm>
            <a:off x="463181" y="2309367"/>
            <a:ext cx="3721957" cy="377257"/>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3257278080"/>
              </p:ext>
            </p:extLst>
          </p:nvPr>
        </p:nvGraphicFramePr>
        <p:xfrm>
          <a:off x="436777" y="2741509"/>
          <a:ext cx="3748362" cy="1302951"/>
        </p:xfrm>
        <a:graphic>
          <a:graphicData uri="http://schemas.openxmlformats.org/presentationml/2006/ole">
            <mc:AlternateContent xmlns:mc="http://schemas.openxmlformats.org/markup-compatibility/2006">
              <mc:Choice xmlns:v="urn:schemas-microsoft-com:vml" Requires="v">
                <p:oleObj spid="_x0000_s8335" name="Bitmap Image" r:id="rId6" imgW="6143760" imgH="2152800" progId="Paint.Picture">
                  <p:embed/>
                </p:oleObj>
              </mc:Choice>
              <mc:Fallback>
                <p:oleObj name="Bitmap Image" r:id="rId6" imgW="6143760" imgH="2152800" progId="Paint.Picture">
                  <p:embed/>
                  <p:pic>
                    <p:nvPicPr>
                      <p:cNvPr id="0" name=""/>
                      <p:cNvPicPr/>
                      <p:nvPr/>
                    </p:nvPicPr>
                    <p:blipFill>
                      <a:blip r:embed="rId7"/>
                      <a:stretch>
                        <a:fillRect/>
                      </a:stretch>
                    </p:blipFill>
                    <p:spPr>
                      <a:xfrm>
                        <a:off x="436777" y="2741509"/>
                        <a:ext cx="3748362" cy="1302951"/>
                      </a:xfrm>
                      <a:prstGeom prst="rect">
                        <a:avLst/>
                      </a:prstGeom>
                    </p:spPr>
                  </p:pic>
                </p:oleObj>
              </mc:Fallback>
            </mc:AlternateContent>
          </a:graphicData>
        </a:graphic>
      </p:graphicFrame>
      <p:pic>
        <p:nvPicPr>
          <p:cNvPr id="11" name="Picture 10"/>
          <p:cNvPicPr>
            <a:picLocks noChangeAspect="1"/>
          </p:cNvPicPr>
          <p:nvPr/>
        </p:nvPicPr>
        <p:blipFill>
          <a:blip r:embed="rId8"/>
          <a:stretch>
            <a:fillRect/>
          </a:stretch>
        </p:blipFill>
        <p:spPr>
          <a:xfrm>
            <a:off x="5149454" y="1269941"/>
            <a:ext cx="3748361" cy="887770"/>
          </a:xfrm>
          <a:prstGeom prst="rect">
            <a:avLst/>
          </a:prstGeom>
        </p:spPr>
      </p:pic>
      <p:pic>
        <p:nvPicPr>
          <p:cNvPr id="13" name="Picture 12"/>
          <p:cNvPicPr>
            <a:picLocks noChangeAspect="1"/>
          </p:cNvPicPr>
          <p:nvPr/>
        </p:nvPicPr>
        <p:blipFill>
          <a:blip r:embed="rId9"/>
          <a:stretch>
            <a:fillRect/>
          </a:stretch>
        </p:blipFill>
        <p:spPr>
          <a:xfrm>
            <a:off x="5149454" y="2741509"/>
            <a:ext cx="3748361" cy="1132017"/>
          </a:xfrm>
          <a:prstGeom prst="rect">
            <a:avLst/>
          </a:prstGeom>
        </p:spPr>
      </p:pic>
    </p:spTree>
    <p:extLst>
      <p:ext uri="{BB962C8B-B14F-4D97-AF65-F5344CB8AC3E}">
        <p14:creationId xmlns:p14="http://schemas.microsoft.com/office/powerpoint/2010/main" val="152247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Remote Branches</a:t>
            </a:r>
            <a:endParaRPr lang="en-US" sz="2800" b="1" dirty="0">
              <a:latin typeface="+mj-lt"/>
            </a:endParaRP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3"/>
          <a:stretch>
            <a:fillRect/>
          </a:stretch>
        </p:blipFill>
        <p:spPr>
          <a:xfrm>
            <a:off x="429958" y="614628"/>
            <a:ext cx="6556057" cy="3972140"/>
          </a:xfrm>
          <a:prstGeom prst="rect">
            <a:avLst/>
          </a:prstGeom>
        </p:spPr>
      </p:pic>
      <p:pic>
        <p:nvPicPr>
          <p:cNvPr id="10" name="Picture 9"/>
          <p:cNvPicPr>
            <a:picLocks noChangeAspect="1"/>
          </p:cNvPicPr>
          <p:nvPr/>
        </p:nvPicPr>
        <p:blipFill>
          <a:blip r:embed="rId4"/>
          <a:stretch>
            <a:fillRect/>
          </a:stretch>
        </p:blipFill>
        <p:spPr>
          <a:xfrm>
            <a:off x="655223" y="2191123"/>
            <a:ext cx="6105525" cy="409575"/>
          </a:xfrm>
          <a:prstGeom prst="rect">
            <a:avLst/>
          </a:prstGeom>
        </p:spPr>
      </p:pic>
      <p:pic>
        <p:nvPicPr>
          <p:cNvPr id="14" name="Picture 13"/>
          <p:cNvPicPr>
            <a:picLocks noChangeAspect="1"/>
          </p:cNvPicPr>
          <p:nvPr/>
        </p:nvPicPr>
        <p:blipFill>
          <a:blip r:embed="rId5"/>
          <a:stretch>
            <a:fillRect/>
          </a:stretch>
        </p:blipFill>
        <p:spPr>
          <a:xfrm>
            <a:off x="418237" y="2600698"/>
            <a:ext cx="6556059" cy="1986070"/>
          </a:xfrm>
          <a:prstGeom prst="rect">
            <a:avLst/>
          </a:prstGeom>
        </p:spPr>
      </p:pic>
      <p:sp>
        <p:nvSpPr>
          <p:cNvPr id="15" name="TextBox 14"/>
          <p:cNvSpPr txBox="1"/>
          <p:nvPr/>
        </p:nvSpPr>
        <p:spPr>
          <a:xfrm>
            <a:off x="6986013" y="1729458"/>
            <a:ext cx="1805370" cy="461665"/>
          </a:xfrm>
          <a:prstGeom prst="rect">
            <a:avLst/>
          </a:prstGeom>
          <a:noFill/>
        </p:spPr>
        <p:txBody>
          <a:bodyPr wrap="square" rtlCol="0">
            <a:spAutoFit/>
          </a:bodyPr>
          <a:lstStyle/>
          <a:p>
            <a:r>
              <a:rPr lang="en-US" sz="1200" b="1" dirty="0" smtClean="0">
                <a:solidFill>
                  <a:schemeClr val="accent6">
                    <a:lumMod val="10000"/>
                  </a:schemeClr>
                </a:solidFill>
              </a:rPr>
              <a:t>31b8e</a:t>
            </a:r>
            <a:r>
              <a:rPr lang="en-US" sz="1200" dirty="0" smtClean="0">
                <a:solidFill>
                  <a:schemeClr val="accent6">
                    <a:lumMod val="10000"/>
                  </a:schemeClr>
                </a:solidFill>
              </a:rPr>
              <a:t> &amp; </a:t>
            </a:r>
            <a:r>
              <a:rPr lang="en-US" sz="1200" b="1" dirty="0" smtClean="0">
                <a:solidFill>
                  <a:schemeClr val="accent6">
                    <a:lumMod val="10000"/>
                  </a:schemeClr>
                </a:solidFill>
              </a:rPr>
              <a:t>190a3</a:t>
            </a:r>
            <a:r>
              <a:rPr lang="en-US" sz="1200" dirty="0" smtClean="0">
                <a:solidFill>
                  <a:schemeClr val="accent6">
                    <a:lumMod val="10000"/>
                  </a:schemeClr>
                </a:solidFill>
              </a:rPr>
              <a:t> someone else pushes</a:t>
            </a:r>
            <a:endParaRPr lang="en-IN" sz="1200" dirty="0">
              <a:solidFill>
                <a:schemeClr val="accent6">
                  <a:lumMod val="10000"/>
                </a:schemeClr>
              </a:solidFill>
            </a:endParaRPr>
          </a:p>
        </p:txBody>
      </p:sp>
      <p:sp>
        <p:nvSpPr>
          <p:cNvPr id="16" name="TextBox 15"/>
          <p:cNvSpPr txBox="1"/>
          <p:nvPr/>
        </p:nvSpPr>
        <p:spPr>
          <a:xfrm>
            <a:off x="6974291" y="3394140"/>
            <a:ext cx="1805370" cy="646331"/>
          </a:xfrm>
          <a:prstGeom prst="rect">
            <a:avLst/>
          </a:prstGeom>
          <a:noFill/>
        </p:spPr>
        <p:txBody>
          <a:bodyPr wrap="square" rtlCol="0">
            <a:spAutoFit/>
          </a:bodyPr>
          <a:lstStyle/>
          <a:p>
            <a:r>
              <a:rPr lang="en-US" sz="1200" b="1" dirty="0" smtClean="0">
                <a:solidFill>
                  <a:schemeClr val="accent6">
                    <a:lumMod val="10000"/>
                  </a:schemeClr>
                </a:solidFill>
              </a:rPr>
              <a:t>a38de </a:t>
            </a:r>
            <a:r>
              <a:rPr lang="en-US" sz="1200" dirty="0" smtClean="0"/>
              <a:t>&amp; </a:t>
            </a:r>
            <a:r>
              <a:rPr lang="en-US" sz="1200" b="1" dirty="0" smtClean="0">
                <a:solidFill>
                  <a:schemeClr val="accent6">
                    <a:lumMod val="10000"/>
                  </a:schemeClr>
                </a:solidFill>
              </a:rPr>
              <a:t>893cf </a:t>
            </a:r>
            <a:r>
              <a:rPr lang="en-US" sz="1200" dirty="0" smtClean="0">
                <a:solidFill>
                  <a:schemeClr val="accent6">
                    <a:lumMod val="10000"/>
                  </a:schemeClr>
                </a:solidFill>
              </a:rPr>
              <a:t>changed in the local work copy</a:t>
            </a:r>
            <a:endParaRPr lang="en-IN" sz="1200" dirty="0">
              <a:solidFill>
                <a:schemeClr val="accent6">
                  <a:lumMod val="10000"/>
                </a:schemeClr>
              </a:solidFill>
            </a:endParaRPr>
          </a:p>
        </p:txBody>
      </p:sp>
      <p:sp>
        <p:nvSpPr>
          <p:cNvPr id="18" name="TextBox 17"/>
          <p:cNvSpPr txBox="1"/>
          <p:nvPr/>
        </p:nvSpPr>
        <p:spPr>
          <a:xfrm>
            <a:off x="4586102" y="2261461"/>
            <a:ext cx="3841867" cy="276999"/>
          </a:xfrm>
          <a:prstGeom prst="rect">
            <a:avLst/>
          </a:prstGeom>
          <a:noFill/>
        </p:spPr>
        <p:txBody>
          <a:bodyPr wrap="square" rtlCol="0">
            <a:spAutoFit/>
          </a:bodyPr>
          <a:lstStyle/>
          <a:p>
            <a:r>
              <a:rPr lang="en-US" sz="1200" i="1" dirty="0" err="1">
                <a:solidFill>
                  <a:schemeClr val="accent6">
                    <a:lumMod val="10000"/>
                  </a:schemeClr>
                </a:solidFill>
                <a:latin typeface="Courier New" panose="02070309020205020404" pitchFamily="49" charset="0"/>
                <a:cs typeface="Courier New" panose="02070309020205020404" pitchFamily="49" charset="0"/>
              </a:rPr>
              <a:t>g</a:t>
            </a:r>
            <a:r>
              <a:rPr lang="en-US" sz="1200" i="1" dirty="0" err="1" smtClean="0">
                <a:solidFill>
                  <a:schemeClr val="accent6">
                    <a:lumMod val="10000"/>
                  </a:schemeClr>
                </a:solidFill>
                <a:latin typeface="Courier New" panose="02070309020205020404" pitchFamily="49" charset="0"/>
                <a:cs typeface="Courier New" panose="02070309020205020404" pitchFamily="49" charset="0"/>
              </a:rPr>
              <a:t>it</a:t>
            </a:r>
            <a:r>
              <a:rPr lang="en-US" sz="1200" i="1" dirty="0" smtClean="0">
                <a:solidFill>
                  <a:schemeClr val="accent6">
                    <a:lumMod val="10000"/>
                  </a:schemeClr>
                </a:solidFill>
                <a:latin typeface="Courier New" panose="02070309020205020404" pitchFamily="49" charset="0"/>
                <a:cs typeface="Courier New" panose="02070309020205020404" pitchFamily="49" charset="0"/>
              </a:rPr>
              <a:t> fetch </a:t>
            </a:r>
            <a:r>
              <a:rPr lang="en-US" sz="1200" dirty="0" smtClean="0">
                <a:solidFill>
                  <a:schemeClr val="accent6">
                    <a:lumMod val="10000"/>
                  </a:schemeClr>
                </a:solidFill>
              </a:rPr>
              <a:t>updates your remote references</a:t>
            </a:r>
            <a:r>
              <a:rPr lang="en-US" sz="1200" b="1" dirty="0" smtClean="0">
                <a:solidFill>
                  <a:schemeClr val="accent6">
                    <a:lumMod val="10000"/>
                  </a:schemeClr>
                </a:solidFill>
              </a:rPr>
              <a:t> </a:t>
            </a:r>
            <a:endParaRPr lang="en-IN" sz="1200" dirty="0"/>
          </a:p>
        </p:txBody>
      </p:sp>
    </p:spTree>
    <p:extLst>
      <p:ext uri="{BB962C8B-B14F-4D97-AF65-F5344CB8AC3E}">
        <p14:creationId xmlns:p14="http://schemas.microsoft.com/office/powerpoint/2010/main" val="50245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fltVal val="0"/>
                                          </p:val>
                                        </p:tav>
                                        <p:tav tm="100000">
                                          <p:val>
                                            <p:strVal val="#ppt_w"/>
                                          </p:val>
                                        </p:tav>
                                      </p:tavLst>
                                    </p:anim>
                                    <p:anim calcmode="lin" valueType="num">
                                      <p:cBhvr>
                                        <p:cTn id="13" dur="1000" fill="hold"/>
                                        <p:tgtEl>
                                          <p:spTgt spid="14"/>
                                        </p:tgtEl>
                                        <p:attrNameLst>
                                          <p:attrName>ppt_h</p:attrName>
                                        </p:attrNameLst>
                                      </p:cBhvr>
                                      <p:tavLst>
                                        <p:tav tm="0">
                                          <p:val>
                                            <p:fltVal val="0"/>
                                          </p:val>
                                        </p:tav>
                                        <p:tav tm="100000">
                                          <p:val>
                                            <p:strVal val="#ppt_h"/>
                                          </p:val>
                                        </p:tav>
                                      </p:tavLst>
                                    </p:anim>
                                    <p:anim calcmode="lin" valueType="num">
                                      <p:cBhvr>
                                        <p:cTn id="14" dur="1000" fill="hold"/>
                                        <p:tgtEl>
                                          <p:spTgt spid="14"/>
                                        </p:tgtEl>
                                        <p:attrNameLst>
                                          <p:attrName>style.rotation</p:attrName>
                                        </p:attrNameLst>
                                      </p:cBhvr>
                                      <p:tavLst>
                                        <p:tav tm="0">
                                          <p:val>
                                            <p:fltVal val="90"/>
                                          </p:val>
                                        </p:tav>
                                        <p:tav tm="100000">
                                          <p:val>
                                            <p:fltVal val="0"/>
                                          </p:val>
                                        </p:tav>
                                      </p:tavLst>
                                    </p:anim>
                                    <p:animEffect transition="in" filter="fade">
                                      <p:cBhvr>
                                        <p:cTn id="15" dur="1000"/>
                                        <p:tgtEl>
                                          <p:spTgt spid="14"/>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1000" fill="hold"/>
                                        <p:tgtEl>
                                          <p:spTgt spid="18"/>
                                        </p:tgtEl>
                                        <p:attrNameLst>
                                          <p:attrName>ppt_w</p:attrName>
                                        </p:attrNameLst>
                                      </p:cBhvr>
                                      <p:tavLst>
                                        <p:tav tm="0">
                                          <p:val>
                                            <p:fltVal val="0"/>
                                          </p:val>
                                        </p:tav>
                                        <p:tav tm="100000">
                                          <p:val>
                                            <p:strVal val="#ppt_w"/>
                                          </p:val>
                                        </p:tav>
                                      </p:tavLst>
                                    </p:anim>
                                    <p:anim calcmode="lin" valueType="num">
                                      <p:cBhvr>
                                        <p:cTn id="19" dur="1000" fill="hold"/>
                                        <p:tgtEl>
                                          <p:spTgt spid="18"/>
                                        </p:tgtEl>
                                        <p:attrNameLst>
                                          <p:attrName>ppt_h</p:attrName>
                                        </p:attrNameLst>
                                      </p:cBhvr>
                                      <p:tavLst>
                                        <p:tav tm="0">
                                          <p:val>
                                            <p:fltVal val="0"/>
                                          </p:val>
                                        </p:tav>
                                        <p:tav tm="100000">
                                          <p:val>
                                            <p:strVal val="#ppt_h"/>
                                          </p:val>
                                        </p:tav>
                                      </p:tavLst>
                                    </p:anim>
                                    <p:anim calcmode="lin" valueType="num">
                                      <p:cBhvr>
                                        <p:cTn id="20" dur="1000" fill="hold"/>
                                        <p:tgtEl>
                                          <p:spTgt spid="18"/>
                                        </p:tgtEl>
                                        <p:attrNameLst>
                                          <p:attrName>style.rotation</p:attrName>
                                        </p:attrNameLst>
                                      </p:cBhvr>
                                      <p:tavLst>
                                        <p:tav tm="0">
                                          <p:val>
                                            <p:fltVal val="90"/>
                                          </p:val>
                                        </p:tav>
                                        <p:tav tm="100000">
                                          <p:val>
                                            <p:fltVal val="0"/>
                                          </p:val>
                                        </p:tav>
                                      </p:tavLst>
                                    </p:anim>
                                    <p:animEffect transition="in" filter="fade">
                                      <p:cBhvr>
                                        <p:cTn id="21"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Git Branching</a:t>
            </a:r>
            <a:endParaRPr lang="en-US" sz="2800" b="1" dirty="0">
              <a:latin typeface="+mj-lt"/>
            </a:endParaRPr>
          </a:p>
        </p:txBody>
      </p:sp>
      <p:sp>
        <p:nvSpPr>
          <p:cNvPr id="6" name="TextBox 5"/>
          <p:cNvSpPr txBox="1"/>
          <p:nvPr/>
        </p:nvSpPr>
        <p:spPr>
          <a:xfrm>
            <a:off x="368973" y="905947"/>
            <a:ext cx="8775027" cy="4016484"/>
          </a:xfrm>
          <a:prstGeom prst="rect">
            <a:avLst/>
          </a:prstGeom>
          <a:noFill/>
        </p:spPr>
        <p:txBody>
          <a:bodyPr wrap="square" rtlCol="0">
            <a:spAutoFit/>
          </a:bodyPr>
          <a:lstStyle/>
          <a:p>
            <a:pPr>
              <a:spcBef>
                <a:spcPts val="0"/>
              </a:spcBef>
              <a:spcAft>
                <a:spcPts val="600"/>
              </a:spcAft>
            </a:pPr>
            <a:r>
              <a:rPr lang="en-US" sz="2800" u="sng" dirty="0" smtClean="0"/>
              <a:t>Agenda</a:t>
            </a:r>
          </a:p>
          <a:p>
            <a:pPr marL="457200" indent="-457200">
              <a:spcAft>
                <a:spcPts val="1200"/>
              </a:spcAft>
              <a:buFont typeface="Arial" panose="020B0604020202020204" pitchFamily="34" charset="0"/>
              <a:buChar char="•"/>
            </a:pPr>
            <a:r>
              <a:rPr lang="en-US" sz="2000" dirty="0" smtClean="0"/>
              <a:t>Branches in a Nutshell</a:t>
            </a:r>
          </a:p>
          <a:p>
            <a:pPr marL="457200" indent="-457200">
              <a:spcAft>
                <a:spcPts val="1200"/>
              </a:spcAft>
              <a:buFont typeface="Arial" panose="020B0604020202020204" pitchFamily="34" charset="0"/>
              <a:buChar char="•"/>
            </a:pPr>
            <a:r>
              <a:rPr lang="en-US" sz="2000" dirty="0" smtClean="0"/>
              <a:t>Basic Branching and Merging</a:t>
            </a:r>
          </a:p>
          <a:p>
            <a:pPr marL="457200" indent="-457200">
              <a:spcAft>
                <a:spcPts val="1200"/>
              </a:spcAft>
              <a:buFont typeface="Arial" panose="020B0604020202020204" pitchFamily="34" charset="0"/>
              <a:buChar char="•"/>
            </a:pPr>
            <a:r>
              <a:rPr lang="en-US" sz="2000" dirty="0" smtClean="0"/>
              <a:t>Branch Management</a:t>
            </a:r>
          </a:p>
          <a:p>
            <a:pPr marL="457200" indent="-457200">
              <a:spcAft>
                <a:spcPts val="1200"/>
              </a:spcAft>
              <a:buFont typeface="Arial" panose="020B0604020202020204" pitchFamily="34" charset="0"/>
              <a:buChar char="•"/>
            </a:pPr>
            <a:r>
              <a:rPr lang="en-US" sz="2000" dirty="0" smtClean="0"/>
              <a:t>Branching Workflows</a:t>
            </a:r>
          </a:p>
          <a:p>
            <a:pPr marL="457200" indent="-457200">
              <a:spcAft>
                <a:spcPts val="1200"/>
              </a:spcAft>
              <a:buFont typeface="Arial" panose="020B0604020202020204" pitchFamily="34" charset="0"/>
              <a:buChar char="•"/>
            </a:pPr>
            <a:r>
              <a:rPr lang="en-US" sz="2000" dirty="0" smtClean="0"/>
              <a:t>Remote Branches</a:t>
            </a:r>
          </a:p>
          <a:p>
            <a:pPr marL="457200" indent="-457200">
              <a:spcAft>
                <a:spcPts val="1200"/>
              </a:spcAft>
              <a:buFont typeface="Arial" panose="020B0604020202020204" pitchFamily="34" charset="0"/>
              <a:buChar char="•"/>
            </a:pPr>
            <a:r>
              <a:rPr lang="en-US" sz="2000" dirty="0" smtClean="0"/>
              <a:t>Rebasing</a:t>
            </a:r>
          </a:p>
          <a:p>
            <a:pPr marL="457200" indent="-457200">
              <a:spcAft>
                <a:spcPts val="1200"/>
              </a:spcAft>
              <a:buFont typeface="Arial" panose="020B0604020202020204" pitchFamily="34" charset="0"/>
              <a:buChar char="•"/>
            </a:pPr>
            <a:r>
              <a:rPr lang="en-US" sz="2000" dirty="0" smtClean="0"/>
              <a:t>Rebasing Vs Merging</a:t>
            </a:r>
            <a:endParaRPr lang="en-US" sz="2000" dirty="0" smtClean="0"/>
          </a:p>
          <a:p>
            <a:endParaRPr lang="en-US" sz="1200" dirty="0" smtClean="0"/>
          </a:p>
        </p:txBody>
      </p:sp>
      <p:cxnSp>
        <p:nvCxnSpPr>
          <p:cNvPr id="8" name="Straight Connector 7"/>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4671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Remote Branches</a:t>
            </a:r>
            <a:endParaRPr lang="en-US" sz="2800" b="1" dirty="0">
              <a:latin typeface="+mj-lt"/>
            </a:endParaRP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5251" y="668215"/>
            <a:ext cx="2947210" cy="261610"/>
          </a:xfrm>
          <a:prstGeom prst="rect">
            <a:avLst/>
          </a:prstGeom>
          <a:noFill/>
        </p:spPr>
        <p:txBody>
          <a:bodyPr wrap="square" rtlCol="0">
            <a:spAutoFit/>
          </a:bodyPr>
          <a:lstStyle/>
          <a:p>
            <a:pPr marL="171450" indent="-171450">
              <a:buFont typeface="Wingdings" panose="05000000000000000000" pitchFamily="2" charset="2"/>
              <a:buChar char="Ø"/>
            </a:pPr>
            <a:r>
              <a:rPr lang="en-US" sz="1100" b="1" dirty="0" smtClean="0"/>
              <a:t>Adding another server as Remote</a:t>
            </a:r>
            <a:endParaRPr lang="en-IN" sz="1100" b="1" dirty="0"/>
          </a:p>
        </p:txBody>
      </p:sp>
      <p:pic>
        <p:nvPicPr>
          <p:cNvPr id="6" name="Picture 5"/>
          <p:cNvPicPr>
            <a:picLocks noChangeAspect="1"/>
          </p:cNvPicPr>
          <p:nvPr/>
        </p:nvPicPr>
        <p:blipFill>
          <a:blip r:embed="rId4"/>
          <a:stretch>
            <a:fillRect/>
          </a:stretch>
        </p:blipFill>
        <p:spPr>
          <a:xfrm>
            <a:off x="405955" y="941548"/>
            <a:ext cx="5690045" cy="1458767"/>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1476701218"/>
              </p:ext>
            </p:extLst>
          </p:nvPr>
        </p:nvGraphicFramePr>
        <p:xfrm>
          <a:off x="233042" y="2407510"/>
          <a:ext cx="5862958" cy="2206986"/>
        </p:xfrm>
        <a:graphic>
          <a:graphicData uri="http://schemas.openxmlformats.org/presentationml/2006/ole">
            <mc:AlternateContent xmlns:mc="http://schemas.openxmlformats.org/markup-compatibility/2006">
              <mc:Choice xmlns:v="urn:schemas-microsoft-com:vml" Requires="v">
                <p:oleObj spid="_x0000_s9326" name="Bitmap Image" r:id="rId5" imgW="6181560" imgH="2819520" progId="Paint.Picture">
                  <p:embed/>
                </p:oleObj>
              </mc:Choice>
              <mc:Fallback>
                <p:oleObj name="Bitmap Image" r:id="rId5" imgW="6181560" imgH="2819520" progId="Paint.Picture">
                  <p:embed/>
                  <p:pic>
                    <p:nvPicPr>
                      <p:cNvPr id="0" name=""/>
                      <p:cNvPicPr/>
                      <p:nvPr/>
                    </p:nvPicPr>
                    <p:blipFill>
                      <a:blip r:embed="rId6"/>
                      <a:stretch>
                        <a:fillRect/>
                      </a:stretch>
                    </p:blipFill>
                    <p:spPr>
                      <a:xfrm>
                        <a:off x="233042" y="2407510"/>
                        <a:ext cx="5862958" cy="2206986"/>
                      </a:xfrm>
                      <a:prstGeom prst="rect">
                        <a:avLst/>
                      </a:prstGeom>
                    </p:spPr>
                  </p:pic>
                </p:oleObj>
              </mc:Fallback>
            </mc:AlternateContent>
          </a:graphicData>
        </a:graphic>
      </p:graphicFrame>
      <p:pic>
        <p:nvPicPr>
          <p:cNvPr id="13" name="Picture 12"/>
          <p:cNvPicPr>
            <a:picLocks noChangeAspect="1"/>
          </p:cNvPicPr>
          <p:nvPr/>
        </p:nvPicPr>
        <p:blipFill>
          <a:blip r:embed="rId7"/>
          <a:stretch>
            <a:fillRect/>
          </a:stretch>
        </p:blipFill>
        <p:spPr>
          <a:xfrm>
            <a:off x="5495561" y="2312260"/>
            <a:ext cx="1257300" cy="190500"/>
          </a:xfrm>
          <a:prstGeom prst="rect">
            <a:avLst/>
          </a:prstGeom>
        </p:spPr>
      </p:pic>
      <p:pic>
        <p:nvPicPr>
          <p:cNvPr id="17" name="Picture 16"/>
          <p:cNvPicPr>
            <a:picLocks noChangeAspect="1"/>
          </p:cNvPicPr>
          <p:nvPr/>
        </p:nvPicPr>
        <p:blipFill>
          <a:blip r:embed="rId8"/>
          <a:stretch>
            <a:fillRect/>
          </a:stretch>
        </p:blipFill>
        <p:spPr>
          <a:xfrm>
            <a:off x="3719146" y="2832880"/>
            <a:ext cx="1037859" cy="458790"/>
          </a:xfrm>
          <a:prstGeom prst="rect">
            <a:avLst/>
          </a:prstGeom>
        </p:spPr>
      </p:pic>
      <p:pic>
        <p:nvPicPr>
          <p:cNvPr id="20" name="Picture 19"/>
          <p:cNvPicPr>
            <a:picLocks noChangeAspect="1"/>
          </p:cNvPicPr>
          <p:nvPr/>
        </p:nvPicPr>
        <p:blipFill>
          <a:blip r:embed="rId9"/>
          <a:stretch>
            <a:fillRect/>
          </a:stretch>
        </p:blipFill>
        <p:spPr>
          <a:xfrm>
            <a:off x="5359675" y="2227386"/>
            <a:ext cx="208783" cy="398586"/>
          </a:xfrm>
          <a:prstGeom prst="rect">
            <a:avLst/>
          </a:prstGeom>
        </p:spPr>
      </p:pic>
    </p:spTree>
    <p:extLst>
      <p:ext uri="{BB962C8B-B14F-4D97-AF65-F5344CB8AC3E}">
        <p14:creationId xmlns:p14="http://schemas.microsoft.com/office/powerpoint/2010/main" val="396143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1000" fill="hold"/>
                                        <p:tgtEl>
                                          <p:spTgt spid="17"/>
                                        </p:tgtEl>
                                        <p:attrNameLst>
                                          <p:attrName>ppt_w</p:attrName>
                                        </p:attrNameLst>
                                      </p:cBhvr>
                                      <p:tavLst>
                                        <p:tav tm="0">
                                          <p:val>
                                            <p:fltVal val="0"/>
                                          </p:val>
                                        </p:tav>
                                        <p:tav tm="100000">
                                          <p:val>
                                            <p:strVal val="#ppt_w"/>
                                          </p:val>
                                        </p:tav>
                                      </p:tavLst>
                                    </p:anim>
                                    <p:anim calcmode="lin" valueType="num">
                                      <p:cBhvr>
                                        <p:cTn id="24" dur="1000" fill="hold"/>
                                        <p:tgtEl>
                                          <p:spTgt spid="17"/>
                                        </p:tgtEl>
                                        <p:attrNameLst>
                                          <p:attrName>ppt_h</p:attrName>
                                        </p:attrNameLst>
                                      </p:cBhvr>
                                      <p:tavLst>
                                        <p:tav tm="0">
                                          <p:val>
                                            <p:fltVal val="0"/>
                                          </p:val>
                                        </p:tav>
                                        <p:tav tm="100000">
                                          <p:val>
                                            <p:strVal val="#ppt_h"/>
                                          </p:val>
                                        </p:tav>
                                      </p:tavLst>
                                    </p:anim>
                                    <p:anim calcmode="lin" valueType="num">
                                      <p:cBhvr>
                                        <p:cTn id="25" dur="1000" fill="hold"/>
                                        <p:tgtEl>
                                          <p:spTgt spid="17"/>
                                        </p:tgtEl>
                                        <p:attrNameLst>
                                          <p:attrName>style.rotation</p:attrName>
                                        </p:attrNameLst>
                                      </p:cBhvr>
                                      <p:tavLst>
                                        <p:tav tm="0">
                                          <p:val>
                                            <p:fltVal val="90"/>
                                          </p:val>
                                        </p:tav>
                                        <p:tav tm="100000">
                                          <p:val>
                                            <p:fltVal val="0"/>
                                          </p:val>
                                        </p:tav>
                                      </p:tavLst>
                                    </p:anim>
                                    <p:animEffect transition="in" filter="fade">
                                      <p:cBhvr>
                                        <p:cTn id="26" dur="1000"/>
                                        <p:tgtEl>
                                          <p:spTgt spid="17"/>
                                        </p:tgtEl>
                                      </p:cBhvr>
                                    </p:animEffect>
                                  </p:childTnLst>
                                </p:cTn>
                              </p:par>
                              <p:par>
                                <p:cTn id="27" presetID="3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1000" fill="hold"/>
                                        <p:tgtEl>
                                          <p:spTgt spid="20"/>
                                        </p:tgtEl>
                                        <p:attrNameLst>
                                          <p:attrName>ppt_w</p:attrName>
                                        </p:attrNameLst>
                                      </p:cBhvr>
                                      <p:tavLst>
                                        <p:tav tm="0">
                                          <p:val>
                                            <p:fltVal val="0"/>
                                          </p:val>
                                        </p:tav>
                                        <p:tav tm="100000">
                                          <p:val>
                                            <p:strVal val="#ppt_w"/>
                                          </p:val>
                                        </p:tav>
                                      </p:tavLst>
                                    </p:anim>
                                    <p:anim calcmode="lin" valueType="num">
                                      <p:cBhvr>
                                        <p:cTn id="30" dur="1000" fill="hold"/>
                                        <p:tgtEl>
                                          <p:spTgt spid="20"/>
                                        </p:tgtEl>
                                        <p:attrNameLst>
                                          <p:attrName>ppt_h</p:attrName>
                                        </p:attrNameLst>
                                      </p:cBhvr>
                                      <p:tavLst>
                                        <p:tav tm="0">
                                          <p:val>
                                            <p:fltVal val="0"/>
                                          </p:val>
                                        </p:tav>
                                        <p:tav tm="100000">
                                          <p:val>
                                            <p:strVal val="#ppt_h"/>
                                          </p:val>
                                        </p:tav>
                                      </p:tavLst>
                                    </p:anim>
                                    <p:anim calcmode="lin" valueType="num">
                                      <p:cBhvr>
                                        <p:cTn id="31" dur="1000" fill="hold"/>
                                        <p:tgtEl>
                                          <p:spTgt spid="20"/>
                                        </p:tgtEl>
                                        <p:attrNameLst>
                                          <p:attrName>style.rotation</p:attrName>
                                        </p:attrNameLst>
                                      </p:cBhvr>
                                      <p:tavLst>
                                        <p:tav tm="0">
                                          <p:val>
                                            <p:fltVal val="90"/>
                                          </p:val>
                                        </p:tav>
                                        <p:tav tm="100000">
                                          <p:val>
                                            <p:fltVal val="0"/>
                                          </p:val>
                                        </p:tav>
                                      </p:tavLst>
                                    </p:anim>
                                    <p:animEffect transition="in" filter="fade">
                                      <p:cBhvr>
                                        <p:cTn id="3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Remote Branches</a:t>
            </a:r>
            <a:endParaRPr lang="en-US" sz="2800" b="1" dirty="0">
              <a:latin typeface="+mj-lt"/>
            </a:endParaRP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5251" y="668215"/>
            <a:ext cx="2947210" cy="261610"/>
          </a:xfrm>
          <a:prstGeom prst="rect">
            <a:avLst/>
          </a:prstGeom>
          <a:noFill/>
        </p:spPr>
        <p:txBody>
          <a:bodyPr wrap="square" rtlCol="0">
            <a:spAutoFit/>
          </a:bodyPr>
          <a:lstStyle/>
          <a:p>
            <a:pPr marL="171450" indent="-171450">
              <a:buFont typeface="Wingdings" panose="05000000000000000000" pitchFamily="2" charset="2"/>
              <a:buChar char="Ø"/>
            </a:pPr>
            <a:r>
              <a:rPr lang="en-US" sz="1100" b="1" dirty="0" smtClean="0"/>
              <a:t>Pushing</a:t>
            </a:r>
            <a:endParaRPr lang="en-IN" sz="1100" b="1" dirty="0"/>
          </a:p>
        </p:txBody>
      </p:sp>
      <p:sp>
        <p:nvSpPr>
          <p:cNvPr id="3" name="Rectangle 2"/>
          <p:cNvSpPr/>
          <p:nvPr/>
        </p:nvSpPr>
        <p:spPr>
          <a:xfrm>
            <a:off x="346974" y="1025668"/>
            <a:ext cx="8797026" cy="2292935"/>
          </a:xfrm>
          <a:prstGeom prst="rect">
            <a:avLst/>
          </a:prstGeom>
        </p:spPr>
        <p:txBody>
          <a:bodyPr wrap="square">
            <a:spAutoFit/>
          </a:bodyPr>
          <a:lstStyle/>
          <a:p>
            <a:r>
              <a:rPr lang="en-IN" sz="1100" dirty="0">
                <a:solidFill>
                  <a:schemeClr val="accent6">
                    <a:lumMod val="50000"/>
                  </a:schemeClr>
                </a:solidFill>
                <a:latin typeface="Courier New" panose="02070309020205020404" pitchFamily="49" charset="0"/>
                <a:cs typeface="Courier New" panose="02070309020205020404" pitchFamily="49" charset="0"/>
              </a:rPr>
              <a:t>$ git push origin </a:t>
            </a:r>
            <a:r>
              <a:rPr lang="en-IN" sz="1100" dirty="0" err="1" smtClean="0">
                <a:solidFill>
                  <a:schemeClr val="accent6">
                    <a:lumMod val="50000"/>
                  </a:schemeClr>
                </a:solidFill>
                <a:latin typeface="Courier New" panose="02070309020205020404" pitchFamily="49" charset="0"/>
                <a:cs typeface="Courier New" panose="02070309020205020404" pitchFamily="49" charset="0"/>
              </a:rPr>
              <a:t>serverfix</a:t>
            </a:r>
            <a:r>
              <a:rPr lang="en-IN" sz="1100" dirty="0" smtClean="0">
                <a:solidFill>
                  <a:schemeClr val="accent6">
                    <a:lumMod val="50000"/>
                  </a:schemeClr>
                </a:solidFill>
                <a:latin typeface="Courier New" panose="02070309020205020404" pitchFamily="49" charset="0"/>
                <a:cs typeface="Courier New" panose="02070309020205020404" pitchFamily="49" charset="0"/>
              </a:rPr>
              <a:t>				(</a:t>
            </a:r>
            <a:r>
              <a:rPr lang="en-IN" sz="1100" dirty="0">
                <a:ea typeface="ヒラギノ角ゴ Pro W3" charset="0"/>
                <a:cs typeface="ヒラギノ角ゴ Pro W3" charset="0"/>
              </a:rPr>
              <a:t>git push origin</a:t>
            </a:r>
            <a:r>
              <a:rPr lang="en-IN" sz="1100" dirty="0" smtClean="0">
                <a:solidFill>
                  <a:schemeClr val="accent6">
                    <a:lumMod val="50000"/>
                  </a:schemeClr>
                </a:solidFill>
                <a:latin typeface="Courier New" panose="02070309020205020404" pitchFamily="49" charset="0"/>
                <a:cs typeface="Courier New" panose="02070309020205020404" pitchFamily="49" charset="0"/>
              </a:rPr>
              <a:t> </a:t>
            </a:r>
            <a:r>
              <a:rPr lang="en-IN" sz="1100" dirty="0" smtClean="0">
                <a:ea typeface="ヒラギノ角ゴ Pro W3" charset="0"/>
                <a:cs typeface="ヒラギノ角ゴ Pro W3" charset="0"/>
              </a:rPr>
              <a:t>refs/heads/</a:t>
            </a:r>
            <a:r>
              <a:rPr lang="en-IN" sz="1100" dirty="0" err="1" smtClean="0">
                <a:ea typeface="ヒラギノ角ゴ Pro W3" charset="0"/>
                <a:cs typeface="ヒラギノ角ゴ Pro W3" charset="0"/>
              </a:rPr>
              <a:t>serverfix</a:t>
            </a:r>
            <a:r>
              <a:rPr lang="en-IN" sz="1100" b="1" dirty="0" err="1" smtClean="0">
                <a:ea typeface="ヒラギノ角ゴ Pro W3" charset="0"/>
                <a:cs typeface="ヒラギノ角ゴ Pro W3" charset="0"/>
              </a:rPr>
              <a:t>:</a:t>
            </a:r>
            <a:r>
              <a:rPr lang="en-IN" sz="1100" dirty="0" err="1" smtClean="0">
                <a:ea typeface="ヒラギノ角ゴ Pro W3" charset="0"/>
                <a:cs typeface="ヒラギノ角ゴ Pro W3" charset="0"/>
              </a:rPr>
              <a:t>refs</a:t>
            </a:r>
            <a:r>
              <a:rPr lang="en-IN" sz="1100" dirty="0" smtClean="0">
                <a:ea typeface="ヒラギノ角ゴ Pro W3" charset="0"/>
                <a:cs typeface="ヒラギノ角ゴ Pro W3" charset="0"/>
              </a:rPr>
              <a:t>/heads/</a:t>
            </a:r>
            <a:r>
              <a:rPr lang="en-IN" sz="1100" dirty="0" err="1" smtClean="0">
                <a:ea typeface="ヒラギノ角ゴ Pro W3" charset="0"/>
                <a:cs typeface="ヒラギノ角ゴ Pro W3" charset="0"/>
              </a:rPr>
              <a:t>serverfix</a:t>
            </a:r>
            <a:r>
              <a:rPr lang="en-IN" sz="1100" dirty="0" smtClean="0">
                <a:solidFill>
                  <a:schemeClr val="accent6">
                    <a:lumMod val="50000"/>
                  </a:schemeClr>
                </a:solidFill>
                <a:latin typeface="Courier New" panose="02070309020205020404" pitchFamily="49" charset="0"/>
                <a:cs typeface="Courier New" panose="02070309020205020404" pitchFamily="49" charset="0"/>
              </a:rPr>
              <a:t>)</a:t>
            </a:r>
            <a:endParaRPr lang="en-IN" sz="1100" dirty="0">
              <a:solidFill>
                <a:schemeClr val="accent6">
                  <a:lumMod val="50000"/>
                </a:schemeClr>
              </a:solidFill>
              <a:latin typeface="Courier New" panose="02070309020205020404" pitchFamily="49" charset="0"/>
              <a:cs typeface="Courier New" panose="02070309020205020404" pitchFamily="49" charset="0"/>
            </a:endParaRPr>
          </a:p>
          <a:p>
            <a:r>
              <a:rPr lang="en-IN" sz="1100" dirty="0">
                <a:solidFill>
                  <a:schemeClr val="accent6">
                    <a:lumMod val="50000"/>
                  </a:schemeClr>
                </a:solidFill>
                <a:latin typeface="Courier New" panose="02070309020205020404" pitchFamily="49" charset="0"/>
                <a:cs typeface="Courier New" panose="02070309020205020404" pitchFamily="49" charset="0"/>
              </a:rPr>
              <a:t>Counting objects: 24, done.</a:t>
            </a:r>
          </a:p>
          <a:p>
            <a:r>
              <a:rPr lang="en-US" sz="1100" dirty="0">
                <a:solidFill>
                  <a:schemeClr val="accent6">
                    <a:lumMod val="50000"/>
                  </a:schemeClr>
                </a:solidFill>
                <a:latin typeface="Courier New" panose="02070309020205020404" pitchFamily="49" charset="0"/>
                <a:cs typeface="Courier New" panose="02070309020205020404" pitchFamily="49" charset="0"/>
              </a:rPr>
              <a:t>Delta compression using up to 8 threads.</a:t>
            </a:r>
          </a:p>
          <a:p>
            <a:r>
              <a:rPr lang="en-US" sz="1100" dirty="0">
                <a:solidFill>
                  <a:schemeClr val="accent6">
                    <a:lumMod val="50000"/>
                  </a:schemeClr>
                </a:solidFill>
                <a:latin typeface="Courier New" panose="02070309020205020404" pitchFamily="49" charset="0"/>
                <a:cs typeface="Courier New" panose="02070309020205020404" pitchFamily="49" charset="0"/>
              </a:rPr>
              <a:t>Compressing objects: 100% (15/15), done.</a:t>
            </a:r>
          </a:p>
          <a:p>
            <a:r>
              <a:rPr lang="en-US" sz="1100" dirty="0">
                <a:solidFill>
                  <a:schemeClr val="accent6">
                    <a:lumMod val="50000"/>
                  </a:schemeClr>
                </a:solidFill>
                <a:latin typeface="Courier New" panose="02070309020205020404" pitchFamily="49" charset="0"/>
                <a:cs typeface="Courier New" panose="02070309020205020404" pitchFamily="49" charset="0"/>
              </a:rPr>
              <a:t>Writing objects: 100% (24/24), 1.91 KiB | 0 bytes/s, done.</a:t>
            </a:r>
          </a:p>
          <a:p>
            <a:r>
              <a:rPr lang="sv-SE" sz="1100" dirty="0">
                <a:solidFill>
                  <a:schemeClr val="accent6">
                    <a:lumMod val="50000"/>
                  </a:schemeClr>
                </a:solidFill>
                <a:latin typeface="Courier New" panose="02070309020205020404" pitchFamily="49" charset="0"/>
                <a:cs typeface="Courier New" panose="02070309020205020404" pitchFamily="49" charset="0"/>
              </a:rPr>
              <a:t>Total 24 (delta 2), reused 0 (delta 0)</a:t>
            </a:r>
          </a:p>
          <a:p>
            <a:r>
              <a:rPr lang="en-IN" sz="1100" dirty="0">
                <a:solidFill>
                  <a:schemeClr val="accent6">
                    <a:lumMod val="50000"/>
                  </a:schemeClr>
                </a:solidFill>
                <a:latin typeface="Courier New" panose="02070309020205020404" pitchFamily="49" charset="0"/>
                <a:cs typeface="Courier New" panose="02070309020205020404" pitchFamily="49" charset="0"/>
              </a:rPr>
              <a:t>To https://github.com/schacon/simplegit</a:t>
            </a:r>
          </a:p>
          <a:p>
            <a:r>
              <a:rPr lang="en-IN" sz="1100" dirty="0" smtClean="0">
                <a:solidFill>
                  <a:schemeClr val="accent6">
                    <a:lumMod val="50000"/>
                  </a:schemeClr>
                </a:solidFill>
                <a:latin typeface="Courier New" panose="02070309020205020404" pitchFamily="49" charset="0"/>
                <a:cs typeface="Courier New" panose="02070309020205020404" pitchFamily="49" charset="0"/>
              </a:rPr>
              <a:t> * </a:t>
            </a:r>
            <a:r>
              <a:rPr lang="en-IN" sz="1100" dirty="0">
                <a:solidFill>
                  <a:schemeClr val="accent6">
                    <a:lumMod val="50000"/>
                  </a:schemeClr>
                </a:solidFill>
                <a:latin typeface="Courier New" panose="02070309020205020404" pitchFamily="49" charset="0"/>
                <a:cs typeface="Courier New" panose="02070309020205020404" pitchFamily="49" charset="0"/>
              </a:rPr>
              <a:t>[new branch] </a:t>
            </a:r>
            <a:r>
              <a:rPr lang="en-IN" sz="1100" dirty="0" smtClean="0">
                <a:solidFill>
                  <a:schemeClr val="accent6">
                    <a:lumMod val="50000"/>
                  </a:schemeClr>
                </a:solidFill>
                <a:latin typeface="Courier New" panose="02070309020205020404" pitchFamily="49" charset="0"/>
                <a:cs typeface="Courier New" panose="02070309020205020404" pitchFamily="49" charset="0"/>
              </a:rPr>
              <a:t>	</a:t>
            </a:r>
            <a:r>
              <a:rPr lang="en-IN" sz="1100" dirty="0" err="1" smtClean="0">
                <a:solidFill>
                  <a:schemeClr val="accent6">
                    <a:lumMod val="50000"/>
                  </a:schemeClr>
                </a:solidFill>
                <a:latin typeface="Courier New" panose="02070309020205020404" pitchFamily="49" charset="0"/>
                <a:cs typeface="Courier New" panose="02070309020205020404" pitchFamily="49" charset="0"/>
              </a:rPr>
              <a:t>serverfix</a:t>
            </a:r>
            <a:r>
              <a:rPr lang="en-IN" sz="1100" dirty="0" smtClean="0">
                <a:solidFill>
                  <a:schemeClr val="accent6">
                    <a:lumMod val="50000"/>
                  </a:schemeClr>
                </a:solidFill>
                <a:latin typeface="Courier New" panose="02070309020205020404" pitchFamily="49" charset="0"/>
                <a:cs typeface="Courier New" panose="02070309020205020404" pitchFamily="49" charset="0"/>
              </a:rPr>
              <a:t> </a:t>
            </a:r>
            <a:r>
              <a:rPr lang="en-IN" sz="1100" dirty="0">
                <a:solidFill>
                  <a:schemeClr val="accent6">
                    <a:lumMod val="50000"/>
                  </a:schemeClr>
                </a:solidFill>
                <a:latin typeface="Courier New" panose="02070309020205020404" pitchFamily="49" charset="0"/>
                <a:cs typeface="Courier New" panose="02070309020205020404" pitchFamily="49" charset="0"/>
              </a:rPr>
              <a:t>-&gt; </a:t>
            </a:r>
            <a:r>
              <a:rPr lang="en-IN" sz="1100" dirty="0" err="1" smtClean="0">
                <a:solidFill>
                  <a:schemeClr val="accent6">
                    <a:lumMod val="50000"/>
                  </a:schemeClr>
                </a:solidFill>
                <a:latin typeface="Courier New" panose="02070309020205020404" pitchFamily="49" charset="0"/>
                <a:cs typeface="Courier New" panose="02070309020205020404" pitchFamily="49" charset="0"/>
              </a:rPr>
              <a:t>serverfix</a:t>
            </a:r>
            <a:endParaRPr lang="en-IN" sz="1100" dirty="0" smtClean="0">
              <a:solidFill>
                <a:schemeClr val="accent6">
                  <a:lumMod val="50000"/>
                </a:schemeClr>
              </a:solidFill>
              <a:latin typeface="Courier New" panose="02070309020205020404" pitchFamily="49" charset="0"/>
              <a:cs typeface="Courier New" panose="02070309020205020404" pitchFamily="49" charset="0"/>
            </a:endParaRP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IN" sz="1100" dirty="0" smtClean="0">
                <a:solidFill>
                  <a:schemeClr val="accent6">
                    <a:lumMod val="50000"/>
                  </a:schemeClr>
                </a:solidFill>
                <a:latin typeface="Courier New" panose="02070309020205020404" pitchFamily="49" charset="0"/>
                <a:cs typeface="Courier New" panose="02070309020205020404" pitchFamily="49" charset="0"/>
              </a:rPr>
              <a:t>$ git </a:t>
            </a:r>
            <a:r>
              <a:rPr lang="en-IN" sz="1100" dirty="0">
                <a:solidFill>
                  <a:schemeClr val="accent6">
                    <a:lumMod val="50000"/>
                  </a:schemeClr>
                </a:solidFill>
                <a:latin typeface="Courier New" panose="02070309020205020404" pitchFamily="49" charset="0"/>
                <a:cs typeface="Courier New" panose="02070309020205020404" pitchFamily="49" charset="0"/>
              </a:rPr>
              <a:t>push origin </a:t>
            </a:r>
            <a:r>
              <a:rPr lang="en-IN" sz="1100" dirty="0" err="1" smtClean="0">
                <a:solidFill>
                  <a:schemeClr val="accent6">
                    <a:lumMod val="50000"/>
                  </a:schemeClr>
                </a:solidFill>
                <a:latin typeface="Courier New" panose="02070309020205020404" pitchFamily="49" charset="0"/>
                <a:cs typeface="Courier New" panose="02070309020205020404" pitchFamily="49" charset="0"/>
              </a:rPr>
              <a:t>serverfix:serverfix</a:t>
            </a:r>
            <a:r>
              <a:rPr lang="en-IN" sz="1100" dirty="0" smtClean="0">
                <a:solidFill>
                  <a:schemeClr val="accent6">
                    <a:lumMod val="50000"/>
                  </a:schemeClr>
                </a:solidFill>
                <a:latin typeface="Courier New" panose="02070309020205020404" pitchFamily="49" charset="0"/>
                <a:cs typeface="Courier New" panose="02070309020205020404" pitchFamily="49" charset="0"/>
              </a:rPr>
              <a:t>		(</a:t>
            </a:r>
            <a:r>
              <a:rPr lang="en-US" sz="1100" dirty="0" smtClean="0">
                <a:ea typeface="ヒラギノ角ゴ Pro W3" charset="0"/>
                <a:cs typeface="ヒラギノ角ゴ Pro W3" charset="0"/>
              </a:rPr>
              <a:t>Take </a:t>
            </a:r>
            <a:r>
              <a:rPr lang="en-US" sz="1100" dirty="0">
                <a:ea typeface="ヒラギノ角ゴ Pro W3" charset="0"/>
                <a:cs typeface="ヒラギノ角ゴ Pro W3" charset="0"/>
              </a:rPr>
              <a:t>my </a:t>
            </a:r>
            <a:r>
              <a:rPr lang="en-US" sz="1100" dirty="0" err="1">
                <a:ea typeface="ヒラギノ角ゴ Pro W3" charset="0"/>
                <a:cs typeface="ヒラギノ角ゴ Pro W3" charset="0"/>
              </a:rPr>
              <a:t>serverfix</a:t>
            </a:r>
            <a:r>
              <a:rPr lang="en-US" sz="1100" dirty="0">
                <a:ea typeface="ヒラギノ角ゴ Pro W3" charset="0"/>
                <a:cs typeface="ヒラギノ角ゴ Pro W3" charset="0"/>
              </a:rPr>
              <a:t> </a:t>
            </a:r>
            <a:r>
              <a:rPr lang="en-US" sz="1100" dirty="0" smtClean="0">
                <a:ea typeface="ヒラギノ角ゴ Pro W3" charset="0"/>
                <a:cs typeface="ヒラギノ角ゴ Pro W3" charset="0"/>
              </a:rPr>
              <a:t>and make </a:t>
            </a:r>
            <a:r>
              <a:rPr lang="en-US" sz="1100" dirty="0">
                <a:ea typeface="ヒラギノ角ゴ Pro W3" charset="0"/>
                <a:cs typeface="ヒラギノ角ゴ Pro W3" charset="0"/>
              </a:rPr>
              <a:t>it the remote’s </a:t>
            </a:r>
            <a:r>
              <a:rPr lang="en-US" sz="1100" dirty="0" err="1" smtClean="0">
                <a:ea typeface="ヒラギノ角ゴ Pro W3" charset="0"/>
                <a:cs typeface="ヒラギノ角ゴ Pro W3" charset="0"/>
              </a:rPr>
              <a:t>serverfix</a:t>
            </a:r>
            <a:r>
              <a:rPr lang="en-US" sz="1100" dirty="0" smtClean="0">
                <a:ea typeface="ヒラギノ角ゴ Pro W3" charset="0"/>
                <a:cs typeface="ヒラギノ角ゴ Pro W3" charset="0"/>
              </a:rPr>
              <a:t>.)</a:t>
            </a:r>
          </a:p>
          <a:p>
            <a:r>
              <a:rPr lang="en-US" sz="1100" dirty="0" smtClean="0">
                <a:solidFill>
                  <a:schemeClr val="accent6">
                    <a:lumMod val="50000"/>
                  </a:schemeClr>
                </a:solidFill>
                <a:latin typeface="Courier New" panose="02070309020205020404" pitchFamily="49" charset="0"/>
                <a:cs typeface="Courier New" panose="02070309020205020404" pitchFamily="49" charset="0"/>
              </a:rPr>
              <a:t>$ </a:t>
            </a:r>
            <a:r>
              <a:rPr lang="en-US" sz="1100" dirty="0" err="1" smtClean="0">
                <a:solidFill>
                  <a:schemeClr val="accent6">
                    <a:lumMod val="50000"/>
                  </a:schemeClr>
                </a:solidFill>
                <a:latin typeface="Courier New" panose="02070309020205020404" pitchFamily="49" charset="0"/>
                <a:cs typeface="Courier New" panose="02070309020205020404" pitchFamily="49" charset="0"/>
              </a:rPr>
              <a:t>git</a:t>
            </a:r>
            <a:r>
              <a:rPr lang="en-US" sz="1100" dirty="0" smtClean="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push origin </a:t>
            </a:r>
            <a:r>
              <a:rPr lang="en-US" sz="1100" dirty="0" err="1" smtClean="0">
                <a:solidFill>
                  <a:schemeClr val="accent6">
                    <a:lumMod val="50000"/>
                  </a:schemeClr>
                </a:solidFill>
                <a:latin typeface="Courier New" panose="02070309020205020404" pitchFamily="49" charset="0"/>
                <a:cs typeface="Courier New" panose="02070309020205020404" pitchFamily="49" charset="0"/>
              </a:rPr>
              <a:t>serverfix:awesomebranch</a:t>
            </a:r>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smtClean="0">
                <a:solidFill>
                  <a:schemeClr val="accent6">
                    <a:lumMod val="50000"/>
                  </a:schemeClr>
                </a:solidFill>
                <a:latin typeface="Courier New" panose="02070309020205020404" pitchFamily="49" charset="0"/>
                <a:cs typeface="Courier New" panose="02070309020205020404" pitchFamily="49" charset="0"/>
              </a:rPr>
              <a:t>(</a:t>
            </a:r>
            <a:r>
              <a:rPr lang="en-US" sz="1100" dirty="0" smtClean="0">
                <a:ea typeface="ヒラギノ角ゴ Pro W3" charset="0"/>
                <a:cs typeface="ヒラギノ角ゴ Pro W3" charset="0"/>
              </a:rPr>
              <a:t>take local </a:t>
            </a:r>
            <a:r>
              <a:rPr lang="en-US" sz="1100" dirty="0" err="1">
                <a:ea typeface="ヒラギノ角ゴ Pro W3" charset="0"/>
                <a:cs typeface="ヒラギノ角ゴ Pro W3" charset="0"/>
              </a:rPr>
              <a:t>serverfix</a:t>
            </a:r>
            <a:r>
              <a:rPr lang="en-US" sz="1100" dirty="0">
                <a:ea typeface="ヒラギノ角ゴ Pro W3" charset="0"/>
                <a:cs typeface="ヒラギノ角ゴ Pro W3" charset="0"/>
              </a:rPr>
              <a:t> branch to the </a:t>
            </a:r>
            <a:r>
              <a:rPr lang="en-US" sz="1100" dirty="0" err="1">
                <a:ea typeface="ヒラギノ角ゴ Pro W3" charset="0"/>
                <a:cs typeface="ヒラギノ角ゴ Pro W3" charset="0"/>
              </a:rPr>
              <a:t>awesomebranch</a:t>
            </a:r>
            <a:r>
              <a:rPr lang="en-US" sz="1100" dirty="0">
                <a:ea typeface="ヒラギノ角ゴ Pro W3" charset="0"/>
                <a:cs typeface="ヒラギノ角ゴ Pro W3" charset="0"/>
              </a:rPr>
              <a:t> branch on the </a:t>
            </a:r>
            <a:r>
              <a:rPr lang="en-US" sz="1100" dirty="0" smtClean="0">
                <a:ea typeface="ヒラギノ角ゴ Pro W3" charset="0"/>
                <a:cs typeface="ヒラギノ角ゴ Pro W3" charset="0"/>
              </a:rPr>
              <a:t>remote</a:t>
            </a:r>
            <a:r>
              <a:rPr lang="en-US" sz="1100" dirty="0" smtClean="0">
                <a:solidFill>
                  <a:schemeClr val="accent6">
                    <a:lumMod val="50000"/>
                  </a:schemeClr>
                </a:solidFill>
                <a:latin typeface="Courier New" panose="02070309020205020404" pitchFamily="49" charset="0"/>
                <a:ea typeface="ヒラギノ角ゴ Pro W3" charset="0"/>
                <a:cs typeface="Courier New" panose="02070309020205020404" pitchFamily="49" charset="0"/>
              </a:rPr>
              <a:t>)</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endParaRPr lang="en-US" sz="1100" dirty="0" smtClean="0">
              <a:solidFill>
                <a:schemeClr val="accent6">
                  <a:lumMod val="50000"/>
                </a:schemeClr>
              </a:solidFill>
              <a:latin typeface="Courier New" panose="02070309020205020404" pitchFamily="49" charset="0"/>
              <a:cs typeface="Courier New" panose="02070309020205020404" pitchFamily="49" charset="0"/>
            </a:endParaRPr>
          </a:p>
        </p:txBody>
      </p:sp>
      <p:sp>
        <p:nvSpPr>
          <p:cNvPr id="11" name="Rectangle 10"/>
          <p:cNvSpPr/>
          <p:nvPr/>
        </p:nvSpPr>
        <p:spPr>
          <a:xfrm>
            <a:off x="358697" y="3179127"/>
            <a:ext cx="4107795" cy="1277273"/>
          </a:xfrm>
          <a:prstGeom prst="rect">
            <a:avLst/>
          </a:prstGeom>
        </p:spPr>
        <p:txBody>
          <a:bodyPr wrap="square">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git</a:t>
            </a:r>
            <a:r>
              <a:rPr lang="en-US" sz="1100" dirty="0">
                <a:solidFill>
                  <a:schemeClr val="accent6">
                    <a:lumMod val="50000"/>
                  </a:schemeClr>
                </a:solidFill>
                <a:latin typeface="Courier New" panose="02070309020205020404" pitchFamily="49" charset="0"/>
                <a:cs typeface="Courier New" panose="02070309020205020404" pitchFamily="49" charset="0"/>
              </a:rPr>
              <a:t> fetch origin</a:t>
            </a:r>
          </a:p>
          <a:p>
            <a:r>
              <a:rPr lang="en-US" sz="1100" dirty="0">
                <a:solidFill>
                  <a:schemeClr val="accent6">
                    <a:lumMod val="50000"/>
                  </a:schemeClr>
                </a:solidFill>
                <a:latin typeface="Courier New" panose="02070309020205020404" pitchFamily="49" charset="0"/>
                <a:cs typeface="Courier New" panose="02070309020205020404" pitchFamily="49" charset="0"/>
              </a:rPr>
              <a:t>remote: Counting objects: 7, done.</a:t>
            </a:r>
          </a:p>
          <a:p>
            <a:r>
              <a:rPr lang="en-US" sz="1100" dirty="0">
                <a:solidFill>
                  <a:schemeClr val="accent6">
                    <a:lumMod val="50000"/>
                  </a:schemeClr>
                </a:solidFill>
                <a:latin typeface="Courier New" panose="02070309020205020404" pitchFamily="49" charset="0"/>
                <a:cs typeface="Courier New" panose="02070309020205020404" pitchFamily="49" charset="0"/>
              </a:rPr>
              <a:t>remote: Compressing objects: 100% (2/2), done.</a:t>
            </a:r>
          </a:p>
          <a:p>
            <a:r>
              <a:rPr lang="en-US" sz="1100" dirty="0">
                <a:solidFill>
                  <a:schemeClr val="accent6">
                    <a:lumMod val="50000"/>
                  </a:schemeClr>
                </a:solidFill>
                <a:latin typeface="Courier New" panose="02070309020205020404" pitchFamily="49" charset="0"/>
                <a:cs typeface="Courier New" panose="02070309020205020404" pitchFamily="49" charset="0"/>
              </a:rPr>
              <a:t>remote: Total 3 (delta 0), reused 3 (delta 0)</a:t>
            </a:r>
          </a:p>
          <a:p>
            <a:r>
              <a:rPr lang="en-US" sz="1100" dirty="0">
                <a:solidFill>
                  <a:schemeClr val="accent6">
                    <a:lumMod val="50000"/>
                  </a:schemeClr>
                </a:solidFill>
                <a:latin typeface="Courier New" panose="02070309020205020404" pitchFamily="49" charset="0"/>
                <a:cs typeface="Courier New" panose="02070309020205020404" pitchFamily="49" charset="0"/>
              </a:rPr>
              <a:t>Unpacking objects: 100% (3/3), done.</a:t>
            </a:r>
          </a:p>
          <a:p>
            <a:r>
              <a:rPr lang="en-US" sz="1100" dirty="0">
                <a:solidFill>
                  <a:schemeClr val="accent6">
                    <a:lumMod val="50000"/>
                  </a:schemeClr>
                </a:solidFill>
                <a:latin typeface="Courier New" panose="02070309020205020404" pitchFamily="49" charset="0"/>
                <a:cs typeface="Courier New" panose="02070309020205020404" pitchFamily="49" charset="0"/>
              </a:rPr>
              <a:t>From https://github.com/schacon/simplegit</a:t>
            </a:r>
          </a:p>
          <a:p>
            <a:r>
              <a:rPr lang="en-US" sz="1100" dirty="0" smtClean="0">
                <a:solidFill>
                  <a:schemeClr val="accent6">
                    <a:lumMod val="50000"/>
                  </a:schemeClr>
                </a:solidFill>
                <a:latin typeface="Courier New" panose="02070309020205020404" pitchFamily="49" charset="0"/>
                <a:cs typeface="Courier New" panose="02070309020205020404" pitchFamily="49" charset="0"/>
              </a:rPr>
              <a:t> * </a:t>
            </a:r>
            <a:r>
              <a:rPr lang="en-US" sz="1100" dirty="0">
                <a:solidFill>
                  <a:schemeClr val="accent6">
                    <a:lumMod val="50000"/>
                  </a:schemeClr>
                </a:solidFill>
                <a:latin typeface="Courier New" panose="02070309020205020404" pitchFamily="49" charset="0"/>
                <a:cs typeface="Courier New" panose="02070309020205020404" pitchFamily="49" charset="0"/>
              </a:rPr>
              <a:t>[new branch] </a:t>
            </a:r>
            <a:r>
              <a:rPr lang="en-US" sz="1100" dirty="0" smtClean="0">
                <a:solidFill>
                  <a:schemeClr val="accent6">
                    <a:lumMod val="50000"/>
                  </a:schemeClr>
                </a:solidFill>
                <a:latin typeface="Courier New" panose="02070309020205020404" pitchFamily="49" charset="0"/>
                <a:cs typeface="Courier New" panose="02070309020205020404" pitchFamily="49" charset="0"/>
              </a:rPr>
              <a:t>	</a:t>
            </a:r>
            <a:r>
              <a:rPr lang="en-US" sz="1100" dirty="0" err="1" smtClean="0">
                <a:solidFill>
                  <a:schemeClr val="accent6">
                    <a:lumMod val="50000"/>
                  </a:schemeClr>
                </a:solidFill>
                <a:latin typeface="Courier New" panose="02070309020205020404" pitchFamily="49" charset="0"/>
                <a:cs typeface="Courier New" panose="02070309020205020404" pitchFamily="49" charset="0"/>
              </a:rPr>
              <a:t>serverfix</a:t>
            </a:r>
            <a:r>
              <a:rPr lang="en-US" sz="1100" dirty="0" smtClean="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-&gt; origin/</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endParaRPr lang="en-US" sz="1100" dirty="0" smtClean="0">
              <a:solidFill>
                <a:schemeClr val="accent6">
                  <a:lumMod val="50000"/>
                </a:schemeClr>
              </a:solidFill>
              <a:latin typeface="Courier New" panose="02070309020205020404" pitchFamily="49" charset="0"/>
              <a:cs typeface="Courier New" panose="02070309020205020404" pitchFamily="49" charset="0"/>
            </a:endParaRPr>
          </a:p>
        </p:txBody>
      </p:sp>
      <p:sp>
        <p:nvSpPr>
          <p:cNvPr id="12" name="Rectangle 11"/>
          <p:cNvSpPr/>
          <p:nvPr/>
        </p:nvSpPr>
        <p:spPr>
          <a:xfrm>
            <a:off x="4745487" y="3179127"/>
            <a:ext cx="4107795" cy="769441"/>
          </a:xfrm>
          <a:prstGeom prst="rect">
            <a:avLst/>
          </a:prstGeom>
        </p:spPr>
        <p:txBody>
          <a:bodyPr wrap="square">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git</a:t>
            </a:r>
            <a:r>
              <a:rPr lang="en-US" sz="1100" dirty="0">
                <a:solidFill>
                  <a:schemeClr val="accent6">
                    <a:lumMod val="50000"/>
                  </a:schemeClr>
                </a:solidFill>
                <a:latin typeface="Courier New" panose="02070309020205020404" pitchFamily="49" charset="0"/>
                <a:cs typeface="Courier New" panose="02070309020205020404" pitchFamily="49" charset="0"/>
              </a:rPr>
              <a:t> checkout -b </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r>
              <a:rPr lang="en-US" sz="1100" dirty="0">
                <a:solidFill>
                  <a:schemeClr val="accent6">
                    <a:lumMod val="50000"/>
                  </a:schemeClr>
                </a:solidFill>
                <a:latin typeface="Courier New" panose="02070309020205020404" pitchFamily="49" charset="0"/>
                <a:cs typeface="Courier New" panose="02070309020205020404" pitchFamily="49" charset="0"/>
              </a:rPr>
              <a:t> origin/</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Branch </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r>
              <a:rPr lang="en-US" sz="1100" dirty="0">
                <a:solidFill>
                  <a:schemeClr val="accent6">
                    <a:lumMod val="50000"/>
                  </a:schemeClr>
                </a:solidFill>
                <a:latin typeface="Courier New" panose="02070309020205020404" pitchFamily="49" charset="0"/>
                <a:cs typeface="Courier New" panose="02070309020205020404" pitchFamily="49" charset="0"/>
              </a:rPr>
              <a:t> set up to track remote branch </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r>
              <a:rPr lang="en-US" sz="1100" dirty="0">
                <a:solidFill>
                  <a:schemeClr val="accent6">
                    <a:lumMod val="50000"/>
                  </a:schemeClr>
                </a:solidFill>
                <a:latin typeface="Courier New" panose="02070309020205020404" pitchFamily="49" charset="0"/>
                <a:cs typeface="Courier New" panose="02070309020205020404" pitchFamily="49" charset="0"/>
              </a:rPr>
              <a:t> from origin.</a:t>
            </a:r>
          </a:p>
          <a:p>
            <a:r>
              <a:rPr lang="en-US" sz="1100" dirty="0">
                <a:solidFill>
                  <a:schemeClr val="accent6">
                    <a:lumMod val="50000"/>
                  </a:schemeClr>
                </a:solidFill>
                <a:latin typeface="Courier New" panose="02070309020205020404" pitchFamily="49" charset="0"/>
                <a:cs typeface="Courier New" panose="02070309020205020404" pitchFamily="49" charset="0"/>
              </a:rPr>
              <a:t>Switched to a new branch '</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r>
              <a:rPr lang="en-US" sz="1100" dirty="0">
                <a:solidFill>
                  <a:schemeClr val="accent6">
                    <a:lumMod val="50000"/>
                  </a:schemeClr>
                </a:solidFill>
                <a:latin typeface="Courier New" panose="02070309020205020404" pitchFamily="49" charset="0"/>
                <a:cs typeface="Courier New" panose="02070309020205020404" pitchFamily="49" charset="0"/>
              </a:rPr>
              <a:t>'</a:t>
            </a:r>
            <a:endParaRPr lang="en-US" sz="1100" dirty="0" smtClean="0">
              <a:solidFill>
                <a:schemeClr val="accent6">
                  <a:lumMod val="50000"/>
                </a:schemeClr>
              </a:solidFill>
              <a:latin typeface="Courier New" panose="02070309020205020404" pitchFamily="49" charset="0"/>
              <a:cs typeface="Courier New" panose="02070309020205020404" pitchFamily="49" charset="0"/>
            </a:endParaRPr>
          </a:p>
        </p:txBody>
      </p:sp>
      <p:cxnSp>
        <p:nvCxnSpPr>
          <p:cNvPr id="8" name="Straight Connector 7"/>
          <p:cNvCxnSpPr/>
          <p:nvPr/>
        </p:nvCxnSpPr>
        <p:spPr>
          <a:xfrm>
            <a:off x="4466492" y="3166204"/>
            <a:ext cx="0" cy="1487858"/>
          </a:xfrm>
          <a:prstGeom prst="line">
            <a:avLst/>
          </a:prstGeom>
          <a:ln w="19050" cmpd="sng">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45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Remote Branches</a:t>
            </a:r>
            <a:endParaRPr lang="en-US" sz="2800" b="1" dirty="0">
              <a:latin typeface="+mj-lt"/>
            </a:endParaRP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5251" y="668215"/>
            <a:ext cx="2947210" cy="261610"/>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a:t>Tracking Branches</a:t>
            </a:r>
            <a:endParaRPr lang="en-IN" sz="1100" b="1" dirty="0"/>
          </a:p>
        </p:txBody>
      </p:sp>
      <p:sp>
        <p:nvSpPr>
          <p:cNvPr id="3" name="Rectangle 2"/>
          <p:cNvSpPr/>
          <p:nvPr/>
        </p:nvSpPr>
        <p:spPr>
          <a:xfrm>
            <a:off x="346974" y="1025668"/>
            <a:ext cx="8797026" cy="3985706"/>
          </a:xfrm>
          <a:prstGeom prst="rect">
            <a:avLst/>
          </a:prstGeom>
        </p:spPr>
        <p:txBody>
          <a:bodyPr wrap="square">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git</a:t>
            </a:r>
            <a:r>
              <a:rPr lang="en-US" sz="1100" dirty="0">
                <a:solidFill>
                  <a:schemeClr val="accent6">
                    <a:lumMod val="50000"/>
                  </a:schemeClr>
                </a:solidFill>
                <a:latin typeface="Courier New" panose="02070309020205020404" pitchFamily="49" charset="0"/>
                <a:cs typeface="Courier New" panose="02070309020205020404" pitchFamily="49" charset="0"/>
              </a:rPr>
              <a:t> checkout -b </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r>
              <a:rPr lang="en-US" sz="1100" dirty="0">
                <a:solidFill>
                  <a:schemeClr val="accent6">
                    <a:lumMod val="50000"/>
                  </a:schemeClr>
                </a:solidFill>
                <a:latin typeface="Courier New" panose="02070309020205020404" pitchFamily="49" charset="0"/>
                <a:cs typeface="Courier New" panose="02070309020205020404" pitchFamily="49" charset="0"/>
              </a:rPr>
              <a:t> origin/</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Branch </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r>
              <a:rPr lang="en-US" sz="1100" dirty="0">
                <a:solidFill>
                  <a:schemeClr val="accent6">
                    <a:lumMod val="50000"/>
                  </a:schemeClr>
                </a:solidFill>
                <a:latin typeface="Courier New" panose="02070309020205020404" pitchFamily="49" charset="0"/>
                <a:cs typeface="Courier New" panose="02070309020205020404" pitchFamily="49" charset="0"/>
              </a:rPr>
              <a:t> set up to track remote branch </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r>
              <a:rPr lang="en-US" sz="1100" dirty="0">
                <a:solidFill>
                  <a:schemeClr val="accent6">
                    <a:lumMod val="50000"/>
                  </a:schemeClr>
                </a:solidFill>
                <a:latin typeface="Courier New" panose="02070309020205020404" pitchFamily="49" charset="0"/>
                <a:cs typeface="Courier New" panose="02070309020205020404" pitchFamily="49" charset="0"/>
              </a:rPr>
              <a:t> from origin.</a:t>
            </a:r>
          </a:p>
          <a:p>
            <a:r>
              <a:rPr lang="en-US" sz="1100" dirty="0">
                <a:solidFill>
                  <a:schemeClr val="accent6">
                    <a:lumMod val="50000"/>
                  </a:schemeClr>
                </a:solidFill>
                <a:latin typeface="Courier New" panose="02070309020205020404" pitchFamily="49" charset="0"/>
                <a:cs typeface="Courier New" panose="02070309020205020404" pitchFamily="49" charset="0"/>
              </a:rPr>
              <a:t>Switched to a new branch '</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smtClean="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git</a:t>
            </a:r>
            <a:r>
              <a:rPr lang="en-US" sz="1100" dirty="0">
                <a:solidFill>
                  <a:schemeClr val="accent6">
                    <a:lumMod val="50000"/>
                  </a:schemeClr>
                </a:solidFill>
                <a:latin typeface="Courier New" panose="02070309020205020404" pitchFamily="49" charset="0"/>
                <a:cs typeface="Courier New" panose="02070309020205020404" pitchFamily="49" charset="0"/>
              </a:rPr>
              <a:t> checkout --track origin/</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Branch </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r>
              <a:rPr lang="en-US" sz="1100" dirty="0">
                <a:solidFill>
                  <a:schemeClr val="accent6">
                    <a:lumMod val="50000"/>
                  </a:schemeClr>
                </a:solidFill>
                <a:latin typeface="Courier New" panose="02070309020205020404" pitchFamily="49" charset="0"/>
                <a:cs typeface="Courier New" panose="02070309020205020404" pitchFamily="49" charset="0"/>
              </a:rPr>
              <a:t> set up to track remote branch </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r>
              <a:rPr lang="en-US" sz="1100" dirty="0">
                <a:solidFill>
                  <a:schemeClr val="accent6">
                    <a:lumMod val="50000"/>
                  </a:schemeClr>
                </a:solidFill>
                <a:latin typeface="Courier New" panose="02070309020205020404" pitchFamily="49" charset="0"/>
                <a:cs typeface="Courier New" panose="02070309020205020404" pitchFamily="49" charset="0"/>
              </a:rPr>
              <a:t> from origin.</a:t>
            </a:r>
          </a:p>
          <a:p>
            <a:r>
              <a:rPr lang="en-US" sz="1100" dirty="0">
                <a:solidFill>
                  <a:schemeClr val="accent6">
                    <a:lumMod val="50000"/>
                  </a:schemeClr>
                </a:solidFill>
                <a:latin typeface="Courier New" panose="02070309020205020404" pitchFamily="49" charset="0"/>
                <a:cs typeface="Courier New" panose="02070309020205020404" pitchFamily="49" charset="0"/>
              </a:rPr>
              <a:t>Switched to a new branch </a:t>
            </a:r>
            <a:r>
              <a:rPr lang="en-US" sz="1100" dirty="0" smtClean="0">
                <a:solidFill>
                  <a:schemeClr val="accent6">
                    <a:lumMod val="50000"/>
                  </a:schemeClr>
                </a:solidFill>
                <a:latin typeface="Courier New" panose="02070309020205020404" pitchFamily="49" charset="0"/>
                <a:cs typeface="Courier New" panose="02070309020205020404" pitchFamily="49" charset="0"/>
              </a:rPr>
              <a:t>'</a:t>
            </a:r>
            <a:r>
              <a:rPr lang="en-US" sz="1100" dirty="0" err="1" smtClean="0">
                <a:solidFill>
                  <a:schemeClr val="accent6">
                    <a:lumMod val="50000"/>
                  </a:schemeClr>
                </a:solidFill>
                <a:latin typeface="Courier New" panose="02070309020205020404" pitchFamily="49" charset="0"/>
                <a:cs typeface="Courier New" panose="02070309020205020404" pitchFamily="49" charset="0"/>
              </a:rPr>
              <a:t>serverfix</a:t>
            </a:r>
            <a:r>
              <a:rPr lang="en-US" sz="1100" dirty="0" smtClean="0">
                <a:solidFill>
                  <a:schemeClr val="accent6">
                    <a:lumMod val="50000"/>
                  </a:schemeClr>
                </a:solidFill>
                <a:latin typeface="Courier New" panose="02070309020205020404" pitchFamily="49" charset="0"/>
                <a:cs typeface="Courier New" panose="02070309020205020404" pitchFamily="49" charset="0"/>
              </a:rPr>
              <a:t>‘</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git</a:t>
            </a:r>
            <a:r>
              <a:rPr lang="en-US" sz="1100" dirty="0">
                <a:solidFill>
                  <a:schemeClr val="accent6">
                    <a:lumMod val="50000"/>
                  </a:schemeClr>
                </a:solidFill>
                <a:latin typeface="Courier New" panose="02070309020205020404" pitchFamily="49" charset="0"/>
                <a:cs typeface="Courier New" panose="02070309020205020404" pitchFamily="49" charset="0"/>
              </a:rPr>
              <a:t> checkout -b sf origin/</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Branch sf set up to track remote branch </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r>
              <a:rPr lang="en-US" sz="1100" dirty="0">
                <a:solidFill>
                  <a:schemeClr val="accent6">
                    <a:lumMod val="50000"/>
                  </a:schemeClr>
                </a:solidFill>
                <a:latin typeface="Courier New" panose="02070309020205020404" pitchFamily="49" charset="0"/>
                <a:cs typeface="Courier New" panose="02070309020205020404" pitchFamily="49" charset="0"/>
              </a:rPr>
              <a:t> from origin.</a:t>
            </a:r>
          </a:p>
          <a:p>
            <a:r>
              <a:rPr lang="en-US" sz="1100" dirty="0">
                <a:solidFill>
                  <a:schemeClr val="accent6">
                    <a:lumMod val="50000"/>
                  </a:schemeClr>
                </a:solidFill>
                <a:latin typeface="Courier New" panose="02070309020205020404" pitchFamily="49" charset="0"/>
                <a:cs typeface="Courier New" panose="02070309020205020404" pitchFamily="49" charset="0"/>
              </a:rPr>
              <a:t>Switched to a new branch </a:t>
            </a:r>
            <a:r>
              <a:rPr lang="en-US" sz="1100" dirty="0" smtClean="0">
                <a:solidFill>
                  <a:schemeClr val="accent6">
                    <a:lumMod val="50000"/>
                  </a:schemeClr>
                </a:solidFill>
                <a:latin typeface="Courier New" panose="02070309020205020404" pitchFamily="49" charset="0"/>
                <a:cs typeface="Courier New" panose="02070309020205020404" pitchFamily="49" charset="0"/>
              </a:rPr>
              <a:t>'sf‘</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git</a:t>
            </a:r>
            <a:r>
              <a:rPr lang="en-US" sz="1100" dirty="0">
                <a:solidFill>
                  <a:schemeClr val="accent6">
                    <a:lumMod val="50000"/>
                  </a:schemeClr>
                </a:solidFill>
                <a:latin typeface="Courier New" panose="02070309020205020404" pitchFamily="49" charset="0"/>
                <a:cs typeface="Courier New" panose="02070309020205020404" pitchFamily="49" charset="0"/>
              </a:rPr>
              <a:t> branch -u origin/</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Branch </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r>
              <a:rPr lang="en-US" sz="1100" dirty="0">
                <a:solidFill>
                  <a:schemeClr val="accent6">
                    <a:lumMod val="50000"/>
                  </a:schemeClr>
                </a:solidFill>
                <a:latin typeface="Courier New" panose="02070309020205020404" pitchFamily="49" charset="0"/>
                <a:cs typeface="Courier New" panose="02070309020205020404" pitchFamily="49" charset="0"/>
              </a:rPr>
              <a:t> set up to track remote branch </a:t>
            </a:r>
            <a:r>
              <a:rPr lang="en-US" sz="1100" dirty="0" err="1">
                <a:solidFill>
                  <a:schemeClr val="accent6">
                    <a:lumMod val="50000"/>
                  </a:schemeClr>
                </a:solidFill>
                <a:latin typeface="Courier New" panose="02070309020205020404" pitchFamily="49" charset="0"/>
                <a:cs typeface="Courier New" panose="02070309020205020404" pitchFamily="49" charset="0"/>
              </a:rPr>
              <a:t>serverfix</a:t>
            </a:r>
            <a:r>
              <a:rPr lang="en-US" sz="1100" dirty="0">
                <a:solidFill>
                  <a:schemeClr val="accent6">
                    <a:lumMod val="50000"/>
                  </a:schemeClr>
                </a:solidFill>
                <a:latin typeface="Courier New" panose="02070309020205020404" pitchFamily="49" charset="0"/>
                <a:cs typeface="Courier New" panose="02070309020205020404" pitchFamily="49" charset="0"/>
              </a:rPr>
              <a:t> from origin</a:t>
            </a:r>
            <a:r>
              <a:rPr lang="en-US" sz="1100" dirty="0" smtClean="0">
                <a:solidFill>
                  <a:schemeClr val="accent6">
                    <a:lumMod val="50000"/>
                  </a:schemeClr>
                </a:solidFill>
                <a:latin typeface="Courier New" panose="02070309020205020404" pitchFamily="49" charset="0"/>
                <a:cs typeface="Courier New" panose="02070309020205020404" pitchFamily="49" charset="0"/>
              </a:rPr>
              <a:t>.</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git</a:t>
            </a:r>
            <a:r>
              <a:rPr lang="en-US" sz="1100" dirty="0">
                <a:solidFill>
                  <a:schemeClr val="accent6">
                    <a:lumMod val="50000"/>
                  </a:schemeClr>
                </a:solidFill>
                <a:latin typeface="Courier New" panose="02070309020205020404" pitchFamily="49" charset="0"/>
                <a:cs typeface="Courier New" panose="02070309020205020404" pitchFamily="49" charset="0"/>
              </a:rPr>
              <a:t> branch -</a:t>
            </a:r>
            <a:r>
              <a:rPr lang="en-US" sz="1100" dirty="0" err="1">
                <a:solidFill>
                  <a:schemeClr val="accent6">
                    <a:lumMod val="50000"/>
                  </a:schemeClr>
                </a:solidFill>
                <a:latin typeface="Courier New" panose="02070309020205020404" pitchFamily="49" charset="0"/>
                <a:cs typeface="Courier New" panose="02070309020205020404" pitchFamily="49" charset="0"/>
              </a:rPr>
              <a:t>vv</a:t>
            </a:r>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smtClean="0">
                <a:solidFill>
                  <a:schemeClr val="accent6">
                    <a:lumMod val="50000"/>
                  </a:schemeClr>
                </a:solidFill>
                <a:latin typeface="Courier New" panose="02070309020205020404" pitchFamily="49" charset="0"/>
                <a:cs typeface="Courier New" panose="02070309020205020404" pitchFamily="49" charset="0"/>
              </a:rPr>
              <a:t> iss53 	 7e424c3 </a:t>
            </a:r>
            <a:r>
              <a:rPr lang="en-US" sz="1100" dirty="0">
                <a:solidFill>
                  <a:schemeClr val="accent6">
                    <a:lumMod val="50000"/>
                  </a:schemeClr>
                </a:solidFill>
                <a:latin typeface="Courier New" panose="02070309020205020404" pitchFamily="49" charset="0"/>
                <a:cs typeface="Courier New" panose="02070309020205020404" pitchFamily="49" charset="0"/>
              </a:rPr>
              <a:t>[origin/iss53: ahead 2] forgot the brackets</a:t>
            </a:r>
          </a:p>
          <a:p>
            <a:r>
              <a:rPr lang="en-US" sz="1100" dirty="0" smtClean="0">
                <a:solidFill>
                  <a:schemeClr val="accent6">
                    <a:lumMod val="50000"/>
                  </a:schemeClr>
                </a:solidFill>
                <a:latin typeface="Courier New" panose="02070309020205020404" pitchFamily="49" charset="0"/>
                <a:cs typeface="Courier New" panose="02070309020205020404" pitchFamily="49" charset="0"/>
              </a:rPr>
              <a:t>  master 	 1ae2a45 </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US" sz="1100" dirty="0" smtClean="0">
                <a:solidFill>
                  <a:schemeClr val="accent6">
                    <a:lumMod val="50000"/>
                  </a:schemeClr>
                </a:solidFill>
                <a:latin typeface="Courier New" panose="02070309020205020404" pitchFamily="49" charset="0"/>
                <a:cs typeface="Courier New" panose="02070309020205020404" pitchFamily="49" charset="0"/>
              </a:rPr>
              <a:t>origin/master</a:t>
            </a:r>
            <a:r>
              <a:rPr lang="en-US" sz="1100" dirty="0">
                <a:solidFill>
                  <a:schemeClr val="accent6">
                    <a:lumMod val="50000"/>
                  </a:schemeClr>
                </a:solidFill>
                <a:latin typeface="Courier New" panose="02070309020205020404" pitchFamily="49" charset="0"/>
                <a:cs typeface="Courier New" panose="02070309020205020404" pitchFamily="49" charset="0"/>
              </a:rPr>
              <a:t>] deploying index fix</a:t>
            </a:r>
          </a:p>
          <a:p>
            <a:r>
              <a:rPr lang="en-US" sz="1100" dirty="0" smtClean="0">
                <a:solidFill>
                  <a:schemeClr val="accent6">
                    <a:lumMod val="50000"/>
                  </a:schemeClr>
                </a:solidFill>
                <a:latin typeface="Courier New" panose="02070309020205020404" pitchFamily="49" charset="0"/>
                <a:cs typeface="Courier New" panose="02070309020205020404" pitchFamily="49" charset="0"/>
              </a:rPr>
              <a:t>* </a:t>
            </a:r>
            <a:r>
              <a:rPr lang="en-US" sz="1100" dirty="0" err="1" smtClean="0">
                <a:solidFill>
                  <a:schemeClr val="accent6">
                    <a:lumMod val="50000"/>
                  </a:schemeClr>
                </a:solidFill>
                <a:latin typeface="Courier New" panose="02070309020205020404" pitchFamily="49" charset="0"/>
                <a:cs typeface="Courier New" panose="02070309020205020404" pitchFamily="49" charset="0"/>
              </a:rPr>
              <a:t>serverfix</a:t>
            </a:r>
            <a:r>
              <a:rPr lang="en-US" sz="1100" dirty="0" smtClean="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f8674d9 </a:t>
            </a:r>
            <a:r>
              <a:rPr lang="en-US" sz="1100" dirty="0" smtClean="0">
                <a:solidFill>
                  <a:schemeClr val="accent6">
                    <a:lumMod val="50000"/>
                  </a:schemeClr>
                </a:solidFill>
                <a:latin typeface="Courier New" panose="02070309020205020404" pitchFamily="49" charset="0"/>
                <a:cs typeface="Courier New" panose="02070309020205020404" pitchFamily="49" charset="0"/>
              </a:rPr>
              <a:t>[</a:t>
            </a:r>
            <a:r>
              <a:rPr lang="en-US" sz="1100" dirty="0" err="1">
                <a:solidFill>
                  <a:schemeClr val="accent6">
                    <a:lumMod val="50000"/>
                  </a:schemeClr>
                </a:solidFill>
                <a:latin typeface="Courier New" panose="02070309020205020404" pitchFamily="49" charset="0"/>
                <a:cs typeface="Courier New" panose="02070309020205020404" pitchFamily="49" charset="0"/>
              </a:rPr>
              <a:t>teamone</a:t>
            </a:r>
            <a:r>
              <a:rPr lang="en-US" sz="1100" dirty="0">
                <a:solidFill>
                  <a:schemeClr val="accent6">
                    <a:lumMod val="50000"/>
                  </a:schemeClr>
                </a:solidFill>
                <a:latin typeface="Courier New" panose="02070309020205020404" pitchFamily="49" charset="0"/>
                <a:cs typeface="Courier New" panose="02070309020205020404" pitchFamily="49" charset="0"/>
              </a:rPr>
              <a:t>/server-fix-good: ahead 3, behind 1] this should do </a:t>
            </a:r>
            <a:r>
              <a:rPr lang="en-US" sz="1100" dirty="0" smtClean="0">
                <a:solidFill>
                  <a:schemeClr val="accent6">
                    <a:lumMod val="50000"/>
                  </a:schemeClr>
                </a:solidFill>
                <a:latin typeface="Courier New" panose="02070309020205020404" pitchFamily="49" charset="0"/>
                <a:cs typeface="Courier New" panose="02070309020205020404" pitchFamily="49" charset="0"/>
              </a:rPr>
              <a:t>it</a:t>
            </a:r>
          </a:p>
          <a:p>
            <a:r>
              <a:rPr lang="en-US" sz="1100" dirty="0" smtClean="0">
                <a:solidFill>
                  <a:schemeClr val="accent6">
                    <a:lumMod val="50000"/>
                  </a:schemeClr>
                </a:solidFill>
                <a:latin typeface="Courier New" panose="02070309020205020404" pitchFamily="49" charset="0"/>
                <a:cs typeface="Courier New" panose="02070309020205020404" pitchFamily="49" charset="0"/>
              </a:rPr>
              <a:t>  testing 	 5ea463a trying </a:t>
            </a:r>
            <a:r>
              <a:rPr lang="en-US" sz="1100" dirty="0">
                <a:solidFill>
                  <a:schemeClr val="accent6">
                    <a:lumMod val="50000"/>
                  </a:schemeClr>
                </a:solidFill>
                <a:latin typeface="Courier New" panose="02070309020205020404" pitchFamily="49" charset="0"/>
                <a:cs typeface="Courier New" panose="02070309020205020404" pitchFamily="49" charset="0"/>
              </a:rPr>
              <a:t>something new</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endParaRPr lang="en-US" sz="1100" dirty="0" smtClean="0">
              <a:solidFill>
                <a:schemeClr val="accent6">
                  <a:lumMod val="50000"/>
                </a:schemeClr>
              </a:solidFill>
              <a:latin typeface="Courier New" panose="02070309020205020404" pitchFamily="49" charset="0"/>
              <a:cs typeface="Courier New" panose="02070309020205020404" pitchFamily="49" charset="0"/>
            </a:endParaRPr>
          </a:p>
          <a:p>
            <a:endParaRPr lang="en-US" sz="1100" dirty="0" smtClean="0">
              <a:solidFill>
                <a:schemeClr val="accent6">
                  <a:lumMod val="50000"/>
                </a:schemeClr>
              </a:solidFill>
              <a:latin typeface="Courier New" panose="02070309020205020404" pitchFamily="49" charset="0"/>
              <a:cs typeface="Courier New" panose="02070309020205020404" pitchFamily="49" charset="0"/>
            </a:endParaRPr>
          </a:p>
        </p:txBody>
      </p:sp>
      <p:sp>
        <p:nvSpPr>
          <p:cNvPr id="16" name="TextBox 15"/>
          <p:cNvSpPr txBox="1"/>
          <p:nvPr/>
        </p:nvSpPr>
        <p:spPr>
          <a:xfrm>
            <a:off x="2764286" y="3505200"/>
            <a:ext cx="5453591" cy="261610"/>
          </a:xfrm>
          <a:prstGeom prst="rect">
            <a:avLst/>
          </a:prstGeom>
          <a:noFill/>
        </p:spPr>
        <p:txBody>
          <a:bodyPr wrap="square" rtlCol="0">
            <a:spAutoFit/>
          </a:bodyPr>
          <a:lstStyle/>
          <a:p>
            <a:r>
              <a:rPr lang="en-US" sz="1100" i="1" dirty="0" smtClean="0"/>
              <a:t>For up-to-date after pulling from remote:</a:t>
            </a:r>
            <a:r>
              <a:rPr lang="en-US" sz="1100" dirty="0" smtClean="0"/>
              <a:t> </a:t>
            </a:r>
            <a:r>
              <a:rPr lang="en-US" sz="1100" b="1" dirty="0" err="1" smtClean="0">
                <a:solidFill>
                  <a:schemeClr val="accent6">
                    <a:lumMod val="50000"/>
                  </a:schemeClr>
                </a:solidFill>
                <a:latin typeface="Courier New" panose="02070309020205020404" pitchFamily="49" charset="0"/>
                <a:cs typeface="Courier New" panose="02070309020205020404" pitchFamily="49" charset="0"/>
              </a:rPr>
              <a:t>git</a:t>
            </a:r>
            <a:r>
              <a:rPr lang="en-US" sz="1100" b="1" dirty="0" smtClean="0">
                <a:solidFill>
                  <a:schemeClr val="accent6">
                    <a:lumMod val="50000"/>
                  </a:schemeClr>
                </a:solidFill>
                <a:latin typeface="Courier New" panose="02070309020205020404" pitchFamily="49" charset="0"/>
                <a:cs typeface="Courier New" panose="02070309020205020404" pitchFamily="49" charset="0"/>
              </a:rPr>
              <a:t> fetch --all; </a:t>
            </a:r>
            <a:r>
              <a:rPr lang="en-US" sz="1100" b="1" dirty="0" err="1" smtClean="0">
                <a:solidFill>
                  <a:schemeClr val="accent6">
                    <a:lumMod val="50000"/>
                  </a:schemeClr>
                </a:solidFill>
                <a:latin typeface="Courier New" panose="02070309020205020404" pitchFamily="49" charset="0"/>
                <a:cs typeface="Courier New" panose="02070309020205020404" pitchFamily="49" charset="0"/>
              </a:rPr>
              <a:t>git</a:t>
            </a:r>
            <a:r>
              <a:rPr lang="en-US" sz="1100" b="1" dirty="0" smtClean="0">
                <a:solidFill>
                  <a:schemeClr val="accent6">
                    <a:lumMod val="50000"/>
                  </a:schemeClr>
                </a:solidFill>
                <a:latin typeface="Courier New" panose="02070309020205020404" pitchFamily="49" charset="0"/>
                <a:cs typeface="Courier New" panose="02070309020205020404" pitchFamily="49" charset="0"/>
              </a:rPr>
              <a:t> branch -</a:t>
            </a:r>
            <a:r>
              <a:rPr lang="en-US" sz="1100" b="1" dirty="0" err="1" smtClean="0">
                <a:solidFill>
                  <a:schemeClr val="accent6">
                    <a:lumMod val="50000"/>
                  </a:schemeClr>
                </a:solidFill>
                <a:latin typeface="Courier New" panose="02070309020205020404" pitchFamily="49" charset="0"/>
                <a:cs typeface="Courier New" panose="02070309020205020404" pitchFamily="49" charset="0"/>
              </a:rPr>
              <a:t>vv</a:t>
            </a:r>
            <a:endParaRPr lang="en-IN" sz="1100" b="1" dirty="0">
              <a:solidFill>
                <a:schemeClr val="accent6">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368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 calcmode="lin" valueType="num">
                                      <p:cBhvr additive="base">
                                        <p:cTn id="52"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 calcmode="lin" valueType="num">
                                      <p:cBhvr additive="base">
                                        <p:cTn id="58"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18" end="18"/>
                                            </p:txEl>
                                          </p:spTgt>
                                        </p:tgtEl>
                                        <p:attrNameLst>
                                          <p:attrName>style.visibility</p:attrName>
                                        </p:attrNameLst>
                                      </p:cBhvr>
                                      <p:to>
                                        <p:strVal val="visible"/>
                                      </p:to>
                                    </p:set>
                                    <p:anim calcmode="lin" valueType="num">
                                      <p:cBhvr additive="base">
                                        <p:cTn id="64"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3">
                                            <p:txEl>
                                              <p:pRg st="19" end="19"/>
                                            </p:txEl>
                                          </p:spTgt>
                                        </p:tgtEl>
                                        <p:attrNameLst>
                                          <p:attrName>style.visibility</p:attrName>
                                        </p:attrNameLst>
                                      </p:cBhvr>
                                      <p:to>
                                        <p:strVal val="visible"/>
                                      </p:to>
                                    </p:set>
                                    <p:anim calcmode="lin" valueType="num">
                                      <p:cBhvr additive="base">
                                        <p:cTn id="70"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1" presetClass="entr" presetSubtype="0" fill="hold" grpId="0" nodeType="click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p:cTn id="76" dur="1000" fill="hold"/>
                                        <p:tgtEl>
                                          <p:spTgt spid="16"/>
                                        </p:tgtEl>
                                        <p:attrNameLst>
                                          <p:attrName>ppt_w</p:attrName>
                                        </p:attrNameLst>
                                      </p:cBhvr>
                                      <p:tavLst>
                                        <p:tav tm="0">
                                          <p:val>
                                            <p:fltVal val="0"/>
                                          </p:val>
                                        </p:tav>
                                        <p:tav tm="100000">
                                          <p:val>
                                            <p:strVal val="#ppt_w"/>
                                          </p:val>
                                        </p:tav>
                                      </p:tavLst>
                                    </p:anim>
                                    <p:anim calcmode="lin" valueType="num">
                                      <p:cBhvr>
                                        <p:cTn id="77" dur="1000" fill="hold"/>
                                        <p:tgtEl>
                                          <p:spTgt spid="16"/>
                                        </p:tgtEl>
                                        <p:attrNameLst>
                                          <p:attrName>ppt_h</p:attrName>
                                        </p:attrNameLst>
                                      </p:cBhvr>
                                      <p:tavLst>
                                        <p:tav tm="0">
                                          <p:val>
                                            <p:fltVal val="0"/>
                                          </p:val>
                                        </p:tav>
                                        <p:tav tm="100000">
                                          <p:val>
                                            <p:strVal val="#ppt_h"/>
                                          </p:val>
                                        </p:tav>
                                      </p:tavLst>
                                    </p:anim>
                                    <p:anim calcmode="lin" valueType="num">
                                      <p:cBhvr>
                                        <p:cTn id="78" dur="1000" fill="hold"/>
                                        <p:tgtEl>
                                          <p:spTgt spid="16"/>
                                        </p:tgtEl>
                                        <p:attrNameLst>
                                          <p:attrName>style.rotation</p:attrName>
                                        </p:attrNameLst>
                                      </p:cBhvr>
                                      <p:tavLst>
                                        <p:tav tm="0">
                                          <p:val>
                                            <p:fltVal val="90"/>
                                          </p:val>
                                        </p:tav>
                                        <p:tav tm="100000">
                                          <p:val>
                                            <p:fltVal val="0"/>
                                          </p:val>
                                        </p:tav>
                                      </p:tavLst>
                                    </p:anim>
                                    <p:animEffect transition="in" filter="fade">
                                      <p:cBhvr>
                                        <p:cTn id="7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Remote Branches</a:t>
            </a:r>
            <a:endParaRPr lang="en-US" sz="2800" b="1" dirty="0">
              <a:latin typeface="+mj-lt"/>
            </a:endParaRP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5251" y="668215"/>
            <a:ext cx="2947210" cy="261610"/>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smtClean="0"/>
              <a:t>Pulling</a:t>
            </a:r>
            <a:endParaRPr lang="en-IN" sz="1100" b="1" dirty="0"/>
          </a:p>
        </p:txBody>
      </p:sp>
      <p:sp>
        <p:nvSpPr>
          <p:cNvPr id="3" name="Rectangle 2"/>
          <p:cNvSpPr/>
          <p:nvPr/>
        </p:nvSpPr>
        <p:spPr>
          <a:xfrm>
            <a:off x="346974" y="1025668"/>
            <a:ext cx="8797026" cy="261610"/>
          </a:xfrm>
          <a:prstGeom prst="rect">
            <a:avLst/>
          </a:prstGeom>
        </p:spPr>
        <p:txBody>
          <a:bodyPr wrap="square">
            <a:spAutoFit/>
          </a:bodyPr>
          <a:lstStyle/>
          <a:p>
            <a:r>
              <a:rPr lang="en-US" sz="1100" dirty="0" smtClean="0">
                <a:solidFill>
                  <a:schemeClr val="accent6">
                    <a:lumMod val="50000"/>
                  </a:schemeClr>
                </a:solidFill>
                <a:latin typeface="Courier New" panose="02070309020205020404" pitchFamily="49" charset="0"/>
                <a:cs typeface="Courier New" panose="02070309020205020404" pitchFamily="49" charset="0"/>
              </a:rPr>
              <a:t>$ </a:t>
            </a:r>
            <a:r>
              <a:rPr lang="en-US" sz="1100" dirty="0" err="1" smtClean="0">
                <a:solidFill>
                  <a:schemeClr val="accent6">
                    <a:lumMod val="50000"/>
                  </a:schemeClr>
                </a:solidFill>
                <a:latin typeface="Courier New" panose="02070309020205020404" pitchFamily="49" charset="0"/>
                <a:cs typeface="Courier New" panose="02070309020205020404" pitchFamily="49" charset="0"/>
              </a:rPr>
              <a:t>git</a:t>
            </a:r>
            <a:r>
              <a:rPr lang="en-US" sz="1100" dirty="0" smtClean="0">
                <a:solidFill>
                  <a:schemeClr val="accent6">
                    <a:lumMod val="50000"/>
                  </a:schemeClr>
                </a:solidFill>
                <a:latin typeface="Courier New" panose="02070309020205020404" pitchFamily="49" charset="0"/>
                <a:cs typeface="Courier New" panose="02070309020205020404" pitchFamily="49" charset="0"/>
              </a:rPr>
              <a:t> pull</a:t>
            </a:r>
          </a:p>
        </p:txBody>
      </p:sp>
      <p:sp>
        <p:nvSpPr>
          <p:cNvPr id="8" name="TextBox 7"/>
          <p:cNvSpPr txBox="1"/>
          <p:nvPr/>
        </p:nvSpPr>
        <p:spPr>
          <a:xfrm>
            <a:off x="323529" y="1465380"/>
            <a:ext cx="2947210" cy="261610"/>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smtClean="0"/>
              <a:t>Deleting Remote Branches</a:t>
            </a:r>
            <a:endParaRPr lang="en-IN" sz="1100" b="1" dirty="0"/>
          </a:p>
        </p:txBody>
      </p:sp>
      <p:sp>
        <p:nvSpPr>
          <p:cNvPr id="9" name="Rectangle 8"/>
          <p:cNvSpPr/>
          <p:nvPr/>
        </p:nvSpPr>
        <p:spPr>
          <a:xfrm>
            <a:off x="335252" y="1822833"/>
            <a:ext cx="8797026" cy="600164"/>
          </a:xfrm>
          <a:prstGeom prst="rect">
            <a:avLst/>
          </a:prstGeom>
        </p:spPr>
        <p:txBody>
          <a:bodyPr wrap="square">
            <a:spAutoFit/>
          </a:bodyPr>
          <a:lstStyle/>
          <a:p>
            <a:r>
              <a:rPr lang="en-IN" sz="1100" b="1" dirty="0" smtClean="0">
                <a:solidFill>
                  <a:schemeClr val="bg2"/>
                </a:solidFill>
                <a:latin typeface="Courier New" panose="02070309020205020404" pitchFamily="49" charset="0"/>
                <a:cs typeface="Courier New" panose="02070309020205020404" pitchFamily="49" charset="0"/>
              </a:rPr>
              <a:t>$ </a:t>
            </a:r>
            <a:r>
              <a:rPr lang="en-IN" sz="1100" dirty="0">
                <a:solidFill>
                  <a:schemeClr val="bg2"/>
                </a:solidFill>
                <a:latin typeface="Courier New" panose="02070309020205020404" pitchFamily="49" charset="0"/>
                <a:cs typeface="Courier New" panose="02070309020205020404" pitchFamily="49" charset="0"/>
              </a:rPr>
              <a:t>git push origin --delete </a:t>
            </a:r>
            <a:r>
              <a:rPr lang="en-IN" sz="1100" dirty="0" err="1">
                <a:solidFill>
                  <a:schemeClr val="bg2"/>
                </a:solidFill>
                <a:latin typeface="Courier New" panose="02070309020205020404" pitchFamily="49" charset="0"/>
                <a:cs typeface="Courier New" panose="02070309020205020404" pitchFamily="49" charset="0"/>
              </a:rPr>
              <a:t>serverfix</a:t>
            </a:r>
            <a:endParaRPr lang="en-IN" sz="1100" dirty="0">
              <a:solidFill>
                <a:schemeClr val="bg2"/>
              </a:solidFill>
              <a:latin typeface="Courier New" panose="02070309020205020404" pitchFamily="49" charset="0"/>
              <a:cs typeface="Courier New" panose="02070309020205020404" pitchFamily="49" charset="0"/>
            </a:endParaRPr>
          </a:p>
          <a:p>
            <a:r>
              <a:rPr lang="en-IN" sz="1100" dirty="0">
                <a:solidFill>
                  <a:schemeClr val="bg2"/>
                </a:solidFill>
                <a:latin typeface="Courier New" panose="02070309020205020404" pitchFamily="49" charset="0"/>
                <a:cs typeface="Courier New" panose="02070309020205020404" pitchFamily="49" charset="0"/>
              </a:rPr>
              <a:t>To https://github.com/schacon/simplegit</a:t>
            </a:r>
          </a:p>
          <a:p>
            <a:r>
              <a:rPr lang="en-IN" sz="1100" dirty="0" smtClean="0">
                <a:solidFill>
                  <a:schemeClr val="bg2"/>
                </a:solidFill>
                <a:latin typeface="Courier New" panose="02070309020205020404" pitchFamily="49" charset="0"/>
                <a:cs typeface="Courier New" panose="02070309020205020404" pitchFamily="49" charset="0"/>
              </a:rPr>
              <a:t>  - </a:t>
            </a:r>
            <a:r>
              <a:rPr lang="en-IN" sz="1100" dirty="0">
                <a:solidFill>
                  <a:schemeClr val="bg2"/>
                </a:solidFill>
                <a:latin typeface="Courier New" panose="02070309020205020404" pitchFamily="49" charset="0"/>
                <a:cs typeface="Courier New" panose="02070309020205020404" pitchFamily="49" charset="0"/>
              </a:rPr>
              <a:t>[deleted] </a:t>
            </a:r>
            <a:r>
              <a:rPr lang="en-IN" sz="1100" dirty="0" smtClean="0">
                <a:solidFill>
                  <a:schemeClr val="bg2"/>
                </a:solidFill>
                <a:latin typeface="Courier New" panose="02070309020205020404" pitchFamily="49" charset="0"/>
                <a:cs typeface="Courier New" panose="02070309020205020404" pitchFamily="49" charset="0"/>
              </a:rPr>
              <a:t>	</a:t>
            </a:r>
            <a:r>
              <a:rPr lang="en-IN" sz="1100" dirty="0" err="1" smtClean="0">
                <a:solidFill>
                  <a:schemeClr val="bg2"/>
                </a:solidFill>
                <a:latin typeface="Courier New" panose="02070309020205020404" pitchFamily="49" charset="0"/>
                <a:cs typeface="Courier New" panose="02070309020205020404" pitchFamily="49" charset="0"/>
              </a:rPr>
              <a:t>serverfix</a:t>
            </a:r>
            <a:endParaRPr lang="en-US" sz="1100" dirty="0" smtClean="0">
              <a:solidFill>
                <a:schemeClr val="bg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319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Rebasing</a:t>
            </a:r>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5251" y="668215"/>
            <a:ext cx="2947210" cy="261610"/>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smtClean="0"/>
              <a:t>The Basic Rebase</a:t>
            </a:r>
            <a:endParaRPr lang="en-IN" sz="1100" b="1" dirty="0"/>
          </a:p>
        </p:txBody>
      </p:sp>
      <p:pic>
        <p:nvPicPr>
          <p:cNvPr id="6" name="Picture 5"/>
          <p:cNvPicPr>
            <a:picLocks noChangeAspect="1"/>
          </p:cNvPicPr>
          <p:nvPr/>
        </p:nvPicPr>
        <p:blipFill>
          <a:blip r:embed="rId4"/>
          <a:stretch>
            <a:fillRect/>
          </a:stretch>
        </p:blipFill>
        <p:spPr>
          <a:xfrm>
            <a:off x="597006" y="876405"/>
            <a:ext cx="2732347" cy="1340094"/>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2626862628"/>
              </p:ext>
            </p:extLst>
          </p:nvPr>
        </p:nvGraphicFramePr>
        <p:xfrm>
          <a:off x="5064369" y="929825"/>
          <a:ext cx="3330453" cy="1286674"/>
        </p:xfrm>
        <a:graphic>
          <a:graphicData uri="http://schemas.openxmlformats.org/presentationml/2006/ole">
            <mc:AlternateContent xmlns:mc="http://schemas.openxmlformats.org/markup-compatibility/2006">
              <mc:Choice xmlns:v="urn:schemas-microsoft-com:vml" Requires="v">
                <p:oleObj spid="_x0000_s10340" name="Bitmap Image" r:id="rId5" imgW="6543720" imgH="2352600" progId="Paint.Picture">
                  <p:embed/>
                </p:oleObj>
              </mc:Choice>
              <mc:Fallback>
                <p:oleObj name="Bitmap Image" r:id="rId5" imgW="6543720" imgH="2352600" progId="Paint.Picture">
                  <p:embed/>
                  <p:pic>
                    <p:nvPicPr>
                      <p:cNvPr id="0" name=""/>
                      <p:cNvPicPr/>
                      <p:nvPr/>
                    </p:nvPicPr>
                    <p:blipFill>
                      <a:blip r:embed="rId6"/>
                      <a:stretch>
                        <a:fillRect/>
                      </a:stretch>
                    </p:blipFill>
                    <p:spPr>
                      <a:xfrm>
                        <a:off x="5064369" y="929825"/>
                        <a:ext cx="3330453" cy="1286674"/>
                      </a:xfrm>
                      <a:prstGeom prst="rect">
                        <a:avLst/>
                      </a:prstGeom>
                    </p:spPr>
                  </p:pic>
                </p:oleObj>
              </mc:Fallback>
            </mc:AlternateContent>
          </a:graphicData>
        </a:graphic>
      </p:graphicFrame>
      <p:sp>
        <p:nvSpPr>
          <p:cNvPr id="11" name="Rectangle 10"/>
          <p:cNvSpPr/>
          <p:nvPr/>
        </p:nvSpPr>
        <p:spPr>
          <a:xfrm>
            <a:off x="335250" y="2392321"/>
            <a:ext cx="4459488" cy="707886"/>
          </a:xfrm>
          <a:prstGeom prst="rect">
            <a:avLst/>
          </a:prstGeom>
        </p:spPr>
        <p:txBody>
          <a:bodyPr wrap="square">
            <a:spAutoFit/>
          </a:bodyPr>
          <a:lstStyle/>
          <a:p>
            <a:r>
              <a:rPr lang="en-IN" sz="1000" dirty="0">
                <a:solidFill>
                  <a:srgbClr val="009A00"/>
                </a:solidFill>
                <a:latin typeface="Courier New" panose="02070309020205020404" pitchFamily="49" charset="0"/>
                <a:cs typeface="Courier New" panose="02070309020205020404" pitchFamily="49" charset="0"/>
              </a:rPr>
              <a:t>$ </a:t>
            </a:r>
            <a:r>
              <a:rPr lang="en-IN" sz="1000" dirty="0">
                <a:solidFill>
                  <a:srgbClr val="000000"/>
                </a:solidFill>
                <a:latin typeface="Courier New" panose="02070309020205020404" pitchFamily="49" charset="0"/>
                <a:cs typeface="Courier New" panose="02070309020205020404" pitchFamily="49" charset="0"/>
              </a:rPr>
              <a:t>git checkout experiment</a:t>
            </a:r>
          </a:p>
          <a:p>
            <a:r>
              <a:rPr lang="en-IN" sz="1000" dirty="0">
                <a:solidFill>
                  <a:srgbClr val="009A00"/>
                </a:solidFill>
                <a:latin typeface="Courier New" panose="02070309020205020404" pitchFamily="49" charset="0"/>
                <a:cs typeface="Courier New" panose="02070309020205020404" pitchFamily="49" charset="0"/>
              </a:rPr>
              <a:t>$ </a:t>
            </a:r>
            <a:r>
              <a:rPr lang="en-IN" sz="1000" dirty="0">
                <a:solidFill>
                  <a:srgbClr val="000000"/>
                </a:solidFill>
                <a:latin typeface="Courier New" panose="02070309020205020404" pitchFamily="49" charset="0"/>
                <a:cs typeface="Courier New" panose="02070309020205020404" pitchFamily="49" charset="0"/>
              </a:rPr>
              <a:t>git rebase master</a:t>
            </a:r>
          </a:p>
          <a:p>
            <a:r>
              <a:rPr lang="en-US" sz="1000" dirty="0">
                <a:solidFill>
                  <a:srgbClr val="555555"/>
                </a:solidFill>
                <a:latin typeface="Courier New" panose="02070309020205020404" pitchFamily="49" charset="0"/>
                <a:cs typeface="Courier New" panose="02070309020205020404" pitchFamily="49" charset="0"/>
              </a:rPr>
              <a:t>First, rewinding head to replay your work on top </a:t>
            </a:r>
            <a:r>
              <a:rPr lang="en-US" sz="1000" dirty="0" smtClean="0">
                <a:solidFill>
                  <a:srgbClr val="555555"/>
                </a:solidFill>
                <a:latin typeface="Courier New" panose="02070309020205020404" pitchFamily="49" charset="0"/>
                <a:cs typeface="Courier New" panose="02070309020205020404" pitchFamily="49" charset="0"/>
              </a:rPr>
              <a:t>of it..</a:t>
            </a:r>
            <a:endParaRPr lang="en-US" sz="1000" dirty="0">
              <a:solidFill>
                <a:srgbClr val="555555"/>
              </a:solidFill>
              <a:latin typeface="Courier New" panose="02070309020205020404" pitchFamily="49" charset="0"/>
              <a:cs typeface="Courier New" panose="02070309020205020404" pitchFamily="49" charset="0"/>
            </a:endParaRPr>
          </a:p>
          <a:p>
            <a:r>
              <a:rPr lang="en-IN" sz="1000" dirty="0">
                <a:solidFill>
                  <a:srgbClr val="555555"/>
                </a:solidFill>
                <a:latin typeface="Courier New" panose="02070309020205020404" pitchFamily="49" charset="0"/>
                <a:cs typeface="Courier New" panose="02070309020205020404" pitchFamily="49" charset="0"/>
              </a:rPr>
              <a:t>Applying: added staged command</a:t>
            </a:r>
            <a:endParaRPr lang="en-IN" sz="1000" dirty="0">
              <a:latin typeface="Courier New" panose="02070309020205020404" pitchFamily="49" charset="0"/>
              <a:cs typeface="Courier New" panose="02070309020205020404" pitchFamily="49"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631272583"/>
              </p:ext>
            </p:extLst>
          </p:nvPr>
        </p:nvGraphicFramePr>
        <p:xfrm>
          <a:off x="4583722" y="2359920"/>
          <a:ext cx="4560277" cy="1058545"/>
        </p:xfrm>
        <a:graphic>
          <a:graphicData uri="http://schemas.openxmlformats.org/presentationml/2006/ole">
            <mc:AlternateContent xmlns:mc="http://schemas.openxmlformats.org/markup-compatibility/2006">
              <mc:Choice xmlns:v="urn:schemas-microsoft-com:vml" Requires="v">
                <p:oleObj spid="_x0000_s10341" name="Bitmap Image" r:id="rId7" imgW="8210520" imgH="1733400" progId="Paint.Picture">
                  <p:embed/>
                </p:oleObj>
              </mc:Choice>
              <mc:Fallback>
                <p:oleObj name="Bitmap Image" r:id="rId7" imgW="8210520" imgH="1733400" progId="Paint.Picture">
                  <p:embed/>
                  <p:pic>
                    <p:nvPicPr>
                      <p:cNvPr id="0" name=""/>
                      <p:cNvPicPr/>
                      <p:nvPr/>
                    </p:nvPicPr>
                    <p:blipFill>
                      <a:blip r:embed="rId8"/>
                      <a:stretch>
                        <a:fillRect/>
                      </a:stretch>
                    </p:blipFill>
                    <p:spPr>
                      <a:xfrm>
                        <a:off x="4583722" y="2359920"/>
                        <a:ext cx="4560277" cy="1058545"/>
                      </a:xfrm>
                      <a:prstGeom prst="rect">
                        <a:avLst/>
                      </a:prstGeom>
                    </p:spPr>
                  </p:pic>
                </p:oleObj>
              </mc:Fallback>
            </mc:AlternateContent>
          </a:graphicData>
        </a:graphic>
      </p:graphicFrame>
      <p:sp>
        <p:nvSpPr>
          <p:cNvPr id="15" name="Rectangle 14"/>
          <p:cNvSpPr/>
          <p:nvPr/>
        </p:nvSpPr>
        <p:spPr>
          <a:xfrm>
            <a:off x="335250" y="3551223"/>
            <a:ext cx="4572000" cy="430887"/>
          </a:xfrm>
          <a:prstGeom prst="rect">
            <a:avLst/>
          </a:prstGeom>
        </p:spPr>
        <p:txBody>
          <a:bodyPr>
            <a:spAutoFit/>
          </a:bodyPr>
          <a:lstStyle/>
          <a:p>
            <a:r>
              <a:rPr lang="en-IN" sz="1100" dirty="0">
                <a:solidFill>
                  <a:schemeClr val="bg2"/>
                </a:solidFill>
                <a:latin typeface="Courier New" panose="02070309020205020404" pitchFamily="49" charset="0"/>
                <a:cs typeface="Courier New" panose="02070309020205020404" pitchFamily="49" charset="0"/>
              </a:rPr>
              <a:t>$ git checkout master</a:t>
            </a:r>
          </a:p>
          <a:p>
            <a:r>
              <a:rPr lang="en-IN" sz="1100" dirty="0">
                <a:solidFill>
                  <a:schemeClr val="bg2"/>
                </a:solidFill>
                <a:latin typeface="Courier New" panose="02070309020205020404" pitchFamily="49" charset="0"/>
                <a:cs typeface="Courier New" panose="02070309020205020404" pitchFamily="49" charset="0"/>
              </a:rPr>
              <a:t>$ git merge experiment</a:t>
            </a:r>
          </a:p>
        </p:txBody>
      </p:sp>
      <p:pic>
        <p:nvPicPr>
          <p:cNvPr id="16" name="Picture 15"/>
          <p:cNvPicPr>
            <a:picLocks noChangeAspect="1"/>
          </p:cNvPicPr>
          <p:nvPr/>
        </p:nvPicPr>
        <p:blipFill>
          <a:blip r:embed="rId9"/>
          <a:stretch>
            <a:fillRect/>
          </a:stretch>
        </p:blipFill>
        <p:spPr>
          <a:xfrm>
            <a:off x="3573173" y="3451874"/>
            <a:ext cx="5560349" cy="1214919"/>
          </a:xfrm>
          <a:prstGeom prst="rect">
            <a:avLst/>
          </a:prstGeom>
        </p:spPr>
      </p:pic>
    </p:spTree>
    <p:extLst>
      <p:ext uri="{BB962C8B-B14F-4D97-AF65-F5344CB8AC3E}">
        <p14:creationId xmlns:p14="http://schemas.microsoft.com/office/powerpoint/2010/main" val="212299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Rebasing</a:t>
            </a:r>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5251" y="668215"/>
            <a:ext cx="2947210" cy="261610"/>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smtClean="0"/>
              <a:t>More Interesting Rebases</a:t>
            </a:r>
            <a:endParaRPr lang="en-IN" sz="1100" b="1" dirty="0"/>
          </a:p>
        </p:txBody>
      </p:sp>
      <p:sp>
        <p:nvSpPr>
          <p:cNvPr id="15" name="Rectangle 14"/>
          <p:cNvSpPr/>
          <p:nvPr/>
        </p:nvSpPr>
        <p:spPr>
          <a:xfrm>
            <a:off x="335250" y="2460977"/>
            <a:ext cx="4572000" cy="261610"/>
          </a:xfrm>
          <a:prstGeom prst="rect">
            <a:avLst/>
          </a:prstGeom>
        </p:spPr>
        <p:txBody>
          <a:bodyPr>
            <a:spAutoFit/>
          </a:bodyPr>
          <a:lstStyle/>
          <a:p>
            <a:r>
              <a:rPr lang="en-IN" sz="1100" dirty="0">
                <a:solidFill>
                  <a:schemeClr val="bg2"/>
                </a:solidFill>
                <a:latin typeface="Courier New" panose="02070309020205020404" pitchFamily="49" charset="0"/>
                <a:cs typeface="Courier New" panose="02070309020205020404" pitchFamily="49" charset="0"/>
              </a:rPr>
              <a:t>$ git rebase --onto master server client</a:t>
            </a:r>
          </a:p>
        </p:txBody>
      </p:sp>
      <p:pic>
        <p:nvPicPr>
          <p:cNvPr id="3" name="Picture 2"/>
          <p:cNvPicPr>
            <a:picLocks noChangeAspect="1"/>
          </p:cNvPicPr>
          <p:nvPr/>
        </p:nvPicPr>
        <p:blipFill>
          <a:blip r:embed="rId4"/>
          <a:stretch>
            <a:fillRect/>
          </a:stretch>
        </p:blipFill>
        <p:spPr>
          <a:xfrm>
            <a:off x="2685543" y="562708"/>
            <a:ext cx="5310044" cy="1969477"/>
          </a:xfrm>
          <a:prstGeom prst="rect">
            <a:avLst/>
          </a:prstGeom>
        </p:spPr>
      </p:pic>
      <p:sp>
        <p:nvSpPr>
          <p:cNvPr id="13" name="Rectangle 12"/>
          <p:cNvSpPr/>
          <p:nvPr/>
        </p:nvSpPr>
        <p:spPr>
          <a:xfrm>
            <a:off x="4508001" y="1411514"/>
            <a:ext cx="292119" cy="338554"/>
          </a:xfrm>
          <a:prstGeom prst="rect">
            <a:avLst/>
          </a:prstGeom>
        </p:spPr>
        <p:txBody>
          <a:bodyPr wrap="square">
            <a:spAutoFit/>
          </a:bodyPr>
          <a:lstStyle/>
          <a:p>
            <a:r>
              <a:rPr lang="en-IN" sz="1600" b="1" dirty="0" smtClean="0">
                <a:solidFill>
                  <a:schemeClr val="tx1">
                    <a:lumMod val="60000"/>
                    <a:lumOff val="40000"/>
                  </a:schemeClr>
                </a:solidFill>
                <a:latin typeface="Courier New" panose="02070309020205020404" pitchFamily="49" charset="0"/>
                <a:cs typeface="Courier New" panose="02070309020205020404" pitchFamily="49" charset="0"/>
                <a:sym typeface="Wingdings" panose="05000000000000000000" pitchFamily="2" charset="2"/>
              </a:rPr>
              <a:t></a:t>
            </a:r>
            <a:endParaRPr lang="en-IN" sz="1600" b="1" dirty="0">
              <a:solidFill>
                <a:schemeClr val="tx1">
                  <a:lumMod val="60000"/>
                  <a:lumOff val="40000"/>
                </a:schemeClr>
              </a:solidFill>
              <a:latin typeface="Courier New" panose="02070309020205020404" pitchFamily="49" charset="0"/>
              <a:cs typeface="Courier New" panose="02070309020205020404" pitchFamily="49" charset="0"/>
            </a:endParaRPr>
          </a:p>
        </p:txBody>
      </p:sp>
      <p:sp>
        <p:nvSpPr>
          <p:cNvPr id="14" name="Rectangle 13"/>
          <p:cNvSpPr/>
          <p:nvPr/>
        </p:nvSpPr>
        <p:spPr>
          <a:xfrm>
            <a:off x="6629878" y="1875488"/>
            <a:ext cx="292119" cy="338554"/>
          </a:xfrm>
          <a:prstGeom prst="rect">
            <a:avLst/>
          </a:prstGeom>
        </p:spPr>
        <p:txBody>
          <a:bodyPr wrap="square">
            <a:spAutoFit/>
          </a:bodyPr>
          <a:lstStyle/>
          <a:p>
            <a:r>
              <a:rPr lang="en-IN" sz="1600" b="1" dirty="0" smtClean="0">
                <a:solidFill>
                  <a:schemeClr val="tx1">
                    <a:lumMod val="60000"/>
                    <a:lumOff val="40000"/>
                  </a:schemeClr>
                </a:solidFill>
                <a:latin typeface="Courier New" panose="02070309020205020404" pitchFamily="49" charset="0"/>
                <a:cs typeface="Courier New" panose="02070309020205020404" pitchFamily="49" charset="0"/>
                <a:sym typeface="Wingdings" panose="05000000000000000000" pitchFamily="2" charset="2"/>
              </a:rPr>
              <a:t></a:t>
            </a:r>
            <a:endParaRPr lang="en-IN" sz="1600" b="1" dirty="0">
              <a:solidFill>
                <a:schemeClr val="tx1">
                  <a:lumMod val="60000"/>
                  <a:lumOff val="40000"/>
                </a:schemeClr>
              </a:solidFill>
              <a:latin typeface="Courier New" panose="02070309020205020404" pitchFamily="49" charset="0"/>
              <a:cs typeface="Courier New" panose="02070309020205020404" pitchFamily="49" charset="0"/>
            </a:endParaRPr>
          </a:p>
        </p:txBody>
      </p:sp>
      <p:sp>
        <p:nvSpPr>
          <p:cNvPr id="17" name="Rectangle 16"/>
          <p:cNvSpPr/>
          <p:nvPr/>
        </p:nvSpPr>
        <p:spPr>
          <a:xfrm>
            <a:off x="6629878" y="1218791"/>
            <a:ext cx="292119" cy="338554"/>
          </a:xfrm>
          <a:prstGeom prst="rect">
            <a:avLst/>
          </a:prstGeom>
        </p:spPr>
        <p:txBody>
          <a:bodyPr wrap="square">
            <a:spAutoFit/>
          </a:bodyPr>
          <a:lstStyle/>
          <a:p>
            <a:r>
              <a:rPr lang="en-IN" sz="1600" b="1" dirty="0" smtClean="0">
                <a:solidFill>
                  <a:schemeClr val="tx1">
                    <a:lumMod val="60000"/>
                    <a:lumOff val="40000"/>
                  </a:schemeClr>
                </a:solidFill>
                <a:latin typeface="Courier New" panose="02070309020205020404" pitchFamily="49" charset="0"/>
                <a:cs typeface="Courier New" panose="02070309020205020404" pitchFamily="49" charset="0"/>
                <a:sym typeface="Wingdings" panose="05000000000000000000" pitchFamily="2" charset="2"/>
              </a:rPr>
              <a:t></a:t>
            </a:r>
            <a:endParaRPr lang="en-IN" sz="1600" b="1" dirty="0">
              <a:solidFill>
                <a:schemeClr val="tx1">
                  <a:lumMod val="60000"/>
                  <a:lumOff val="40000"/>
                </a:schemeClr>
              </a:solidFill>
              <a:latin typeface="Courier New" panose="02070309020205020404" pitchFamily="49" charset="0"/>
              <a:cs typeface="Courier New" panose="02070309020205020404" pitchFamily="49"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744745036"/>
              </p:ext>
            </p:extLst>
          </p:nvPr>
        </p:nvGraphicFramePr>
        <p:xfrm>
          <a:off x="2426676" y="2696683"/>
          <a:ext cx="6365632" cy="1928980"/>
        </p:xfrm>
        <a:graphic>
          <a:graphicData uri="http://schemas.openxmlformats.org/presentationml/2006/ole">
            <mc:AlternateContent xmlns:mc="http://schemas.openxmlformats.org/markup-compatibility/2006">
              <mc:Choice xmlns:v="urn:schemas-microsoft-com:vml" Requires="v">
                <p:oleObj spid="_x0000_s11302" name="Bitmap Image" r:id="rId5" imgW="8172360" imgH="2476440" progId="Paint.Picture">
                  <p:embed/>
                </p:oleObj>
              </mc:Choice>
              <mc:Fallback>
                <p:oleObj name="Bitmap Image" r:id="rId5" imgW="8172360" imgH="2476440" progId="Paint.Picture">
                  <p:embed/>
                  <p:pic>
                    <p:nvPicPr>
                      <p:cNvPr id="0" name=""/>
                      <p:cNvPicPr/>
                      <p:nvPr/>
                    </p:nvPicPr>
                    <p:blipFill>
                      <a:blip r:embed="rId6"/>
                      <a:stretch>
                        <a:fillRect/>
                      </a:stretch>
                    </p:blipFill>
                    <p:spPr>
                      <a:xfrm>
                        <a:off x="2426676" y="2696683"/>
                        <a:ext cx="6365632" cy="1928980"/>
                      </a:xfrm>
                      <a:prstGeom prst="rect">
                        <a:avLst/>
                      </a:prstGeom>
                    </p:spPr>
                  </p:pic>
                </p:oleObj>
              </mc:Fallback>
            </mc:AlternateContent>
          </a:graphicData>
        </a:graphic>
      </p:graphicFrame>
    </p:spTree>
    <p:extLst>
      <p:ext uri="{BB962C8B-B14F-4D97-AF65-F5344CB8AC3E}">
        <p14:creationId xmlns:p14="http://schemas.microsoft.com/office/powerpoint/2010/main" val="50176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p:bldP spid="14"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Rebasing</a:t>
            </a:r>
            <a:endParaRPr lang="en-US" sz="2800" b="1" dirty="0">
              <a:latin typeface="+mj-lt"/>
            </a:endParaRP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5251" y="668215"/>
            <a:ext cx="2947210" cy="261610"/>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smtClean="0"/>
              <a:t>More Interesting Rebases</a:t>
            </a:r>
            <a:endParaRPr lang="en-IN" sz="1100" b="1" dirty="0"/>
          </a:p>
        </p:txBody>
      </p:sp>
      <p:sp>
        <p:nvSpPr>
          <p:cNvPr id="3" name="Rectangle 2"/>
          <p:cNvSpPr/>
          <p:nvPr/>
        </p:nvSpPr>
        <p:spPr>
          <a:xfrm>
            <a:off x="346974" y="920161"/>
            <a:ext cx="8797026" cy="769441"/>
          </a:xfrm>
          <a:prstGeom prst="rect">
            <a:avLst/>
          </a:prstGeom>
        </p:spPr>
        <p:txBody>
          <a:bodyPr wrap="square">
            <a:spAutoFit/>
          </a:bodyPr>
          <a:lstStyle/>
          <a:p>
            <a:r>
              <a:rPr lang="fr-FR" sz="1100" dirty="0">
                <a:solidFill>
                  <a:schemeClr val="accent6">
                    <a:lumMod val="50000"/>
                  </a:schemeClr>
                </a:solidFill>
                <a:latin typeface="Courier New" panose="02070309020205020404" pitchFamily="49" charset="0"/>
                <a:cs typeface="Courier New" panose="02070309020205020404" pitchFamily="49" charset="0"/>
              </a:rPr>
              <a:t>$ git </a:t>
            </a:r>
            <a:r>
              <a:rPr lang="fr-FR" sz="1100" dirty="0" err="1">
                <a:solidFill>
                  <a:schemeClr val="accent6">
                    <a:lumMod val="50000"/>
                  </a:schemeClr>
                </a:solidFill>
                <a:latin typeface="Courier New" panose="02070309020205020404" pitchFamily="49" charset="0"/>
                <a:cs typeface="Courier New" panose="02070309020205020404" pitchFamily="49" charset="0"/>
              </a:rPr>
              <a:t>checkout</a:t>
            </a:r>
            <a:r>
              <a:rPr lang="fr-FR" sz="1100" dirty="0">
                <a:solidFill>
                  <a:schemeClr val="accent6">
                    <a:lumMod val="50000"/>
                  </a:schemeClr>
                </a:solidFill>
                <a:latin typeface="Courier New" panose="02070309020205020404" pitchFamily="49" charset="0"/>
                <a:cs typeface="Courier New" panose="02070309020205020404" pitchFamily="49" charset="0"/>
              </a:rPr>
              <a:t> master</a:t>
            </a:r>
          </a:p>
          <a:p>
            <a:r>
              <a:rPr lang="fr-FR" sz="1100" dirty="0">
                <a:solidFill>
                  <a:schemeClr val="accent6">
                    <a:lumMod val="50000"/>
                  </a:schemeClr>
                </a:solidFill>
                <a:latin typeface="Courier New" panose="02070309020205020404" pitchFamily="49" charset="0"/>
                <a:cs typeface="Courier New" panose="02070309020205020404" pitchFamily="49" charset="0"/>
              </a:rPr>
              <a:t>$ git </a:t>
            </a:r>
            <a:r>
              <a:rPr lang="fr-FR" sz="1100" dirty="0" err="1">
                <a:solidFill>
                  <a:schemeClr val="accent6">
                    <a:lumMod val="50000"/>
                  </a:schemeClr>
                </a:solidFill>
                <a:latin typeface="Courier New" panose="02070309020205020404" pitchFamily="49" charset="0"/>
                <a:cs typeface="Courier New" panose="02070309020205020404" pitchFamily="49" charset="0"/>
              </a:rPr>
              <a:t>merge</a:t>
            </a:r>
            <a:r>
              <a:rPr lang="fr-FR" sz="1100" dirty="0">
                <a:solidFill>
                  <a:schemeClr val="accent6">
                    <a:lumMod val="50000"/>
                  </a:schemeClr>
                </a:solidFill>
                <a:latin typeface="Courier New" panose="02070309020205020404" pitchFamily="49" charset="0"/>
                <a:cs typeface="Courier New" panose="02070309020205020404" pitchFamily="49" charset="0"/>
              </a:rPr>
              <a:t> client</a:t>
            </a:r>
            <a:endParaRPr lang="en-US" sz="1100" dirty="0" smtClean="0">
              <a:solidFill>
                <a:schemeClr val="accent6">
                  <a:lumMod val="50000"/>
                </a:schemeClr>
              </a:solidFill>
              <a:latin typeface="Courier New" panose="02070309020205020404" pitchFamily="49" charset="0"/>
              <a:cs typeface="Courier New" panose="02070309020205020404" pitchFamily="49" charset="0"/>
            </a:endParaRPr>
          </a:p>
          <a:p>
            <a:endParaRPr lang="en-US" sz="1100" dirty="0" smtClean="0">
              <a:solidFill>
                <a:schemeClr val="accent6">
                  <a:lumMod val="50000"/>
                </a:schemeClr>
              </a:solidFill>
              <a:latin typeface="Courier New" panose="02070309020205020404" pitchFamily="49" charset="0"/>
              <a:cs typeface="Courier New" panose="02070309020205020404" pitchFamily="49" charset="0"/>
            </a:endParaRPr>
          </a:p>
          <a:p>
            <a:endParaRPr lang="en-US" sz="1100" dirty="0" smtClean="0">
              <a:solidFill>
                <a:schemeClr val="accent6">
                  <a:lumMod val="50000"/>
                </a:schemeClr>
              </a:solidFill>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3"/>
          <a:stretch>
            <a:fillRect/>
          </a:stretch>
        </p:blipFill>
        <p:spPr>
          <a:xfrm>
            <a:off x="5205046" y="36647"/>
            <a:ext cx="3938954" cy="1357720"/>
          </a:xfrm>
          <a:prstGeom prst="rect">
            <a:avLst/>
          </a:prstGeom>
        </p:spPr>
      </p:pic>
      <p:pic>
        <p:nvPicPr>
          <p:cNvPr id="6" name="Picture 5"/>
          <p:cNvPicPr>
            <a:picLocks noChangeAspect="1"/>
          </p:cNvPicPr>
          <p:nvPr/>
        </p:nvPicPr>
        <p:blipFill>
          <a:blip r:embed="rId4"/>
          <a:stretch>
            <a:fillRect/>
          </a:stretch>
        </p:blipFill>
        <p:spPr>
          <a:xfrm>
            <a:off x="423863" y="1283313"/>
            <a:ext cx="4874968" cy="1169769"/>
          </a:xfrm>
          <a:prstGeom prst="rect">
            <a:avLst/>
          </a:prstGeom>
        </p:spPr>
      </p:pic>
      <p:sp>
        <p:nvSpPr>
          <p:cNvPr id="9" name="Rectangle 8"/>
          <p:cNvSpPr/>
          <p:nvPr/>
        </p:nvSpPr>
        <p:spPr>
          <a:xfrm>
            <a:off x="346974" y="2554547"/>
            <a:ext cx="2393604" cy="261610"/>
          </a:xfrm>
          <a:prstGeom prst="rect">
            <a:avLst/>
          </a:prstGeom>
        </p:spPr>
        <p:txBody>
          <a:bodyPr wrap="none">
            <a:spAutoFit/>
          </a:bodyPr>
          <a:lstStyle/>
          <a:p>
            <a:r>
              <a:rPr lang="en-IN" sz="1100" dirty="0" smtClean="0">
                <a:solidFill>
                  <a:srgbClr val="000000"/>
                </a:solidFill>
                <a:latin typeface="Courier New" panose="02070309020205020404" pitchFamily="49" charset="0"/>
                <a:cs typeface="Courier New" panose="02070309020205020404" pitchFamily="49" charset="0"/>
              </a:rPr>
              <a:t>$ git </a:t>
            </a:r>
            <a:r>
              <a:rPr lang="en-IN" sz="1100" dirty="0">
                <a:solidFill>
                  <a:srgbClr val="000000"/>
                </a:solidFill>
                <a:latin typeface="Courier New" panose="02070309020205020404" pitchFamily="49" charset="0"/>
                <a:cs typeface="Courier New" panose="02070309020205020404" pitchFamily="49" charset="0"/>
              </a:rPr>
              <a:t>rebase master server</a:t>
            </a:r>
          </a:p>
        </p:txBody>
      </p:sp>
      <p:pic>
        <p:nvPicPr>
          <p:cNvPr id="10" name="Picture 9"/>
          <p:cNvPicPr>
            <a:picLocks noChangeAspect="1"/>
          </p:cNvPicPr>
          <p:nvPr/>
        </p:nvPicPr>
        <p:blipFill>
          <a:blip r:embed="rId5"/>
          <a:stretch>
            <a:fillRect/>
          </a:stretch>
        </p:blipFill>
        <p:spPr>
          <a:xfrm>
            <a:off x="418208" y="2726302"/>
            <a:ext cx="6639084" cy="802402"/>
          </a:xfrm>
          <a:prstGeom prst="rect">
            <a:avLst/>
          </a:prstGeom>
        </p:spPr>
      </p:pic>
      <p:sp>
        <p:nvSpPr>
          <p:cNvPr id="11" name="Rectangle 10"/>
          <p:cNvSpPr/>
          <p:nvPr/>
        </p:nvSpPr>
        <p:spPr>
          <a:xfrm>
            <a:off x="323528" y="3591585"/>
            <a:ext cx="4572000" cy="769441"/>
          </a:xfrm>
          <a:prstGeom prst="rect">
            <a:avLst/>
          </a:prstGeom>
        </p:spPr>
        <p:txBody>
          <a:bodyPr>
            <a:spAutoFit/>
          </a:bodyPr>
          <a:lstStyle/>
          <a:p>
            <a:r>
              <a:rPr lang="en-IN" sz="1100" dirty="0">
                <a:solidFill>
                  <a:srgbClr val="000000"/>
                </a:solidFill>
                <a:latin typeface="Courier New" panose="02070309020205020404" pitchFamily="49" charset="0"/>
                <a:cs typeface="Courier New" panose="02070309020205020404" pitchFamily="49" charset="0"/>
              </a:rPr>
              <a:t>$ git checkout master</a:t>
            </a:r>
          </a:p>
          <a:p>
            <a:r>
              <a:rPr lang="en-IN" sz="1100" dirty="0">
                <a:solidFill>
                  <a:srgbClr val="000000"/>
                </a:solidFill>
                <a:latin typeface="Courier New" panose="02070309020205020404" pitchFamily="49" charset="0"/>
                <a:cs typeface="Courier New" panose="02070309020205020404" pitchFamily="49" charset="0"/>
              </a:rPr>
              <a:t>$ git merge </a:t>
            </a:r>
            <a:r>
              <a:rPr lang="en-IN" sz="1100" dirty="0" smtClean="0">
                <a:solidFill>
                  <a:srgbClr val="000000"/>
                </a:solidFill>
                <a:latin typeface="Courier New" panose="02070309020205020404" pitchFamily="49" charset="0"/>
                <a:cs typeface="Courier New" panose="02070309020205020404" pitchFamily="49" charset="0"/>
              </a:rPr>
              <a:t>server</a:t>
            </a:r>
          </a:p>
          <a:p>
            <a:r>
              <a:rPr lang="en-IN" sz="1100" dirty="0">
                <a:solidFill>
                  <a:srgbClr val="000000"/>
                </a:solidFill>
                <a:latin typeface="Courier New" panose="02070309020205020404" pitchFamily="49" charset="0"/>
                <a:cs typeface="Courier New" panose="02070309020205020404" pitchFamily="49" charset="0"/>
              </a:rPr>
              <a:t>$ git branch -d client</a:t>
            </a:r>
          </a:p>
          <a:p>
            <a:r>
              <a:rPr lang="en-IN" sz="1100" dirty="0">
                <a:solidFill>
                  <a:srgbClr val="000000"/>
                </a:solidFill>
                <a:latin typeface="Courier New" panose="02070309020205020404" pitchFamily="49" charset="0"/>
                <a:cs typeface="Courier New" panose="02070309020205020404" pitchFamily="49" charset="0"/>
              </a:rPr>
              <a:t>$ git branch -d server</a:t>
            </a:r>
          </a:p>
        </p:txBody>
      </p:sp>
      <p:pic>
        <p:nvPicPr>
          <p:cNvPr id="12" name="Picture 11"/>
          <p:cNvPicPr>
            <a:picLocks noChangeAspect="1"/>
          </p:cNvPicPr>
          <p:nvPr/>
        </p:nvPicPr>
        <p:blipFill>
          <a:blip r:embed="rId6"/>
          <a:stretch>
            <a:fillRect/>
          </a:stretch>
        </p:blipFill>
        <p:spPr>
          <a:xfrm>
            <a:off x="2309445" y="3852857"/>
            <a:ext cx="6834555" cy="677716"/>
          </a:xfrm>
          <a:prstGeom prst="rect">
            <a:avLst/>
          </a:prstGeom>
        </p:spPr>
      </p:pic>
    </p:spTree>
    <p:extLst>
      <p:ext uri="{BB962C8B-B14F-4D97-AF65-F5344CB8AC3E}">
        <p14:creationId xmlns:p14="http://schemas.microsoft.com/office/powerpoint/2010/main" val="5664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style.rotation</p:attrName>
                                        </p:attrNameLst>
                                      </p:cBhvr>
                                      <p:tavLst>
                                        <p:tav tm="0">
                                          <p:val>
                                            <p:fltVal val="90"/>
                                          </p:val>
                                        </p:tav>
                                        <p:tav tm="100000">
                                          <p:val>
                                            <p:fltVal val="0"/>
                                          </p:val>
                                        </p:tav>
                                      </p:tavLst>
                                    </p:anim>
                                    <p:animEffect transition="in" filter="fade">
                                      <p:cBhvr>
                                        <p:cTn id="26" dur="1000"/>
                                        <p:tgtEl>
                                          <p:spTgt spid="11"/>
                                        </p:tgtEl>
                                      </p:cBhvr>
                                    </p:animEffect>
                                  </p:childTnLst>
                                </p:cTn>
                              </p:par>
                              <p:par>
                                <p:cTn id="27" presetID="3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 calcmode="lin" valueType="num">
                                      <p:cBhvr>
                                        <p:cTn id="31" dur="1000" fill="hold"/>
                                        <p:tgtEl>
                                          <p:spTgt spid="12"/>
                                        </p:tgtEl>
                                        <p:attrNameLst>
                                          <p:attrName>style.rotation</p:attrName>
                                        </p:attrNameLst>
                                      </p:cBhvr>
                                      <p:tavLst>
                                        <p:tav tm="0">
                                          <p:val>
                                            <p:fltVal val="90"/>
                                          </p:val>
                                        </p:tav>
                                        <p:tav tm="100000">
                                          <p:val>
                                            <p:fltVal val="0"/>
                                          </p:val>
                                        </p:tav>
                                      </p:tavLst>
                                    </p:anim>
                                    <p:animEffect transition="in" filter="fade">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Rebasing</a:t>
            </a:r>
            <a:endParaRPr lang="en-US" sz="2800" b="1" dirty="0">
              <a:latin typeface="+mj-lt"/>
            </a:endParaRP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5251" y="574431"/>
            <a:ext cx="2947210" cy="261610"/>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a:t>The Perils of Rebasing</a:t>
            </a:r>
            <a:endParaRPr lang="en-IN" sz="1100" b="1" dirty="0"/>
          </a:p>
        </p:txBody>
      </p:sp>
      <p:sp>
        <p:nvSpPr>
          <p:cNvPr id="3" name="Rectangle 2"/>
          <p:cNvSpPr/>
          <p:nvPr/>
        </p:nvSpPr>
        <p:spPr>
          <a:xfrm>
            <a:off x="346974" y="791208"/>
            <a:ext cx="8797026" cy="615553"/>
          </a:xfrm>
          <a:prstGeom prst="rect">
            <a:avLst/>
          </a:prstGeom>
        </p:spPr>
        <p:txBody>
          <a:bodyPr wrap="square">
            <a:spAutoFit/>
          </a:bodyPr>
          <a:lstStyle/>
          <a:p>
            <a:r>
              <a:rPr lang="en-US" sz="1100" b="1" dirty="0">
                <a:ea typeface="ヒラギノ角ゴ Pro W3" charset="0"/>
                <a:cs typeface="ヒラギノ角ゴ Pro W3" charset="0"/>
              </a:rPr>
              <a:t>Do not rebase commits that exist outside your repository.</a:t>
            </a:r>
            <a:endParaRPr lang="en-US" sz="1100" dirty="0">
              <a:ea typeface="ヒラギノ角ゴ Pro W3" charset="0"/>
              <a:cs typeface="ヒラギノ角ゴ Pro W3" charset="0"/>
            </a:endParaRPr>
          </a:p>
          <a:p>
            <a:endParaRPr lang="en-US" sz="1100" dirty="0" smtClean="0">
              <a:solidFill>
                <a:schemeClr val="accent6">
                  <a:lumMod val="50000"/>
                </a:schemeClr>
              </a:solidFill>
              <a:latin typeface="Courier New" panose="02070309020205020404" pitchFamily="49" charset="0"/>
              <a:cs typeface="Courier New" panose="02070309020205020404" pitchFamily="49" charset="0"/>
            </a:endParaRPr>
          </a:p>
          <a:p>
            <a:endParaRPr lang="en-US" sz="1100" dirty="0" smtClean="0">
              <a:solidFill>
                <a:schemeClr val="accent6">
                  <a:lumMod val="50000"/>
                </a:schemeClr>
              </a:solidFill>
              <a:latin typeface="Courier New" panose="02070309020205020404" pitchFamily="49" charset="0"/>
              <a:cs typeface="Courier New" panose="02070309020205020404" pitchFamily="49"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42607303"/>
              </p:ext>
            </p:extLst>
          </p:nvPr>
        </p:nvGraphicFramePr>
        <p:xfrm>
          <a:off x="445478" y="1005958"/>
          <a:ext cx="4093023" cy="1596853"/>
        </p:xfrm>
        <a:graphic>
          <a:graphicData uri="http://schemas.openxmlformats.org/presentationml/2006/ole">
            <mc:AlternateContent xmlns:mc="http://schemas.openxmlformats.org/markup-compatibility/2006">
              <mc:Choice xmlns:v="urn:schemas-microsoft-com:vml" Requires="v">
                <p:oleObj spid="_x0000_s13356" name="Bitmap Image" r:id="rId4" imgW="8229600" imgH="3476520" progId="Paint.Picture">
                  <p:embed/>
                </p:oleObj>
              </mc:Choice>
              <mc:Fallback>
                <p:oleObj name="Bitmap Image" r:id="rId4" imgW="8229600" imgH="3476520" progId="Paint.Picture">
                  <p:embed/>
                  <p:pic>
                    <p:nvPicPr>
                      <p:cNvPr id="0" name=""/>
                      <p:cNvPicPr/>
                      <p:nvPr/>
                    </p:nvPicPr>
                    <p:blipFill>
                      <a:blip r:embed="rId5"/>
                      <a:stretch>
                        <a:fillRect/>
                      </a:stretch>
                    </p:blipFill>
                    <p:spPr>
                      <a:xfrm>
                        <a:off x="445478" y="1005958"/>
                        <a:ext cx="4093023" cy="1596853"/>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83487071"/>
              </p:ext>
            </p:extLst>
          </p:nvPr>
        </p:nvGraphicFramePr>
        <p:xfrm>
          <a:off x="5355086" y="864986"/>
          <a:ext cx="3763108" cy="1737825"/>
        </p:xfrm>
        <a:graphic>
          <a:graphicData uri="http://schemas.openxmlformats.org/presentationml/2006/ole">
            <mc:AlternateContent xmlns:mc="http://schemas.openxmlformats.org/markup-compatibility/2006">
              <mc:Choice xmlns:v="urn:schemas-microsoft-com:vml" Requires="v">
                <p:oleObj spid="_x0000_s13357" name="Bitmap Image" r:id="rId6" imgW="8229600" imgH="3800520" progId="Paint.Picture">
                  <p:embed/>
                </p:oleObj>
              </mc:Choice>
              <mc:Fallback>
                <p:oleObj name="Bitmap Image" r:id="rId6" imgW="8229600" imgH="3800520" progId="Paint.Picture">
                  <p:embed/>
                  <p:pic>
                    <p:nvPicPr>
                      <p:cNvPr id="0" name=""/>
                      <p:cNvPicPr/>
                      <p:nvPr/>
                    </p:nvPicPr>
                    <p:blipFill>
                      <a:blip r:embed="rId7"/>
                      <a:stretch>
                        <a:fillRect/>
                      </a:stretch>
                    </p:blipFill>
                    <p:spPr>
                      <a:xfrm>
                        <a:off x="5355086" y="864986"/>
                        <a:ext cx="3763108" cy="1737825"/>
                      </a:xfrm>
                      <a:prstGeom prst="rect">
                        <a:avLst/>
                      </a:prstGeom>
                    </p:spPr>
                  </p:pic>
                </p:oleObj>
              </mc:Fallback>
            </mc:AlternateContent>
          </a:graphicData>
        </a:graphic>
      </p:graphicFrame>
      <p:pic>
        <p:nvPicPr>
          <p:cNvPr id="14" name="Picture 13"/>
          <p:cNvPicPr>
            <a:picLocks noChangeAspect="1"/>
          </p:cNvPicPr>
          <p:nvPr/>
        </p:nvPicPr>
        <p:blipFill>
          <a:blip r:embed="rId8"/>
          <a:stretch>
            <a:fillRect/>
          </a:stretch>
        </p:blipFill>
        <p:spPr>
          <a:xfrm>
            <a:off x="445478" y="2936169"/>
            <a:ext cx="3659565" cy="1722903"/>
          </a:xfrm>
          <a:prstGeom prst="rect">
            <a:avLst/>
          </a:prstGeom>
        </p:spPr>
      </p:pic>
      <p:pic>
        <p:nvPicPr>
          <p:cNvPr id="17" name="Picture 16"/>
          <p:cNvPicPr>
            <a:picLocks noChangeAspect="1"/>
          </p:cNvPicPr>
          <p:nvPr/>
        </p:nvPicPr>
        <p:blipFill>
          <a:blip r:embed="rId9"/>
          <a:stretch>
            <a:fillRect/>
          </a:stretch>
        </p:blipFill>
        <p:spPr>
          <a:xfrm>
            <a:off x="4538501" y="2835986"/>
            <a:ext cx="4579693" cy="1818808"/>
          </a:xfrm>
          <a:prstGeom prst="rect">
            <a:avLst/>
          </a:prstGeom>
        </p:spPr>
      </p:pic>
    </p:spTree>
    <p:extLst>
      <p:ext uri="{BB962C8B-B14F-4D97-AF65-F5344CB8AC3E}">
        <p14:creationId xmlns:p14="http://schemas.microsoft.com/office/powerpoint/2010/main" val="134576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Rebasing</a:t>
            </a:r>
            <a:endParaRPr lang="en-US" sz="2800" b="1" dirty="0">
              <a:latin typeface="+mj-lt"/>
            </a:endParaRP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5251" y="574431"/>
            <a:ext cx="2947210" cy="261610"/>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smtClean="0"/>
              <a:t>Rebase Vs Merge</a:t>
            </a:r>
            <a:endParaRPr lang="en-IN" sz="1100" b="1" dirty="0"/>
          </a:p>
        </p:txBody>
      </p:sp>
      <p:sp>
        <p:nvSpPr>
          <p:cNvPr id="3" name="Rectangle 2"/>
          <p:cNvSpPr/>
          <p:nvPr/>
        </p:nvSpPr>
        <p:spPr>
          <a:xfrm>
            <a:off x="346974" y="814654"/>
            <a:ext cx="8797026" cy="430887"/>
          </a:xfrm>
          <a:prstGeom prst="rect">
            <a:avLst/>
          </a:prstGeom>
        </p:spPr>
        <p:txBody>
          <a:bodyPr wrap="square">
            <a:spAutoFit/>
          </a:bodyPr>
          <a:lstStyle/>
          <a:p>
            <a:endParaRPr lang="en-US" sz="1100" dirty="0" smtClean="0">
              <a:solidFill>
                <a:schemeClr val="accent6">
                  <a:lumMod val="50000"/>
                </a:schemeClr>
              </a:solidFill>
              <a:latin typeface="Courier New" panose="02070309020205020404" pitchFamily="49" charset="0"/>
              <a:cs typeface="Courier New" panose="02070309020205020404" pitchFamily="49" charset="0"/>
            </a:endParaRPr>
          </a:p>
          <a:p>
            <a:endParaRPr lang="en-US" sz="1100" dirty="0" smtClean="0">
              <a:solidFill>
                <a:schemeClr val="accent6">
                  <a:lumMod val="50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346974" y="990871"/>
            <a:ext cx="8714964" cy="3323987"/>
          </a:xfrm>
          <a:prstGeom prst="rect">
            <a:avLst/>
          </a:prstGeom>
        </p:spPr>
        <p:txBody>
          <a:bodyPr wrap="square">
            <a:spAutoFit/>
          </a:bodyPr>
          <a:lstStyle/>
          <a:p>
            <a:r>
              <a:rPr lang="en-US" sz="1400" dirty="0">
                <a:solidFill>
                  <a:srgbClr val="4A4A4A"/>
                </a:solidFill>
                <a:latin typeface="Arial" panose="020B0604020202020204" pitchFamily="34" charset="0"/>
                <a:cs typeface="Arial" panose="020B0604020202020204" pitchFamily="34" charset="0"/>
              </a:rPr>
              <a:t>Merging is always the safest option, because it preserves all history. </a:t>
            </a:r>
            <a:endParaRPr lang="en-US" sz="1400" dirty="0" smtClean="0">
              <a:solidFill>
                <a:srgbClr val="4A4A4A"/>
              </a:solidFill>
              <a:latin typeface="Arial" panose="020B0604020202020204" pitchFamily="34" charset="0"/>
              <a:cs typeface="Arial" panose="020B0604020202020204" pitchFamily="34" charset="0"/>
            </a:endParaRPr>
          </a:p>
          <a:p>
            <a:endParaRPr lang="en-US" sz="1400" dirty="0">
              <a:solidFill>
                <a:srgbClr val="4A4A4A"/>
              </a:solidFill>
              <a:latin typeface="Arial" panose="020B0604020202020204" pitchFamily="34" charset="0"/>
              <a:cs typeface="Arial" panose="020B0604020202020204" pitchFamily="34" charset="0"/>
            </a:endParaRPr>
          </a:p>
          <a:p>
            <a:r>
              <a:rPr lang="en-US" sz="1400" dirty="0" smtClean="0">
                <a:solidFill>
                  <a:srgbClr val="4A4A4A"/>
                </a:solidFill>
                <a:latin typeface="Arial" panose="020B0604020202020204" pitchFamily="34" charset="0"/>
                <a:cs typeface="Arial" panose="020B0604020202020204" pitchFamily="34" charset="0"/>
              </a:rPr>
              <a:t>Rebasing </a:t>
            </a:r>
            <a:r>
              <a:rPr lang="en-US" sz="1400" dirty="0">
                <a:solidFill>
                  <a:srgbClr val="4A4A4A"/>
                </a:solidFill>
                <a:latin typeface="Arial" panose="020B0604020202020204" pitchFamily="34" charset="0"/>
                <a:cs typeface="Arial" panose="020B0604020202020204" pitchFamily="34" charset="0"/>
              </a:rPr>
              <a:t>rewrites history, which can do real damage to a project by making it impossible to go back in time to see what happened. It can disrupt the work of contributors using the old history, and it may invalidate any previous testing. </a:t>
            </a:r>
            <a:endParaRPr lang="en-US" sz="1400" dirty="0" smtClean="0">
              <a:solidFill>
                <a:srgbClr val="4A4A4A"/>
              </a:solidFill>
              <a:latin typeface="Arial" panose="020B0604020202020204" pitchFamily="34" charset="0"/>
              <a:cs typeface="Arial" panose="020B0604020202020204" pitchFamily="34" charset="0"/>
            </a:endParaRPr>
          </a:p>
          <a:p>
            <a:endParaRPr lang="en-US" sz="1400" dirty="0">
              <a:solidFill>
                <a:srgbClr val="4A4A4A"/>
              </a:solidFill>
              <a:latin typeface="Arial" panose="020B0604020202020204" pitchFamily="34" charset="0"/>
              <a:cs typeface="Arial" panose="020B0604020202020204" pitchFamily="34" charset="0"/>
            </a:endParaRPr>
          </a:p>
          <a:p>
            <a:r>
              <a:rPr lang="en-US" sz="1400" dirty="0" smtClean="0">
                <a:solidFill>
                  <a:srgbClr val="4A4A4A"/>
                </a:solidFill>
                <a:latin typeface="Arial" panose="020B0604020202020204" pitchFamily="34" charset="0"/>
                <a:cs typeface="Arial" panose="020B0604020202020204" pitchFamily="34" charset="0"/>
              </a:rPr>
              <a:t>Introducing </a:t>
            </a:r>
            <a:r>
              <a:rPr lang="en-US" sz="1400" dirty="0">
                <a:solidFill>
                  <a:srgbClr val="4A4A4A"/>
                </a:solidFill>
                <a:latin typeface="Arial" panose="020B0604020202020204" pitchFamily="34" charset="0"/>
                <a:cs typeface="Arial" panose="020B0604020202020204" pitchFamily="34" charset="0"/>
              </a:rPr>
              <a:t>new bugs via rebasing is unlikely to win friends</a:t>
            </a:r>
            <a:r>
              <a:rPr lang="en-US" sz="1400" dirty="0" smtClean="0">
                <a:solidFill>
                  <a:srgbClr val="4A4A4A"/>
                </a:solidFill>
                <a:latin typeface="Arial" panose="020B0604020202020204" pitchFamily="34" charset="0"/>
                <a:cs typeface="Arial" panose="020B0604020202020204" pitchFamily="34" charset="0"/>
              </a:rPr>
              <a:t>. You </a:t>
            </a:r>
            <a:r>
              <a:rPr lang="en-US" sz="1400" dirty="0">
                <a:solidFill>
                  <a:srgbClr val="4A4A4A"/>
                </a:solidFill>
                <a:latin typeface="Arial" panose="020B0604020202020204" pitchFamily="34" charset="0"/>
                <a:cs typeface="Arial" panose="020B0604020202020204" pitchFamily="34" charset="0"/>
              </a:rPr>
              <a:t>can't go wrong with merging. The disadvantage, however, is being drowned in clutter and not being able to easily find what you want, because merging preserves everything. However,  this could be strong motivation to get really good with advanced usage of </a:t>
            </a:r>
            <a:r>
              <a:rPr lang="en-US" sz="1400" b="1" dirty="0" err="1">
                <a:solidFill>
                  <a:srgbClr val="4A4A4A"/>
                </a:solidFill>
                <a:latin typeface="Arial" panose="020B0604020202020204" pitchFamily="34" charset="0"/>
                <a:cs typeface="Arial" panose="020B0604020202020204" pitchFamily="34" charset="0"/>
              </a:rPr>
              <a:t>git</a:t>
            </a:r>
            <a:r>
              <a:rPr lang="en-US" sz="1400" b="1" dirty="0">
                <a:solidFill>
                  <a:srgbClr val="4A4A4A"/>
                </a:solidFill>
                <a:latin typeface="Arial" panose="020B0604020202020204" pitchFamily="34" charset="0"/>
                <a:cs typeface="Arial" panose="020B0604020202020204" pitchFamily="34" charset="0"/>
              </a:rPr>
              <a:t> log</a:t>
            </a:r>
            <a:r>
              <a:rPr lang="en-US" sz="1400" dirty="0">
                <a:solidFill>
                  <a:srgbClr val="4A4A4A"/>
                </a:solidFill>
                <a:latin typeface="Arial" panose="020B0604020202020204" pitchFamily="34" charset="0"/>
                <a:cs typeface="Arial" panose="020B0604020202020204" pitchFamily="34" charset="0"/>
              </a:rPr>
              <a:t> commands</a:t>
            </a:r>
            <a:r>
              <a:rPr lang="en-US" sz="1400" dirty="0" smtClean="0">
                <a:solidFill>
                  <a:srgbClr val="4A4A4A"/>
                </a:solidFill>
                <a:latin typeface="Arial" panose="020B0604020202020204" pitchFamily="34" charset="0"/>
                <a:cs typeface="Arial" panose="020B0604020202020204" pitchFamily="34" charset="0"/>
              </a:rPr>
              <a:t>.</a:t>
            </a:r>
          </a:p>
          <a:p>
            <a:endParaRPr lang="en-US" sz="1400" dirty="0">
              <a:solidFill>
                <a:srgbClr val="4A4A4A"/>
              </a:solidFill>
              <a:latin typeface="Arial" panose="020B0604020202020204" pitchFamily="34" charset="0"/>
              <a:cs typeface="Arial" panose="020B0604020202020204" pitchFamily="34" charset="0"/>
            </a:endParaRPr>
          </a:p>
          <a:p>
            <a:r>
              <a:rPr lang="en-US" sz="1400" dirty="0">
                <a:solidFill>
                  <a:srgbClr val="4A4A4A"/>
                </a:solidFill>
                <a:latin typeface="Arial" panose="020B0604020202020204" pitchFamily="34" charset="0"/>
                <a:cs typeface="Arial" panose="020B0604020202020204" pitchFamily="34" charset="0"/>
              </a:rPr>
              <a:t>The </a:t>
            </a:r>
            <a:r>
              <a:rPr lang="en-US" sz="1400" dirty="0" smtClean="0">
                <a:solidFill>
                  <a:srgbClr val="4A4A4A"/>
                </a:solidFill>
                <a:latin typeface="Arial" panose="020B0604020202020204" pitchFamily="34" charset="0"/>
                <a:cs typeface="Arial" panose="020B0604020202020204" pitchFamily="34" charset="0"/>
              </a:rPr>
              <a:t>(greatly </a:t>
            </a:r>
            <a:r>
              <a:rPr lang="en-US" sz="1400" dirty="0">
                <a:solidFill>
                  <a:srgbClr val="4A4A4A"/>
                </a:solidFill>
                <a:latin typeface="Arial" panose="020B0604020202020204" pitchFamily="34" charset="0"/>
                <a:cs typeface="Arial" panose="020B0604020202020204" pitchFamily="34" charset="0"/>
              </a:rPr>
              <a:t>simplified) policy for the Linux kernel is: </a:t>
            </a:r>
            <a:endParaRPr lang="en-US" sz="1400" dirty="0" smtClean="0">
              <a:solidFill>
                <a:srgbClr val="4A4A4A"/>
              </a:solidFill>
              <a:latin typeface="Arial" panose="020B0604020202020204" pitchFamily="34" charset="0"/>
              <a:cs typeface="Arial" panose="020B0604020202020204" pitchFamily="34" charset="0"/>
            </a:endParaRPr>
          </a:p>
          <a:p>
            <a:r>
              <a:rPr lang="en-US" sz="1400" dirty="0">
                <a:solidFill>
                  <a:srgbClr val="4A4A4A"/>
                </a:solidFill>
                <a:latin typeface="Arial" panose="020B0604020202020204" pitchFamily="34" charset="0"/>
                <a:cs typeface="Arial" panose="020B0604020202020204" pitchFamily="34" charset="0"/>
              </a:rPr>
              <a:t>	</a:t>
            </a:r>
            <a:r>
              <a:rPr lang="en-US" sz="1400" dirty="0" smtClean="0">
                <a:solidFill>
                  <a:srgbClr val="4A4A4A"/>
                </a:solidFill>
                <a:latin typeface="Arial" panose="020B0604020202020204" pitchFamily="34" charset="0"/>
                <a:cs typeface="Arial" panose="020B0604020202020204" pitchFamily="34" charset="0"/>
              </a:rPr>
              <a:t>Rebase </a:t>
            </a:r>
            <a:r>
              <a:rPr lang="en-US" sz="1400" dirty="0">
                <a:solidFill>
                  <a:srgbClr val="4A4A4A"/>
                </a:solidFill>
                <a:latin typeface="Arial" panose="020B0604020202020204" pitchFamily="34" charset="0"/>
                <a:cs typeface="Arial" panose="020B0604020202020204" pitchFamily="34" charset="0"/>
              </a:rPr>
              <a:t>only private history to make nice clean pull requests, </a:t>
            </a:r>
            <a:endParaRPr lang="en-US" sz="1400" dirty="0" smtClean="0">
              <a:solidFill>
                <a:srgbClr val="4A4A4A"/>
              </a:solidFill>
              <a:latin typeface="Arial" panose="020B0604020202020204" pitchFamily="34" charset="0"/>
              <a:cs typeface="Arial" panose="020B0604020202020204" pitchFamily="34" charset="0"/>
            </a:endParaRPr>
          </a:p>
          <a:p>
            <a:r>
              <a:rPr lang="en-US" sz="1400" dirty="0" smtClean="0">
                <a:solidFill>
                  <a:srgbClr val="4A4A4A"/>
                </a:solidFill>
                <a:latin typeface="Arial" panose="020B0604020202020204" pitchFamily="34" charset="0"/>
                <a:cs typeface="Arial" panose="020B0604020202020204" pitchFamily="34" charset="0"/>
              </a:rPr>
              <a:t>	and never </a:t>
            </a:r>
            <a:r>
              <a:rPr lang="en-US" sz="1400" dirty="0">
                <a:solidFill>
                  <a:srgbClr val="4A4A4A"/>
                </a:solidFill>
                <a:latin typeface="Arial" panose="020B0604020202020204" pitchFamily="34" charset="0"/>
                <a:cs typeface="Arial" panose="020B0604020202020204" pitchFamily="34" charset="0"/>
              </a:rPr>
              <a:t>rebase work pushed by anyone else. </a:t>
            </a:r>
            <a:endParaRPr lang="en-US" sz="1400" dirty="0" smtClean="0">
              <a:solidFill>
                <a:srgbClr val="4A4A4A"/>
              </a:solidFill>
              <a:latin typeface="Arial" panose="020B0604020202020204" pitchFamily="34" charset="0"/>
              <a:cs typeface="Arial" panose="020B0604020202020204" pitchFamily="34" charset="0"/>
            </a:endParaRPr>
          </a:p>
          <a:p>
            <a:r>
              <a:rPr lang="en-US" sz="1400" dirty="0">
                <a:solidFill>
                  <a:srgbClr val="4A4A4A"/>
                </a:solidFill>
                <a:latin typeface="Arial" panose="020B0604020202020204" pitchFamily="34" charset="0"/>
                <a:cs typeface="Arial" panose="020B0604020202020204" pitchFamily="34" charset="0"/>
              </a:rPr>
              <a:t>	</a:t>
            </a:r>
            <a:r>
              <a:rPr lang="en-US" sz="1400" dirty="0" smtClean="0">
                <a:solidFill>
                  <a:srgbClr val="4A4A4A"/>
                </a:solidFill>
                <a:latin typeface="Arial" panose="020B0604020202020204" pitchFamily="34" charset="0"/>
                <a:cs typeface="Arial" panose="020B0604020202020204" pitchFamily="34" charset="0"/>
              </a:rPr>
              <a:t>Rebasing </a:t>
            </a:r>
            <a:r>
              <a:rPr lang="en-US" sz="1400" dirty="0">
                <a:solidFill>
                  <a:srgbClr val="4A4A4A"/>
                </a:solidFill>
                <a:latin typeface="Arial" panose="020B0604020202020204" pitchFamily="34" charset="0"/>
                <a:cs typeface="Arial" panose="020B0604020202020204" pitchFamily="34" charset="0"/>
              </a:rPr>
              <a:t>private history is good. Rebasing public history is bad.</a:t>
            </a:r>
            <a:endParaRPr lang="en-US" sz="1400" b="0" i="0" dirty="0">
              <a:solidFill>
                <a:srgbClr val="4A4A4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619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 calcmode="lin" valueType="num">
                                      <p:cBhvr additive="base">
                                        <p:cTn id="1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 calcmode="lin" valueType="num">
                                      <p:cBhvr additive="base">
                                        <p:cTn id="2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 calcmode="lin" valueType="num">
                                      <p:cBhvr additive="base">
                                        <p:cTn id="2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7279" y="1234282"/>
            <a:ext cx="7488832" cy="2031325"/>
          </a:xfrm>
          <a:prstGeom prst="rect">
            <a:avLst/>
          </a:prstGeom>
          <a:noFill/>
        </p:spPr>
        <p:txBody>
          <a:bodyPr wrap="square" rtlCol="0">
            <a:spAutoFit/>
          </a:bodyPr>
          <a:lstStyle/>
          <a:p>
            <a:r>
              <a:rPr lang="en-IN" sz="2800" b="1" dirty="0" smtClean="0">
                <a:latin typeface="+mj-lt"/>
              </a:rPr>
              <a:t>Conclusion</a:t>
            </a:r>
          </a:p>
          <a:p>
            <a:endParaRPr lang="en-US" sz="1400" dirty="0" smtClean="0">
              <a:ea typeface="ヒラギノ角ゴ Pro W3" charset="0"/>
              <a:cs typeface="ヒラギノ角ゴ Pro W3" charset="0"/>
            </a:endParaRPr>
          </a:p>
          <a:p>
            <a:r>
              <a:rPr lang="en-US" sz="1400" dirty="0" smtClean="0"/>
              <a:t>You </a:t>
            </a:r>
            <a:r>
              <a:rPr lang="en-US" sz="1400" dirty="0"/>
              <a:t>should feel </a:t>
            </a:r>
            <a:r>
              <a:rPr lang="en-US" sz="1400" dirty="0" smtClean="0"/>
              <a:t>comfortable creating </a:t>
            </a:r>
            <a:r>
              <a:rPr lang="en-US" sz="1400" dirty="0"/>
              <a:t>and switching to new branches, switching between branches </a:t>
            </a:r>
            <a:r>
              <a:rPr lang="en-US" sz="1400" dirty="0" smtClean="0"/>
              <a:t>and merging </a:t>
            </a:r>
            <a:r>
              <a:rPr lang="en-US" sz="1400" dirty="0"/>
              <a:t>local branches together. </a:t>
            </a:r>
            <a:endParaRPr lang="en-US" sz="1400" dirty="0" smtClean="0"/>
          </a:p>
          <a:p>
            <a:endParaRPr lang="en-US" sz="1400" dirty="0" smtClean="0"/>
          </a:p>
          <a:p>
            <a:r>
              <a:rPr lang="en-US" sz="1400" dirty="0" smtClean="0"/>
              <a:t>You </a:t>
            </a:r>
            <a:r>
              <a:rPr lang="en-US" sz="1400" dirty="0"/>
              <a:t>should also be able to share your </a:t>
            </a:r>
            <a:r>
              <a:rPr lang="en-US" sz="1400" dirty="0" smtClean="0"/>
              <a:t>branches by </a:t>
            </a:r>
            <a:r>
              <a:rPr lang="en-US" sz="1400" dirty="0"/>
              <a:t>pushing them to a shared server, working with others on shared </a:t>
            </a:r>
            <a:r>
              <a:rPr lang="en-US" sz="1400" dirty="0" smtClean="0"/>
              <a:t>branches and </a:t>
            </a:r>
            <a:r>
              <a:rPr lang="en-US" sz="1400" dirty="0"/>
              <a:t>rebasing your branches before they are shared. </a:t>
            </a:r>
            <a:endParaRPr lang="en-US" sz="1400" dirty="0" smtClean="0"/>
          </a:p>
          <a:p>
            <a:endParaRPr lang="en-US" sz="1400" dirty="0" smtClean="0"/>
          </a:p>
        </p:txBody>
      </p:sp>
      <p:sp>
        <p:nvSpPr>
          <p:cNvPr id="6" name="TextBox 5"/>
          <p:cNvSpPr txBox="1"/>
          <p:nvPr/>
        </p:nvSpPr>
        <p:spPr>
          <a:xfrm>
            <a:off x="331766" y="667054"/>
            <a:ext cx="8820472" cy="261610"/>
          </a:xfrm>
          <a:prstGeom prst="rect">
            <a:avLst/>
          </a:prstGeom>
          <a:noFill/>
        </p:spPr>
        <p:txBody>
          <a:bodyPr wrap="square" rtlCol="0">
            <a:spAutoFit/>
          </a:bodyPr>
          <a:lstStyle/>
          <a:p>
            <a:endParaRPr lang="en-IN" sz="1100" b="1" dirty="0" smtClean="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513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Branches </a:t>
            </a:r>
            <a:r>
              <a:rPr lang="en-US" sz="2800" b="1" dirty="0">
                <a:latin typeface="+mj-lt"/>
              </a:rPr>
              <a:t>in a Nutshell</a:t>
            </a:r>
          </a:p>
          <a:p>
            <a:endParaRPr lang="en-US" sz="2800" b="1" dirty="0">
              <a:latin typeface="+mj-lt"/>
            </a:endParaRPr>
          </a:p>
        </p:txBody>
      </p:sp>
      <p:sp>
        <p:nvSpPr>
          <p:cNvPr id="6" name="TextBox 5"/>
          <p:cNvSpPr txBox="1"/>
          <p:nvPr/>
        </p:nvSpPr>
        <p:spPr>
          <a:xfrm>
            <a:off x="319545" y="658816"/>
            <a:ext cx="8775027" cy="1785104"/>
          </a:xfrm>
          <a:prstGeom prst="rect">
            <a:avLst/>
          </a:prstGeom>
          <a:noFill/>
        </p:spPr>
        <p:txBody>
          <a:bodyPr wrap="square" rtlCol="0">
            <a:spAutoFit/>
          </a:bodyPr>
          <a:lstStyle/>
          <a:p>
            <a:r>
              <a:rPr lang="en-US" sz="1100" dirty="0">
                <a:ea typeface="ヒラギノ角ゴ Pro W3" charset="0"/>
                <a:cs typeface="ヒラギノ角ゴ Pro W3" charset="0"/>
              </a:rPr>
              <a:t>Git doesn’t store data as a series of </a:t>
            </a:r>
            <a:r>
              <a:rPr lang="en-US" sz="1100" dirty="0" err="1">
                <a:ea typeface="ヒラギノ角ゴ Pro W3" charset="0"/>
                <a:cs typeface="ヒラギノ角ゴ Pro W3" charset="0"/>
              </a:rPr>
              <a:t>changesets</a:t>
            </a:r>
            <a:r>
              <a:rPr lang="en-US" sz="1100" dirty="0">
                <a:ea typeface="ヒラギノ角ゴ Pro W3" charset="0"/>
                <a:cs typeface="ヒラギノ角ゴ Pro W3" charset="0"/>
              </a:rPr>
              <a:t> or differences, but instead as a series of snapshots.</a:t>
            </a:r>
          </a:p>
          <a:p>
            <a:endParaRPr lang="en-US"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add README </a:t>
            </a:r>
            <a:r>
              <a:rPr lang="en-US" sz="1100" dirty="0" smtClean="0">
                <a:latin typeface="Courier New" panose="02070309020205020404" pitchFamily="49" charset="0"/>
                <a:cs typeface="Courier New" panose="02070309020205020404" pitchFamily="49" charset="0"/>
              </a:rPr>
              <a:t>LICENSE </a:t>
            </a:r>
            <a:r>
              <a:rPr lang="en-US" sz="1100" dirty="0" err="1">
                <a:latin typeface="Courier New" panose="02070309020205020404" pitchFamily="49" charset="0"/>
                <a:cs typeface="Courier New" panose="02070309020205020404" pitchFamily="49" charset="0"/>
              </a:rPr>
              <a:t>test.rb</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commit -m 'initial commit of my </a:t>
            </a:r>
            <a:r>
              <a:rPr lang="en-US" sz="1100" dirty="0" smtClean="0">
                <a:latin typeface="Courier New" panose="02070309020205020404" pitchFamily="49" charset="0"/>
                <a:cs typeface="Courier New" panose="02070309020205020404" pitchFamily="49" charset="0"/>
              </a:rPr>
              <a:t>project’</a:t>
            </a:r>
          </a:p>
          <a:p>
            <a:endParaRPr lang="en-US" sz="1100" dirty="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graphicFrame>
        <p:nvGraphicFramePr>
          <p:cNvPr id="2" name="Object 1"/>
          <p:cNvGraphicFramePr>
            <a:graphicFrameLocks noChangeAspect="1"/>
          </p:cNvGraphicFramePr>
          <p:nvPr>
            <p:extLst>
              <p:ext uri="{D42A27DB-BD31-4B8C-83A1-F6EECF244321}">
                <p14:modId xmlns:p14="http://schemas.microsoft.com/office/powerpoint/2010/main" val="175678856"/>
              </p:ext>
            </p:extLst>
          </p:nvPr>
        </p:nvGraphicFramePr>
        <p:xfrm>
          <a:off x="494202" y="1509997"/>
          <a:ext cx="5801090" cy="2991666"/>
        </p:xfrm>
        <a:graphic>
          <a:graphicData uri="http://schemas.openxmlformats.org/presentationml/2006/ole">
            <mc:AlternateContent xmlns:mc="http://schemas.openxmlformats.org/markup-compatibility/2006">
              <mc:Choice xmlns:v="urn:schemas-microsoft-com:vml" Requires="v">
                <p:oleObj spid="_x0000_s1338" name="Bitmap Image" r:id="rId4" imgW="7991640" imgH="4362480" progId="Paint.Picture">
                  <p:embed/>
                </p:oleObj>
              </mc:Choice>
              <mc:Fallback>
                <p:oleObj name="Bitmap Image" r:id="rId4" imgW="7991640" imgH="4362480" progId="Paint.Picture">
                  <p:embed/>
                  <p:pic>
                    <p:nvPicPr>
                      <p:cNvPr id="0" name=""/>
                      <p:cNvPicPr/>
                      <p:nvPr/>
                    </p:nvPicPr>
                    <p:blipFill>
                      <a:blip r:embed="rId5"/>
                      <a:stretch>
                        <a:fillRect/>
                      </a:stretch>
                    </p:blipFill>
                    <p:spPr>
                      <a:xfrm>
                        <a:off x="494202" y="1509997"/>
                        <a:ext cx="5801090" cy="2991666"/>
                      </a:xfrm>
                      <a:prstGeom prst="rect">
                        <a:avLst/>
                      </a:prstGeom>
                    </p:spPr>
                  </p:pic>
                </p:oleObj>
              </mc:Fallback>
            </mc:AlternateContent>
          </a:graphicData>
        </a:graphic>
      </p:graphicFrame>
      <p:sp>
        <p:nvSpPr>
          <p:cNvPr id="3" name="TextBox 2"/>
          <p:cNvSpPr txBox="1"/>
          <p:nvPr/>
        </p:nvSpPr>
        <p:spPr>
          <a:xfrm>
            <a:off x="5263660" y="1172408"/>
            <a:ext cx="480646" cy="378960"/>
          </a:xfrm>
          <a:prstGeom prst="rect">
            <a:avLst/>
          </a:prstGeom>
          <a:noFill/>
        </p:spPr>
        <p:txBody>
          <a:bodyPr wrap="square" rtlCol="0">
            <a:spAutoFit/>
          </a:bodyPr>
          <a:lstStyle/>
          <a:p>
            <a:r>
              <a:rPr lang="en-US" b="1" dirty="0" smtClean="0"/>
              <a:t>1</a:t>
            </a:r>
            <a:endParaRPr lang="en-IN" b="1" dirty="0"/>
          </a:p>
        </p:txBody>
      </p:sp>
      <p:sp>
        <p:nvSpPr>
          <p:cNvPr id="9" name="TextBox 8"/>
          <p:cNvSpPr txBox="1"/>
          <p:nvPr/>
        </p:nvSpPr>
        <p:spPr>
          <a:xfrm>
            <a:off x="3247291" y="2135298"/>
            <a:ext cx="480646" cy="378960"/>
          </a:xfrm>
          <a:prstGeom prst="rect">
            <a:avLst/>
          </a:prstGeom>
          <a:noFill/>
        </p:spPr>
        <p:txBody>
          <a:bodyPr wrap="square" rtlCol="0">
            <a:spAutoFit/>
          </a:bodyPr>
          <a:lstStyle/>
          <a:p>
            <a:r>
              <a:rPr lang="en-US" b="1" dirty="0" smtClean="0"/>
              <a:t>2</a:t>
            </a:r>
            <a:endParaRPr lang="en-IN" b="1" dirty="0"/>
          </a:p>
        </p:txBody>
      </p:sp>
      <p:sp>
        <p:nvSpPr>
          <p:cNvPr id="10" name="TextBox 9"/>
          <p:cNvSpPr txBox="1"/>
          <p:nvPr/>
        </p:nvSpPr>
        <p:spPr>
          <a:xfrm>
            <a:off x="1195750" y="2135298"/>
            <a:ext cx="480646" cy="378960"/>
          </a:xfrm>
          <a:prstGeom prst="rect">
            <a:avLst/>
          </a:prstGeom>
          <a:noFill/>
        </p:spPr>
        <p:txBody>
          <a:bodyPr wrap="square" rtlCol="0">
            <a:spAutoFit/>
          </a:bodyPr>
          <a:lstStyle/>
          <a:p>
            <a:r>
              <a:rPr lang="en-US" b="1" dirty="0" smtClean="0"/>
              <a:t>3</a:t>
            </a:r>
            <a:endParaRPr lang="en-IN" b="1" dirty="0"/>
          </a:p>
        </p:txBody>
      </p:sp>
    </p:spTree>
    <p:extLst>
      <p:ext uri="{BB962C8B-B14F-4D97-AF65-F5344CB8AC3E}">
        <p14:creationId xmlns:p14="http://schemas.microsoft.com/office/powerpoint/2010/main" val="170273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fade">
                                      <p:cBhvr>
                                        <p:cTn id="11" dur="500"/>
                                        <p:tgtEl>
                                          <p:spTgt spid="6">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fade">
                                      <p:cBhvr>
                                        <p:cTn id="14" dur="500"/>
                                        <p:tgtEl>
                                          <p:spTgt spid="6">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68116" y="1920919"/>
            <a:ext cx="2339102" cy="646331"/>
          </a:xfrm>
          <a:prstGeom prst="rect">
            <a:avLst/>
          </a:prstGeom>
        </p:spPr>
        <p:txBody>
          <a:bodyPr wrap="none">
            <a:spAutoFit/>
          </a:bodyPr>
          <a:lstStyle/>
          <a:p>
            <a:r>
              <a:rPr lang="en-US" sz="3600" dirty="0" smtClean="0">
                <a:sym typeface="Wingdings" panose="05000000000000000000" pitchFamily="2" charset="2"/>
              </a:rPr>
              <a:t>Thank you</a:t>
            </a:r>
            <a:endParaRPr lang="en-US" sz="3600" dirty="0" smtClean="0"/>
          </a:p>
        </p:txBody>
      </p:sp>
    </p:spTree>
    <p:extLst>
      <p:ext uri="{BB962C8B-B14F-4D97-AF65-F5344CB8AC3E}">
        <p14:creationId xmlns:p14="http://schemas.microsoft.com/office/powerpoint/2010/main" val="319329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Branches </a:t>
            </a:r>
            <a:r>
              <a:rPr lang="en-US" sz="2800" b="1" dirty="0">
                <a:latin typeface="+mj-lt"/>
              </a:rPr>
              <a:t>in a Nutshell</a:t>
            </a: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545" y="658816"/>
            <a:ext cx="8775027" cy="1123384"/>
          </a:xfrm>
          <a:prstGeom prst="rect">
            <a:avLst/>
          </a:prstGeom>
          <a:noFill/>
        </p:spPr>
        <p:txBody>
          <a:bodyPr wrap="square" rtlCol="0">
            <a:spAutoFit/>
          </a:bodyPr>
          <a:lstStyle/>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Commits and their parents</a:t>
            </a:r>
          </a:p>
          <a:p>
            <a:endParaRPr lang="en-US" sz="1100" dirty="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p:txBody>
      </p:sp>
      <p:sp>
        <p:nvSpPr>
          <p:cNvPr id="8" name="Rectangle 7"/>
          <p:cNvSpPr/>
          <p:nvPr/>
        </p:nvSpPr>
        <p:spPr>
          <a:xfrm>
            <a:off x="484675" y="3796032"/>
            <a:ext cx="8366247" cy="430887"/>
          </a:xfrm>
          <a:prstGeom prst="rect">
            <a:avLst/>
          </a:prstGeom>
        </p:spPr>
        <p:txBody>
          <a:bodyPr wrap="square">
            <a:spAutoFit/>
          </a:bodyPr>
          <a:lstStyle/>
          <a:p>
            <a:pPr marL="171450" indent="-171450">
              <a:buFont typeface="Arial" panose="020B0604020202020204" pitchFamily="34" charset="0"/>
              <a:buChar char="•"/>
            </a:pPr>
            <a:r>
              <a:rPr lang="en-US" sz="1100" dirty="0">
                <a:ea typeface="ヒラギノ角ゴ Pro W3" charset="0"/>
                <a:cs typeface="ヒラギノ角ゴ Pro W3" charset="0"/>
              </a:rPr>
              <a:t>A branch in Git is simply a lightweight movable pointer to one of these </a:t>
            </a:r>
            <a:r>
              <a:rPr lang="en-US" sz="1100" dirty="0" smtClean="0">
                <a:ea typeface="ヒラギノ角ゴ Pro W3" charset="0"/>
                <a:cs typeface="ヒラギノ角ゴ Pro W3" charset="0"/>
              </a:rPr>
              <a:t>commits</a:t>
            </a:r>
          </a:p>
          <a:p>
            <a:pPr marL="171450" indent="-171450">
              <a:buFont typeface="Arial" panose="020B0604020202020204" pitchFamily="34" charset="0"/>
              <a:buChar char="•"/>
            </a:pPr>
            <a:r>
              <a:rPr lang="en-US" sz="1100" dirty="0" smtClean="0"/>
              <a:t>The default branch name in Git is </a:t>
            </a:r>
            <a:r>
              <a:rPr lang="en-US" sz="1100" b="1" i="1" dirty="0" smtClean="0"/>
              <a:t>master</a:t>
            </a:r>
            <a:endParaRPr lang="en-IN" sz="1100" dirty="0"/>
          </a:p>
        </p:txBody>
      </p:sp>
      <p:pic>
        <p:nvPicPr>
          <p:cNvPr id="2" name="Picture 1"/>
          <p:cNvPicPr>
            <a:picLocks noChangeAspect="1"/>
          </p:cNvPicPr>
          <p:nvPr/>
        </p:nvPicPr>
        <p:blipFill>
          <a:blip r:embed="rId3"/>
          <a:stretch>
            <a:fillRect/>
          </a:stretch>
        </p:blipFill>
        <p:spPr>
          <a:xfrm>
            <a:off x="431156" y="1084283"/>
            <a:ext cx="7696200" cy="2476500"/>
          </a:xfrm>
          <a:prstGeom prst="rect">
            <a:avLst/>
          </a:prstGeom>
        </p:spPr>
      </p:pic>
    </p:spTree>
    <p:extLst>
      <p:ext uri="{BB962C8B-B14F-4D97-AF65-F5344CB8AC3E}">
        <p14:creationId xmlns:p14="http://schemas.microsoft.com/office/powerpoint/2010/main" val="4098315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Branches </a:t>
            </a:r>
            <a:r>
              <a:rPr lang="en-US" sz="2800" b="1" dirty="0">
                <a:latin typeface="+mj-lt"/>
              </a:rPr>
              <a:t>in a Nutshell</a:t>
            </a: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545" y="658816"/>
            <a:ext cx="8775027" cy="1123384"/>
          </a:xfrm>
          <a:prstGeom prst="rect">
            <a:avLst/>
          </a:prstGeom>
          <a:noFill/>
        </p:spPr>
        <p:txBody>
          <a:bodyPr wrap="square" rtlCol="0">
            <a:spAutoFit/>
          </a:bodyPr>
          <a:lstStyle/>
          <a:p>
            <a:pPr marL="171450" indent="-171450">
              <a:buFont typeface="Wingdings" panose="05000000000000000000" pitchFamily="2" charset="2"/>
              <a:buChar char="Ø"/>
            </a:pPr>
            <a:r>
              <a:rPr lang="en-US" sz="1200" b="1" dirty="0" smtClean="0">
                <a:latin typeface="Arial" panose="020B0604020202020204" pitchFamily="34" charset="0"/>
                <a:cs typeface="Arial" panose="020B0604020202020204" pitchFamily="34" charset="0"/>
              </a:rPr>
              <a:t>Branch and its commit history</a:t>
            </a:r>
            <a:endParaRPr lang="en-US" sz="1200" b="1" dirty="0">
              <a:latin typeface="Arial" panose="020B0604020202020204" pitchFamily="34" charset="0"/>
              <a:cs typeface="Arial" panose="020B0604020202020204" pitchFamily="34" charset="0"/>
            </a:endParaRPr>
          </a:p>
          <a:p>
            <a:endParaRPr lang="en-US" sz="1100" dirty="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055532412"/>
              </p:ext>
            </p:extLst>
          </p:nvPr>
        </p:nvGraphicFramePr>
        <p:xfrm>
          <a:off x="607431" y="910578"/>
          <a:ext cx="7505011" cy="3695435"/>
        </p:xfrm>
        <a:graphic>
          <a:graphicData uri="http://schemas.openxmlformats.org/presentationml/2006/ole">
            <mc:AlternateContent xmlns:mc="http://schemas.openxmlformats.org/markup-compatibility/2006">
              <mc:Choice xmlns:v="urn:schemas-microsoft-com:vml" Requires="v">
                <p:oleObj spid="_x0000_s3379" name="Bitmap Image" r:id="rId4" imgW="7610400" imgH="3867120" progId="Paint.Picture">
                  <p:embed/>
                </p:oleObj>
              </mc:Choice>
              <mc:Fallback>
                <p:oleObj name="Bitmap Image" r:id="rId4" imgW="7610400" imgH="3867120" progId="Paint.Picture">
                  <p:embed/>
                  <p:pic>
                    <p:nvPicPr>
                      <p:cNvPr id="0" name=""/>
                      <p:cNvPicPr/>
                      <p:nvPr/>
                    </p:nvPicPr>
                    <p:blipFill>
                      <a:blip r:embed="rId5"/>
                      <a:stretch>
                        <a:fillRect/>
                      </a:stretch>
                    </p:blipFill>
                    <p:spPr>
                      <a:xfrm>
                        <a:off x="607431" y="910578"/>
                        <a:ext cx="7505011" cy="3695435"/>
                      </a:xfrm>
                      <a:prstGeom prst="rect">
                        <a:avLst/>
                      </a:prstGeom>
                    </p:spPr>
                  </p:pic>
                </p:oleObj>
              </mc:Fallback>
            </mc:AlternateContent>
          </a:graphicData>
        </a:graphic>
      </p:graphicFrame>
    </p:spTree>
    <p:extLst>
      <p:ext uri="{BB962C8B-B14F-4D97-AF65-F5344CB8AC3E}">
        <p14:creationId xmlns:p14="http://schemas.microsoft.com/office/powerpoint/2010/main" val="999845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Branches </a:t>
            </a:r>
            <a:r>
              <a:rPr lang="en-US" sz="2800" b="1" dirty="0">
                <a:latin typeface="+mj-lt"/>
              </a:rPr>
              <a:t>in a Nutshell</a:t>
            </a: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545" y="658816"/>
            <a:ext cx="8775027" cy="1292662"/>
          </a:xfrm>
          <a:prstGeom prst="rect">
            <a:avLst/>
          </a:prstGeom>
          <a:noFill/>
        </p:spPr>
        <p:txBody>
          <a:bodyPr wrap="square" rtlCol="0">
            <a:spAutoFit/>
          </a:bodyPr>
          <a:lstStyle/>
          <a:p>
            <a:pPr marL="171450" indent="-171450">
              <a:buFont typeface="Wingdings" panose="05000000000000000000" pitchFamily="2" charset="2"/>
              <a:buChar char="Ø"/>
            </a:pPr>
            <a:r>
              <a:rPr lang="en-US" sz="1200" b="1" dirty="0" smtClean="0">
                <a:latin typeface="Arial" panose="020B0604020202020204" pitchFamily="34" charset="0"/>
                <a:cs typeface="Arial" panose="020B0604020202020204" pitchFamily="34" charset="0"/>
              </a:rPr>
              <a:t>Creating a New Branch</a:t>
            </a:r>
            <a:endParaRPr lang="en-US" sz="1200" b="1" dirty="0">
              <a:latin typeface="Arial" panose="020B0604020202020204" pitchFamily="34" charset="0"/>
              <a:cs typeface="Arial" panose="020B0604020202020204" pitchFamily="34" charset="0"/>
            </a:endParaRPr>
          </a:p>
          <a:p>
            <a:endParaRPr lang="en-US" sz="1100" dirty="0" smtClean="0">
              <a:latin typeface="Courier New" panose="02070309020205020404" pitchFamily="49" charset="0"/>
              <a:cs typeface="Courier New" panose="02070309020205020404" pitchFamily="49" charset="0"/>
            </a:endParaRPr>
          </a:p>
          <a:p>
            <a:r>
              <a:rPr lang="en-IN" sz="1100" b="1" dirty="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branch testing</a:t>
            </a:r>
            <a:endParaRPr lang="en-US" sz="1100" dirty="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4"/>
          <a:stretch>
            <a:fillRect/>
          </a:stretch>
        </p:blipFill>
        <p:spPr>
          <a:xfrm>
            <a:off x="461230" y="1579991"/>
            <a:ext cx="7815263" cy="2999233"/>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1013846383"/>
              </p:ext>
            </p:extLst>
          </p:nvPr>
        </p:nvGraphicFramePr>
        <p:xfrm>
          <a:off x="6352301" y="276067"/>
          <a:ext cx="1857375" cy="1409700"/>
        </p:xfrm>
        <a:graphic>
          <a:graphicData uri="http://schemas.openxmlformats.org/presentationml/2006/ole">
            <mc:AlternateContent xmlns:mc="http://schemas.openxmlformats.org/markup-compatibility/2006">
              <mc:Choice xmlns:v="urn:schemas-microsoft-com:vml" Requires="v">
                <p:oleObj spid="_x0000_s4392" name="Bitmap Image" r:id="rId5" imgW="1857240" imgH="1409760" progId="Paint.Picture">
                  <p:embed/>
                </p:oleObj>
              </mc:Choice>
              <mc:Fallback>
                <p:oleObj name="Bitmap Image" r:id="rId5" imgW="1857240" imgH="1409760" progId="Paint.Picture">
                  <p:embed/>
                  <p:pic>
                    <p:nvPicPr>
                      <p:cNvPr id="0" name=""/>
                      <p:cNvPicPr/>
                      <p:nvPr/>
                    </p:nvPicPr>
                    <p:blipFill>
                      <a:blip r:embed="rId6"/>
                      <a:stretch>
                        <a:fillRect/>
                      </a:stretch>
                    </p:blipFill>
                    <p:spPr>
                      <a:xfrm>
                        <a:off x="6352301" y="276067"/>
                        <a:ext cx="1857375" cy="1409700"/>
                      </a:xfrm>
                      <a:prstGeom prst="rect">
                        <a:avLst/>
                      </a:prstGeom>
                    </p:spPr>
                  </p:pic>
                </p:oleObj>
              </mc:Fallback>
            </mc:AlternateContent>
          </a:graphicData>
        </a:graphic>
      </p:graphicFrame>
      <p:sp>
        <p:nvSpPr>
          <p:cNvPr id="6" name="Rectangle 5"/>
          <p:cNvSpPr/>
          <p:nvPr/>
        </p:nvSpPr>
        <p:spPr>
          <a:xfrm>
            <a:off x="332276" y="1463681"/>
            <a:ext cx="5341693" cy="430887"/>
          </a:xfrm>
          <a:prstGeom prst="rect">
            <a:avLst/>
          </a:prstGeom>
        </p:spPr>
        <p:txBody>
          <a:bodyPr wrap="square">
            <a:spAutoFit/>
          </a:bodyPr>
          <a:lstStyle/>
          <a:p>
            <a:r>
              <a:rPr lang="en-US" sz="1100" dirty="0">
                <a:ea typeface="ヒラギノ角ゴ Pro W3" charset="0"/>
                <a:cs typeface="ヒラギノ角ゴ Pro W3" charset="0"/>
              </a:rPr>
              <a:t>How does Git know what branch you’re currently on? </a:t>
            </a:r>
            <a:endParaRPr lang="en-US" sz="1100" dirty="0" smtClean="0">
              <a:ea typeface="ヒラギノ角ゴ Pro W3" charset="0"/>
              <a:cs typeface="ヒラギノ角ゴ Pro W3" charset="0"/>
            </a:endParaRPr>
          </a:p>
          <a:p>
            <a:r>
              <a:rPr lang="en-US" sz="1100" dirty="0" smtClean="0">
                <a:ea typeface="ヒラギノ角ゴ Pro W3" charset="0"/>
                <a:cs typeface="ヒラギノ角ゴ Pro W3" charset="0"/>
              </a:rPr>
              <a:t>It </a:t>
            </a:r>
            <a:r>
              <a:rPr lang="en-US" sz="1100" dirty="0">
                <a:ea typeface="ヒラギノ角ゴ Pro W3" charset="0"/>
                <a:cs typeface="ヒラギノ角ゴ Pro W3" charset="0"/>
              </a:rPr>
              <a:t>keeps a special pointer called </a:t>
            </a:r>
            <a:r>
              <a:rPr lang="en-US" sz="1100" b="1" dirty="0">
                <a:solidFill>
                  <a:srgbClr val="EDAF13"/>
                </a:solidFill>
                <a:ea typeface="ヒラギノ角ゴ Pro W3" charset="0"/>
                <a:cs typeface="ヒラギノ角ゴ Pro W3" charset="0"/>
              </a:rPr>
              <a:t>HEAD</a:t>
            </a:r>
            <a:endParaRPr lang="en-IN" sz="1100" dirty="0">
              <a:solidFill>
                <a:srgbClr val="EDAF13"/>
              </a:solidFill>
            </a:endParaRPr>
          </a:p>
        </p:txBody>
      </p:sp>
      <p:sp>
        <p:nvSpPr>
          <p:cNvPr id="8" name="Rectangle 7"/>
          <p:cNvSpPr/>
          <p:nvPr/>
        </p:nvSpPr>
        <p:spPr>
          <a:xfrm>
            <a:off x="331268" y="3675783"/>
            <a:ext cx="5965939" cy="769441"/>
          </a:xfrm>
          <a:prstGeom prst="rect">
            <a:avLst/>
          </a:prstGeom>
        </p:spPr>
        <p:txBody>
          <a:bodyPr wrap="square">
            <a:spAutoFit/>
          </a:bodyPr>
          <a:lstStyle/>
          <a:p>
            <a:r>
              <a:rPr lang="en-IN" sz="1100" dirty="0">
                <a:solidFill>
                  <a:schemeClr val="bg1">
                    <a:lumMod val="50000"/>
                  </a:schemeClr>
                </a:solidFill>
                <a:latin typeface="Courier New" panose="02070309020205020404" pitchFamily="49" charset="0"/>
                <a:cs typeface="Courier New" panose="02070309020205020404" pitchFamily="49" charset="0"/>
              </a:rPr>
              <a:t>$</a:t>
            </a:r>
            <a:r>
              <a:rPr lang="en-IN" sz="1100" b="1" dirty="0">
                <a:solidFill>
                  <a:schemeClr val="bg1">
                    <a:lumMod val="50000"/>
                  </a:schemeClr>
                </a:solidFill>
                <a:latin typeface="Courier New" panose="02070309020205020404" pitchFamily="49" charset="0"/>
                <a:cs typeface="Courier New" panose="02070309020205020404" pitchFamily="49" charset="0"/>
              </a:rPr>
              <a:t> </a:t>
            </a:r>
            <a:r>
              <a:rPr lang="en-IN" sz="1100" dirty="0">
                <a:solidFill>
                  <a:schemeClr val="bg1">
                    <a:lumMod val="50000"/>
                  </a:schemeClr>
                </a:solidFill>
                <a:latin typeface="Courier New" panose="02070309020205020404" pitchFamily="49" charset="0"/>
                <a:cs typeface="Courier New" panose="02070309020205020404" pitchFamily="49" charset="0"/>
              </a:rPr>
              <a:t>git log --</a:t>
            </a:r>
            <a:r>
              <a:rPr lang="en-IN" sz="1100" dirty="0" err="1">
                <a:solidFill>
                  <a:schemeClr val="bg1">
                    <a:lumMod val="50000"/>
                  </a:schemeClr>
                </a:solidFill>
                <a:latin typeface="Courier New" panose="02070309020205020404" pitchFamily="49" charset="0"/>
                <a:cs typeface="Courier New" panose="02070309020205020404" pitchFamily="49" charset="0"/>
              </a:rPr>
              <a:t>oneline</a:t>
            </a:r>
            <a:r>
              <a:rPr lang="en-IN" sz="1100" dirty="0">
                <a:solidFill>
                  <a:schemeClr val="bg1">
                    <a:lumMod val="50000"/>
                  </a:schemeClr>
                </a:solidFill>
                <a:latin typeface="Courier New" panose="02070309020205020404" pitchFamily="49" charset="0"/>
                <a:cs typeface="Courier New" panose="02070309020205020404" pitchFamily="49" charset="0"/>
              </a:rPr>
              <a:t> --decorate</a:t>
            </a:r>
          </a:p>
          <a:p>
            <a:r>
              <a:rPr lang="en-US" sz="1100" dirty="0">
                <a:solidFill>
                  <a:schemeClr val="bg1">
                    <a:lumMod val="50000"/>
                  </a:schemeClr>
                </a:solidFill>
                <a:latin typeface="Courier New" panose="02070309020205020404" pitchFamily="49" charset="0"/>
                <a:cs typeface="Courier New" panose="02070309020205020404" pitchFamily="49" charset="0"/>
              </a:rPr>
              <a:t>f30ab (</a:t>
            </a:r>
            <a:r>
              <a:rPr lang="en-US" sz="1100" b="1" dirty="0">
                <a:solidFill>
                  <a:srgbClr val="EDAF13"/>
                </a:solidFill>
                <a:latin typeface="Courier New" panose="02070309020205020404" pitchFamily="49" charset="0"/>
                <a:cs typeface="Courier New" panose="02070309020205020404" pitchFamily="49" charset="0"/>
              </a:rPr>
              <a:t>HEAD</a:t>
            </a:r>
            <a:r>
              <a:rPr lang="en-US" sz="1100" dirty="0">
                <a:solidFill>
                  <a:schemeClr val="bg1">
                    <a:lumMod val="50000"/>
                  </a:schemeClr>
                </a:solidFill>
                <a:latin typeface="Courier New" panose="02070309020205020404" pitchFamily="49" charset="0"/>
                <a:cs typeface="Courier New" panose="02070309020205020404" pitchFamily="49" charset="0"/>
              </a:rPr>
              <a:t>, </a:t>
            </a:r>
            <a:r>
              <a:rPr lang="en-US" sz="1100" dirty="0">
                <a:solidFill>
                  <a:srgbClr val="FF0000"/>
                </a:solidFill>
                <a:latin typeface="Courier New" panose="02070309020205020404" pitchFamily="49" charset="0"/>
                <a:cs typeface="Courier New" panose="02070309020205020404" pitchFamily="49" charset="0"/>
              </a:rPr>
              <a:t>master</a:t>
            </a:r>
            <a:r>
              <a:rPr lang="en-US" sz="1100" dirty="0">
                <a:solidFill>
                  <a:schemeClr val="bg1">
                    <a:lumMod val="50000"/>
                  </a:schemeClr>
                </a:solidFill>
                <a:latin typeface="Courier New" panose="02070309020205020404" pitchFamily="49" charset="0"/>
                <a:cs typeface="Courier New" panose="02070309020205020404" pitchFamily="49" charset="0"/>
              </a:rPr>
              <a:t>, </a:t>
            </a:r>
            <a:r>
              <a:rPr lang="en-US" sz="1100" dirty="0">
                <a:solidFill>
                  <a:srgbClr val="FF0000"/>
                </a:solidFill>
                <a:latin typeface="Courier New" panose="02070309020205020404" pitchFamily="49" charset="0"/>
                <a:cs typeface="Courier New" panose="02070309020205020404" pitchFamily="49" charset="0"/>
              </a:rPr>
              <a:t>testing</a:t>
            </a:r>
            <a:r>
              <a:rPr lang="en-US" sz="1100" dirty="0">
                <a:solidFill>
                  <a:schemeClr val="bg1">
                    <a:lumMod val="50000"/>
                  </a:schemeClr>
                </a:solidFill>
                <a:latin typeface="Courier New" panose="02070309020205020404" pitchFamily="49" charset="0"/>
                <a:cs typeface="Courier New" panose="02070309020205020404" pitchFamily="49" charset="0"/>
              </a:rPr>
              <a:t>) add feature #32 - ability to add new</a:t>
            </a:r>
          </a:p>
          <a:p>
            <a:r>
              <a:rPr lang="en-US" sz="1100" dirty="0">
                <a:solidFill>
                  <a:schemeClr val="bg1">
                    <a:lumMod val="50000"/>
                  </a:schemeClr>
                </a:solidFill>
                <a:latin typeface="Courier New" panose="02070309020205020404" pitchFamily="49" charset="0"/>
                <a:cs typeface="Courier New" panose="02070309020205020404" pitchFamily="49" charset="0"/>
              </a:rPr>
              <a:t>34ac2 fixed bug #1328 - stack overflow under certain conditions</a:t>
            </a:r>
          </a:p>
          <a:p>
            <a:r>
              <a:rPr lang="en-US" sz="1100" dirty="0">
                <a:solidFill>
                  <a:schemeClr val="bg1">
                    <a:lumMod val="50000"/>
                  </a:schemeClr>
                </a:solidFill>
                <a:latin typeface="Courier New" panose="02070309020205020404" pitchFamily="49" charset="0"/>
                <a:cs typeface="Courier New" panose="02070309020205020404" pitchFamily="49" charset="0"/>
              </a:rPr>
              <a:t>98ca9 initial commit of my project</a:t>
            </a:r>
            <a:endParaRPr lang="en-IN" sz="11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195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Branches </a:t>
            </a:r>
            <a:r>
              <a:rPr lang="en-US" sz="2800" b="1" dirty="0">
                <a:latin typeface="+mj-lt"/>
              </a:rPr>
              <a:t>in a Nutshell</a:t>
            </a: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31268" y="658816"/>
            <a:ext cx="8775027" cy="276999"/>
          </a:xfrm>
          <a:prstGeom prst="rect">
            <a:avLst/>
          </a:prstGeom>
          <a:noFill/>
        </p:spPr>
        <p:txBody>
          <a:bodyPr wrap="square" rtlCol="0">
            <a:spAutoFit/>
          </a:bodyPr>
          <a:lstStyle/>
          <a:p>
            <a:pPr marL="171450" indent="-171450">
              <a:buFont typeface="Wingdings" panose="05000000000000000000" pitchFamily="2" charset="2"/>
              <a:buChar char="Ø"/>
            </a:pPr>
            <a:r>
              <a:rPr lang="en-US" sz="1200" b="1" dirty="0" smtClean="0">
                <a:latin typeface="Arial" panose="020B0604020202020204" pitchFamily="34" charset="0"/>
                <a:cs typeface="Arial" panose="020B0604020202020204" pitchFamily="34" charset="0"/>
              </a:rPr>
              <a:t>Switching Branches</a:t>
            </a:r>
            <a:endParaRPr lang="en-US" sz="1100" dirty="0" smtClean="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3"/>
          <a:stretch>
            <a:fillRect/>
          </a:stretch>
        </p:blipFill>
        <p:spPr>
          <a:xfrm>
            <a:off x="457203" y="1946027"/>
            <a:ext cx="5228489" cy="2515794"/>
          </a:xfrm>
          <a:prstGeom prst="rect">
            <a:avLst/>
          </a:prstGeom>
        </p:spPr>
      </p:pic>
      <p:sp>
        <p:nvSpPr>
          <p:cNvPr id="9" name="Rectangle 8"/>
          <p:cNvSpPr/>
          <p:nvPr/>
        </p:nvSpPr>
        <p:spPr>
          <a:xfrm>
            <a:off x="316527" y="958176"/>
            <a:ext cx="8686796" cy="261610"/>
          </a:xfrm>
          <a:prstGeom prst="rect">
            <a:avLst/>
          </a:prstGeom>
        </p:spPr>
        <p:txBody>
          <a:bodyPr wrap="square">
            <a:spAutoFit/>
          </a:bodyPr>
          <a:lstStyle/>
          <a:p>
            <a:r>
              <a:rPr lang="en-IN" sz="1100" dirty="0">
                <a:latin typeface="Courier New" panose="02070309020205020404" pitchFamily="49" charset="0"/>
                <a:cs typeface="Courier New" panose="02070309020205020404" pitchFamily="49" charset="0"/>
              </a:rPr>
              <a:t>$ git checkout </a:t>
            </a:r>
            <a:r>
              <a:rPr lang="en-IN" sz="1100" dirty="0" smtClean="0">
                <a:latin typeface="Courier New" panose="02070309020205020404" pitchFamily="49" charset="0"/>
                <a:cs typeface="Courier New" panose="02070309020205020404" pitchFamily="49" charset="0"/>
              </a:rPr>
              <a:t>testing				</a:t>
            </a:r>
            <a:r>
              <a:rPr lang="en-IN" sz="1100" dirty="0" smtClean="0">
                <a:latin typeface="Courier New" panose="02070309020205020404" pitchFamily="49" charset="0"/>
                <a:cs typeface="Courier New" panose="02070309020205020404" pitchFamily="49" charset="0"/>
                <a:sym typeface="Wingdings" panose="05000000000000000000" pitchFamily="2" charset="2"/>
              </a:rPr>
              <a:t></a:t>
            </a:r>
            <a:r>
              <a:rPr lang="en-IN" sz="1100" dirty="0" smtClean="0">
                <a:latin typeface="Courier New" panose="02070309020205020404" pitchFamily="49" charset="0"/>
                <a:cs typeface="Courier New" panose="02070309020205020404" pitchFamily="49" charset="0"/>
              </a:rPr>
              <a:t>	</a:t>
            </a:r>
            <a:r>
              <a:rPr lang="en-US" sz="1100" dirty="0">
                <a:latin typeface="Arial" panose="020B0604020202020204" pitchFamily="34" charset="0"/>
                <a:cs typeface="Arial" panose="020B0604020202020204" pitchFamily="34" charset="0"/>
              </a:rPr>
              <a:t>T</a:t>
            </a:r>
            <a:r>
              <a:rPr lang="en-US" sz="1100" dirty="0" smtClean="0">
                <a:latin typeface="Arial" panose="020B0604020202020204" pitchFamily="34" charset="0"/>
                <a:cs typeface="Arial" panose="020B0604020202020204" pitchFamily="34" charset="0"/>
              </a:rPr>
              <a:t>his moves </a:t>
            </a:r>
            <a:r>
              <a:rPr lang="en-US" sz="1100" dirty="0">
                <a:latin typeface="Arial" panose="020B0604020202020204" pitchFamily="34" charset="0"/>
                <a:cs typeface="Arial" panose="020B0604020202020204" pitchFamily="34" charset="0"/>
              </a:rPr>
              <a:t>HEAD to point to the </a:t>
            </a:r>
            <a:r>
              <a:rPr lang="en-US" sz="1100" dirty="0">
                <a:solidFill>
                  <a:srgbClr val="FF0000"/>
                </a:solidFill>
                <a:latin typeface="Arial" panose="020B0604020202020204" pitchFamily="34" charset="0"/>
                <a:cs typeface="Arial" panose="020B0604020202020204" pitchFamily="34" charset="0"/>
              </a:rPr>
              <a:t>testing</a:t>
            </a:r>
            <a:r>
              <a:rPr lang="en-US" sz="1100" dirty="0">
                <a:latin typeface="Arial" panose="020B0604020202020204" pitchFamily="34" charset="0"/>
                <a:cs typeface="Arial" panose="020B0604020202020204" pitchFamily="34" charset="0"/>
              </a:rPr>
              <a:t> branch</a:t>
            </a:r>
            <a:r>
              <a:rPr lang="en-US" sz="1100" dirty="0" smtClean="0">
                <a:latin typeface="Arial" panose="020B0604020202020204" pitchFamily="34" charset="0"/>
                <a:cs typeface="Arial" panose="020B0604020202020204" pitchFamily="34" charset="0"/>
              </a:rPr>
              <a:t>.</a:t>
            </a:r>
          </a:p>
        </p:txBody>
      </p:sp>
      <p:sp>
        <p:nvSpPr>
          <p:cNvPr id="12" name="Rectangle 11"/>
          <p:cNvSpPr/>
          <p:nvPr/>
        </p:nvSpPr>
        <p:spPr>
          <a:xfrm>
            <a:off x="316527" y="1157470"/>
            <a:ext cx="8686796" cy="430887"/>
          </a:xfrm>
          <a:prstGeom prst="rect">
            <a:avLst/>
          </a:prstGeom>
        </p:spPr>
        <p:txBody>
          <a:bodyPr wrap="square">
            <a:spAutoFit/>
          </a:bodyPr>
          <a:lstStyle/>
          <a:p>
            <a:r>
              <a:rPr lang="en-IN" sz="1100" dirty="0" smtClean="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vim </a:t>
            </a:r>
            <a:r>
              <a:rPr lang="en-IN" sz="1100" dirty="0" err="1">
                <a:latin typeface="Courier New" panose="02070309020205020404" pitchFamily="49" charset="0"/>
                <a:cs typeface="Courier New" panose="02070309020205020404" pitchFamily="49" charset="0"/>
              </a:rPr>
              <a:t>test.rb</a:t>
            </a:r>
            <a:endParaRPr lang="en-IN"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commit -a -m 'made a </a:t>
            </a:r>
            <a:r>
              <a:rPr lang="en-US" sz="1100" dirty="0" smtClean="0">
                <a:latin typeface="Courier New" panose="02070309020205020404" pitchFamily="49" charset="0"/>
                <a:cs typeface="Courier New" panose="02070309020205020404" pitchFamily="49" charset="0"/>
              </a:rPr>
              <a:t>change‘		</a:t>
            </a:r>
            <a:r>
              <a:rPr lang="en-US" sz="1100" dirty="0" smtClean="0">
                <a:latin typeface="Courier New" panose="02070309020205020404" pitchFamily="49" charset="0"/>
                <a:cs typeface="Courier New" panose="02070309020205020404" pitchFamily="49" charset="0"/>
                <a:sym typeface="Wingdings" panose="05000000000000000000" pitchFamily="2" charset="2"/>
              </a:rPr>
              <a:t> 	</a:t>
            </a:r>
            <a:r>
              <a:rPr lang="en-US" sz="1100" dirty="0">
                <a:solidFill>
                  <a:srgbClr val="FF0000"/>
                </a:solidFill>
                <a:latin typeface="Arial" panose="020B0604020202020204" pitchFamily="34" charset="0"/>
                <a:cs typeface="Arial" panose="020B0604020202020204" pitchFamily="34" charset="0"/>
                <a:sym typeface="Wingdings" panose="05000000000000000000" pitchFamily="2" charset="2"/>
              </a:rPr>
              <a:t>testing</a:t>
            </a:r>
            <a:r>
              <a:rPr lang="en-US" sz="1100" dirty="0">
                <a:latin typeface="Arial" panose="020B0604020202020204" pitchFamily="34" charset="0"/>
                <a:cs typeface="Arial" panose="020B0604020202020204" pitchFamily="34" charset="0"/>
                <a:sym typeface="Wingdings" panose="05000000000000000000" pitchFamily="2" charset="2"/>
              </a:rPr>
              <a:t> branch has moved forward</a:t>
            </a:r>
            <a:endParaRPr lang="en-US" sz="11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4"/>
          <a:stretch>
            <a:fillRect/>
          </a:stretch>
        </p:blipFill>
        <p:spPr>
          <a:xfrm>
            <a:off x="457203" y="1990248"/>
            <a:ext cx="6209201" cy="2591474"/>
          </a:xfrm>
          <a:prstGeom prst="rect">
            <a:avLst/>
          </a:prstGeom>
        </p:spPr>
      </p:pic>
      <p:sp>
        <p:nvSpPr>
          <p:cNvPr id="13" name="Rectangle 12"/>
          <p:cNvSpPr/>
          <p:nvPr/>
        </p:nvSpPr>
        <p:spPr>
          <a:xfrm>
            <a:off x="316528" y="1509161"/>
            <a:ext cx="8686796" cy="430887"/>
          </a:xfrm>
          <a:prstGeom prst="rect">
            <a:avLst/>
          </a:prstGeom>
        </p:spPr>
        <p:txBody>
          <a:bodyPr wrap="square">
            <a:spAutoFit/>
          </a:bodyPr>
          <a:lstStyle/>
          <a:p>
            <a:r>
              <a:rPr lang="en-IN" sz="1100" dirty="0" smtClean="0">
                <a:latin typeface="Courier New" panose="02070309020205020404" pitchFamily="49" charset="0"/>
                <a:cs typeface="Courier New" panose="02070309020205020404" pitchFamily="49" charset="0"/>
              </a:rPr>
              <a:t>$ git checkout master					</a:t>
            </a:r>
            <a:r>
              <a:rPr lang="en-IN" sz="1100" dirty="0" smtClean="0">
                <a:latin typeface="Courier New" panose="02070309020205020404" pitchFamily="49" charset="0"/>
                <a:cs typeface="Courier New" panose="02070309020205020404" pitchFamily="49" charset="0"/>
                <a:sym typeface="Wingdings" panose="05000000000000000000" pitchFamily="2" charset="2"/>
              </a:rPr>
              <a:t> </a:t>
            </a:r>
            <a:r>
              <a:rPr lang="en-IN" sz="1100" dirty="0">
                <a:latin typeface="Courier New" panose="02070309020205020404" pitchFamily="49" charset="0"/>
                <a:cs typeface="Courier New" panose="02070309020205020404" pitchFamily="49" charset="0"/>
                <a:sym typeface="Wingdings" panose="05000000000000000000" pitchFamily="2" charset="2"/>
              </a:rPr>
              <a:t>	</a:t>
            </a:r>
            <a:r>
              <a:rPr lang="en-IN" sz="1100" b="1" dirty="0" smtClean="0">
                <a:latin typeface="Arial" panose="020B0604020202020204" pitchFamily="34" charset="0"/>
                <a:cs typeface="Arial" panose="020B0604020202020204" pitchFamily="34" charset="0"/>
                <a:sym typeface="Wingdings" panose="05000000000000000000" pitchFamily="2" charset="2"/>
              </a:rPr>
              <a:t>HEAD</a:t>
            </a:r>
            <a:r>
              <a:rPr lang="en-IN" sz="1100" dirty="0" smtClean="0">
                <a:latin typeface="Arial" panose="020B0604020202020204" pitchFamily="34" charset="0"/>
                <a:cs typeface="Arial" panose="020B0604020202020204" pitchFamily="34" charset="0"/>
                <a:sym typeface="Wingdings" panose="05000000000000000000" pitchFamily="2" charset="2"/>
              </a:rPr>
              <a:t> moved to </a:t>
            </a:r>
            <a:r>
              <a:rPr lang="en-IN" sz="1100" dirty="0" smtClean="0">
                <a:solidFill>
                  <a:srgbClr val="FF0000"/>
                </a:solidFill>
                <a:latin typeface="Arial" panose="020B0604020202020204" pitchFamily="34" charset="0"/>
                <a:cs typeface="Arial" panose="020B0604020202020204" pitchFamily="34" charset="0"/>
                <a:sym typeface="Wingdings" panose="05000000000000000000" pitchFamily="2" charset="2"/>
              </a:rPr>
              <a:t>master</a:t>
            </a:r>
            <a:r>
              <a:rPr lang="en-IN" sz="1100" dirty="0" smtClean="0">
                <a:latin typeface="Arial" panose="020B0604020202020204" pitchFamily="34" charset="0"/>
                <a:cs typeface="Arial" panose="020B0604020202020204" pitchFamily="34" charset="0"/>
                <a:sym typeface="Wingdings" panose="05000000000000000000" pitchFamily="2" charset="2"/>
              </a:rPr>
              <a:t> branch and working directory </a:t>
            </a:r>
          </a:p>
          <a:p>
            <a:r>
              <a:rPr lang="en-US" sz="1100" dirty="0">
                <a:latin typeface="Arial" panose="020B0604020202020204" pitchFamily="34" charset="0"/>
                <a:cs typeface="Arial" panose="020B0604020202020204" pitchFamily="34" charset="0"/>
                <a:sym typeface="Wingdings" panose="05000000000000000000" pitchFamily="2" charset="2"/>
              </a:rPr>
              <a:t>	</a:t>
            </a:r>
            <a:r>
              <a:rPr lang="en-US" sz="1100" dirty="0" smtClean="0">
                <a:latin typeface="Arial" panose="020B0604020202020204" pitchFamily="34" charset="0"/>
                <a:cs typeface="Arial" panose="020B0604020202020204" pitchFamily="34" charset="0"/>
                <a:sym typeface="Wingdings" panose="05000000000000000000" pitchFamily="2" charset="2"/>
              </a:rPr>
              <a:t>								back to the snapshot that </a:t>
            </a:r>
            <a:r>
              <a:rPr lang="en-US" sz="1100" dirty="0" smtClean="0">
                <a:solidFill>
                  <a:srgbClr val="FF0000"/>
                </a:solidFill>
                <a:latin typeface="Arial" panose="020B0604020202020204" pitchFamily="34" charset="0"/>
                <a:cs typeface="Arial" panose="020B0604020202020204" pitchFamily="34" charset="0"/>
                <a:sym typeface="Wingdings" panose="05000000000000000000" pitchFamily="2" charset="2"/>
              </a:rPr>
              <a:t>master</a:t>
            </a:r>
            <a:r>
              <a:rPr lang="en-US" sz="1100" dirty="0" smtClean="0">
                <a:latin typeface="Arial" panose="020B0604020202020204" pitchFamily="34" charset="0"/>
                <a:cs typeface="Arial" panose="020B0604020202020204" pitchFamily="34" charset="0"/>
                <a:sym typeface="Wingdings" panose="05000000000000000000" pitchFamily="2" charset="2"/>
              </a:rPr>
              <a:t> points to</a:t>
            </a:r>
            <a:endParaRPr lang="en-IN" sz="1100" dirty="0">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5"/>
          <a:stretch>
            <a:fillRect/>
          </a:stretch>
        </p:blipFill>
        <p:spPr>
          <a:xfrm>
            <a:off x="386865" y="1974135"/>
            <a:ext cx="6368378" cy="2607587"/>
          </a:xfrm>
          <a:prstGeom prst="rect">
            <a:avLst/>
          </a:prstGeom>
        </p:spPr>
      </p:pic>
    </p:spTree>
    <p:extLst>
      <p:ext uri="{BB962C8B-B14F-4D97-AF65-F5344CB8AC3E}">
        <p14:creationId xmlns:p14="http://schemas.microsoft.com/office/powerpoint/2010/main" val="73537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Branches </a:t>
            </a:r>
            <a:r>
              <a:rPr lang="en-US" sz="2800" b="1" dirty="0">
                <a:latin typeface="+mj-lt"/>
              </a:rPr>
              <a:t>in a Nutshell</a:t>
            </a: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31268" y="658816"/>
            <a:ext cx="8775027" cy="276999"/>
          </a:xfrm>
          <a:prstGeom prst="rect">
            <a:avLst/>
          </a:prstGeom>
          <a:noFill/>
        </p:spPr>
        <p:txBody>
          <a:bodyPr wrap="square" rtlCol="0">
            <a:spAutoFit/>
          </a:bodyPr>
          <a:lstStyle/>
          <a:p>
            <a:pPr marL="171450" indent="-171450">
              <a:buFont typeface="Wingdings" panose="05000000000000000000" pitchFamily="2" charset="2"/>
              <a:buChar char="Ø"/>
            </a:pPr>
            <a:r>
              <a:rPr lang="en-US" sz="1200" b="1" dirty="0" smtClean="0">
                <a:latin typeface="Arial" panose="020B0604020202020204" pitchFamily="34" charset="0"/>
                <a:cs typeface="Arial" panose="020B0604020202020204" pitchFamily="34" charset="0"/>
              </a:rPr>
              <a:t>Switching Branches</a:t>
            </a:r>
          </a:p>
        </p:txBody>
      </p:sp>
      <p:pic>
        <p:nvPicPr>
          <p:cNvPr id="8" name="Picture 7"/>
          <p:cNvPicPr>
            <a:picLocks noChangeAspect="1"/>
          </p:cNvPicPr>
          <p:nvPr/>
        </p:nvPicPr>
        <p:blipFill>
          <a:blip r:embed="rId3"/>
          <a:stretch>
            <a:fillRect/>
          </a:stretch>
        </p:blipFill>
        <p:spPr>
          <a:xfrm>
            <a:off x="466361" y="911773"/>
            <a:ext cx="4925428" cy="2725981"/>
          </a:xfrm>
          <a:prstGeom prst="rect">
            <a:avLst/>
          </a:prstGeom>
        </p:spPr>
      </p:pic>
      <p:pic>
        <p:nvPicPr>
          <p:cNvPr id="16" name="Picture 15"/>
          <p:cNvPicPr>
            <a:picLocks noChangeAspect="1"/>
          </p:cNvPicPr>
          <p:nvPr/>
        </p:nvPicPr>
        <p:blipFill>
          <a:blip r:embed="rId4"/>
          <a:stretch>
            <a:fillRect/>
          </a:stretch>
        </p:blipFill>
        <p:spPr>
          <a:xfrm>
            <a:off x="6119446" y="532100"/>
            <a:ext cx="2999266" cy="1238085"/>
          </a:xfrm>
          <a:prstGeom prst="rect">
            <a:avLst/>
          </a:prstGeom>
        </p:spPr>
      </p:pic>
      <p:sp>
        <p:nvSpPr>
          <p:cNvPr id="17" name="TextBox 16"/>
          <p:cNvSpPr txBox="1"/>
          <p:nvPr/>
        </p:nvSpPr>
        <p:spPr>
          <a:xfrm>
            <a:off x="331269" y="998784"/>
            <a:ext cx="8775027" cy="430887"/>
          </a:xfrm>
          <a:prstGeom prst="rect">
            <a:avLst/>
          </a:prstGeom>
          <a:noFill/>
        </p:spPr>
        <p:txBody>
          <a:bodyPr wrap="square" rtlCol="0">
            <a:spAutoFit/>
          </a:bodyPr>
          <a:lstStyle/>
          <a:p>
            <a:r>
              <a:rPr lang="en-IN" sz="1100" dirty="0" smtClean="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vim </a:t>
            </a:r>
            <a:r>
              <a:rPr lang="en-IN" sz="1100" dirty="0" err="1">
                <a:latin typeface="Courier New" panose="02070309020205020404" pitchFamily="49" charset="0"/>
                <a:cs typeface="Courier New" panose="02070309020205020404" pitchFamily="49" charset="0"/>
              </a:rPr>
              <a:t>test.rb</a:t>
            </a:r>
            <a:endParaRPr lang="en-IN"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commit -a -m 'made other </a:t>
            </a:r>
            <a:r>
              <a:rPr lang="en-US" sz="1100" dirty="0" smtClean="0">
                <a:latin typeface="Courier New" panose="02070309020205020404" pitchFamily="49" charset="0"/>
                <a:cs typeface="Courier New" panose="02070309020205020404" pitchFamily="49" charset="0"/>
              </a:rPr>
              <a:t>changes‘</a:t>
            </a:r>
          </a:p>
        </p:txBody>
      </p:sp>
      <p:sp>
        <p:nvSpPr>
          <p:cNvPr id="18" name="Rectangle 17"/>
          <p:cNvSpPr/>
          <p:nvPr/>
        </p:nvSpPr>
        <p:spPr>
          <a:xfrm>
            <a:off x="325684" y="3334082"/>
            <a:ext cx="8396285" cy="1277273"/>
          </a:xfrm>
          <a:prstGeom prst="rect">
            <a:avLst/>
          </a:prstGeom>
        </p:spPr>
        <p:txBody>
          <a:bodyPr wrap="square">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git</a:t>
            </a:r>
            <a:r>
              <a:rPr lang="en-US" sz="1100" dirty="0">
                <a:solidFill>
                  <a:schemeClr val="accent6">
                    <a:lumMod val="50000"/>
                  </a:schemeClr>
                </a:solidFill>
                <a:latin typeface="Courier New" panose="02070309020205020404" pitchFamily="49" charset="0"/>
                <a:cs typeface="Courier New" panose="02070309020205020404" pitchFamily="49" charset="0"/>
              </a:rPr>
              <a:t> log --</a:t>
            </a:r>
            <a:r>
              <a:rPr lang="en-US" sz="1100" dirty="0" err="1">
                <a:solidFill>
                  <a:schemeClr val="accent6">
                    <a:lumMod val="50000"/>
                  </a:schemeClr>
                </a:solidFill>
                <a:latin typeface="Courier New" panose="02070309020205020404" pitchFamily="49" charset="0"/>
                <a:cs typeface="Courier New" panose="02070309020205020404" pitchFamily="49" charset="0"/>
              </a:rPr>
              <a:t>oneline</a:t>
            </a:r>
            <a:r>
              <a:rPr lang="en-US" sz="1100" dirty="0">
                <a:solidFill>
                  <a:schemeClr val="accent6">
                    <a:lumMod val="50000"/>
                  </a:schemeClr>
                </a:solidFill>
                <a:latin typeface="Courier New" panose="02070309020205020404" pitchFamily="49" charset="0"/>
                <a:cs typeface="Courier New" panose="02070309020205020404" pitchFamily="49" charset="0"/>
              </a:rPr>
              <a:t> --decorate --graph --all</a:t>
            </a:r>
          </a:p>
          <a:p>
            <a:r>
              <a:rPr lang="en-US" sz="1100" dirty="0">
                <a:solidFill>
                  <a:schemeClr val="accent6">
                    <a:lumMod val="50000"/>
                  </a:schemeClr>
                </a:solidFill>
                <a:latin typeface="Courier New" panose="02070309020205020404" pitchFamily="49" charset="0"/>
                <a:cs typeface="Courier New" panose="02070309020205020404" pitchFamily="49" charset="0"/>
              </a:rPr>
              <a:t>* c2b9e (HEAD, master) made other changes</a:t>
            </a:r>
          </a:p>
          <a:p>
            <a:r>
              <a:rPr lang="en-US" sz="1100" dirty="0">
                <a:solidFill>
                  <a:schemeClr val="accent6">
                    <a:lumMod val="50000"/>
                  </a:schemeClr>
                </a:solidFill>
                <a:latin typeface="Courier New" panose="02070309020205020404" pitchFamily="49" charset="0"/>
                <a:cs typeface="Courier New" panose="02070309020205020404" pitchFamily="49" charset="0"/>
              </a:rPr>
              <a:t>| * 87ab2 (testing) made a change</a:t>
            </a:r>
          </a:p>
          <a:p>
            <a:r>
              <a:rPr lang="en-IN"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f30ab add feature #32 - ability to add new formats to the</a:t>
            </a:r>
          </a:p>
          <a:p>
            <a:r>
              <a:rPr lang="en-US" sz="1100" dirty="0">
                <a:solidFill>
                  <a:schemeClr val="accent6">
                    <a:lumMod val="50000"/>
                  </a:schemeClr>
                </a:solidFill>
                <a:latin typeface="Courier New" panose="02070309020205020404" pitchFamily="49" charset="0"/>
                <a:cs typeface="Courier New" panose="02070309020205020404" pitchFamily="49" charset="0"/>
              </a:rPr>
              <a:t>* 34ac2 fixed bug #1328 - stack overflow under certain conditions</a:t>
            </a:r>
          </a:p>
          <a:p>
            <a:r>
              <a:rPr lang="en-US" sz="1100" dirty="0">
                <a:solidFill>
                  <a:schemeClr val="accent6">
                    <a:lumMod val="50000"/>
                  </a:schemeClr>
                </a:solidFill>
                <a:latin typeface="Courier New" panose="02070309020205020404" pitchFamily="49" charset="0"/>
                <a:cs typeface="Courier New" panose="02070309020205020404" pitchFamily="49" charset="0"/>
              </a:rPr>
              <a:t>* 98ca9 initial commit of my project</a:t>
            </a:r>
            <a:endParaRPr lang="en-IN" sz="1100" dirty="0">
              <a:solidFill>
                <a:schemeClr val="accent6">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473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954107"/>
          </a:xfrm>
          <a:prstGeom prst="rect">
            <a:avLst/>
          </a:prstGeom>
          <a:noFill/>
        </p:spPr>
        <p:txBody>
          <a:bodyPr wrap="square" rtlCol="0">
            <a:spAutoFit/>
          </a:bodyPr>
          <a:lstStyle/>
          <a:p>
            <a:r>
              <a:rPr lang="en-US" sz="2800" b="1" dirty="0" smtClean="0">
                <a:latin typeface="+mj-lt"/>
              </a:rPr>
              <a:t>Basic Branching and Merging</a:t>
            </a:r>
            <a:endParaRPr lang="en-US" sz="2800" b="1" dirty="0">
              <a:latin typeface="+mj-lt"/>
            </a:endParaRPr>
          </a:p>
          <a:p>
            <a:endParaRPr lang="en-US" sz="2800" b="1" dirty="0">
              <a:latin typeface="+mj-lt"/>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31268" y="658816"/>
            <a:ext cx="8775027" cy="276999"/>
          </a:xfrm>
          <a:prstGeom prst="rect">
            <a:avLst/>
          </a:prstGeom>
          <a:noFill/>
        </p:spPr>
        <p:txBody>
          <a:bodyPr wrap="square" rtlCol="0">
            <a:spAutoFit/>
          </a:bodyPr>
          <a:lstStyle/>
          <a:p>
            <a:pPr marL="171450" indent="-171450">
              <a:buFont typeface="Wingdings" panose="05000000000000000000" pitchFamily="2" charset="2"/>
              <a:buChar char="Ø"/>
            </a:pPr>
            <a:r>
              <a:rPr lang="en-US" sz="1200" b="1" dirty="0" smtClean="0">
                <a:latin typeface="Arial" panose="020B0604020202020204" pitchFamily="34" charset="0"/>
                <a:cs typeface="Arial" panose="020B0604020202020204" pitchFamily="34" charset="0"/>
              </a:rPr>
              <a:t>Workflow</a:t>
            </a:r>
          </a:p>
        </p:txBody>
      </p:sp>
      <p:sp>
        <p:nvSpPr>
          <p:cNvPr id="17" name="TextBox 16"/>
          <p:cNvSpPr txBox="1"/>
          <p:nvPr/>
        </p:nvSpPr>
        <p:spPr>
          <a:xfrm>
            <a:off x="331269" y="998784"/>
            <a:ext cx="8775027" cy="3262432"/>
          </a:xfrm>
          <a:prstGeom prst="rect">
            <a:avLst/>
          </a:prstGeom>
          <a:noFill/>
        </p:spPr>
        <p:txBody>
          <a:bodyPr wrap="square" rtlCol="0">
            <a:spAutoFit/>
          </a:bodyPr>
          <a:lstStyle/>
          <a:p>
            <a:pPr>
              <a:spcAft>
                <a:spcPts val="600"/>
              </a:spcAft>
            </a:pPr>
            <a:r>
              <a:rPr lang="en-US" sz="1600" dirty="0">
                <a:ea typeface="ヒラギノ角ゴ Pro W3" charset="0"/>
                <a:cs typeface="ヒラギノ角ゴ Pro W3" charset="0"/>
              </a:rPr>
              <a:t>1. Do work on a web site.</a:t>
            </a:r>
          </a:p>
          <a:p>
            <a:pPr>
              <a:spcAft>
                <a:spcPts val="600"/>
              </a:spcAft>
            </a:pPr>
            <a:r>
              <a:rPr lang="en-US" sz="1600" dirty="0">
                <a:ea typeface="ヒラギノ角ゴ Pro W3" charset="0"/>
                <a:cs typeface="ヒラギノ角ゴ Pro W3" charset="0"/>
              </a:rPr>
              <a:t>2. Create a branch for a new story you’re working on.</a:t>
            </a:r>
          </a:p>
          <a:p>
            <a:pPr>
              <a:spcAft>
                <a:spcPts val="600"/>
              </a:spcAft>
            </a:pPr>
            <a:r>
              <a:rPr lang="en-US" sz="1600" dirty="0">
                <a:ea typeface="ヒラギノ角ゴ Pro W3" charset="0"/>
                <a:cs typeface="ヒラギノ角ゴ Pro W3" charset="0"/>
              </a:rPr>
              <a:t>3. Do some work in that branch.</a:t>
            </a:r>
          </a:p>
          <a:p>
            <a:endParaRPr lang="en-US" sz="1600" dirty="0" smtClean="0">
              <a:ea typeface="ヒラギノ角ゴ Pro W3" charset="0"/>
              <a:cs typeface="ヒラギノ角ゴ Pro W3" charset="0"/>
            </a:endParaRPr>
          </a:p>
          <a:p>
            <a:endParaRPr lang="en-US" sz="1600" dirty="0" smtClean="0">
              <a:ea typeface="ヒラギノ角ゴ Pro W3" charset="0"/>
              <a:cs typeface="ヒラギノ角ゴ Pro W3" charset="0"/>
            </a:endParaRPr>
          </a:p>
          <a:p>
            <a:r>
              <a:rPr lang="en-US" sz="1600" dirty="0" smtClean="0">
                <a:ea typeface="ヒラギノ角ゴ Pro W3" charset="0"/>
                <a:cs typeface="ヒラギノ角ゴ Pro W3" charset="0"/>
              </a:rPr>
              <a:t>At </a:t>
            </a:r>
            <a:r>
              <a:rPr lang="en-US" sz="1600" dirty="0">
                <a:ea typeface="ヒラギノ角ゴ Pro W3" charset="0"/>
                <a:cs typeface="ヒラギノ角ゴ Pro W3" charset="0"/>
              </a:rPr>
              <a:t>this stage, you’ll receive a call that another issue is critical and you need a hotfix. </a:t>
            </a:r>
            <a:endParaRPr lang="en-US" sz="1600" dirty="0" smtClean="0">
              <a:ea typeface="ヒラギノ角ゴ Pro W3" charset="0"/>
              <a:cs typeface="ヒラギノ角ゴ Pro W3" charset="0"/>
            </a:endParaRPr>
          </a:p>
          <a:p>
            <a:endParaRPr lang="en-US" sz="1600" dirty="0" smtClean="0">
              <a:ea typeface="ヒラギノ角ゴ Pro W3" charset="0"/>
              <a:cs typeface="ヒラギノ角ゴ Pro W3" charset="0"/>
            </a:endParaRPr>
          </a:p>
          <a:p>
            <a:pPr>
              <a:spcAft>
                <a:spcPts val="600"/>
              </a:spcAft>
            </a:pPr>
            <a:r>
              <a:rPr lang="en-US" sz="1600" dirty="0" smtClean="0">
                <a:ea typeface="ヒラギノ角ゴ Pro W3" charset="0"/>
                <a:cs typeface="ヒラギノ角ゴ Pro W3" charset="0"/>
              </a:rPr>
              <a:t>1</a:t>
            </a:r>
            <a:r>
              <a:rPr lang="en-US" sz="1600" dirty="0">
                <a:ea typeface="ヒラギノ角ゴ Pro W3" charset="0"/>
                <a:cs typeface="ヒラギノ角ゴ Pro W3" charset="0"/>
              </a:rPr>
              <a:t>. Switch to your production branch.</a:t>
            </a:r>
          </a:p>
          <a:p>
            <a:pPr>
              <a:spcAft>
                <a:spcPts val="600"/>
              </a:spcAft>
            </a:pPr>
            <a:r>
              <a:rPr lang="en-US" sz="1600" dirty="0">
                <a:ea typeface="ヒラギノ角ゴ Pro W3" charset="0"/>
                <a:cs typeface="ヒラギノ角ゴ Pro W3" charset="0"/>
              </a:rPr>
              <a:t>2. Create a branch to add the hotfix.</a:t>
            </a:r>
          </a:p>
          <a:p>
            <a:pPr>
              <a:spcAft>
                <a:spcPts val="600"/>
              </a:spcAft>
            </a:pPr>
            <a:r>
              <a:rPr lang="en-US" sz="1600" dirty="0">
                <a:ea typeface="ヒラギノ角ゴ Pro W3" charset="0"/>
                <a:cs typeface="ヒラギノ角ゴ Pro W3" charset="0"/>
              </a:rPr>
              <a:t>3. After it’s tested, merge the hotfix branch, and push to </a:t>
            </a:r>
            <a:r>
              <a:rPr lang="en-US" sz="1600" dirty="0" smtClean="0">
                <a:ea typeface="ヒラギノ角ゴ Pro W3" charset="0"/>
                <a:cs typeface="ヒラギノ角ゴ Pro W3" charset="0"/>
              </a:rPr>
              <a:t>production branch.</a:t>
            </a:r>
            <a:endParaRPr lang="en-US" sz="1600" dirty="0">
              <a:ea typeface="ヒラギノ角ゴ Pro W3" charset="0"/>
              <a:cs typeface="ヒラギノ角ゴ Pro W3" charset="0"/>
            </a:endParaRPr>
          </a:p>
          <a:p>
            <a:pPr>
              <a:spcAft>
                <a:spcPts val="600"/>
              </a:spcAft>
            </a:pPr>
            <a:r>
              <a:rPr lang="en-US" sz="1600" dirty="0">
                <a:ea typeface="ヒラギノ角ゴ Pro W3" charset="0"/>
                <a:cs typeface="ヒラギノ角ゴ Pro W3" charset="0"/>
              </a:rPr>
              <a:t>4. Switch back to your original story and continue working.</a:t>
            </a:r>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795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fade">
                                      <p:cBhvr>
                                        <p:cTn id="10" dur="500"/>
                                        <p:tgtEl>
                                          <p:spTgt spid="1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fade">
                                      <p:cBhvr>
                                        <p:cTn id="13" dur="500"/>
                                        <p:tgtEl>
                                          <p:spTgt spid="1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xEl>
                                              <p:pRg st="5" end="5"/>
                                            </p:txEl>
                                          </p:spTgt>
                                        </p:tgtEl>
                                        <p:attrNameLst>
                                          <p:attrName>style.visibility</p:attrName>
                                        </p:attrNameLst>
                                      </p:cBhvr>
                                      <p:to>
                                        <p:strVal val="visible"/>
                                      </p:to>
                                    </p:set>
                                    <p:animEffect transition="in" filter="fade">
                                      <p:cBhvr>
                                        <p:cTn id="18" dur="500"/>
                                        <p:tgtEl>
                                          <p:spTgt spid="1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xEl>
                                              <p:pRg st="7" end="7"/>
                                            </p:txEl>
                                          </p:spTgt>
                                        </p:tgtEl>
                                        <p:attrNameLst>
                                          <p:attrName>style.visibility</p:attrName>
                                        </p:attrNameLst>
                                      </p:cBhvr>
                                      <p:to>
                                        <p:strVal val="visible"/>
                                      </p:to>
                                    </p:set>
                                    <p:animEffect transition="in" filter="fade">
                                      <p:cBhvr>
                                        <p:cTn id="23" dur="500"/>
                                        <p:tgtEl>
                                          <p:spTgt spid="17">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xEl>
                                              <p:pRg st="8" end="8"/>
                                            </p:txEl>
                                          </p:spTgt>
                                        </p:tgtEl>
                                        <p:attrNameLst>
                                          <p:attrName>style.visibility</p:attrName>
                                        </p:attrNameLst>
                                      </p:cBhvr>
                                      <p:to>
                                        <p:strVal val="visible"/>
                                      </p:to>
                                    </p:set>
                                    <p:animEffect transition="in" filter="fade">
                                      <p:cBhvr>
                                        <p:cTn id="26" dur="500"/>
                                        <p:tgtEl>
                                          <p:spTgt spid="17">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xEl>
                                              <p:pRg st="9" end="9"/>
                                            </p:txEl>
                                          </p:spTgt>
                                        </p:tgtEl>
                                        <p:attrNameLst>
                                          <p:attrName>style.visibility</p:attrName>
                                        </p:attrNameLst>
                                      </p:cBhvr>
                                      <p:to>
                                        <p:strVal val="visible"/>
                                      </p:to>
                                    </p:set>
                                    <p:animEffect transition="in" filter="fade">
                                      <p:cBhvr>
                                        <p:cTn id="29" dur="500"/>
                                        <p:tgtEl>
                                          <p:spTgt spid="17">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xEl>
                                              <p:pRg st="10" end="10"/>
                                            </p:txEl>
                                          </p:spTgt>
                                        </p:tgtEl>
                                        <p:attrNameLst>
                                          <p:attrName>style.visibility</p:attrName>
                                        </p:attrNameLst>
                                      </p:cBhvr>
                                      <p:to>
                                        <p:strVal val="visible"/>
                                      </p:to>
                                    </p:set>
                                    <p:animEffect transition="in" filter="fade">
                                      <p:cBhvr>
                                        <p:cTn id="32" dur="500"/>
                                        <p:tgtEl>
                                          <p:spTgt spid="1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kia PowerPoint Template Nokia Pure v25">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PowerPoint Template Nokia Pure v25</Template>
  <TotalTime>0</TotalTime>
  <Words>8536</Words>
  <Application>Microsoft Office PowerPoint</Application>
  <PresentationFormat>On-screen Show (16:9)</PresentationFormat>
  <Paragraphs>863</Paragraphs>
  <Slides>31</Slides>
  <Notes>31</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31</vt:i4>
      </vt:variant>
    </vt:vector>
  </HeadingPairs>
  <TitlesOfParts>
    <vt:vector size="44" baseType="lpstr">
      <vt:lpstr>Arial</vt:lpstr>
      <vt:lpstr>Calibri</vt:lpstr>
      <vt:lpstr>Courier New</vt:lpstr>
      <vt:lpstr>Lucida Grande</vt:lpstr>
      <vt:lpstr>Nokia Pure Headline Light</vt:lpstr>
      <vt:lpstr>Nokia Pure Headline Ultra Light</vt:lpstr>
      <vt:lpstr>Nokia Pure Text Light</vt:lpstr>
      <vt:lpstr>Wingdings</vt:lpstr>
      <vt:lpstr>ヒラギノ角ゴ Pro W3</vt:lpstr>
      <vt:lpstr>Nokia PowerPoint Template Nokia Pure v25</vt:lpstr>
      <vt:lpstr>Nokia Master Blue Background</vt:lpstr>
      <vt:lpstr>Bitmap Image</vt:lpstr>
      <vt:lpstr>Paintbrush 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2014-05-28T13:13:20Z</dcterms:created>
  <dcterms:modified xsi:type="dcterms:W3CDTF">2016-06-12T03:07:52Z</dcterms:modified>
</cp:coreProperties>
</file>