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xml" ContentType="application/vnd.openxmlformats-officedocument.presentationml.comments+xml"/>
  <Override PartName="/ppt/notesSlides/notesSlide25.xml" ContentType="application/vnd.openxmlformats-officedocument.presentationml.notesSlide+xml"/>
  <Override PartName="/ppt/comments/comment2.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3.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4.xml" ContentType="application/vnd.openxmlformats-officedocument.presentationml.comment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 id="2147483798" r:id="rId2"/>
  </p:sldMasterIdLst>
  <p:notesMasterIdLst>
    <p:notesMasterId r:id="rId38"/>
  </p:notesMasterIdLst>
  <p:handoutMasterIdLst>
    <p:handoutMasterId r:id="rId39"/>
  </p:handoutMasterIdLst>
  <p:sldIdLst>
    <p:sldId id="311" r:id="rId3"/>
    <p:sldId id="439" r:id="rId4"/>
    <p:sldId id="444" r:id="rId5"/>
    <p:sldId id="436" r:id="rId6"/>
    <p:sldId id="437" r:id="rId7"/>
    <p:sldId id="465" r:id="rId8"/>
    <p:sldId id="466" r:id="rId9"/>
    <p:sldId id="467" r:id="rId10"/>
    <p:sldId id="440" r:id="rId11"/>
    <p:sldId id="445" r:id="rId12"/>
    <p:sldId id="438" r:id="rId13"/>
    <p:sldId id="435" r:id="rId14"/>
    <p:sldId id="446" r:id="rId15"/>
    <p:sldId id="448" r:id="rId16"/>
    <p:sldId id="462" r:id="rId17"/>
    <p:sldId id="452" r:id="rId18"/>
    <p:sldId id="421" r:id="rId19"/>
    <p:sldId id="430" r:id="rId20"/>
    <p:sldId id="450" r:id="rId21"/>
    <p:sldId id="425" r:id="rId22"/>
    <p:sldId id="464" r:id="rId23"/>
    <p:sldId id="453" r:id="rId24"/>
    <p:sldId id="451" r:id="rId25"/>
    <p:sldId id="455" r:id="rId26"/>
    <p:sldId id="429" r:id="rId27"/>
    <p:sldId id="351" r:id="rId28"/>
    <p:sldId id="449" r:id="rId29"/>
    <p:sldId id="424" r:id="rId30"/>
    <p:sldId id="461" r:id="rId31"/>
    <p:sldId id="456" r:id="rId32"/>
    <p:sldId id="457" r:id="rId33"/>
    <p:sldId id="458" r:id="rId34"/>
    <p:sldId id="459" r:id="rId35"/>
    <p:sldId id="460" r:id="rId36"/>
    <p:sldId id="463" r:id="rId37"/>
  </p:sldIdLst>
  <p:sldSz cx="9144000" cy="5143500" type="screen16x9"/>
  <p:notesSz cx="6858000" cy="9144000"/>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4F7"/>
    <a:srgbClr val="CCE9AD"/>
    <a:srgbClr val="D4ECBA"/>
    <a:srgbClr val="000000"/>
    <a:srgbClr val="FAE7B8"/>
    <a:srgbClr val="EDAF13"/>
    <a:srgbClr val="FBE0BD"/>
    <a:srgbClr val="F2900E"/>
    <a:srgbClr val="FBE2C1"/>
    <a:srgbClr val="FAD7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5065" autoAdjust="0"/>
  </p:normalViewPr>
  <p:slideViewPr>
    <p:cSldViewPr snapToGrid="0">
      <p:cViewPr varScale="1">
        <p:scale>
          <a:sx n="116" d="100"/>
          <a:sy n="116" d="100"/>
        </p:scale>
        <p:origin x="540"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4-15T10:41:50.817" idx="6">
    <p:pos x="2064" y="425"/>
    <p:text>Mention of talk of the reason why its faster</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4-15T10:42:40.453" idx="7">
    <p:pos x="5506" y="747"/>
    <p:text>can you make the content more precise.. maybe just highlight important points, and rest others you explain / move to backup slide? we should have less but crisp and self-explanatory text</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4-15T10:43:54.729" idx="8">
    <p:pos x="10" y="10"/>
    <p:text>maybe merge the 3 slides  on advantages, and make them into 1-2 slides but very crisp..</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6-04-15T10:44:50.431" idx="9">
    <p:pos x="10" y="10"/>
    <p:text>make bullets.</p:text>
    <p:extLst>
      <p:ext uri="{C676402C-5697-4E1C-873F-D02D1690AC5C}">
        <p15:threadingInfo xmlns:p15="http://schemas.microsoft.com/office/powerpoint/2012/main" timeZoneBias="-330"/>
      </p:ext>
    </p:extLst>
  </p:cm>
  <p:cm authorId="2" dt="2016-04-15T10:45:34.970" idx="10">
    <p:pos x="10" y="146"/>
    <p:text>is there any pros /cons comparision you can make with other tools like fish eye /  review board/crucible</p:text>
    <p:extLst>
      <p:ext uri="{C676402C-5697-4E1C-873F-D02D1690AC5C}">
        <p15:threadingInfo xmlns:p15="http://schemas.microsoft.com/office/powerpoint/2012/main" timeZoneBias="-330">
          <p15:parentCm authorId="2" idx="9"/>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4/22/2016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4/22/2016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dirty="0"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dirty="0"/>
          </a:p>
        </p:txBody>
      </p:sp>
    </p:spTree>
    <p:extLst>
      <p:ext uri="{BB962C8B-B14F-4D97-AF65-F5344CB8AC3E}">
        <p14:creationId xmlns:p14="http://schemas.microsoft.com/office/powerpoint/2010/main" val="31800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10</a:t>
            </a:fld>
            <a:endParaRPr lang="en-US"/>
          </a:p>
        </p:txBody>
      </p:sp>
    </p:spTree>
    <p:extLst>
      <p:ext uri="{BB962C8B-B14F-4D97-AF65-F5344CB8AC3E}">
        <p14:creationId xmlns:p14="http://schemas.microsoft.com/office/powerpoint/2010/main" val="19946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11</a:t>
            </a:fld>
            <a:endParaRPr lang="en-US"/>
          </a:p>
        </p:txBody>
      </p:sp>
    </p:spTree>
    <p:extLst>
      <p:ext uri="{BB962C8B-B14F-4D97-AF65-F5344CB8AC3E}">
        <p14:creationId xmlns:p14="http://schemas.microsoft.com/office/powerpoint/2010/main" val="259292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12</a:t>
            </a:fld>
            <a:endParaRPr lang="en-US"/>
          </a:p>
        </p:txBody>
      </p:sp>
    </p:spTree>
    <p:extLst>
      <p:ext uri="{BB962C8B-B14F-4D97-AF65-F5344CB8AC3E}">
        <p14:creationId xmlns:p14="http://schemas.microsoft.com/office/powerpoint/2010/main" val="3135860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13</a:t>
            </a:fld>
            <a:endParaRPr lang="en-US"/>
          </a:p>
        </p:txBody>
      </p:sp>
    </p:spTree>
    <p:extLst>
      <p:ext uri="{BB962C8B-B14F-4D97-AF65-F5344CB8AC3E}">
        <p14:creationId xmlns:p14="http://schemas.microsoft.com/office/powerpoint/2010/main" val="416254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14</a:t>
            </a:fld>
            <a:endParaRPr lang="en-US"/>
          </a:p>
        </p:txBody>
      </p:sp>
    </p:spTree>
    <p:extLst>
      <p:ext uri="{BB962C8B-B14F-4D97-AF65-F5344CB8AC3E}">
        <p14:creationId xmlns:p14="http://schemas.microsoft.com/office/powerpoint/2010/main" val="3025060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15</a:t>
            </a:fld>
            <a:endParaRPr lang="en-US"/>
          </a:p>
        </p:txBody>
      </p:sp>
    </p:spTree>
    <p:extLst>
      <p:ext uri="{BB962C8B-B14F-4D97-AF65-F5344CB8AC3E}">
        <p14:creationId xmlns:p14="http://schemas.microsoft.com/office/powerpoint/2010/main" val="650970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19</a:t>
            </a:fld>
            <a:endParaRPr lang="en-US"/>
          </a:p>
        </p:txBody>
      </p:sp>
    </p:spTree>
    <p:extLst>
      <p:ext uri="{BB962C8B-B14F-4D97-AF65-F5344CB8AC3E}">
        <p14:creationId xmlns:p14="http://schemas.microsoft.com/office/powerpoint/2010/main" val="1740283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20</a:t>
            </a:fld>
            <a:endParaRPr lang="en-US"/>
          </a:p>
        </p:txBody>
      </p:sp>
    </p:spTree>
    <p:extLst>
      <p:ext uri="{BB962C8B-B14F-4D97-AF65-F5344CB8AC3E}">
        <p14:creationId xmlns:p14="http://schemas.microsoft.com/office/powerpoint/2010/main" val="830522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21</a:t>
            </a:fld>
            <a:endParaRPr lang="en-US"/>
          </a:p>
        </p:txBody>
      </p:sp>
    </p:spTree>
    <p:extLst>
      <p:ext uri="{BB962C8B-B14F-4D97-AF65-F5344CB8AC3E}">
        <p14:creationId xmlns:p14="http://schemas.microsoft.com/office/powerpoint/2010/main" val="1882810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22</a:t>
            </a:fld>
            <a:endParaRPr lang="en-US"/>
          </a:p>
        </p:txBody>
      </p:sp>
    </p:spTree>
    <p:extLst>
      <p:ext uri="{BB962C8B-B14F-4D97-AF65-F5344CB8AC3E}">
        <p14:creationId xmlns:p14="http://schemas.microsoft.com/office/powerpoint/2010/main" val="103231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2</a:t>
            </a:fld>
            <a:endParaRPr lang="en-US"/>
          </a:p>
        </p:txBody>
      </p:sp>
    </p:spTree>
    <p:extLst>
      <p:ext uri="{BB962C8B-B14F-4D97-AF65-F5344CB8AC3E}">
        <p14:creationId xmlns:p14="http://schemas.microsoft.com/office/powerpoint/2010/main" val="3651599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23</a:t>
            </a:fld>
            <a:endParaRPr lang="en-US"/>
          </a:p>
        </p:txBody>
      </p:sp>
    </p:spTree>
    <p:extLst>
      <p:ext uri="{BB962C8B-B14F-4D97-AF65-F5344CB8AC3E}">
        <p14:creationId xmlns:p14="http://schemas.microsoft.com/office/powerpoint/2010/main" val="3400496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24</a:t>
            </a:fld>
            <a:endParaRPr lang="en-US"/>
          </a:p>
        </p:txBody>
      </p:sp>
    </p:spTree>
    <p:extLst>
      <p:ext uri="{BB962C8B-B14F-4D97-AF65-F5344CB8AC3E}">
        <p14:creationId xmlns:p14="http://schemas.microsoft.com/office/powerpoint/2010/main" val="26074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25</a:t>
            </a:fld>
            <a:endParaRPr lang="en-US"/>
          </a:p>
        </p:txBody>
      </p:sp>
    </p:spTree>
    <p:extLst>
      <p:ext uri="{BB962C8B-B14F-4D97-AF65-F5344CB8AC3E}">
        <p14:creationId xmlns:p14="http://schemas.microsoft.com/office/powerpoint/2010/main" val="3733238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28</a:t>
            </a:fld>
            <a:endParaRPr lang="en-US"/>
          </a:p>
        </p:txBody>
      </p:sp>
    </p:spTree>
    <p:extLst>
      <p:ext uri="{BB962C8B-B14F-4D97-AF65-F5344CB8AC3E}">
        <p14:creationId xmlns:p14="http://schemas.microsoft.com/office/powerpoint/2010/main" val="816016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29</a:t>
            </a:fld>
            <a:endParaRPr lang="en-US"/>
          </a:p>
        </p:txBody>
      </p:sp>
    </p:spTree>
    <p:extLst>
      <p:ext uri="{BB962C8B-B14F-4D97-AF65-F5344CB8AC3E}">
        <p14:creationId xmlns:p14="http://schemas.microsoft.com/office/powerpoint/2010/main" val="705308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30</a:t>
            </a:fld>
            <a:endParaRPr lang="en-US"/>
          </a:p>
        </p:txBody>
      </p:sp>
    </p:spTree>
    <p:extLst>
      <p:ext uri="{BB962C8B-B14F-4D97-AF65-F5344CB8AC3E}">
        <p14:creationId xmlns:p14="http://schemas.microsoft.com/office/powerpoint/2010/main" val="3784085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31</a:t>
            </a:fld>
            <a:endParaRPr lang="en-US"/>
          </a:p>
        </p:txBody>
      </p:sp>
    </p:spTree>
    <p:extLst>
      <p:ext uri="{BB962C8B-B14F-4D97-AF65-F5344CB8AC3E}">
        <p14:creationId xmlns:p14="http://schemas.microsoft.com/office/powerpoint/2010/main" val="2271347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32</a:t>
            </a:fld>
            <a:endParaRPr lang="en-US"/>
          </a:p>
        </p:txBody>
      </p:sp>
    </p:spTree>
    <p:extLst>
      <p:ext uri="{BB962C8B-B14F-4D97-AF65-F5344CB8AC3E}">
        <p14:creationId xmlns:p14="http://schemas.microsoft.com/office/powerpoint/2010/main" val="905435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33</a:t>
            </a:fld>
            <a:endParaRPr lang="en-US"/>
          </a:p>
        </p:txBody>
      </p:sp>
    </p:spTree>
    <p:extLst>
      <p:ext uri="{BB962C8B-B14F-4D97-AF65-F5344CB8AC3E}">
        <p14:creationId xmlns:p14="http://schemas.microsoft.com/office/powerpoint/2010/main" val="3468682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34</a:t>
            </a:fld>
            <a:endParaRPr lang="en-US"/>
          </a:p>
        </p:txBody>
      </p:sp>
    </p:spTree>
    <p:extLst>
      <p:ext uri="{BB962C8B-B14F-4D97-AF65-F5344CB8AC3E}">
        <p14:creationId xmlns:p14="http://schemas.microsoft.com/office/powerpoint/2010/main" val="218665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3</a:t>
            </a:fld>
            <a:endParaRPr lang="en-US"/>
          </a:p>
        </p:txBody>
      </p:sp>
    </p:spTree>
    <p:extLst>
      <p:ext uri="{BB962C8B-B14F-4D97-AF65-F5344CB8AC3E}">
        <p14:creationId xmlns:p14="http://schemas.microsoft.com/office/powerpoint/2010/main" val="1919205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35</a:t>
            </a:fld>
            <a:endParaRPr lang="en-US"/>
          </a:p>
        </p:txBody>
      </p:sp>
    </p:spTree>
    <p:extLst>
      <p:ext uri="{BB962C8B-B14F-4D97-AF65-F5344CB8AC3E}">
        <p14:creationId xmlns:p14="http://schemas.microsoft.com/office/powerpoint/2010/main" val="493122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4</a:t>
            </a:fld>
            <a:endParaRPr lang="en-US"/>
          </a:p>
        </p:txBody>
      </p:sp>
    </p:spTree>
    <p:extLst>
      <p:ext uri="{BB962C8B-B14F-4D97-AF65-F5344CB8AC3E}">
        <p14:creationId xmlns:p14="http://schemas.microsoft.com/office/powerpoint/2010/main" val="222472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5</a:t>
            </a:fld>
            <a:endParaRPr lang="en-US"/>
          </a:p>
        </p:txBody>
      </p:sp>
    </p:spTree>
    <p:extLst>
      <p:ext uri="{BB962C8B-B14F-4D97-AF65-F5344CB8AC3E}">
        <p14:creationId xmlns:p14="http://schemas.microsoft.com/office/powerpoint/2010/main" val="720243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6</a:t>
            </a:fld>
            <a:endParaRPr lang="en-US"/>
          </a:p>
        </p:txBody>
      </p:sp>
    </p:spTree>
    <p:extLst>
      <p:ext uri="{BB962C8B-B14F-4D97-AF65-F5344CB8AC3E}">
        <p14:creationId xmlns:p14="http://schemas.microsoft.com/office/powerpoint/2010/main" val="260819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7</a:t>
            </a:fld>
            <a:endParaRPr lang="en-US"/>
          </a:p>
        </p:txBody>
      </p:sp>
    </p:spTree>
    <p:extLst>
      <p:ext uri="{BB962C8B-B14F-4D97-AF65-F5344CB8AC3E}">
        <p14:creationId xmlns:p14="http://schemas.microsoft.com/office/powerpoint/2010/main" val="2466676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8</a:t>
            </a:fld>
            <a:endParaRPr lang="en-US"/>
          </a:p>
        </p:txBody>
      </p:sp>
    </p:spTree>
    <p:extLst>
      <p:ext uri="{BB962C8B-B14F-4D97-AF65-F5344CB8AC3E}">
        <p14:creationId xmlns:p14="http://schemas.microsoft.com/office/powerpoint/2010/main" val="225853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9F6AFF-7E04-4C46-8BF4-31DD73873FE8}" type="slidenum">
              <a:rPr lang="en-US" smtClean="0"/>
              <a:pPr/>
              <a:t>9</a:t>
            </a:fld>
            <a:endParaRPr lang="en-US"/>
          </a:p>
        </p:txBody>
      </p:sp>
    </p:spTree>
    <p:extLst>
      <p:ext uri="{BB962C8B-B14F-4D97-AF65-F5344CB8AC3E}">
        <p14:creationId xmlns:p14="http://schemas.microsoft.com/office/powerpoint/2010/main" val="2702552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826BA7B4-F034-4744-96FF-D9467E8B98F6}" type="datetimeFigureOut">
              <a:rPr lang="en-US" smtClean="0"/>
              <a:pPr/>
              <a:t>4/22/2016</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A65093E-86D3-4B6A-8B0A-BCEC18431C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826BA7B4-F034-4744-96FF-D9467E8B98F6}" type="datetimeFigureOut">
              <a:rPr lang="en-US" smtClean="0"/>
              <a:pPr/>
              <a:t>4/22/2016</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A65093E-86D3-4B6A-8B0A-BCEC18431C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hasCustomPrompt="1"/>
          </p:nvPr>
        </p:nvSpPr>
        <p:spPr>
          <a:xfrm>
            <a:off x="417600" y="180000"/>
            <a:ext cx="8244000" cy="2253600"/>
          </a:xfrm>
        </p:spPr>
        <p:txBody>
          <a:bodyPr/>
          <a:lstStyle>
            <a:lvl1pPr marL="0" indent="0">
              <a:buNone/>
              <a:defRPr sz="6600">
                <a:solidFill>
                  <a:schemeClr val="tx2"/>
                </a:solidFill>
                <a:latin typeface="Nokia Pure Headline Ultra Light" panose="020B0204020202020204" pitchFamily="34" charset="0"/>
              </a:defRPr>
            </a:lvl1pPr>
          </a:lstStyle>
          <a:p>
            <a:pPr lvl="0"/>
            <a:r>
              <a:rPr lang="en-US" dirty="0" smtClean="0"/>
              <a:t>click to edit Master text styles</a:t>
            </a:r>
          </a:p>
        </p:txBody>
      </p:sp>
      <p:sp>
        <p:nvSpPr>
          <p:cNvPr id="8" name="Text Placeholder 7"/>
          <p:cNvSpPr>
            <a:spLocks noGrp="1"/>
          </p:cNvSpPr>
          <p:nvPr>
            <p:ph type="body" sz="quarter" idx="11"/>
          </p:nvPr>
        </p:nvSpPr>
        <p:spPr>
          <a:xfrm>
            <a:off x="417600" y="2217675"/>
            <a:ext cx="8244000" cy="2030400"/>
          </a:xfrm>
        </p:spPr>
        <p:txBody>
          <a:bodyPr/>
          <a:lstStyle>
            <a:lvl1pPr marL="324000" indent="-324000">
              <a:buFont typeface="Arial" pitchFamily="34" charset="0"/>
              <a:buChar char="•"/>
              <a:tabLst/>
              <a:defRPr>
                <a:latin typeface="+mn-lt"/>
              </a:defRPr>
            </a:lvl1pPr>
            <a:lvl2pPr marL="230188" indent="0">
              <a:buNone/>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F8] and use the “FORM“</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2"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22/04/2016</a:t>
            </a:fld>
            <a:endParaRPr lang="en-GB" sz="800" dirty="0">
              <a:solidFill>
                <a:schemeClr val="bg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8"/>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smtClean="0">
                <a:solidFill>
                  <a:schemeClr val="bg2"/>
                </a:solidFill>
                <a:latin typeface="+mn-lt"/>
                <a:cs typeface="Arial" charset="0"/>
              </a:rPr>
              <a:t>© Nokia 2014   - File Name   - Version   - Creator   - DocID</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29" name="TextBox 28"/>
          <p:cNvSpPr txBox="1"/>
          <p:nvPr/>
        </p:nvSpPr>
        <p:spPr>
          <a:xfrm>
            <a:off x="432000" y="4787900"/>
            <a:ext cx="6078537" cy="123825"/>
          </a:xfrm>
          <a:prstGeom prst="rect">
            <a:avLst/>
          </a:prstGeom>
          <a:noFill/>
        </p:spPr>
        <p:txBody>
          <a:bodyPr lIns="0" tIns="0" rIns="0" bIns="0">
            <a:spAutoFit/>
          </a:bodyPr>
          <a:lstStyle/>
          <a:p>
            <a:pPr>
              <a:defRPr/>
            </a:pPr>
            <a:r>
              <a:rPr lang="en-GB" sz="800" smtClean="0">
                <a:solidFill>
                  <a:schemeClr val="bg2"/>
                </a:solidFill>
                <a:latin typeface="+mn-lt"/>
                <a:cs typeface="Arial" charset="0"/>
              </a:rPr>
              <a:t>Confidential</a:t>
            </a:r>
            <a:endParaRPr lang="en-GB" sz="800" dirty="0">
              <a:solidFill>
                <a:schemeClr val="bg2"/>
              </a:solidFill>
              <a:latin typeface="+mn-lt"/>
              <a:cs typeface="Arial"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 id="2147483811" r:id="rId5"/>
    <p:sldLayoutId id="2147483812" r:id="rId6"/>
  </p:sldLayoutIdLst>
  <p:timing>
    <p:tnLst>
      <p:par>
        <p:cTn id="1" dur="indefinite" restart="never" nodeType="tmRoot"/>
      </p:par>
    </p:tnLst>
  </p:timing>
  <p:hf sldNum="0" hdr="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F8] and use the “FORM“</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2"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22/04/2016</a:t>
            </a:fld>
            <a:endParaRPr lang="en-GB" sz="800" dirty="0">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smtClean="0">
                <a:solidFill>
                  <a:schemeClr val="bg1"/>
                </a:solidFill>
                <a:latin typeface="+mn-lt"/>
                <a:cs typeface="Arial" charset="0"/>
              </a:rPr>
              <a:t>© Nokia 2014   - File Name   - Version   - Creator   - DocID</a:t>
            </a:r>
            <a:endParaRPr lang="en-GB" sz="800">
              <a:solidFill>
                <a:schemeClr val="bg1"/>
              </a:solidFill>
              <a:latin typeface="+mn-lt"/>
              <a:cs typeface="Arial" charset="0"/>
            </a:endParaRPr>
          </a:p>
        </p:txBody>
      </p:sp>
      <p:sp>
        <p:nvSpPr>
          <p:cNvPr id="27" name="TextBox 26"/>
          <p:cNvSpPr txBox="1"/>
          <p:nvPr/>
        </p:nvSpPr>
        <p:spPr>
          <a:xfrm>
            <a:off x="432000" y="4788000"/>
            <a:ext cx="5048250" cy="123825"/>
          </a:xfrm>
          <a:prstGeom prst="rect">
            <a:avLst/>
          </a:prstGeom>
          <a:noFill/>
        </p:spPr>
        <p:txBody>
          <a:bodyPr lIns="0" tIns="0" rIns="0" bIns="0">
            <a:spAutoFit/>
          </a:bodyPr>
          <a:lstStyle/>
          <a:p>
            <a:pPr>
              <a:defRPr/>
            </a:pPr>
            <a:r>
              <a:rPr lang="en-GB" sz="800" smtClean="0">
                <a:solidFill>
                  <a:schemeClr val="bg1"/>
                </a:solidFill>
                <a:latin typeface="+mn-lt"/>
                <a:ea typeface="+mn-ea"/>
                <a:cs typeface="Arial" panose="020B0604020202020204" pitchFamily="34" charset="0"/>
              </a:rPr>
              <a:t>Confidential</a:t>
            </a:r>
            <a:endParaRPr lang="en-GB" sz="800" dirty="0">
              <a:solidFill>
                <a:schemeClr val="bg1"/>
              </a:solidFill>
              <a:latin typeface="+mn-lt"/>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Lst>
  <p:timing>
    <p:tnLst>
      <p:par>
        <p:cTn id="1" dur="indefinite" restart="never" nodeType="tmRoot"/>
      </p:par>
    </p:tnLst>
  </p:timing>
  <p:hf sldNum="0" hdr="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jpeg"/></Relationships>
</file>

<file path=ppt/slides/_rels/slide21.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4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confluence.int.net.nokia.com/display/IMS/ClearCase+to+Git+migration"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3" y="500624"/>
            <a:ext cx="8243887" cy="3478251"/>
          </a:xfrm>
        </p:spPr>
        <p:txBody>
          <a:bodyPr/>
          <a:lstStyle/>
          <a:p>
            <a:pPr eaLnBrk="1" hangingPunct="1"/>
            <a:endParaRPr lang="en-US" sz="3600" dirty="0" smtClean="0">
              <a:ea typeface="ヒラギノ角ゴ Pro W3"/>
              <a:cs typeface="ヒラギノ角ゴ Pro W3"/>
            </a:endParaRPr>
          </a:p>
          <a:p>
            <a:pPr eaLnBrk="1" hangingPunct="1"/>
            <a:endParaRPr lang="en-US" sz="3600" dirty="0">
              <a:ea typeface="ヒラギノ角ゴ Pro W3"/>
              <a:cs typeface="ヒラギノ角ゴ Pro W3"/>
            </a:endParaRPr>
          </a:p>
          <a:p>
            <a:pPr eaLnBrk="1" hangingPunct="1"/>
            <a:endParaRPr lang="en-US" sz="3600" dirty="0" smtClean="0">
              <a:ea typeface="ヒラギノ角ゴ Pro W3"/>
              <a:cs typeface="ヒラギノ角ゴ Pro W3"/>
            </a:endParaRPr>
          </a:p>
          <a:p>
            <a:pPr eaLnBrk="1" hangingPunct="1"/>
            <a:endParaRPr lang="en-US" sz="3600" dirty="0" smtClean="0">
              <a:ea typeface="ヒラギノ角ゴ Pro W3"/>
              <a:cs typeface="ヒラギノ角ゴ Pro W3"/>
            </a:endParaRPr>
          </a:p>
        </p:txBody>
      </p:sp>
      <p:pic>
        <p:nvPicPr>
          <p:cNvPr id="1028" name="Picture 4"/>
          <p:cNvPicPr>
            <a:picLocks noChangeAspect="1" noChangeArrowheads="1"/>
          </p:cNvPicPr>
          <p:nvPr/>
        </p:nvPicPr>
        <p:blipFill>
          <a:blip r:embed="rId3"/>
          <a:srcRect/>
          <a:stretch>
            <a:fillRect/>
          </a:stretch>
        </p:blipFill>
        <p:spPr bwMode="auto">
          <a:xfrm>
            <a:off x="519962" y="1612845"/>
            <a:ext cx="828675" cy="857250"/>
          </a:xfrm>
          <a:prstGeom prst="rect">
            <a:avLst/>
          </a:prstGeom>
          <a:noFill/>
          <a:ln w="9525">
            <a:noFill/>
            <a:miter lim="800000"/>
            <a:headEnd/>
            <a:tailEnd/>
          </a:ln>
        </p:spPr>
      </p:pic>
      <p:pic>
        <p:nvPicPr>
          <p:cNvPr id="1029" name="Picture 5"/>
          <p:cNvPicPr>
            <a:picLocks noChangeAspect="1" noChangeArrowheads="1"/>
          </p:cNvPicPr>
          <p:nvPr/>
        </p:nvPicPr>
        <p:blipFill>
          <a:blip r:embed="rId4"/>
          <a:srcRect/>
          <a:stretch>
            <a:fillRect/>
          </a:stretch>
        </p:blipFill>
        <p:spPr bwMode="auto">
          <a:xfrm>
            <a:off x="2542518" y="1612845"/>
            <a:ext cx="1996938" cy="866899"/>
          </a:xfrm>
          <a:prstGeom prst="rect">
            <a:avLst/>
          </a:prstGeom>
          <a:noFill/>
          <a:ln w="9525">
            <a:noFill/>
            <a:miter lim="800000"/>
            <a:headEnd/>
            <a:tailEnd/>
          </a:ln>
        </p:spPr>
      </p:pic>
      <p:pic>
        <p:nvPicPr>
          <p:cNvPr id="1030" name="Picture 6"/>
          <p:cNvPicPr>
            <a:picLocks noChangeAspect="1" noChangeArrowheads="1"/>
          </p:cNvPicPr>
          <p:nvPr/>
        </p:nvPicPr>
        <p:blipFill>
          <a:blip r:embed="rId5"/>
          <a:srcRect/>
          <a:stretch>
            <a:fillRect/>
          </a:stretch>
        </p:blipFill>
        <p:spPr bwMode="auto">
          <a:xfrm>
            <a:off x="5828914" y="1598001"/>
            <a:ext cx="1794288" cy="872094"/>
          </a:xfrm>
          <a:prstGeom prst="rect">
            <a:avLst/>
          </a:prstGeom>
          <a:noFill/>
          <a:ln w="9525">
            <a:noFill/>
            <a:miter lim="800000"/>
            <a:headEnd/>
            <a:tailEnd/>
          </a:ln>
        </p:spPr>
      </p:pic>
      <p:sp>
        <p:nvSpPr>
          <p:cNvPr id="6" name="TextBox 5"/>
          <p:cNvSpPr txBox="1"/>
          <p:nvPr/>
        </p:nvSpPr>
        <p:spPr>
          <a:xfrm>
            <a:off x="422382" y="3194887"/>
            <a:ext cx="7488832" cy="769441"/>
          </a:xfrm>
          <a:prstGeom prst="rect">
            <a:avLst/>
          </a:prstGeom>
          <a:noFill/>
        </p:spPr>
        <p:txBody>
          <a:bodyPr wrap="square" rtlCol="0">
            <a:spAutoFit/>
          </a:bodyPr>
          <a:lstStyle/>
          <a:p>
            <a:r>
              <a:rPr lang="en-US" sz="2800" b="1" dirty="0" smtClean="0">
                <a:solidFill>
                  <a:schemeClr val="bg1"/>
                </a:solidFill>
                <a:latin typeface="+mj-lt"/>
              </a:rPr>
              <a:t>Anugrith V.</a:t>
            </a:r>
          </a:p>
          <a:p>
            <a:r>
              <a:rPr lang="en-US" sz="1600" b="1" dirty="0" smtClean="0">
                <a:solidFill>
                  <a:schemeClr val="bg1"/>
                </a:solidFill>
                <a:latin typeface="+mj-lt"/>
              </a:rPr>
              <a:t>SCM Specialist, MBB LC IMS</a:t>
            </a:r>
            <a:endParaRPr lang="en-US" sz="1600" b="1" dirty="0">
              <a:solidFill>
                <a:schemeClr val="bg1"/>
              </a:solidFill>
              <a:latin typeface="+mj-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Why Gerrit?</a:t>
            </a:r>
            <a:endParaRPr lang="en-US" sz="2800" b="1" dirty="0">
              <a:latin typeface="+mj-lt"/>
            </a:endParaRPr>
          </a:p>
        </p:txBody>
      </p:sp>
      <p:sp>
        <p:nvSpPr>
          <p:cNvPr id="3" name="Rectangle 2"/>
          <p:cNvSpPr/>
          <p:nvPr/>
        </p:nvSpPr>
        <p:spPr>
          <a:xfrm>
            <a:off x="323528" y="688593"/>
            <a:ext cx="8507434" cy="1600438"/>
          </a:xfrm>
          <a:prstGeom prst="rect">
            <a:avLst/>
          </a:prstGeom>
        </p:spPr>
        <p:txBody>
          <a:bodyPr wrap="square">
            <a:spAutoFit/>
          </a:bodyPr>
          <a:lstStyle/>
          <a:p>
            <a:r>
              <a:rPr lang="en-US" sz="1600" b="1" dirty="0"/>
              <a:t>Gerrit</a:t>
            </a:r>
            <a:r>
              <a:rPr lang="en-US" sz="1600" dirty="0"/>
              <a:t> is a free, web-based team software </a:t>
            </a:r>
            <a:r>
              <a:rPr lang="en-US" sz="1600" b="1" dirty="0"/>
              <a:t>code</a:t>
            </a:r>
            <a:r>
              <a:rPr lang="en-US" sz="1600" dirty="0"/>
              <a:t> </a:t>
            </a:r>
            <a:r>
              <a:rPr lang="en-US" sz="1600" b="1" dirty="0"/>
              <a:t>review tool</a:t>
            </a:r>
            <a:r>
              <a:rPr lang="en-US" sz="1600" dirty="0"/>
              <a:t>. </a:t>
            </a:r>
          </a:p>
          <a:p>
            <a:r>
              <a:rPr lang="en-US" sz="1600" dirty="0" smtClean="0"/>
              <a:t>It </a:t>
            </a:r>
            <a:r>
              <a:rPr lang="en-US" sz="1600" dirty="0"/>
              <a:t>integrates closely with Git, a Distributed Version Control System.</a:t>
            </a:r>
          </a:p>
          <a:p>
            <a:endParaRPr lang="en-US" sz="1600" dirty="0"/>
          </a:p>
          <a:p>
            <a:r>
              <a:rPr lang="en-US" sz="1600" b="1" dirty="0" smtClean="0"/>
              <a:t>Access </a:t>
            </a:r>
            <a:r>
              <a:rPr lang="en-US" sz="1600" b="1" dirty="0"/>
              <a:t>Control in Gerrit</a:t>
            </a:r>
            <a:r>
              <a:rPr lang="en-US" sz="1600" dirty="0"/>
              <a:t>: </a:t>
            </a:r>
          </a:p>
          <a:p>
            <a:r>
              <a:rPr lang="en-US" sz="1600" dirty="0" smtClean="0"/>
              <a:t>Access </a:t>
            </a:r>
            <a:r>
              <a:rPr lang="en-US" sz="1600" dirty="0"/>
              <a:t>controls in Gerrit are group based. </a:t>
            </a:r>
            <a:endParaRPr lang="en-US" sz="1600" dirty="0" smtClean="0"/>
          </a:p>
          <a:p>
            <a:endParaRPr 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014837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Git and Gerrit</a:t>
            </a:r>
            <a:endParaRPr lang="en-US" sz="2800" b="1" dirty="0">
              <a:latin typeface="+mj-lt"/>
            </a:endParaRPr>
          </a:p>
        </p:txBody>
      </p:sp>
      <p:pic>
        <p:nvPicPr>
          <p:cNvPr id="3" name="Picture 2"/>
          <p:cNvPicPr>
            <a:picLocks noChangeAspect="1"/>
          </p:cNvPicPr>
          <p:nvPr/>
        </p:nvPicPr>
        <p:blipFill>
          <a:blip r:embed="rId3"/>
          <a:stretch>
            <a:fillRect/>
          </a:stretch>
        </p:blipFill>
        <p:spPr>
          <a:xfrm>
            <a:off x="436959" y="659027"/>
            <a:ext cx="8221008" cy="3801514"/>
          </a:xfrm>
          <a:prstGeom prst="rect">
            <a:avLst/>
          </a:prstGeom>
        </p:spPr>
      </p:pic>
    </p:spTree>
    <p:extLst>
      <p:ext uri="{BB962C8B-B14F-4D97-AF65-F5344CB8AC3E}">
        <p14:creationId xmlns:p14="http://schemas.microsoft.com/office/powerpoint/2010/main" val="519783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Git and Gerrit</a:t>
            </a:r>
            <a:endParaRPr lang="en-US" sz="2800" b="1" dirty="0">
              <a:latin typeface="+mj-lt"/>
            </a:endParaRPr>
          </a:p>
        </p:txBody>
      </p:sp>
      <p:pic>
        <p:nvPicPr>
          <p:cNvPr id="3" name="Picture 2"/>
          <p:cNvPicPr>
            <a:picLocks noChangeAspect="1"/>
          </p:cNvPicPr>
          <p:nvPr/>
        </p:nvPicPr>
        <p:blipFill>
          <a:blip r:embed="rId3"/>
          <a:stretch>
            <a:fillRect/>
          </a:stretch>
        </p:blipFill>
        <p:spPr>
          <a:xfrm>
            <a:off x="389572" y="614362"/>
            <a:ext cx="8410575" cy="1857375"/>
          </a:xfrm>
          <a:prstGeom prst="rect">
            <a:avLst/>
          </a:prstGeom>
        </p:spPr>
      </p:pic>
      <p:pic>
        <p:nvPicPr>
          <p:cNvPr id="5" name="Picture 4"/>
          <p:cNvPicPr>
            <a:picLocks noChangeAspect="1"/>
          </p:cNvPicPr>
          <p:nvPr/>
        </p:nvPicPr>
        <p:blipFill>
          <a:blip r:embed="rId4"/>
          <a:stretch>
            <a:fillRect/>
          </a:stretch>
        </p:blipFill>
        <p:spPr>
          <a:xfrm>
            <a:off x="384810" y="2553652"/>
            <a:ext cx="8420100" cy="2047875"/>
          </a:xfrm>
          <a:prstGeom prst="rect">
            <a:avLst/>
          </a:prstGeom>
        </p:spPr>
      </p:pic>
    </p:spTree>
    <p:extLst>
      <p:ext uri="{BB962C8B-B14F-4D97-AF65-F5344CB8AC3E}">
        <p14:creationId xmlns:p14="http://schemas.microsoft.com/office/powerpoint/2010/main" val="149675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Git and Gerrit</a:t>
            </a:r>
            <a:endParaRPr lang="en-US" sz="2800" b="1" dirty="0">
              <a:latin typeface="+mj-lt"/>
            </a:endParaRPr>
          </a:p>
        </p:txBody>
      </p:sp>
      <p:pic>
        <p:nvPicPr>
          <p:cNvPr id="3" name="Picture 2"/>
          <p:cNvPicPr>
            <a:picLocks noChangeAspect="1"/>
          </p:cNvPicPr>
          <p:nvPr/>
        </p:nvPicPr>
        <p:blipFill>
          <a:blip r:embed="rId3"/>
          <a:stretch>
            <a:fillRect/>
          </a:stretch>
        </p:blipFill>
        <p:spPr>
          <a:xfrm>
            <a:off x="459774" y="2632246"/>
            <a:ext cx="4516706" cy="1890325"/>
          </a:xfrm>
          <a:prstGeom prst="rect">
            <a:avLst/>
          </a:prstGeom>
        </p:spPr>
      </p:pic>
      <p:pic>
        <p:nvPicPr>
          <p:cNvPr id="5" name="Picture 4"/>
          <p:cNvPicPr>
            <a:picLocks noChangeAspect="1"/>
          </p:cNvPicPr>
          <p:nvPr/>
        </p:nvPicPr>
        <p:blipFill>
          <a:blip r:embed="rId4"/>
          <a:stretch>
            <a:fillRect/>
          </a:stretch>
        </p:blipFill>
        <p:spPr>
          <a:xfrm>
            <a:off x="5213781" y="3334909"/>
            <a:ext cx="3724275" cy="1323975"/>
          </a:xfrm>
          <a:prstGeom prst="rect">
            <a:avLst/>
          </a:prstGeom>
        </p:spPr>
      </p:pic>
      <p:sp>
        <p:nvSpPr>
          <p:cNvPr id="6" name="Rectangle 5"/>
          <p:cNvSpPr/>
          <p:nvPr/>
        </p:nvSpPr>
        <p:spPr>
          <a:xfrm>
            <a:off x="352680" y="597922"/>
            <a:ext cx="8502996" cy="2062103"/>
          </a:xfrm>
          <a:prstGeom prst="rect">
            <a:avLst/>
          </a:prstGeom>
        </p:spPr>
        <p:txBody>
          <a:bodyPr wrap="square">
            <a:spAutoFit/>
          </a:bodyPr>
          <a:lstStyle/>
          <a:p>
            <a:r>
              <a:rPr lang="en-US" sz="1600" dirty="0" smtClean="0">
                <a:solidFill>
                  <a:srgbClr val="444444"/>
                </a:solidFill>
                <a:latin typeface="Arial" panose="020B0604020202020204" pitchFamily="34" charset="0"/>
              </a:rPr>
              <a:t>Gerrit acts </a:t>
            </a:r>
            <a:r>
              <a:rPr lang="en-US" sz="1600" dirty="0">
                <a:solidFill>
                  <a:srgbClr val="444444"/>
                </a:solidFill>
                <a:latin typeface="Arial" panose="020B0604020202020204" pitchFamily="34" charset="0"/>
              </a:rPr>
              <a:t>as an intermediate between the developers and the remote Git repository. </a:t>
            </a:r>
            <a:endParaRPr lang="en-US" sz="1600" dirty="0" smtClean="0">
              <a:solidFill>
                <a:srgbClr val="444444"/>
              </a:solidFill>
              <a:latin typeface="Arial" panose="020B0604020202020204" pitchFamily="34" charset="0"/>
            </a:endParaRPr>
          </a:p>
          <a:p>
            <a:endParaRPr lang="en-US" sz="1600" dirty="0" smtClean="0">
              <a:solidFill>
                <a:srgbClr val="444444"/>
              </a:solidFill>
              <a:latin typeface="Arial" panose="020B0604020202020204" pitchFamily="34" charset="0"/>
            </a:endParaRPr>
          </a:p>
          <a:p>
            <a:r>
              <a:rPr lang="en-US" sz="1600" dirty="0" smtClean="0">
                <a:solidFill>
                  <a:srgbClr val="444444"/>
                </a:solidFill>
                <a:latin typeface="Arial" panose="020B0604020202020204" pitchFamily="34" charset="0"/>
              </a:rPr>
              <a:t>All </a:t>
            </a:r>
            <a:r>
              <a:rPr lang="en-US" sz="1600" dirty="0">
                <a:solidFill>
                  <a:srgbClr val="444444"/>
                </a:solidFill>
                <a:latin typeface="Arial" panose="020B0604020202020204" pitchFamily="34" charset="0"/>
              </a:rPr>
              <a:t>commits are submitted to Gerrit, where each commit must be reviewed in order to send it upstream to the remote repository. Each commit must also be verified. </a:t>
            </a:r>
            <a:endParaRPr lang="en-US" sz="1600" dirty="0" smtClean="0">
              <a:solidFill>
                <a:srgbClr val="444444"/>
              </a:solidFill>
              <a:latin typeface="Arial" panose="020B0604020202020204" pitchFamily="34" charset="0"/>
            </a:endParaRPr>
          </a:p>
          <a:p>
            <a:endParaRPr lang="en-US" sz="1600" dirty="0" smtClean="0">
              <a:solidFill>
                <a:srgbClr val="444444"/>
              </a:solidFill>
              <a:latin typeface="Arial" panose="020B0604020202020204" pitchFamily="34" charset="0"/>
            </a:endParaRPr>
          </a:p>
          <a:p>
            <a:r>
              <a:rPr lang="en-US" sz="1600" dirty="0" smtClean="0">
                <a:solidFill>
                  <a:srgbClr val="444444"/>
                </a:solidFill>
                <a:latin typeface="Arial" panose="020B0604020202020204" pitchFamily="34" charset="0"/>
              </a:rPr>
              <a:t>Generally, a </a:t>
            </a:r>
            <a:r>
              <a:rPr lang="en-US" sz="1600" dirty="0">
                <a:solidFill>
                  <a:srgbClr val="444444"/>
                </a:solidFill>
                <a:latin typeface="Arial" panose="020B0604020202020204" pitchFamily="34" charset="0"/>
              </a:rPr>
              <a:t>build is run automatically on Jenkins, </a:t>
            </a:r>
            <a:r>
              <a:rPr lang="en-US" sz="1600" dirty="0" smtClean="0">
                <a:solidFill>
                  <a:srgbClr val="444444"/>
                </a:solidFill>
                <a:latin typeface="Arial" panose="020B0604020202020204" pitchFamily="34" charset="0"/>
              </a:rPr>
              <a:t>the continuous </a:t>
            </a:r>
            <a:r>
              <a:rPr lang="en-US" sz="1600" dirty="0">
                <a:solidFill>
                  <a:srgbClr val="444444"/>
                </a:solidFill>
                <a:latin typeface="Arial" panose="020B0604020202020204" pitchFamily="34" charset="0"/>
              </a:rPr>
              <a:t>integration system. If Jenkins doesn't find any </a:t>
            </a:r>
            <a:r>
              <a:rPr lang="en-US" sz="1600" dirty="0" smtClean="0">
                <a:solidFill>
                  <a:srgbClr val="444444"/>
                </a:solidFill>
                <a:latin typeface="Arial" panose="020B0604020202020204" pitchFamily="34" charset="0"/>
              </a:rPr>
              <a:t>problems, </a:t>
            </a:r>
            <a:r>
              <a:rPr lang="en-US" sz="1600" dirty="0">
                <a:solidFill>
                  <a:srgbClr val="444444"/>
                </a:solidFill>
                <a:latin typeface="Arial" panose="020B0604020202020204" pitchFamily="34" charset="0"/>
              </a:rPr>
              <a:t>the commit is set to verified. Before we can submit it to the remote repository, it also needs a positive review. </a:t>
            </a:r>
            <a:endParaRPr lang="en-IN" sz="1600" dirty="0"/>
          </a:p>
        </p:txBody>
      </p:sp>
    </p:spTree>
    <p:extLst>
      <p:ext uri="{BB962C8B-B14F-4D97-AF65-F5344CB8AC3E}">
        <p14:creationId xmlns:p14="http://schemas.microsoft.com/office/powerpoint/2010/main" val="425905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heel(1)">
                                      <p:cBhvr>
                                        <p:cTn id="17" dur="20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ppt_w</p:attrName>
                                        </p:attrNameLst>
                                      </p:cBhvr>
                                      <p:tavLst>
                                        <p:tav tm="0">
                                          <p:val>
                                            <p:fltVal val="0"/>
                                          </p:val>
                                        </p:tav>
                                        <p:tav tm="100000">
                                          <p:val>
                                            <p:strVal val="#ppt_w"/>
                                          </p:val>
                                        </p:tav>
                                      </p:tavLst>
                                    </p:anim>
                                    <p:anim calcmode="lin" valueType="num">
                                      <p:cBhvr>
                                        <p:cTn id="23" dur="1000" fill="hold"/>
                                        <p:tgtEl>
                                          <p:spTgt spid="3"/>
                                        </p:tgtEl>
                                        <p:attrNameLst>
                                          <p:attrName>ppt_h</p:attrName>
                                        </p:attrNameLst>
                                      </p:cBhvr>
                                      <p:tavLst>
                                        <p:tav tm="0">
                                          <p:val>
                                            <p:fltVal val="0"/>
                                          </p:val>
                                        </p:tav>
                                        <p:tav tm="100000">
                                          <p:val>
                                            <p:strVal val="#ppt_h"/>
                                          </p:val>
                                        </p:tav>
                                      </p:tavLst>
                                    </p:anim>
                                    <p:anim calcmode="lin" valueType="num">
                                      <p:cBhvr>
                                        <p:cTn id="24" dur="1000" fill="hold"/>
                                        <p:tgtEl>
                                          <p:spTgt spid="3"/>
                                        </p:tgtEl>
                                        <p:attrNameLst>
                                          <p:attrName>style.rotation</p:attrName>
                                        </p:attrNameLst>
                                      </p:cBhvr>
                                      <p:tavLst>
                                        <p:tav tm="0">
                                          <p:val>
                                            <p:fltVal val="90"/>
                                          </p:val>
                                        </p:tav>
                                        <p:tav tm="100000">
                                          <p:val>
                                            <p:fltVal val="0"/>
                                          </p:val>
                                        </p:tav>
                                      </p:tavLst>
                                    </p:anim>
                                    <p:animEffect transition="in" filter="fade">
                                      <p:cBhvr>
                                        <p:cTn id="25" dur="1000"/>
                                        <p:tgtEl>
                                          <p:spTgt spid="3"/>
                                        </p:tgtEl>
                                      </p:cBhvr>
                                    </p:animEffect>
                                  </p:childTnLst>
                                </p:cTn>
                              </p:par>
                              <p:par>
                                <p:cTn id="26" presetID="31"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Gerrit staging area &amp; Jenkins</a:t>
            </a:r>
            <a:endParaRPr lang="en-US" sz="2800" b="1" dirty="0">
              <a:latin typeface="+mj-lt"/>
            </a:endParaRPr>
          </a:p>
        </p:txBody>
      </p:sp>
      <p:pic>
        <p:nvPicPr>
          <p:cNvPr id="3" name="Picture 2"/>
          <p:cNvPicPr>
            <a:picLocks noChangeAspect="1"/>
          </p:cNvPicPr>
          <p:nvPr/>
        </p:nvPicPr>
        <p:blipFill>
          <a:blip r:embed="rId3"/>
          <a:stretch>
            <a:fillRect/>
          </a:stretch>
        </p:blipFill>
        <p:spPr>
          <a:xfrm>
            <a:off x="443686" y="507090"/>
            <a:ext cx="7349310" cy="4146554"/>
          </a:xfrm>
          <a:prstGeom prst="rect">
            <a:avLst/>
          </a:prstGeom>
        </p:spPr>
      </p:pic>
    </p:spTree>
    <p:extLst>
      <p:ext uri="{BB962C8B-B14F-4D97-AF65-F5344CB8AC3E}">
        <p14:creationId xmlns:p14="http://schemas.microsoft.com/office/powerpoint/2010/main" val="2128004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Review workflow step-by-step</a:t>
            </a:r>
            <a:endParaRPr lang="en-US" sz="2800" b="1" dirty="0">
              <a:latin typeface="+mj-lt"/>
            </a:endParaRPr>
          </a:p>
        </p:txBody>
      </p:sp>
      <p:sp>
        <p:nvSpPr>
          <p:cNvPr id="7" name="Rounded Rectangle 6"/>
          <p:cNvSpPr/>
          <p:nvPr/>
        </p:nvSpPr>
        <p:spPr>
          <a:xfrm>
            <a:off x="1470660" y="649180"/>
            <a:ext cx="1158240" cy="577048"/>
          </a:xfrm>
          <a:prstGeom prst="round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b="1" dirty="0" smtClean="0">
                <a:solidFill>
                  <a:schemeClr val="bg2"/>
                </a:solidFill>
              </a:rPr>
              <a:t>1. Create Change-Id</a:t>
            </a:r>
            <a:endParaRPr lang="en-IN" b="1" dirty="0" smtClean="0">
              <a:solidFill>
                <a:schemeClr val="bg2"/>
              </a:solidFill>
            </a:endParaRPr>
          </a:p>
        </p:txBody>
      </p:sp>
      <p:sp>
        <p:nvSpPr>
          <p:cNvPr id="8" name="Rounded Rectangle 7"/>
          <p:cNvSpPr/>
          <p:nvPr/>
        </p:nvSpPr>
        <p:spPr>
          <a:xfrm>
            <a:off x="3478530" y="649180"/>
            <a:ext cx="1149484" cy="577048"/>
          </a:xfrm>
          <a:prstGeom prst="round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b="1" dirty="0" smtClean="0">
                <a:solidFill>
                  <a:schemeClr val="bg2"/>
                </a:solidFill>
              </a:rPr>
              <a:t>2. Push for review</a:t>
            </a:r>
            <a:endParaRPr lang="en-IN" sz="1400" b="1" dirty="0" smtClean="0">
              <a:solidFill>
                <a:schemeClr val="bg2"/>
              </a:solidFill>
            </a:endParaRPr>
          </a:p>
        </p:txBody>
      </p:sp>
      <p:sp>
        <p:nvSpPr>
          <p:cNvPr id="9" name="Rounded Rectangle 8"/>
          <p:cNvSpPr/>
          <p:nvPr/>
        </p:nvSpPr>
        <p:spPr>
          <a:xfrm>
            <a:off x="1478280" y="1407370"/>
            <a:ext cx="1333500" cy="577048"/>
          </a:xfrm>
          <a:prstGeom prst="round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b="1" dirty="0" smtClean="0">
                <a:solidFill>
                  <a:schemeClr val="bg2"/>
                </a:solidFill>
              </a:rPr>
              <a:t>4. Add/notify reviewers</a:t>
            </a:r>
            <a:endParaRPr lang="en-IN" sz="1400" b="1" dirty="0" smtClean="0">
              <a:solidFill>
                <a:schemeClr val="bg2"/>
              </a:solidFill>
            </a:endParaRPr>
          </a:p>
        </p:txBody>
      </p:sp>
      <p:sp>
        <p:nvSpPr>
          <p:cNvPr id="10" name="Rounded Rectangle 9"/>
          <p:cNvSpPr/>
          <p:nvPr/>
        </p:nvSpPr>
        <p:spPr>
          <a:xfrm>
            <a:off x="1470660" y="2199850"/>
            <a:ext cx="1549534" cy="451109"/>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IN" dirty="0" smtClean="0">
              <a:solidFill>
                <a:schemeClr val="accent4"/>
              </a:solidFill>
            </a:endParaRPr>
          </a:p>
        </p:txBody>
      </p:sp>
      <p:sp>
        <p:nvSpPr>
          <p:cNvPr id="11" name="Rounded Rectangle 10"/>
          <p:cNvSpPr/>
          <p:nvPr/>
        </p:nvSpPr>
        <p:spPr>
          <a:xfrm>
            <a:off x="1623060" y="2352250"/>
            <a:ext cx="1549534" cy="451109"/>
          </a:xfrm>
          <a:prstGeom prst="roundRect">
            <a:avLst/>
          </a:prstGeom>
          <a:solidFill>
            <a:srgbClr val="FBE2C1"/>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IN" dirty="0" smtClean="0">
              <a:solidFill>
                <a:schemeClr val="accent4"/>
              </a:solidFill>
            </a:endParaRPr>
          </a:p>
        </p:txBody>
      </p:sp>
      <p:sp>
        <p:nvSpPr>
          <p:cNvPr id="12" name="Rounded Rectangle 11"/>
          <p:cNvSpPr/>
          <p:nvPr/>
        </p:nvSpPr>
        <p:spPr>
          <a:xfrm>
            <a:off x="1775460" y="2504650"/>
            <a:ext cx="1549534" cy="451109"/>
          </a:xfrm>
          <a:prstGeom prst="roundRect">
            <a:avLst/>
          </a:prstGeom>
          <a:solidFill>
            <a:srgbClr val="D4ECBA"/>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b="1" dirty="0" smtClean="0">
                <a:solidFill>
                  <a:schemeClr val="bg2"/>
                </a:solidFill>
              </a:rPr>
              <a:t>5. Code Review + Score</a:t>
            </a:r>
            <a:endParaRPr lang="en-IN" sz="1100" b="1" dirty="0" smtClean="0">
              <a:solidFill>
                <a:schemeClr val="bg2"/>
              </a:solidFill>
            </a:endParaRPr>
          </a:p>
        </p:txBody>
      </p:sp>
      <p:sp>
        <p:nvSpPr>
          <p:cNvPr id="13" name="Rounded Rectangle 12"/>
          <p:cNvSpPr/>
          <p:nvPr/>
        </p:nvSpPr>
        <p:spPr>
          <a:xfrm>
            <a:off x="3863340" y="2215090"/>
            <a:ext cx="1546860" cy="435869"/>
          </a:xfrm>
          <a:prstGeom prst="roundRect">
            <a:avLst/>
          </a:prstGeom>
          <a:solidFill>
            <a:srgbClr val="FAE7B8"/>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IN" dirty="0" smtClean="0">
              <a:solidFill>
                <a:schemeClr val="accent4"/>
              </a:solidFill>
            </a:endParaRPr>
          </a:p>
        </p:txBody>
      </p:sp>
      <p:sp>
        <p:nvSpPr>
          <p:cNvPr id="14" name="Rounded Rectangle 13"/>
          <p:cNvSpPr/>
          <p:nvPr/>
        </p:nvSpPr>
        <p:spPr>
          <a:xfrm>
            <a:off x="4015740" y="2367490"/>
            <a:ext cx="1546860" cy="435869"/>
          </a:xfrm>
          <a:prstGeom prst="roundRect">
            <a:avLst/>
          </a:prstGeom>
          <a:solidFill>
            <a:srgbClr val="FBE2C1"/>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IN" dirty="0" smtClean="0">
              <a:solidFill>
                <a:schemeClr val="accent4"/>
              </a:solidFill>
            </a:endParaRPr>
          </a:p>
        </p:txBody>
      </p:sp>
      <p:sp>
        <p:nvSpPr>
          <p:cNvPr id="15" name="Rounded Rectangle 14"/>
          <p:cNvSpPr/>
          <p:nvPr/>
        </p:nvSpPr>
        <p:spPr>
          <a:xfrm>
            <a:off x="4168140" y="2519890"/>
            <a:ext cx="1546860" cy="435869"/>
          </a:xfrm>
          <a:prstGeom prst="roundRect">
            <a:avLst/>
          </a:prstGeom>
          <a:solidFill>
            <a:srgbClr val="FBE0BD"/>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b="1" dirty="0" smtClean="0">
                <a:solidFill>
                  <a:schemeClr val="bg2"/>
                </a:solidFill>
              </a:rPr>
              <a:t>3. Build, test </a:t>
            </a:r>
          </a:p>
          <a:p>
            <a:pPr algn="ctr" fontAlgn="auto">
              <a:spcBef>
                <a:spcPts val="0"/>
              </a:spcBef>
              <a:spcAft>
                <a:spcPts val="0"/>
              </a:spcAft>
            </a:pPr>
            <a:r>
              <a:rPr lang="en-US" sz="1100" b="1" dirty="0" smtClean="0">
                <a:solidFill>
                  <a:schemeClr val="bg2"/>
                </a:solidFill>
              </a:rPr>
              <a:t>+ Score</a:t>
            </a:r>
            <a:endParaRPr lang="en-IN" sz="1400" b="1" dirty="0" smtClean="0">
              <a:solidFill>
                <a:schemeClr val="bg2"/>
              </a:solidFill>
            </a:endParaRPr>
          </a:p>
        </p:txBody>
      </p:sp>
      <p:sp>
        <p:nvSpPr>
          <p:cNvPr id="16" name="Hexagon 15"/>
          <p:cNvSpPr/>
          <p:nvPr/>
        </p:nvSpPr>
        <p:spPr>
          <a:xfrm>
            <a:off x="3324994" y="3364021"/>
            <a:ext cx="1303020" cy="788670"/>
          </a:xfrm>
          <a:prstGeom prst="hexagon">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b="1" dirty="0">
                <a:solidFill>
                  <a:schemeClr val="bg2"/>
                </a:solidFill>
              </a:rPr>
              <a:t>6. Scoring validation rules</a:t>
            </a:r>
            <a:endParaRPr lang="en-IN" sz="1200" b="1" dirty="0">
              <a:solidFill>
                <a:schemeClr val="bg2"/>
              </a:solidFill>
            </a:endParaRPr>
          </a:p>
        </p:txBody>
      </p:sp>
      <p:sp>
        <p:nvSpPr>
          <p:cNvPr id="17" name="Oval 16"/>
          <p:cNvSpPr/>
          <p:nvPr/>
        </p:nvSpPr>
        <p:spPr>
          <a:xfrm>
            <a:off x="472118" y="777240"/>
            <a:ext cx="385132" cy="22860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IN" dirty="0" smtClean="0">
              <a:solidFill>
                <a:schemeClr val="accent4"/>
              </a:solidFill>
            </a:endParaRPr>
          </a:p>
        </p:txBody>
      </p:sp>
      <p:sp>
        <p:nvSpPr>
          <p:cNvPr id="18" name="TextBox 17"/>
          <p:cNvSpPr txBox="1"/>
          <p:nvPr/>
        </p:nvSpPr>
        <p:spPr>
          <a:xfrm>
            <a:off x="357818" y="549737"/>
            <a:ext cx="648022" cy="253916"/>
          </a:xfrm>
          <a:prstGeom prst="rect">
            <a:avLst/>
          </a:prstGeom>
          <a:noFill/>
        </p:spPr>
        <p:txBody>
          <a:bodyPr wrap="square" rtlCol="0">
            <a:spAutoFit/>
          </a:bodyPr>
          <a:lstStyle/>
          <a:p>
            <a:r>
              <a:rPr lang="en-US" sz="1050" b="1" dirty="0" smtClean="0">
                <a:solidFill>
                  <a:srgbClr val="000000"/>
                </a:solidFill>
              </a:rPr>
              <a:t>START</a:t>
            </a:r>
            <a:endParaRPr lang="en-IN" sz="1050" b="1" dirty="0">
              <a:solidFill>
                <a:srgbClr val="000000"/>
              </a:solidFill>
            </a:endParaRPr>
          </a:p>
        </p:txBody>
      </p:sp>
      <p:cxnSp>
        <p:nvCxnSpPr>
          <p:cNvPr id="20" name="Straight Arrow Connector 19"/>
          <p:cNvCxnSpPr/>
          <p:nvPr/>
        </p:nvCxnSpPr>
        <p:spPr>
          <a:xfrm>
            <a:off x="847564" y="914400"/>
            <a:ext cx="664631" cy="741"/>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a:endCxn id="8" idx="1"/>
          </p:cNvCxnSpPr>
          <p:nvPr/>
        </p:nvCxnSpPr>
        <p:spPr>
          <a:xfrm>
            <a:off x="2628900" y="937704"/>
            <a:ext cx="849630"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4747260" y="1702401"/>
            <a:ext cx="5715" cy="570179"/>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4057650" y="1201142"/>
            <a:ext cx="7052" cy="536218"/>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5299710" y="3361900"/>
            <a:ext cx="2129790" cy="464820"/>
          </a:xfrm>
          <a:prstGeom prst="roundRect">
            <a:avLst/>
          </a:prstGeom>
          <a:solidFill>
            <a:schemeClr val="accent3">
              <a:lumMod val="20000"/>
              <a:lumOff val="8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b="1" dirty="0" smtClean="0">
                <a:solidFill>
                  <a:schemeClr val="bg2"/>
                </a:solidFill>
              </a:rPr>
              <a:t>7. Change is rebased / reworked / amended</a:t>
            </a:r>
            <a:endParaRPr lang="en-IN" sz="1200" b="1" dirty="0" smtClean="0">
              <a:solidFill>
                <a:schemeClr val="bg2"/>
              </a:solidFill>
            </a:endParaRPr>
          </a:p>
        </p:txBody>
      </p:sp>
      <p:cxnSp>
        <p:nvCxnSpPr>
          <p:cNvPr id="45" name="Straight Arrow Connector 44"/>
          <p:cNvCxnSpPr/>
          <p:nvPr/>
        </p:nvCxnSpPr>
        <p:spPr>
          <a:xfrm>
            <a:off x="4629150" y="3726180"/>
            <a:ext cx="674370"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43" idx="0"/>
          </p:cNvCxnSpPr>
          <p:nvPr/>
        </p:nvCxnSpPr>
        <p:spPr>
          <a:xfrm flipH="1" flipV="1">
            <a:off x="6355082" y="891540"/>
            <a:ext cx="9523" cy="247036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H="1">
            <a:off x="4583430" y="914400"/>
            <a:ext cx="1783080"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55" name="Rounded Rectangle 54"/>
          <p:cNvSpPr/>
          <p:nvPr/>
        </p:nvSpPr>
        <p:spPr>
          <a:xfrm>
            <a:off x="857250" y="3941236"/>
            <a:ext cx="1546860" cy="577048"/>
          </a:xfrm>
          <a:prstGeom prst="roundRect">
            <a:avLst/>
          </a:prstGeom>
          <a:solidFill>
            <a:srgbClr val="C1C4F7"/>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b="1" dirty="0" smtClean="0">
                <a:solidFill>
                  <a:schemeClr val="bg2"/>
                </a:solidFill>
              </a:rPr>
              <a:t>8. Change-Id ABANDONED</a:t>
            </a:r>
            <a:endParaRPr lang="en-IN" sz="1400" b="1" dirty="0" smtClean="0">
              <a:solidFill>
                <a:schemeClr val="bg2"/>
              </a:solidFill>
            </a:endParaRPr>
          </a:p>
        </p:txBody>
      </p:sp>
      <p:sp>
        <p:nvSpPr>
          <p:cNvPr id="56" name="Rounded Rectangle 55"/>
          <p:cNvSpPr/>
          <p:nvPr/>
        </p:nvSpPr>
        <p:spPr>
          <a:xfrm>
            <a:off x="4645204" y="3966167"/>
            <a:ext cx="1546860" cy="577048"/>
          </a:xfrm>
          <a:prstGeom prst="roundRect">
            <a:avLst/>
          </a:prstGeom>
          <a:solidFill>
            <a:srgbClr val="C1C4F7"/>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b="1" dirty="0">
                <a:solidFill>
                  <a:schemeClr val="bg2"/>
                </a:solidFill>
              </a:rPr>
              <a:t>9. Change-Id SUBMITTED</a:t>
            </a:r>
            <a:endParaRPr lang="en-IN" sz="1200" b="1" dirty="0">
              <a:solidFill>
                <a:schemeClr val="bg2"/>
              </a:solidFill>
            </a:endParaRPr>
          </a:p>
        </p:txBody>
      </p:sp>
      <p:sp>
        <p:nvSpPr>
          <p:cNvPr id="57" name="Rounded Rectangle 56"/>
          <p:cNvSpPr/>
          <p:nvPr/>
        </p:nvSpPr>
        <p:spPr>
          <a:xfrm>
            <a:off x="6789420" y="3966167"/>
            <a:ext cx="1546860" cy="577048"/>
          </a:xfrm>
          <a:prstGeom prst="roundRect">
            <a:avLst/>
          </a:prstGeom>
          <a:solidFill>
            <a:schemeClr val="bg1">
              <a:lumMod val="85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b="1" dirty="0">
                <a:solidFill>
                  <a:schemeClr val="bg2"/>
                </a:solidFill>
              </a:rPr>
              <a:t>10. Change-Id MERGED</a:t>
            </a:r>
            <a:endParaRPr lang="en-IN" sz="1200" b="1" dirty="0">
              <a:solidFill>
                <a:schemeClr val="bg2"/>
              </a:solidFill>
            </a:endParaRPr>
          </a:p>
        </p:txBody>
      </p:sp>
      <p:sp>
        <p:nvSpPr>
          <p:cNvPr id="59" name="Oval 58"/>
          <p:cNvSpPr/>
          <p:nvPr/>
        </p:nvSpPr>
        <p:spPr>
          <a:xfrm>
            <a:off x="8682668" y="4141470"/>
            <a:ext cx="385132" cy="22860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IN" dirty="0" smtClean="0">
              <a:solidFill>
                <a:schemeClr val="accent4"/>
              </a:solidFill>
            </a:endParaRPr>
          </a:p>
        </p:txBody>
      </p:sp>
      <p:sp>
        <p:nvSpPr>
          <p:cNvPr id="60" name="TextBox 59"/>
          <p:cNvSpPr txBox="1"/>
          <p:nvPr/>
        </p:nvSpPr>
        <p:spPr>
          <a:xfrm>
            <a:off x="8614088" y="3948257"/>
            <a:ext cx="648022" cy="253916"/>
          </a:xfrm>
          <a:prstGeom prst="rect">
            <a:avLst/>
          </a:prstGeom>
          <a:noFill/>
        </p:spPr>
        <p:txBody>
          <a:bodyPr wrap="square" rtlCol="0">
            <a:spAutoFit/>
          </a:bodyPr>
          <a:lstStyle/>
          <a:p>
            <a:r>
              <a:rPr lang="en-US" sz="1050" b="1" dirty="0" smtClean="0">
                <a:solidFill>
                  <a:srgbClr val="000000"/>
                </a:solidFill>
              </a:rPr>
              <a:t>STOP</a:t>
            </a:r>
            <a:endParaRPr lang="en-IN" sz="1050" b="1" dirty="0">
              <a:solidFill>
                <a:srgbClr val="000000"/>
              </a:solidFill>
            </a:endParaRPr>
          </a:p>
        </p:txBody>
      </p:sp>
      <p:cxnSp>
        <p:nvCxnSpPr>
          <p:cNvPr id="62" name="Straight Arrow Connector 61"/>
          <p:cNvCxnSpPr>
            <a:endCxn id="59" idx="2"/>
          </p:cNvCxnSpPr>
          <p:nvPr/>
        </p:nvCxnSpPr>
        <p:spPr>
          <a:xfrm flipV="1">
            <a:off x="8339768" y="4255770"/>
            <a:ext cx="342900" cy="3553"/>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2173605" y="2000250"/>
            <a:ext cx="0" cy="211455"/>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2548890" y="2955759"/>
            <a:ext cx="0" cy="19468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4941570" y="2970999"/>
            <a:ext cx="0" cy="19468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2548890" y="3150445"/>
            <a:ext cx="2392680" cy="1524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4015740" y="3150445"/>
            <a:ext cx="0" cy="211455"/>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2857500" y="3760470"/>
            <a:ext cx="471304"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2846070" y="3744551"/>
            <a:ext cx="0" cy="556563"/>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388870" y="4290060"/>
            <a:ext cx="463684"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98" name="Oval 97"/>
          <p:cNvSpPr/>
          <p:nvPr/>
        </p:nvSpPr>
        <p:spPr>
          <a:xfrm>
            <a:off x="235898" y="4164330"/>
            <a:ext cx="385132" cy="22860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IN" dirty="0" smtClean="0">
              <a:solidFill>
                <a:schemeClr val="accent4"/>
              </a:solidFill>
            </a:endParaRPr>
          </a:p>
        </p:txBody>
      </p:sp>
      <p:sp>
        <p:nvSpPr>
          <p:cNvPr id="99" name="TextBox 98"/>
          <p:cNvSpPr txBox="1"/>
          <p:nvPr/>
        </p:nvSpPr>
        <p:spPr>
          <a:xfrm>
            <a:off x="167318" y="3936827"/>
            <a:ext cx="648022" cy="253916"/>
          </a:xfrm>
          <a:prstGeom prst="rect">
            <a:avLst/>
          </a:prstGeom>
          <a:noFill/>
        </p:spPr>
        <p:txBody>
          <a:bodyPr wrap="square" rtlCol="0">
            <a:spAutoFit/>
          </a:bodyPr>
          <a:lstStyle/>
          <a:p>
            <a:r>
              <a:rPr lang="en-US" sz="1050" b="1" dirty="0" smtClean="0">
                <a:solidFill>
                  <a:srgbClr val="000000"/>
                </a:solidFill>
              </a:rPr>
              <a:t>STOP</a:t>
            </a:r>
            <a:endParaRPr lang="en-IN" sz="1050" b="1" dirty="0">
              <a:solidFill>
                <a:srgbClr val="000000"/>
              </a:solidFill>
            </a:endParaRPr>
          </a:p>
        </p:txBody>
      </p:sp>
      <p:cxnSp>
        <p:nvCxnSpPr>
          <p:cNvPr id="101" name="Straight Arrow Connector 100"/>
          <p:cNvCxnSpPr/>
          <p:nvPr/>
        </p:nvCxnSpPr>
        <p:spPr>
          <a:xfrm flipH="1">
            <a:off x="621030" y="4261060"/>
            <a:ext cx="236220"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103" name="Rounded Rectangle 102"/>
          <p:cNvSpPr/>
          <p:nvPr/>
        </p:nvSpPr>
        <p:spPr>
          <a:xfrm>
            <a:off x="7893184" y="1200150"/>
            <a:ext cx="1124319" cy="320040"/>
          </a:xfrm>
          <a:prstGeom prst="roundRect">
            <a:avLst/>
          </a:prstGeom>
          <a:solidFill>
            <a:schemeClr val="bg1">
              <a:lumMod val="85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b="1" dirty="0" smtClean="0">
                <a:solidFill>
                  <a:schemeClr val="bg2"/>
                </a:solidFill>
              </a:rPr>
              <a:t>Gerrit</a:t>
            </a:r>
            <a:endParaRPr lang="en-IN" sz="1400" b="1" dirty="0" smtClean="0">
              <a:solidFill>
                <a:schemeClr val="bg2"/>
              </a:solidFill>
            </a:endParaRPr>
          </a:p>
        </p:txBody>
      </p:sp>
      <p:sp>
        <p:nvSpPr>
          <p:cNvPr id="104" name="Rounded Rectangle 103"/>
          <p:cNvSpPr/>
          <p:nvPr/>
        </p:nvSpPr>
        <p:spPr>
          <a:xfrm>
            <a:off x="7893184" y="1568240"/>
            <a:ext cx="1124319" cy="320040"/>
          </a:xfrm>
          <a:prstGeom prst="roundRect">
            <a:avLst/>
          </a:prstGeom>
          <a:solidFill>
            <a:schemeClr val="accent3">
              <a:lumMod val="20000"/>
              <a:lumOff val="8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b="1" dirty="0" smtClean="0">
                <a:solidFill>
                  <a:schemeClr val="tx1"/>
                </a:solidFill>
              </a:rPr>
              <a:t>Contributor</a:t>
            </a:r>
            <a:endParaRPr lang="en-IN" sz="1200" b="1" dirty="0" smtClean="0">
              <a:solidFill>
                <a:schemeClr val="tx1"/>
              </a:solidFill>
            </a:endParaRPr>
          </a:p>
        </p:txBody>
      </p:sp>
      <p:sp>
        <p:nvSpPr>
          <p:cNvPr id="105" name="Rounded Rectangle 104"/>
          <p:cNvSpPr/>
          <p:nvPr/>
        </p:nvSpPr>
        <p:spPr>
          <a:xfrm>
            <a:off x="7893184" y="1927860"/>
            <a:ext cx="1124319" cy="320040"/>
          </a:xfrm>
          <a:prstGeom prst="roundRect">
            <a:avLst/>
          </a:prstGeom>
          <a:solidFill>
            <a:srgbClr val="CCE9AD"/>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b="1" dirty="0" smtClean="0">
                <a:solidFill>
                  <a:schemeClr val="tx1"/>
                </a:solidFill>
              </a:rPr>
              <a:t>Reviewer</a:t>
            </a:r>
            <a:endParaRPr lang="en-IN" sz="1400" b="1" dirty="0" smtClean="0">
              <a:solidFill>
                <a:schemeClr val="tx1"/>
              </a:solidFill>
            </a:endParaRPr>
          </a:p>
        </p:txBody>
      </p:sp>
      <p:sp>
        <p:nvSpPr>
          <p:cNvPr id="106" name="Rounded Rectangle 105"/>
          <p:cNvSpPr/>
          <p:nvPr/>
        </p:nvSpPr>
        <p:spPr>
          <a:xfrm>
            <a:off x="7905751" y="2302720"/>
            <a:ext cx="1124319" cy="320040"/>
          </a:xfrm>
          <a:prstGeom prst="roundRect">
            <a:avLst/>
          </a:prstGeom>
          <a:solidFill>
            <a:srgbClr val="C1C4F7"/>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b="1" dirty="0">
                <a:solidFill>
                  <a:schemeClr val="bg2"/>
                </a:solidFill>
              </a:rPr>
              <a:t>Committer</a:t>
            </a:r>
            <a:endParaRPr lang="en-IN" sz="1200" b="1" dirty="0">
              <a:solidFill>
                <a:schemeClr val="bg2"/>
              </a:solidFill>
            </a:endParaRPr>
          </a:p>
        </p:txBody>
      </p:sp>
      <p:sp>
        <p:nvSpPr>
          <p:cNvPr id="107" name="Rounded Rectangle 106"/>
          <p:cNvSpPr/>
          <p:nvPr/>
        </p:nvSpPr>
        <p:spPr>
          <a:xfrm>
            <a:off x="7911467" y="2664670"/>
            <a:ext cx="1124319" cy="320040"/>
          </a:xfrm>
          <a:prstGeom prst="roundRect">
            <a:avLst/>
          </a:prstGeom>
          <a:solidFill>
            <a:srgbClr val="FBE0BD"/>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b="1" dirty="0">
                <a:solidFill>
                  <a:schemeClr val="bg2"/>
                </a:solidFill>
              </a:rPr>
              <a:t>CI Build</a:t>
            </a:r>
            <a:endParaRPr lang="en-IN" sz="1200" b="1" dirty="0">
              <a:solidFill>
                <a:schemeClr val="bg2"/>
              </a:solidFill>
            </a:endParaRPr>
          </a:p>
        </p:txBody>
      </p:sp>
      <p:sp>
        <p:nvSpPr>
          <p:cNvPr id="108" name="TextBox 107"/>
          <p:cNvSpPr txBox="1"/>
          <p:nvPr/>
        </p:nvSpPr>
        <p:spPr>
          <a:xfrm>
            <a:off x="8098924" y="902970"/>
            <a:ext cx="702176" cy="307777"/>
          </a:xfrm>
          <a:prstGeom prst="rect">
            <a:avLst/>
          </a:prstGeom>
          <a:noFill/>
        </p:spPr>
        <p:txBody>
          <a:bodyPr wrap="square" rtlCol="0">
            <a:spAutoFit/>
          </a:bodyPr>
          <a:lstStyle/>
          <a:p>
            <a:r>
              <a:rPr lang="en-US" sz="1400" b="1" dirty="0" smtClean="0">
                <a:solidFill>
                  <a:schemeClr val="bg2"/>
                </a:solidFill>
              </a:rPr>
              <a:t>Roles</a:t>
            </a:r>
            <a:endParaRPr lang="en-IN" sz="1400" b="1" dirty="0">
              <a:solidFill>
                <a:schemeClr val="bg2"/>
              </a:solidFill>
            </a:endParaRPr>
          </a:p>
        </p:txBody>
      </p:sp>
      <p:cxnSp>
        <p:nvCxnSpPr>
          <p:cNvPr id="112" name="Straight Connector 111"/>
          <p:cNvCxnSpPr/>
          <p:nvPr/>
        </p:nvCxnSpPr>
        <p:spPr>
          <a:xfrm>
            <a:off x="4015740" y="4164330"/>
            <a:ext cx="0" cy="22860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4015740" y="4381500"/>
            <a:ext cx="629464"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6134914" y="4278630"/>
            <a:ext cx="677366" cy="0"/>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H="1" flipV="1">
            <a:off x="4048489" y="1723430"/>
            <a:ext cx="695844" cy="234"/>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flipV="1">
            <a:off x="2822825" y="1721474"/>
            <a:ext cx="1224632" cy="2998"/>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38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17"/>
                                        </p:tgtEl>
                                        <p:attrNameLst>
                                          <p:attrName>style.visibility</p:attrName>
                                        </p:attrNameLst>
                                      </p:cBhvr>
                                      <p:to>
                                        <p:strVal val="visible"/>
                                      </p:to>
                                    </p:set>
                                    <p:animEffect transition="in" filter="fade">
                                      <p:cBhvr>
                                        <p:cTn id="30" dur="1000"/>
                                        <p:tgtEl>
                                          <p:spTgt spid="117"/>
                                        </p:tgtEl>
                                      </p:cBhvr>
                                    </p:animEffect>
                                    <p:anim calcmode="lin" valueType="num">
                                      <p:cBhvr>
                                        <p:cTn id="31" dur="1000" fill="hold"/>
                                        <p:tgtEl>
                                          <p:spTgt spid="117"/>
                                        </p:tgtEl>
                                        <p:attrNameLst>
                                          <p:attrName>ppt_x</p:attrName>
                                        </p:attrNameLst>
                                      </p:cBhvr>
                                      <p:tavLst>
                                        <p:tav tm="0">
                                          <p:val>
                                            <p:strVal val="#ppt_x"/>
                                          </p:val>
                                        </p:tav>
                                        <p:tav tm="100000">
                                          <p:val>
                                            <p:strVal val="#ppt_x"/>
                                          </p:val>
                                        </p:tav>
                                      </p:tavLst>
                                    </p:anim>
                                    <p:anim calcmode="lin" valueType="num">
                                      <p:cBhvr>
                                        <p:cTn id="32" dur="1000" fill="hold"/>
                                        <p:tgtEl>
                                          <p:spTgt spid="117"/>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1000"/>
                                        <p:tgtEl>
                                          <p:spTgt spid="35"/>
                                        </p:tgtEl>
                                      </p:cBhvr>
                                    </p:animEffect>
                                    <p:anim calcmode="lin" valueType="num">
                                      <p:cBhvr>
                                        <p:cTn id="36" dur="1000" fill="hold"/>
                                        <p:tgtEl>
                                          <p:spTgt spid="35"/>
                                        </p:tgtEl>
                                        <p:attrNameLst>
                                          <p:attrName>ppt_x</p:attrName>
                                        </p:attrNameLst>
                                      </p:cBhvr>
                                      <p:tavLst>
                                        <p:tav tm="0">
                                          <p:val>
                                            <p:strVal val="#ppt_x"/>
                                          </p:val>
                                        </p:tav>
                                        <p:tav tm="100000">
                                          <p:val>
                                            <p:strVal val="#ppt_x"/>
                                          </p:val>
                                        </p:tav>
                                      </p:tavLst>
                                    </p:anim>
                                    <p:anim calcmode="lin" valueType="num">
                                      <p:cBhvr>
                                        <p:cTn id="37" dur="1000" fill="hold"/>
                                        <p:tgtEl>
                                          <p:spTgt spid="3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1000" fill="hold"/>
                                        <p:tgtEl>
                                          <p:spTgt spid="1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1000"/>
                                        <p:tgtEl>
                                          <p:spTgt spid="15"/>
                                        </p:tgtEl>
                                      </p:cBhvr>
                                    </p:animEffect>
                                    <p:anim calcmode="lin" valueType="num">
                                      <p:cBhvr>
                                        <p:cTn id="51" dur="1000" fill="hold"/>
                                        <p:tgtEl>
                                          <p:spTgt spid="15"/>
                                        </p:tgtEl>
                                        <p:attrNameLst>
                                          <p:attrName>ppt_x</p:attrName>
                                        </p:attrNameLst>
                                      </p:cBhvr>
                                      <p:tavLst>
                                        <p:tav tm="0">
                                          <p:val>
                                            <p:strVal val="#ppt_x"/>
                                          </p:val>
                                        </p:tav>
                                        <p:tav tm="100000">
                                          <p:val>
                                            <p:strVal val="#ppt_x"/>
                                          </p:val>
                                        </p:tav>
                                      </p:tavLst>
                                    </p:anim>
                                    <p:anim calcmode="lin" valueType="num">
                                      <p:cBhvr>
                                        <p:cTn id="5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20"/>
                                        </p:tgtEl>
                                        <p:attrNameLst>
                                          <p:attrName>style.visibility</p:attrName>
                                        </p:attrNameLst>
                                      </p:cBhvr>
                                      <p:to>
                                        <p:strVal val="visible"/>
                                      </p:to>
                                    </p:set>
                                    <p:animEffect transition="in" filter="barn(inVertical)">
                                      <p:cBhvr>
                                        <p:cTn id="57" dur="500"/>
                                        <p:tgtEl>
                                          <p:spTgt spid="120"/>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barn(inVertical)">
                                      <p:cBhvr>
                                        <p:cTn id="60" dur="500"/>
                                        <p:tgtEl>
                                          <p:spTgt spid="9"/>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nodeType="click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circle(in)">
                                      <p:cBhvr>
                                        <p:cTn id="65" dur="2000"/>
                                        <p:tgtEl>
                                          <p:spTgt spid="69"/>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circle(in)">
                                      <p:cBhvr>
                                        <p:cTn id="68" dur="2000"/>
                                        <p:tgtEl>
                                          <p:spTgt spid="10"/>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circle(in)">
                                      <p:cBhvr>
                                        <p:cTn id="71" dur="2000"/>
                                        <p:tgtEl>
                                          <p:spTgt spid="11"/>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circle(in)">
                                      <p:cBhvr>
                                        <p:cTn id="74" dur="20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nodeType="click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wheel(1)">
                                      <p:cBhvr>
                                        <p:cTn id="79" dur="2000"/>
                                        <p:tgtEl>
                                          <p:spTgt spid="72"/>
                                        </p:tgtEl>
                                      </p:cBhvr>
                                    </p:animEffect>
                                  </p:childTnLst>
                                </p:cTn>
                              </p:par>
                              <p:par>
                                <p:cTn id="80" presetID="21" presetClass="entr" presetSubtype="1" fill="hold" nodeType="withEffect">
                                  <p:stCondLst>
                                    <p:cond delay="0"/>
                                  </p:stCondLst>
                                  <p:childTnLst>
                                    <p:set>
                                      <p:cBhvr>
                                        <p:cTn id="81" dur="1" fill="hold">
                                          <p:stCondLst>
                                            <p:cond delay="0"/>
                                          </p:stCondLst>
                                        </p:cTn>
                                        <p:tgtEl>
                                          <p:spTgt spid="77"/>
                                        </p:tgtEl>
                                        <p:attrNameLst>
                                          <p:attrName>style.visibility</p:attrName>
                                        </p:attrNameLst>
                                      </p:cBhvr>
                                      <p:to>
                                        <p:strVal val="visible"/>
                                      </p:to>
                                    </p:set>
                                    <p:animEffect transition="in" filter="wheel(1)">
                                      <p:cBhvr>
                                        <p:cTn id="82" dur="2000"/>
                                        <p:tgtEl>
                                          <p:spTgt spid="77"/>
                                        </p:tgtEl>
                                      </p:cBhvr>
                                    </p:animEffect>
                                  </p:childTnLst>
                                </p:cTn>
                              </p:par>
                              <p:par>
                                <p:cTn id="83" presetID="21" presetClass="entr" presetSubtype="1" fill="hold" nodeType="withEffect">
                                  <p:stCondLst>
                                    <p:cond delay="0"/>
                                  </p:stCondLst>
                                  <p:childTnLst>
                                    <p:set>
                                      <p:cBhvr>
                                        <p:cTn id="84" dur="1" fill="hold">
                                          <p:stCondLst>
                                            <p:cond delay="0"/>
                                          </p:stCondLst>
                                        </p:cTn>
                                        <p:tgtEl>
                                          <p:spTgt spid="75"/>
                                        </p:tgtEl>
                                        <p:attrNameLst>
                                          <p:attrName>style.visibility</p:attrName>
                                        </p:attrNameLst>
                                      </p:cBhvr>
                                      <p:to>
                                        <p:strVal val="visible"/>
                                      </p:to>
                                    </p:set>
                                    <p:animEffect transition="in" filter="wheel(1)">
                                      <p:cBhvr>
                                        <p:cTn id="85" dur="2000"/>
                                        <p:tgtEl>
                                          <p:spTgt spid="75"/>
                                        </p:tgtEl>
                                      </p:cBhvr>
                                    </p:animEffect>
                                  </p:childTnLst>
                                </p:cTn>
                              </p:par>
                              <p:par>
                                <p:cTn id="86" presetID="21" presetClass="entr" presetSubtype="1" fill="hold" nodeType="with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wheel(1)">
                                      <p:cBhvr>
                                        <p:cTn id="88" dur="2000"/>
                                        <p:tgtEl>
                                          <p:spTgt spid="80"/>
                                        </p:tgtEl>
                                      </p:cBhvr>
                                    </p:animEffect>
                                  </p:childTnLst>
                                </p:cTn>
                              </p:par>
                              <p:par>
                                <p:cTn id="89" presetID="21" presetClass="entr" presetSubtype="1" fill="hold" grpId="0"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wheel(1)">
                                      <p:cBhvr>
                                        <p:cTn id="91" dur="2000"/>
                                        <p:tgtEl>
                                          <p:spTgt spid="16"/>
                                        </p:tgtEl>
                                      </p:cBhvr>
                                    </p:animEffect>
                                  </p:childTnLst>
                                </p:cTn>
                              </p:par>
                            </p:childTnLst>
                          </p:cTn>
                        </p:par>
                      </p:childTnLst>
                    </p:cTn>
                  </p:par>
                  <p:par>
                    <p:cTn id="92" fill="hold">
                      <p:stCondLst>
                        <p:cond delay="indefinite"/>
                      </p:stCondLst>
                      <p:childTnLst>
                        <p:par>
                          <p:cTn id="93" fill="hold">
                            <p:stCondLst>
                              <p:cond delay="0"/>
                            </p:stCondLst>
                            <p:childTnLst>
                              <p:par>
                                <p:cTn id="94" presetID="14" presetClass="entr" presetSubtype="10" fill="hold" nodeType="clickEffect">
                                  <p:stCondLst>
                                    <p:cond delay="0"/>
                                  </p:stCondLst>
                                  <p:childTnLst>
                                    <p:set>
                                      <p:cBhvr>
                                        <p:cTn id="95" dur="1" fill="hold">
                                          <p:stCondLst>
                                            <p:cond delay="0"/>
                                          </p:stCondLst>
                                        </p:cTn>
                                        <p:tgtEl>
                                          <p:spTgt spid="86"/>
                                        </p:tgtEl>
                                        <p:attrNameLst>
                                          <p:attrName>style.visibility</p:attrName>
                                        </p:attrNameLst>
                                      </p:cBhvr>
                                      <p:to>
                                        <p:strVal val="visible"/>
                                      </p:to>
                                    </p:set>
                                    <p:animEffect transition="in" filter="randombar(horizontal)">
                                      <p:cBhvr>
                                        <p:cTn id="96" dur="500"/>
                                        <p:tgtEl>
                                          <p:spTgt spid="86"/>
                                        </p:tgtEl>
                                      </p:cBhvr>
                                    </p:animEffect>
                                  </p:childTnLst>
                                </p:cTn>
                              </p:par>
                              <p:par>
                                <p:cTn id="97" presetID="14" presetClass="entr" presetSubtype="10" fill="hold" nodeType="withEffect">
                                  <p:stCondLst>
                                    <p:cond delay="0"/>
                                  </p:stCondLst>
                                  <p:childTnLst>
                                    <p:set>
                                      <p:cBhvr>
                                        <p:cTn id="98" dur="1" fill="hold">
                                          <p:stCondLst>
                                            <p:cond delay="0"/>
                                          </p:stCondLst>
                                        </p:cTn>
                                        <p:tgtEl>
                                          <p:spTgt spid="88"/>
                                        </p:tgtEl>
                                        <p:attrNameLst>
                                          <p:attrName>style.visibility</p:attrName>
                                        </p:attrNameLst>
                                      </p:cBhvr>
                                      <p:to>
                                        <p:strVal val="visible"/>
                                      </p:to>
                                    </p:set>
                                    <p:animEffect transition="in" filter="randombar(horizontal)">
                                      <p:cBhvr>
                                        <p:cTn id="99" dur="500"/>
                                        <p:tgtEl>
                                          <p:spTgt spid="88"/>
                                        </p:tgtEl>
                                      </p:cBhvr>
                                    </p:animEffect>
                                  </p:childTnLst>
                                </p:cTn>
                              </p:par>
                              <p:par>
                                <p:cTn id="100" presetID="14" presetClass="entr" presetSubtype="10" fill="hold" nodeType="with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randombar(horizontal)">
                                      <p:cBhvr>
                                        <p:cTn id="102" dur="500"/>
                                        <p:tgtEl>
                                          <p:spTgt spid="95"/>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55"/>
                                        </p:tgtEl>
                                        <p:attrNameLst>
                                          <p:attrName>style.visibility</p:attrName>
                                        </p:attrNameLst>
                                      </p:cBhvr>
                                      <p:to>
                                        <p:strVal val="visible"/>
                                      </p:to>
                                    </p:set>
                                    <p:animEffect transition="in" filter="randombar(horizontal)">
                                      <p:cBhvr>
                                        <p:cTn id="105" dur="500"/>
                                        <p:tgtEl>
                                          <p:spTgt spid="55"/>
                                        </p:tgtEl>
                                      </p:cBhvr>
                                    </p:animEffect>
                                  </p:childTnLst>
                                </p:cTn>
                              </p:par>
                              <p:par>
                                <p:cTn id="106" presetID="14" presetClass="entr" presetSubtype="10" fill="hold" nodeType="withEffect">
                                  <p:stCondLst>
                                    <p:cond delay="0"/>
                                  </p:stCondLst>
                                  <p:childTnLst>
                                    <p:set>
                                      <p:cBhvr>
                                        <p:cTn id="107" dur="1" fill="hold">
                                          <p:stCondLst>
                                            <p:cond delay="0"/>
                                          </p:stCondLst>
                                        </p:cTn>
                                        <p:tgtEl>
                                          <p:spTgt spid="101"/>
                                        </p:tgtEl>
                                        <p:attrNameLst>
                                          <p:attrName>style.visibility</p:attrName>
                                        </p:attrNameLst>
                                      </p:cBhvr>
                                      <p:to>
                                        <p:strVal val="visible"/>
                                      </p:to>
                                    </p:set>
                                    <p:animEffect transition="in" filter="randombar(horizontal)">
                                      <p:cBhvr>
                                        <p:cTn id="108" dur="500"/>
                                        <p:tgtEl>
                                          <p:spTgt spid="101"/>
                                        </p:tgtEl>
                                      </p:cBhvr>
                                    </p:animEffect>
                                  </p:childTnLst>
                                </p:cTn>
                              </p:par>
                              <p:par>
                                <p:cTn id="109" presetID="14" presetClass="entr" presetSubtype="10" fill="hold" grpId="0" nodeType="withEffect">
                                  <p:stCondLst>
                                    <p:cond delay="0"/>
                                  </p:stCondLst>
                                  <p:childTnLst>
                                    <p:set>
                                      <p:cBhvr>
                                        <p:cTn id="110" dur="1" fill="hold">
                                          <p:stCondLst>
                                            <p:cond delay="0"/>
                                          </p:stCondLst>
                                        </p:cTn>
                                        <p:tgtEl>
                                          <p:spTgt spid="98"/>
                                        </p:tgtEl>
                                        <p:attrNameLst>
                                          <p:attrName>style.visibility</p:attrName>
                                        </p:attrNameLst>
                                      </p:cBhvr>
                                      <p:to>
                                        <p:strVal val="visible"/>
                                      </p:to>
                                    </p:set>
                                    <p:animEffect transition="in" filter="randombar(horizontal)">
                                      <p:cBhvr>
                                        <p:cTn id="111" dur="500"/>
                                        <p:tgtEl>
                                          <p:spTgt spid="98"/>
                                        </p:tgtEl>
                                      </p:cBhvr>
                                    </p:animEffect>
                                  </p:childTnLst>
                                </p:cTn>
                              </p:par>
                              <p:par>
                                <p:cTn id="112" presetID="14" presetClass="entr" presetSubtype="10" fill="hold" grpId="0" nodeType="withEffect">
                                  <p:stCondLst>
                                    <p:cond delay="0"/>
                                  </p:stCondLst>
                                  <p:childTnLst>
                                    <p:set>
                                      <p:cBhvr>
                                        <p:cTn id="113" dur="1" fill="hold">
                                          <p:stCondLst>
                                            <p:cond delay="0"/>
                                          </p:stCondLst>
                                        </p:cTn>
                                        <p:tgtEl>
                                          <p:spTgt spid="99"/>
                                        </p:tgtEl>
                                        <p:attrNameLst>
                                          <p:attrName>style.visibility</p:attrName>
                                        </p:attrNameLst>
                                      </p:cBhvr>
                                      <p:to>
                                        <p:strVal val="visible"/>
                                      </p:to>
                                    </p:set>
                                    <p:animEffect transition="in" filter="randombar(horizontal)">
                                      <p:cBhvr>
                                        <p:cTn id="114" dur="500"/>
                                        <p:tgtEl>
                                          <p:spTgt spid="99"/>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4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48"/>
                                        </p:tgtEl>
                                        <p:attrNameLst>
                                          <p:attrName>style.visibility</p:attrName>
                                        </p:attrNameLst>
                                      </p:cBhvr>
                                      <p:to>
                                        <p:strVal val="visible"/>
                                      </p:to>
                                    </p:set>
                                    <p:animEffect transition="in" filter="fade">
                                      <p:cBhvr>
                                        <p:cTn id="125" dur="500"/>
                                        <p:tgtEl>
                                          <p:spTgt spid="48"/>
                                        </p:tgtEl>
                                      </p:cBhvr>
                                    </p:animEffect>
                                  </p:childTnLst>
                                </p:cTn>
                              </p:par>
                              <p:par>
                                <p:cTn id="126" presetID="10" presetClass="entr" presetSubtype="0" fill="hold" nodeType="withEffect">
                                  <p:stCondLst>
                                    <p:cond delay="0"/>
                                  </p:stCondLst>
                                  <p:childTnLst>
                                    <p:set>
                                      <p:cBhvr>
                                        <p:cTn id="127" dur="1" fill="hold">
                                          <p:stCondLst>
                                            <p:cond delay="0"/>
                                          </p:stCondLst>
                                        </p:cTn>
                                        <p:tgtEl>
                                          <p:spTgt spid="50"/>
                                        </p:tgtEl>
                                        <p:attrNameLst>
                                          <p:attrName>style.visibility</p:attrName>
                                        </p:attrNameLst>
                                      </p:cBhvr>
                                      <p:to>
                                        <p:strVal val="visible"/>
                                      </p:to>
                                    </p:set>
                                    <p:animEffect transition="in" filter="fade">
                                      <p:cBhvr>
                                        <p:cTn id="128" dur="500"/>
                                        <p:tgtEl>
                                          <p:spTgt spid="50"/>
                                        </p:tgtEl>
                                      </p:cBhvr>
                                    </p:animEffect>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112"/>
                                        </p:tgtEl>
                                        <p:attrNameLst>
                                          <p:attrName>style.visibility</p:attrName>
                                        </p:attrNameLst>
                                      </p:cBhvr>
                                      <p:to>
                                        <p:strVal val="visible"/>
                                      </p:to>
                                    </p:set>
                                    <p:anim calcmode="lin" valueType="num">
                                      <p:cBhvr additive="base">
                                        <p:cTn id="133" dur="500" fill="hold"/>
                                        <p:tgtEl>
                                          <p:spTgt spid="112"/>
                                        </p:tgtEl>
                                        <p:attrNameLst>
                                          <p:attrName>ppt_x</p:attrName>
                                        </p:attrNameLst>
                                      </p:cBhvr>
                                      <p:tavLst>
                                        <p:tav tm="0">
                                          <p:val>
                                            <p:strVal val="#ppt_x"/>
                                          </p:val>
                                        </p:tav>
                                        <p:tav tm="100000">
                                          <p:val>
                                            <p:strVal val="#ppt_x"/>
                                          </p:val>
                                        </p:tav>
                                      </p:tavLst>
                                    </p:anim>
                                    <p:anim calcmode="lin" valueType="num">
                                      <p:cBhvr additive="base">
                                        <p:cTn id="134" dur="500" fill="hold"/>
                                        <p:tgtEl>
                                          <p:spTgt spid="112"/>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114"/>
                                        </p:tgtEl>
                                        <p:attrNameLst>
                                          <p:attrName>style.visibility</p:attrName>
                                        </p:attrNameLst>
                                      </p:cBhvr>
                                      <p:to>
                                        <p:strVal val="visible"/>
                                      </p:to>
                                    </p:set>
                                    <p:anim calcmode="lin" valueType="num">
                                      <p:cBhvr additive="base">
                                        <p:cTn id="137" dur="500" fill="hold"/>
                                        <p:tgtEl>
                                          <p:spTgt spid="114"/>
                                        </p:tgtEl>
                                        <p:attrNameLst>
                                          <p:attrName>ppt_x</p:attrName>
                                        </p:attrNameLst>
                                      </p:cBhvr>
                                      <p:tavLst>
                                        <p:tav tm="0">
                                          <p:val>
                                            <p:strVal val="#ppt_x"/>
                                          </p:val>
                                        </p:tav>
                                        <p:tav tm="100000">
                                          <p:val>
                                            <p:strVal val="#ppt_x"/>
                                          </p:val>
                                        </p:tav>
                                      </p:tavLst>
                                    </p:anim>
                                    <p:anim calcmode="lin" valueType="num">
                                      <p:cBhvr additive="base">
                                        <p:cTn id="138" dur="500" fill="hold"/>
                                        <p:tgtEl>
                                          <p:spTgt spid="114"/>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56"/>
                                        </p:tgtEl>
                                        <p:attrNameLst>
                                          <p:attrName>style.visibility</p:attrName>
                                        </p:attrNameLst>
                                      </p:cBhvr>
                                      <p:to>
                                        <p:strVal val="visible"/>
                                      </p:to>
                                    </p:set>
                                    <p:anim calcmode="lin" valueType="num">
                                      <p:cBhvr additive="base">
                                        <p:cTn id="141" dur="500" fill="hold"/>
                                        <p:tgtEl>
                                          <p:spTgt spid="56"/>
                                        </p:tgtEl>
                                        <p:attrNameLst>
                                          <p:attrName>ppt_x</p:attrName>
                                        </p:attrNameLst>
                                      </p:cBhvr>
                                      <p:tavLst>
                                        <p:tav tm="0">
                                          <p:val>
                                            <p:strVal val="#ppt_x"/>
                                          </p:val>
                                        </p:tav>
                                        <p:tav tm="100000">
                                          <p:val>
                                            <p:strVal val="#ppt_x"/>
                                          </p:val>
                                        </p:tav>
                                      </p:tavLst>
                                    </p:anim>
                                    <p:anim calcmode="lin" valueType="num">
                                      <p:cBhvr additive="base">
                                        <p:cTn id="14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nodeType="clickEffect">
                                  <p:stCondLst>
                                    <p:cond delay="0"/>
                                  </p:stCondLst>
                                  <p:childTnLst>
                                    <p:set>
                                      <p:cBhvr>
                                        <p:cTn id="146" dur="1" fill="hold">
                                          <p:stCondLst>
                                            <p:cond delay="0"/>
                                          </p:stCondLst>
                                        </p:cTn>
                                        <p:tgtEl>
                                          <p:spTgt spid="116"/>
                                        </p:tgtEl>
                                        <p:attrNameLst>
                                          <p:attrName>style.visibility</p:attrName>
                                        </p:attrNameLst>
                                      </p:cBhvr>
                                      <p:to>
                                        <p:strVal val="visible"/>
                                      </p:to>
                                    </p:set>
                                    <p:animEffect transition="in" filter="fade">
                                      <p:cBhvr>
                                        <p:cTn id="147" dur="1000"/>
                                        <p:tgtEl>
                                          <p:spTgt spid="116"/>
                                        </p:tgtEl>
                                      </p:cBhvr>
                                    </p:animEffect>
                                    <p:anim calcmode="lin" valueType="num">
                                      <p:cBhvr>
                                        <p:cTn id="148" dur="1000" fill="hold"/>
                                        <p:tgtEl>
                                          <p:spTgt spid="116"/>
                                        </p:tgtEl>
                                        <p:attrNameLst>
                                          <p:attrName>ppt_x</p:attrName>
                                        </p:attrNameLst>
                                      </p:cBhvr>
                                      <p:tavLst>
                                        <p:tav tm="0">
                                          <p:val>
                                            <p:strVal val="#ppt_x"/>
                                          </p:val>
                                        </p:tav>
                                        <p:tav tm="100000">
                                          <p:val>
                                            <p:strVal val="#ppt_x"/>
                                          </p:val>
                                        </p:tav>
                                      </p:tavLst>
                                    </p:anim>
                                    <p:anim calcmode="lin" valueType="num">
                                      <p:cBhvr>
                                        <p:cTn id="149" dur="1000" fill="hold"/>
                                        <p:tgtEl>
                                          <p:spTgt spid="116"/>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57"/>
                                        </p:tgtEl>
                                        <p:attrNameLst>
                                          <p:attrName>style.visibility</p:attrName>
                                        </p:attrNameLst>
                                      </p:cBhvr>
                                      <p:to>
                                        <p:strVal val="visible"/>
                                      </p:to>
                                    </p:set>
                                    <p:animEffect transition="in" filter="fade">
                                      <p:cBhvr>
                                        <p:cTn id="152" dur="1000"/>
                                        <p:tgtEl>
                                          <p:spTgt spid="57"/>
                                        </p:tgtEl>
                                      </p:cBhvr>
                                    </p:animEffect>
                                    <p:anim calcmode="lin" valueType="num">
                                      <p:cBhvr>
                                        <p:cTn id="153" dur="1000" fill="hold"/>
                                        <p:tgtEl>
                                          <p:spTgt spid="57"/>
                                        </p:tgtEl>
                                        <p:attrNameLst>
                                          <p:attrName>ppt_x</p:attrName>
                                        </p:attrNameLst>
                                      </p:cBhvr>
                                      <p:tavLst>
                                        <p:tav tm="0">
                                          <p:val>
                                            <p:strVal val="#ppt_x"/>
                                          </p:val>
                                        </p:tav>
                                        <p:tav tm="100000">
                                          <p:val>
                                            <p:strVal val="#ppt_x"/>
                                          </p:val>
                                        </p:tav>
                                      </p:tavLst>
                                    </p:anim>
                                    <p:anim calcmode="lin" valueType="num">
                                      <p:cBhvr>
                                        <p:cTn id="154" dur="1000" fill="hold"/>
                                        <p:tgtEl>
                                          <p:spTgt spid="57"/>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62"/>
                                        </p:tgtEl>
                                        <p:attrNameLst>
                                          <p:attrName>style.visibility</p:attrName>
                                        </p:attrNameLst>
                                      </p:cBhvr>
                                      <p:to>
                                        <p:strVal val="visible"/>
                                      </p:to>
                                    </p:set>
                                    <p:animEffect transition="in" filter="fade">
                                      <p:cBhvr>
                                        <p:cTn id="157" dur="1000"/>
                                        <p:tgtEl>
                                          <p:spTgt spid="62"/>
                                        </p:tgtEl>
                                      </p:cBhvr>
                                    </p:animEffect>
                                    <p:anim calcmode="lin" valueType="num">
                                      <p:cBhvr>
                                        <p:cTn id="158" dur="1000" fill="hold"/>
                                        <p:tgtEl>
                                          <p:spTgt spid="62"/>
                                        </p:tgtEl>
                                        <p:attrNameLst>
                                          <p:attrName>ppt_x</p:attrName>
                                        </p:attrNameLst>
                                      </p:cBhvr>
                                      <p:tavLst>
                                        <p:tav tm="0">
                                          <p:val>
                                            <p:strVal val="#ppt_x"/>
                                          </p:val>
                                        </p:tav>
                                        <p:tav tm="100000">
                                          <p:val>
                                            <p:strVal val="#ppt_x"/>
                                          </p:val>
                                        </p:tav>
                                      </p:tavLst>
                                    </p:anim>
                                    <p:anim calcmode="lin" valueType="num">
                                      <p:cBhvr>
                                        <p:cTn id="159" dur="1000" fill="hold"/>
                                        <p:tgtEl>
                                          <p:spTgt spid="6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59"/>
                                        </p:tgtEl>
                                        <p:attrNameLst>
                                          <p:attrName>style.visibility</p:attrName>
                                        </p:attrNameLst>
                                      </p:cBhvr>
                                      <p:to>
                                        <p:strVal val="visible"/>
                                      </p:to>
                                    </p:set>
                                    <p:animEffect transition="in" filter="fade">
                                      <p:cBhvr>
                                        <p:cTn id="162" dur="1000"/>
                                        <p:tgtEl>
                                          <p:spTgt spid="59"/>
                                        </p:tgtEl>
                                      </p:cBhvr>
                                    </p:animEffect>
                                    <p:anim calcmode="lin" valueType="num">
                                      <p:cBhvr>
                                        <p:cTn id="163" dur="1000" fill="hold"/>
                                        <p:tgtEl>
                                          <p:spTgt spid="59"/>
                                        </p:tgtEl>
                                        <p:attrNameLst>
                                          <p:attrName>ppt_x</p:attrName>
                                        </p:attrNameLst>
                                      </p:cBhvr>
                                      <p:tavLst>
                                        <p:tav tm="0">
                                          <p:val>
                                            <p:strVal val="#ppt_x"/>
                                          </p:val>
                                        </p:tav>
                                        <p:tav tm="100000">
                                          <p:val>
                                            <p:strVal val="#ppt_x"/>
                                          </p:val>
                                        </p:tav>
                                      </p:tavLst>
                                    </p:anim>
                                    <p:anim calcmode="lin" valueType="num">
                                      <p:cBhvr>
                                        <p:cTn id="164" dur="1000" fill="hold"/>
                                        <p:tgtEl>
                                          <p:spTgt spid="59"/>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60"/>
                                        </p:tgtEl>
                                        <p:attrNameLst>
                                          <p:attrName>style.visibility</p:attrName>
                                        </p:attrNameLst>
                                      </p:cBhvr>
                                      <p:to>
                                        <p:strVal val="visible"/>
                                      </p:to>
                                    </p:set>
                                    <p:animEffect transition="in" filter="fade">
                                      <p:cBhvr>
                                        <p:cTn id="167" dur="1000"/>
                                        <p:tgtEl>
                                          <p:spTgt spid="60"/>
                                        </p:tgtEl>
                                      </p:cBhvr>
                                    </p:animEffect>
                                    <p:anim calcmode="lin" valueType="num">
                                      <p:cBhvr>
                                        <p:cTn id="168" dur="1000" fill="hold"/>
                                        <p:tgtEl>
                                          <p:spTgt spid="60"/>
                                        </p:tgtEl>
                                        <p:attrNameLst>
                                          <p:attrName>ppt_x</p:attrName>
                                        </p:attrNameLst>
                                      </p:cBhvr>
                                      <p:tavLst>
                                        <p:tav tm="0">
                                          <p:val>
                                            <p:strVal val="#ppt_x"/>
                                          </p:val>
                                        </p:tav>
                                        <p:tav tm="100000">
                                          <p:val>
                                            <p:strVal val="#ppt_x"/>
                                          </p:val>
                                        </p:tav>
                                      </p:tavLst>
                                    </p:anim>
                                    <p:anim calcmode="lin" valueType="num">
                                      <p:cBhvr>
                                        <p:cTn id="16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43" grpId="0" animBg="1"/>
      <p:bldP spid="55" grpId="0" animBg="1"/>
      <p:bldP spid="56" grpId="0" animBg="1"/>
      <p:bldP spid="57" grpId="0" animBg="1"/>
      <p:bldP spid="59" grpId="0" animBg="1"/>
      <p:bldP spid="60" grpId="0"/>
      <p:bldP spid="98" grpId="0" animBg="1"/>
      <p:bldP spid="9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286527" y="-19401"/>
            <a:ext cx="7488832" cy="523220"/>
          </a:xfrm>
          <a:prstGeom prst="rect">
            <a:avLst/>
          </a:prstGeom>
          <a:noFill/>
        </p:spPr>
        <p:txBody>
          <a:bodyPr wrap="square" rtlCol="0">
            <a:spAutoFit/>
          </a:bodyPr>
          <a:lstStyle/>
          <a:p>
            <a:r>
              <a:rPr lang="en-US" sz="2800" b="1" dirty="0" smtClean="0">
                <a:latin typeface="+mj-lt"/>
              </a:rPr>
              <a:t>Git &amp; Gerrit references</a:t>
            </a:r>
            <a:endParaRPr lang="en-US" sz="2800" b="1" dirty="0">
              <a:latin typeface="+mj-lt"/>
            </a:endParaRPr>
          </a:p>
        </p:txBody>
      </p:sp>
      <p:sp>
        <p:nvSpPr>
          <p:cNvPr id="2" name="Rectangle 1"/>
          <p:cNvSpPr/>
          <p:nvPr/>
        </p:nvSpPr>
        <p:spPr>
          <a:xfrm>
            <a:off x="329510" y="644655"/>
            <a:ext cx="8732110" cy="1292662"/>
          </a:xfrm>
          <a:prstGeom prst="rect">
            <a:avLst/>
          </a:prstGeom>
        </p:spPr>
        <p:txBody>
          <a:bodyPr wrap="square">
            <a:spAutoFit/>
          </a:bodyPr>
          <a:lstStyle/>
          <a:p>
            <a:r>
              <a:rPr lang="en-US" sz="1400" dirty="0"/>
              <a:t>A Git reference (aka ref-spec) is a path-based syntax for identifying a name space of Git </a:t>
            </a:r>
            <a:r>
              <a:rPr lang="en-US" sz="1400" dirty="0" smtClean="0"/>
              <a:t>objects</a:t>
            </a:r>
            <a:endParaRPr lang="en-IN" sz="1600" dirty="0" smtClean="0"/>
          </a:p>
          <a:p>
            <a:r>
              <a:rPr lang="en-IN" sz="1600" u="sng" dirty="0" smtClean="0"/>
              <a:t>Standard </a:t>
            </a:r>
            <a:r>
              <a:rPr lang="en-IN" sz="1600" u="sng" dirty="0"/>
              <a:t>Git References are: </a:t>
            </a:r>
          </a:p>
          <a:p>
            <a:r>
              <a:rPr lang="en-US" sz="1600" dirty="0"/>
              <a:t>refs/heads/* 	</a:t>
            </a:r>
            <a:r>
              <a:rPr lang="en-US" sz="1600" dirty="0" smtClean="0"/>
              <a:t>	</a:t>
            </a:r>
            <a:r>
              <a:rPr lang="en-US" sz="1400" dirty="0" smtClean="0"/>
              <a:t>All </a:t>
            </a:r>
            <a:r>
              <a:rPr lang="en-US" sz="1400" dirty="0"/>
              <a:t>the branches of the Git repository, represented as a path-based structure.</a:t>
            </a:r>
            <a:r>
              <a:rPr lang="en-US" sz="1600" dirty="0"/>
              <a:t> refs/heads/master </a:t>
            </a:r>
            <a:r>
              <a:rPr lang="en-US" sz="1600" dirty="0" smtClean="0"/>
              <a:t>	</a:t>
            </a:r>
            <a:r>
              <a:rPr lang="en-US" sz="1400" dirty="0" smtClean="0"/>
              <a:t>Is </a:t>
            </a:r>
            <a:r>
              <a:rPr lang="en-US" sz="1400" dirty="0"/>
              <a:t>the main initial branch of development. 	</a:t>
            </a:r>
            <a:endParaRPr lang="en-US" sz="1600" dirty="0"/>
          </a:p>
          <a:p>
            <a:r>
              <a:rPr lang="en-US" sz="1600" dirty="0"/>
              <a:t>refs/tags/* 	</a:t>
            </a:r>
            <a:r>
              <a:rPr lang="en-US" sz="1600" dirty="0" smtClean="0"/>
              <a:t>	</a:t>
            </a:r>
            <a:r>
              <a:rPr lang="en-US" sz="1400" dirty="0" smtClean="0"/>
              <a:t>All </a:t>
            </a:r>
            <a:r>
              <a:rPr lang="en-US" sz="1400" dirty="0"/>
              <a:t>the tags assigned inside the Git repository, represented as a path-based structure.</a:t>
            </a:r>
            <a:r>
              <a:rPr lang="en-US" sz="1600" dirty="0"/>
              <a:t> </a:t>
            </a:r>
          </a:p>
        </p:txBody>
      </p:sp>
      <p:sp>
        <p:nvSpPr>
          <p:cNvPr id="3" name="Rectangle 2"/>
          <p:cNvSpPr/>
          <p:nvPr/>
        </p:nvSpPr>
        <p:spPr>
          <a:xfrm>
            <a:off x="327717" y="2261050"/>
            <a:ext cx="8906899" cy="2800767"/>
          </a:xfrm>
          <a:prstGeom prst="rect">
            <a:avLst/>
          </a:prstGeom>
        </p:spPr>
        <p:txBody>
          <a:bodyPr wrap="square">
            <a:spAutoFit/>
          </a:bodyPr>
          <a:lstStyle/>
          <a:p>
            <a:r>
              <a:rPr lang="en-US" sz="1600" u="sng" dirty="0"/>
              <a:t>Main refs-specs added by Gerrit for its internal settings and Code Review are:</a:t>
            </a:r>
            <a:r>
              <a:rPr lang="en-US" u="sng" dirty="0"/>
              <a:t> </a:t>
            </a:r>
          </a:p>
          <a:p>
            <a:r>
              <a:rPr lang="en-US" sz="1600" dirty="0"/>
              <a:t>refs/changes/* </a:t>
            </a:r>
            <a:r>
              <a:rPr lang="en-US" sz="1600" dirty="0" smtClean="0"/>
              <a:t>	</a:t>
            </a:r>
            <a:r>
              <a:rPr lang="en-US" sz="1600" dirty="0"/>
              <a:t>	</a:t>
            </a:r>
            <a:r>
              <a:rPr lang="en-US" sz="1400" dirty="0"/>
              <a:t>All the changes uploaded to Gerrit, represented in the format: </a:t>
            </a:r>
            <a:endParaRPr lang="en-US" sz="1400" dirty="0" smtClean="0"/>
          </a:p>
          <a:p>
            <a:r>
              <a:rPr lang="en-US" sz="1400" dirty="0"/>
              <a:t>	</a:t>
            </a:r>
            <a:r>
              <a:rPr lang="en-US" sz="1400" dirty="0" smtClean="0"/>
              <a:t>			&lt;</a:t>
            </a:r>
            <a:r>
              <a:rPr lang="en-US" sz="1400" dirty="0"/>
              <a:t>Last two digits of change&gt;/&lt;change Nr&gt;/&lt;patch set Nr&gt;.</a:t>
            </a:r>
            <a:r>
              <a:rPr lang="en-US" sz="1600" dirty="0"/>
              <a:t> 	</a:t>
            </a:r>
          </a:p>
          <a:p>
            <a:pPr>
              <a:lnSpc>
                <a:spcPct val="150000"/>
              </a:lnSpc>
            </a:pPr>
            <a:r>
              <a:rPr lang="en-US" sz="1600" dirty="0"/>
              <a:t>refs/meta/</a:t>
            </a:r>
            <a:r>
              <a:rPr lang="en-US" sz="1600" dirty="0" err="1"/>
              <a:t>config</a:t>
            </a:r>
            <a:r>
              <a:rPr lang="en-US" sz="1600" dirty="0"/>
              <a:t> 	</a:t>
            </a:r>
            <a:r>
              <a:rPr lang="en-US" sz="1400" dirty="0"/>
              <a:t>The Gerrit internal project configuration file, including security, groups, and submit rules. </a:t>
            </a:r>
            <a:endParaRPr lang="en-US" sz="1600" dirty="0"/>
          </a:p>
          <a:p>
            <a:r>
              <a:rPr lang="en-IN" sz="1600" dirty="0"/>
              <a:t>refs/for/* </a:t>
            </a:r>
            <a:r>
              <a:rPr lang="en-IN" sz="1600" dirty="0" smtClean="0"/>
              <a:t>			</a:t>
            </a:r>
            <a:r>
              <a:rPr lang="en-US" sz="1400" dirty="0" smtClean="0"/>
              <a:t>The </a:t>
            </a:r>
            <a:r>
              <a:rPr lang="en-US" sz="1400" dirty="0"/>
              <a:t>Gerrit magic branch for pushing changes for review.</a:t>
            </a:r>
            <a:endParaRPr lang="en-IN" sz="1600" dirty="0"/>
          </a:p>
          <a:p>
            <a:r>
              <a:rPr lang="en-US" sz="1600" dirty="0"/>
              <a:t>refs/publish/* 	</a:t>
            </a:r>
            <a:r>
              <a:rPr lang="en-US" sz="1600" dirty="0" smtClean="0"/>
              <a:t> </a:t>
            </a:r>
            <a:r>
              <a:rPr lang="en-US" sz="1600" dirty="0"/>
              <a:t>	</a:t>
            </a:r>
          </a:p>
          <a:p>
            <a:endParaRPr lang="en-US" sz="1600" dirty="0" smtClean="0"/>
          </a:p>
          <a:p>
            <a:r>
              <a:rPr lang="en-US" sz="1600" dirty="0" smtClean="0"/>
              <a:t>refs/drafts</a:t>
            </a:r>
            <a:r>
              <a:rPr lang="en-US" sz="1600" dirty="0"/>
              <a:t>/* 	</a:t>
            </a:r>
            <a:r>
              <a:rPr lang="en-US" sz="1600" dirty="0" smtClean="0"/>
              <a:t>	</a:t>
            </a:r>
            <a:r>
              <a:rPr lang="en-US" sz="1400" dirty="0" smtClean="0"/>
              <a:t>The </a:t>
            </a:r>
            <a:r>
              <a:rPr lang="en-US" sz="1400" dirty="0"/>
              <a:t>Gerrit magic branch for pushing draft changes, visible </a:t>
            </a:r>
            <a:r>
              <a:rPr lang="en-US" sz="1400" dirty="0" smtClean="0"/>
              <a:t>only </a:t>
            </a:r>
            <a:r>
              <a:rPr lang="en-US" sz="1600" dirty="0"/>
              <a:t>to the change author </a:t>
            </a:r>
            <a:r>
              <a:rPr lang="en-US" sz="1600" dirty="0" smtClean="0"/>
              <a:t>				and </a:t>
            </a:r>
            <a:r>
              <a:rPr lang="en-US" sz="1600" dirty="0"/>
              <a:t>the invited reviewers. 	</a:t>
            </a:r>
          </a:p>
          <a:p>
            <a:r>
              <a:rPr lang="en-US" sz="1600" dirty="0" smtClean="0"/>
              <a:t> </a:t>
            </a:r>
            <a:r>
              <a:rPr lang="en-US" dirty="0">
                <a:solidFill>
                  <a:srgbClr val="000000"/>
                </a:solidFill>
                <a:latin typeface="Book Antiqua" panose="02040602050305030304" pitchFamily="18" charset="0"/>
              </a:rPr>
              <a:t>	</a:t>
            </a:r>
          </a:p>
        </p:txBody>
      </p:sp>
    </p:spTree>
    <p:extLst>
      <p:ext uri="{BB962C8B-B14F-4D97-AF65-F5344CB8AC3E}">
        <p14:creationId xmlns:p14="http://schemas.microsoft.com/office/powerpoint/2010/main" val="2547398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cstate="print"/>
          <a:srcRect/>
          <a:stretch>
            <a:fillRect/>
          </a:stretch>
        </p:blipFill>
        <p:spPr bwMode="auto">
          <a:xfrm>
            <a:off x="545310" y="1547673"/>
            <a:ext cx="8714019" cy="1040063"/>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292133" y="674737"/>
            <a:ext cx="8743950" cy="592931"/>
          </a:xfrm>
          <a:prstGeom prst="rect">
            <a:avLst/>
          </a:prstGeom>
          <a:noFill/>
          <a:ln w="9525">
            <a:noFill/>
            <a:miter lim="800000"/>
            <a:headEnd/>
            <a:tailEnd/>
          </a:ln>
        </p:spPr>
      </p:pic>
      <p:sp>
        <p:nvSpPr>
          <p:cNvPr id="17" name="TextBox 16"/>
          <p:cNvSpPr txBox="1"/>
          <p:nvPr/>
        </p:nvSpPr>
        <p:spPr>
          <a:xfrm>
            <a:off x="6608324" y="1267668"/>
            <a:ext cx="2664296" cy="307777"/>
          </a:xfrm>
          <a:prstGeom prst="rect">
            <a:avLst/>
          </a:prstGeom>
          <a:noFill/>
        </p:spPr>
        <p:txBody>
          <a:bodyPr wrap="square" rtlCol="0">
            <a:spAutoFit/>
          </a:bodyPr>
          <a:lstStyle/>
          <a:p>
            <a:r>
              <a:rPr lang="en-US" sz="1400" dirty="0" smtClean="0">
                <a:solidFill>
                  <a:srgbClr val="002060"/>
                </a:solidFill>
              </a:rPr>
              <a:t>https:8443       </a:t>
            </a:r>
            <a:r>
              <a:rPr lang="en-US" sz="1400" dirty="0" err="1" smtClean="0">
                <a:solidFill>
                  <a:srgbClr val="002060"/>
                </a:solidFill>
              </a:rPr>
              <a:t>ssh</a:t>
            </a:r>
            <a:r>
              <a:rPr lang="en-US" sz="1400" dirty="0" smtClean="0">
                <a:solidFill>
                  <a:srgbClr val="002060"/>
                </a:solidFill>
              </a:rPr>
              <a:t>: 29418</a:t>
            </a:r>
            <a:endParaRPr lang="en-US" sz="1400" dirty="0">
              <a:solidFill>
                <a:srgbClr val="002060"/>
              </a:solidFill>
            </a:endParaRPr>
          </a:p>
        </p:txBody>
      </p:sp>
      <p:sp>
        <p:nvSpPr>
          <p:cNvPr id="19" name="TextBox 18"/>
          <p:cNvSpPr txBox="1"/>
          <p:nvPr/>
        </p:nvSpPr>
        <p:spPr>
          <a:xfrm>
            <a:off x="596035" y="1321674"/>
            <a:ext cx="2664296" cy="307777"/>
          </a:xfrm>
          <a:prstGeom prst="rect">
            <a:avLst/>
          </a:prstGeom>
          <a:noFill/>
        </p:spPr>
        <p:txBody>
          <a:bodyPr wrap="square" rtlCol="0">
            <a:spAutoFit/>
          </a:bodyPr>
          <a:lstStyle/>
          <a:p>
            <a:r>
              <a:rPr lang="en-US" sz="1400" dirty="0" smtClean="0">
                <a:solidFill>
                  <a:srgbClr val="002060"/>
                </a:solidFill>
              </a:rPr>
              <a:t>https:8443   </a:t>
            </a:r>
            <a:r>
              <a:rPr lang="en-US" sz="1400" dirty="0" err="1" smtClean="0">
                <a:solidFill>
                  <a:srgbClr val="002060"/>
                </a:solidFill>
              </a:rPr>
              <a:t>ssh</a:t>
            </a:r>
            <a:r>
              <a:rPr lang="en-US" sz="1400" dirty="0" smtClean="0">
                <a:solidFill>
                  <a:srgbClr val="002060"/>
                </a:solidFill>
              </a:rPr>
              <a:t>: 29418</a:t>
            </a:r>
            <a:endParaRPr lang="en-US" sz="1400" dirty="0">
              <a:solidFill>
                <a:srgbClr val="002060"/>
              </a:solidFill>
            </a:endParaRPr>
          </a:p>
        </p:txBody>
      </p:sp>
      <p:cxnSp>
        <p:nvCxnSpPr>
          <p:cNvPr id="21" name="Straight Arrow Connector 20"/>
          <p:cNvCxnSpPr/>
          <p:nvPr/>
        </p:nvCxnSpPr>
        <p:spPr>
          <a:xfrm flipV="1">
            <a:off x="7616436" y="1267668"/>
            <a:ext cx="0" cy="270030"/>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87844" y="2779836"/>
            <a:ext cx="1440160" cy="378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0000"/>
                </a:solidFill>
              </a:rPr>
              <a:t>MySQL</a:t>
            </a:r>
            <a:endParaRPr lang="en-US" dirty="0">
              <a:solidFill>
                <a:srgbClr val="000000"/>
              </a:solidFill>
            </a:endParaRPr>
          </a:p>
        </p:txBody>
      </p:sp>
      <p:sp>
        <p:nvSpPr>
          <p:cNvPr id="25" name="Rounded Rectangle 24"/>
          <p:cNvSpPr/>
          <p:nvPr/>
        </p:nvSpPr>
        <p:spPr>
          <a:xfrm>
            <a:off x="5528204" y="2779836"/>
            <a:ext cx="1440160" cy="378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rgbClr val="000000"/>
                </a:solidFill>
              </a:rPr>
              <a:t>MySQL</a:t>
            </a:r>
            <a:r>
              <a:rPr lang="en-US" sz="1400" dirty="0" smtClean="0">
                <a:solidFill>
                  <a:srgbClr val="000000"/>
                </a:solidFill>
              </a:rPr>
              <a:t> </a:t>
            </a:r>
          </a:p>
          <a:p>
            <a:pPr algn="ctr"/>
            <a:r>
              <a:rPr lang="en-US" sz="1400" dirty="0" smtClean="0">
                <a:solidFill>
                  <a:srgbClr val="000000"/>
                </a:solidFill>
              </a:rPr>
              <a:t>--standby</a:t>
            </a:r>
            <a:endParaRPr lang="en-US" sz="1400" dirty="0">
              <a:solidFill>
                <a:srgbClr val="000000"/>
              </a:solidFill>
            </a:endParaRPr>
          </a:p>
        </p:txBody>
      </p:sp>
      <p:pic>
        <p:nvPicPr>
          <p:cNvPr id="2054" name="Picture 6"/>
          <p:cNvPicPr>
            <a:picLocks noChangeAspect="1" noChangeArrowheads="1"/>
          </p:cNvPicPr>
          <p:nvPr/>
        </p:nvPicPr>
        <p:blipFill>
          <a:blip r:embed="rId4" cstate="print"/>
          <a:srcRect/>
          <a:stretch>
            <a:fillRect/>
          </a:stretch>
        </p:blipFill>
        <p:spPr bwMode="auto">
          <a:xfrm>
            <a:off x="6752341" y="3521056"/>
            <a:ext cx="1838325" cy="392906"/>
          </a:xfrm>
          <a:prstGeom prst="rect">
            <a:avLst/>
          </a:prstGeom>
          <a:noFill/>
          <a:ln w="9525">
            <a:noFill/>
            <a:miter lim="800000"/>
            <a:headEnd/>
            <a:tailEnd/>
          </a:ln>
        </p:spPr>
      </p:pic>
      <p:pic>
        <p:nvPicPr>
          <p:cNvPr id="2055" name="Picture 7"/>
          <p:cNvPicPr>
            <a:picLocks noChangeAspect="1" noChangeArrowheads="1"/>
          </p:cNvPicPr>
          <p:nvPr/>
        </p:nvPicPr>
        <p:blipFill>
          <a:blip r:embed="rId4" cstate="print"/>
          <a:srcRect/>
          <a:stretch>
            <a:fillRect/>
          </a:stretch>
        </p:blipFill>
        <p:spPr bwMode="auto">
          <a:xfrm>
            <a:off x="487644" y="3521056"/>
            <a:ext cx="1838325" cy="392906"/>
          </a:xfrm>
          <a:prstGeom prst="rect">
            <a:avLst/>
          </a:prstGeom>
          <a:noFill/>
          <a:ln w="9525">
            <a:noFill/>
            <a:miter lim="800000"/>
            <a:headEnd/>
            <a:tailEnd/>
          </a:ln>
        </p:spPr>
      </p:pic>
      <p:cxnSp>
        <p:nvCxnSpPr>
          <p:cNvPr id="29" name="Straight Arrow Connector 28"/>
          <p:cNvCxnSpPr/>
          <p:nvPr/>
        </p:nvCxnSpPr>
        <p:spPr>
          <a:xfrm>
            <a:off x="8089674" y="2509806"/>
            <a:ext cx="0" cy="1080120"/>
          </a:xfrm>
          <a:prstGeom prst="straightConnector1">
            <a:avLst/>
          </a:prstGeom>
          <a:ln w="31750">
            <a:solidFill>
              <a:srgbClr val="F2900E"/>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550108" y="1267668"/>
            <a:ext cx="0" cy="270030"/>
          </a:xfrm>
          <a:prstGeom prst="line">
            <a:avLst/>
          </a:prstGeom>
          <a:ln w="31750"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9692" y="2509806"/>
            <a:ext cx="0" cy="1026114"/>
          </a:xfrm>
          <a:prstGeom prst="line">
            <a:avLst/>
          </a:prstGeom>
          <a:ln w="31750">
            <a:solidFill>
              <a:srgbClr val="F2900E"/>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550108" y="2509806"/>
            <a:ext cx="0" cy="486000"/>
          </a:xfrm>
          <a:prstGeom prst="line">
            <a:avLst/>
          </a:prstGeom>
          <a:ln w="31750">
            <a:solidFill>
              <a:srgbClr val="F2900E"/>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968364" y="2968857"/>
            <a:ext cx="648072" cy="0"/>
          </a:xfrm>
          <a:prstGeom prst="line">
            <a:avLst/>
          </a:prstGeom>
          <a:ln w="31750">
            <a:solidFill>
              <a:srgbClr val="F2900E"/>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558414" y="2995860"/>
            <a:ext cx="729431" cy="0"/>
          </a:xfrm>
          <a:prstGeom prst="line">
            <a:avLst/>
          </a:prstGeom>
          <a:ln w="31750">
            <a:solidFill>
              <a:srgbClr val="F2900E"/>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60000" flipH="1" flipV="1">
            <a:off x="7649060" y="2512026"/>
            <a:ext cx="8384" cy="492342"/>
          </a:xfrm>
          <a:prstGeom prst="line">
            <a:avLst/>
          </a:prstGeom>
          <a:ln w="31750">
            <a:solidFill>
              <a:srgbClr val="F2900E"/>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9077775" y="2474181"/>
            <a:ext cx="2243" cy="1255207"/>
          </a:xfrm>
          <a:prstGeom prst="line">
            <a:avLst/>
          </a:prstGeom>
          <a:ln w="31750">
            <a:solidFill>
              <a:srgbClr val="F2900E"/>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60000">
            <a:off x="8552540" y="3697938"/>
            <a:ext cx="529189" cy="7698"/>
          </a:xfrm>
          <a:prstGeom prst="line">
            <a:avLst/>
          </a:prstGeom>
          <a:ln w="31750">
            <a:solidFill>
              <a:srgbClr val="F2900E"/>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579639" y="2749117"/>
            <a:ext cx="936104" cy="276999"/>
          </a:xfrm>
          <a:prstGeom prst="rect">
            <a:avLst/>
          </a:prstGeom>
          <a:noFill/>
        </p:spPr>
        <p:txBody>
          <a:bodyPr wrap="square" rtlCol="0">
            <a:spAutoFit/>
          </a:bodyPr>
          <a:lstStyle/>
          <a:p>
            <a:r>
              <a:rPr lang="en-US" sz="1200" b="1" dirty="0" smtClean="0"/>
              <a:t>:3306</a:t>
            </a:r>
            <a:endParaRPr lang="en-US" sz="1200" b="1" dirty="0"/>
          </a:p>
        </p:txBody>
      </p:sp>
      <p:cxnSp>
        <p:nvCxnSpPr>
          <p:cNvPr id="77" name="Straight Connector 76"/>
          <p:cNvCxnSpPr/>
          <p:nvPr/>
        </p:nvCxnSpPr>
        <p:spPr>
          <a:xfrm>
            <a:off x="3704254" y="2995860"/>
            <a:ext cx="1872208" cy="0"/>
          </a:xfrm>
          <a:prstGeom prst="line">
            <a:avLst/>
          </a:prstGeom>
          <a:ln w="31750">
            <a:solidFill>
              <a:srgbClr val="F2900E"/>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968364" y="2732336"/>
            <a:ext cx="936104" cy="276999"/>
          </a:xfrm>
          <a:prstGeom prst="rect">
            <a:avLst/>
          </a:prstGeom>
          <a:noFill/>
        </p:spPr>
        <p:txBody>
          <a:bodyPr wrap="square" rtlCol="0">
            <a:spAutoFit/>
          </a:bodyPr>
          <a:lstStyle/>
          <a:p>
            <a:r>
              <a:rPr lang="en-US" sz="1200" b="1" dirty="0" smtClean="0"/>
              <a:t>:3306</a:t>
            </a:r>
            <a:endParaRPr lang="en-US" sz="1200" b="1" dirty="0"/>
          </a:p>
        </p:txBody>
      </p:sp>
      <p:sp>
        <p:nvSpPr>
          <p:cNvPr id="93" name="TextBox 92"/>
          <p:cNvSpPr txBox="1"/>
          <p:nvPr/>
        </p:nvSpPr>
        <p:spPr>
          <a:xfrm>
            <a:off x="286527" y="-19401"/>
            <a:ext cx="7488832" cy="523220"/>
          </a:xfrm>
          <a:prstGeom prst="rect">
            <a:avLst/>
          </a:prstGeom>
          <a:noFill/>
        </p:spPr>
        <p:txBody>
          <a:bodyPr wrap="square" rtlCol="0">
            <a:spAutoFit/>
          </a:bodyPr>
          <a:lstStyle/>
          <a:p>
            <a:r>
              <a:rPr lang="en-US" sz="2800" b="1" dirty="0" smtClean="0">
                <a:latin typeface="+mj-lt"/>
              </a:rPr>
              <a:t>Gerrit Master &amp; Slave setup</a:t>
            </a:r>
            <a:endParaRPr lang="en-US" sz="2800" b="1" dirty="0">
              <a:latin typeface="+mj-lt"/>
            </a:endParaRPr>
          </a:p>
        </p:txBody>
      </p:sp>
      <p:sp>
        <p:nvSpPr>
          <p:cNvPr id="94" name="TextBox 93"/>
          <p:cNvSpPr txBox="1"/>
          <p:nvPr/>
        </p:nvSpPr>
        <p:spPr>
          <a:xfrm>
            <a:off x="380030" y="3954636"/>
            <a:ext cx="8296445" cy="553998"/>
          </a:xfrm>
          <a:prstGeom prst="rect">
            <a:avLst/>
          </a:prstGeom>
          <a:noFill/>
        </p:spPr>
        <p:txBody>
          <a:bodyPr wrap="square" rtlCol="0">
            <a:spAutoFit/>
          </a:bodyPr>
          <a:lstStyle/>
          <a:p>
            <a:pPr>
              <a:buFont typeface="Arial" pitchFamily="34" charset="0"/>
              <a:buChar char="•"/>
            </a:pPr>
            <a:r>
              <a:rPr lang="en-US" sz="1500" dirty="0" smtClean="0">
                <a:solidFill>
                  <a:srgbClr val="121292"/>
                </a:solidFill>
              </a:rPr>
              <a:t>   In general, all </a:t>
            </a:r>
            <a:r>
              <a:rPr lang="en-US" sz="1500" b="1" dirty="0" smtClean="0">
                <a:solidFill>
                  <a:srgbClr val="121292"/>
                </a:solidFill>
              </a:rPr>
              <a:t>read</a:t>
            </a:r>
            <a:r>
              <a:rPr lang="en-US" sz="1500" dirty="0" smtClean="0">
                <a:solidFill>
                  <a:srgbClr val="121292"/>
                </a:solidFill>
              </a:rPr>
              <a:t> operations are re-directed to slave</a:t>
            </a:r>
          </a:p>
          <a:p>
            <a:pPr>
              <a:buFont typeface="Arial" pitchFamily="34" charset="0"/>
              <a:buChar char="•"/>
            </a:pPr>
            <a:r>
              <a:rPr lang="en-US" sz="1500" dirty="0" smtClean="0">
                <a:solidFill>
                  <a:srgbClr val="121292"/>
                </a:solidFill>
              </a:rPr>
              <a:t>   This configuration can be pushed centrally &amp; end users don’t have to do any additional setup</a:t>
            </a:r>
            <a:endParaRPr lang="en-US" sz="1500" dirty="0">
              <a:solidFill>
                <a:srgbClr val="12129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7"/>
          <p:cNvSpPr>
            <a:spLocks noGrp="1"/>
          </p:cNvSpPr>
          <p:nvPr>
            <p:ph type="title"/>
          </p:nvPr>
        </p:nvSpPr>
        <p:spPr>
          <a:xfrm>
            <a:off x="361365" y="35854"/>
            <a:ext cx="8229600" cy="311150"/>
          </a:xfrm>
        </p:spPr>
        <p:txBody>
          <a:bodyPr/>
          <a:lstStyle/>
          <a:p>
            <a:r>
              <a:rPr lang="en-US" sz="2800" dirty="0" smtClean="0">
                <a:ea typeface="ヒラギノ角ゴ Pro W3"/>
                <a:cs typeface="Arial" charset="0"/>
              </a:rPr>
              <a:t>Eclipse IDE - Integrated Functions</a:t>
            </a:r>
          </a:p>
        </p:txBody>
      </p:sp>
      <p:sp>
        <p:nvSpPr>
          <p:cNvPr id="40963" name="Content Placeholder 2"/>
          <p:cNvSpPr>
            <a:spLocks noGrp="1"/>
          </p:cNvSpPr>
          <p:nvPr>
            <p:ph sz="quarter" idx="13"/>
          </p:nvPr>
        </p:nvSpPr>
        <p:spPr/>
        <p:txBody>
          <a:bodyPr/>
          <a:lstStyle/>
          <a:p>
            <a:pPr eaLnBrk="1" hangingPunct="1">
              <a:buFont typeface="Arial" charset="0"/>
              <a:buNone/>
            </a:pPr>
            <a:r>
              <a:rPr lang="en-US" sz="1800" dirty="0" smtClean="0">
                <a:ea typeface="ヒラギノ角ゴ Pro W3"/>
                <a:cs typeface="ヒラギノ角ゴ Pro W3"/>
              </a:rPr>
              <a:t> </a:t>
            </a:r>
          </a:p>
        </p:txBody>
      </p:sp>
      <p:cxnSp>
        <p:nvCxnSpPr>
          <p:cNvPr id="27" name="Straight Connector 26"/>
          <p:cNvCxnSpPr/>
          <p:nvPr/>
        </p:nvCxnSpPr>
        <p:spPr>
          <a:xfrm flipV="1">
            <a:off x="350003" y="427288"/>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12821" y="481520"/>
            <a:ext cx="3842084" cy="4493538"/>
          </a:xfrm>
          <a:prstGeom prst="rect">
            <a:avLst/>
          </a:prstGeom>
        </p:spPr>
        <p:txBody>
          <a:bodyPr wrap="square">
            <a:spAutoFit/>
          </a:bodyPr>
          <a:lstStyle/>
          <a:p>
            <a:pPr>
              <a:buFont typeface="Arial" pitchFamily="34" charset="0"/>
              <a:buChar char="•"/>
            </a:pPr>
            <a:r>
              <a:rPr lang="en-US" sz="1100" dirty="0" smtClean="0"/>
              <a:t> </a:t>
            </a:r>
            <a:r>
              <a:rPr lang="en-US" sz="1100" dirty="0" err="1" smtClean="0"/>
              <a:t>FreeNX</a:t>
            </a:r>
            <a:r>
              <a:rPr lang="en-US" sz="1100" dirty="0" smtClean="0"/>
              <a:t> client replaces putty to accelerate connectivity </a:t>
            </a:r>
          </a:p>
          <a:p>
            <a:endParaRPr lang="en-US" sz="1100" dirty="0" smtClean="0"/>
          </a:p>
          <a:p>
            <a:pPr>
              <a:buFont typeface="Arial" pitchFamily="34" charset="0"/>
              <a:buChar char="•"/>
            </a:pPr>
            <a:r>
              <a:rPr lang="en-US" sz="1100" dirty="0" smtClean="0"/>
              <a:t> The following plug-ins are integrated</a:t>
            </a:r>
          </a:p>
          <a:p>
            <a:pPr lvl="1">
              <a:buFont typeface="Arial" pitchFamily="34" charset="0"/>
              <a:buChar char="•"/>
            </a:pPr>
            <a:r>
              <a:rPr lang="en-US" sz="1100" dirty="0" smtClean="0"/>
              <a:t> C/C++/JAVA/Go</a:t>
            </a:r>
          </a:p>
          <a:p>
            <a:pPr lvl="1">
              <a:buFont typeface="Arial" pitchFamily="34" charset="0"/>
              <a:buChar char="•"/>
            </a:pPr>
            <a:r>
              <a:rPr lang="en-US" sz="1100" b="1" dirty="0" smtClean="0"/>
              <a:t> </a:t>
            </a:r>
            <a:r>
              <a:rPr lang="en-US" sz="1100" dirty="0" smtClean="0"/>
              <a:t>Python/Perl/bash</a:t>
            </a:r>
          </a:p>
          <a:p>
            <a:pPr lvl="1">
              <a:buFont typeface="Arial" pitchFamily="34" charset="0"/>
              <a:buChar char="•"/>
            </a:pPr>
            <a:r>
              <a:rPr lang="en-US" sz="1100" dirty="0" smtClean="0"/>
              <a:t> GIT</a:t>
            </a:r>
          </a:p>
          <a:p>
            <a:pPr lvl="1">
              <a:buFont typeface="Arial" pitchFamily="34" charset="0"/>
              <a:buChar char="•"/>
            </a:pPr>
            <a:r>
              <a:rPr lang="en-US" sz="1100" dirty="0" smtClean="0"/>
              <a:t> </a:t>
            </a:r>
            <a:r>
              <a:rPr lang="en-US" sz="1100" dirty="0" err="1" smtClean="0"/>
              <a:t>Klockworks</a:t>
            </a:r>
            <a:endParaRPr lang="en-US" sz="1100" dirty="0" smtClean="0"/>
          </a:p>
          <a:p>
            <a:pPr lvl="1"/>
            <a:endParaRPr lang="en-US" sz="1100" dirty="0" smtClean="0"/>
          </a:p>
          <a:p>
            <a:pPr lvl="1"/>
            <a:endParaRPr lang="en-US" sz="1100" dirty="0" smtClean="0"/>
          </a:p>
          <a:p>
            <a:pPr>
              <a:buFont typeface="Arial" pitchFamily="34" charset="0"/>
              <a:buChar char="•"/>
            </a:pPr>
            <a:r>
              <a:rPr lang="en-US" sz="1100" dirty="0" smtClean="0"/>
              <a:t> All the GIT functions can be done from the Eclipse window</a:t>
            </a:r>
          </a:p>
          <a:p>
            <a:pPr lvl="1">
              <a:buFont typeface="Arial" pitchFamily="34" charset="0"/>
              <a:buChar char="•"/>
            </a:pPr>
            <a:r>
              <a:rPr lang="en-US" sz="1100" dirty="0" smtClean="0"/>
              <a:t> </a:t>
            </a:r>
            <a:r>
              <a:rPr lang="en-US" sz="1100" dirty="0" err="1" smtClean="0"/>
              <a:t>Git</a:t>
            </a:r>
            <a:r>
              <a:rPr lang="en-US" sz="1100" dirty="0" smtClean="0"/>
              <a:t> add</a:t>
            </a:r>
          </a:p>
          <a:p>
            <a:pPr lvl="1">
              <a:buFont typeface="Arial" pitchFamily="34" charset="0"/>
              <a:buChar char="•"/>
            </a:pPr>
            <a:r>
              <a:rPr lang="en-US" sz="1100" dirty="0" smtClean="0"/>
              <a:t> </a:t>
            </a:r>
            <a:r>
              <a:rPr lang="en-US" sz="1100" dirty="0" err="1" smtClean="0"/>
              <a:t>Git</a:t>
            </a:r>
            <a:r>
              <a:rPr lang="en-US" sz="1100" dirty="0" smtClean="0"/>
              <a:t> commit</a:t>
            </a:r>
          </a:p>
          <a:p>
            <a:pPr lvl="1">
              <a:buFont typeface="Arial" pitchFamily="34" charset="0"/>
              <a:buChar char="•"/>
            </a:pPr>
            <a:r>
              <a:rPr lang="en-US" sz="1100" dirty="0" smtClean="0"/>
              <a:t> </a:t>
            </a:r>
            <a:r>
              <a:rPr lang="en-US" sz="1100" dirty="0" err="1" smtClean="0"/>
              <a:t>Git</a:t>
            </a:r>
            <a:r>
              <a:rPr lang="en-US" sz="1100" dirty="0" smtClean="0"/>
              <a:t> pull/push</a:t>
            </a:r>
          </a:p>
          <a:p>
            <a:pPr lvl="1">
              <a:buFont typeface="Arial" pitchFamily="34" charset="0"/>
              <a:buChar char="•"/>
            </a:pPr>
            <a:r>
              <a:rPr lang="en-US" sz="1100" dirty="0" smtClean="0"/>
              <a:t> </a:t>
            </a:r>
            <a:r>
              <a:rPr lang="en-US" sz="1100" dirty="0" err="1" smtClean="0"/>
              <a:t>Git</a:t>
            </a:r>
            <a:r>
              <a:rPr lang="en-US" sz="1100" dirty="0" smtClean="0"/>
              <a:t> branch / switch branch</a:t>
            </a:r>
          </a:p>
          <a:p>
            <a:pPr lvl="1">
              <a:buFont typeface="Arial" pitchFamily="34" charset="0"/>
              <a:buChar char="•"/>
            </a:pPr>
            <a:r>
              <a:rPr lang="en-US" sz="1100" dirty="0" smtClean="0"/>
              <a:t> </a:t>
            </a:r>
            <a:r>
              <a:rPr lang="en-US" sz="1100" dirty="0" err="1" smtClean="0"/>
              <a:t>Git</a:t>
            </a:r>
            <a:r>
              <a:rPr lang="en-US" sz="1100" dirty="0" smtClean="0"/>
              <a:t> rebase / reset</a:t>
            </a:r>
          </a:p>
          <a:p>
            <a:endParaRPr lang="en-US" sz="1100" dirty="0" smtClean="0"/>
          </a:p>
          <a:p>
            <a:pPr>
              <a:buFont typeface="Arial" pitchFamily="34" charset="0"/>
              <a:buChar char="•"/>
            </a:pPr>
            <a:r>
              <a:rPr lang="en-US" sz="1100" dirty="0" smtClean="0"/>
              <a:t> Compilation</a:t>
            </a:r>
          </a:p>
          <a:p>
            <a:pPr lvl="1">
              <a:buFont typeface="Arial" pitchFamily="34" charset="0"/>
              <a:buChar char="•"/>
            </a:pPr>
            <a:r>
              <a:rPr lang="en-US" sz="1100" dirty="0" smtClean="0"/>
              <a:t> Common interface for different compilation use cases ( TSP, CAF, applications etc.,)</a:t>
            </a:r>
          </a:p>
          <a:p>
            <a:pPr lvl="1">
              <a:buFont typeface="Arial" pitchFamily="34" charset="0"/>
              <a:buChar char="•"/>
            </a:pPr>
            <a:r>
              <a:rPr lang="en-US" sz="1100" dirty="0" smtClean="0"/>
              <a:t> Compilation at the levels of directory, library or package</a:t>
            </a:r>
          </a:p>
          <a:p>
            <a:pPr lvl="1"/>
            <a:endParaRPr lang="en-US" sz="1100" dirty="0" smtClean="0"/>
          </a:p>
          <a:p>
            <a:pPr>
              <a:buFont typeface="Arial" pitchFamily="34" charset="0"/>
              <a:buChar char="•"/>
            </a:pPr>
            <a:endParaRPr lang="en-US" sz="1100" dirty="0" smtClean="0"/>
          </a:p>
          <a:p>
            <a:pPr lvl="1">
              <a:buFont typeface="Arial" pitchFamily="34" charset="0"/>
              <a:buChar char="•"/>
            </a:pPr>
            <a:endParaRPr lang="en-US" sz="1100" dirty="0" smtClean="0"/>
          </a:p>
          <a:p>
            <a:pPr>
              <a:buFont typeface="Arial" pitchFamily="34" charset="0"/>
              <a:buChar char="•"/>
            </a:pPr>
            <a:endParaRPr lang="en-US" sz="1100" dirty="0" smtClean="0"/>
          </a:p>
        </p:txBody>
      </p:sp>
      <p:sp>
        <p:nvSpPr>
          <p:cNvPr id="7" name="Rectangle 6"/>
          <p:cNvSpPr/>
          <p:nvPr/>
        </p:nvSpPr>
        <p:spPr>
          <a:xfrm>
            <a:off x="4708358" y="284233"/>
            <a:ext cx="3842084" cy="4832092"/>
          </a:xfrm>
          <a:prstGeom prst="rect">
            <a:avLst/>
          </a:prstGeom>
        </p:spPr>
        <p:txBody>
          <a:bodyPr wrap="square">
            <a:spAutoFit/>
          </a:bodyPr>
          <a:lstStyle/>
          <a:p>
            <a:pPr lvl="1"/>
            <a:endParaRPr lang="en-US" sz="1100" dirty="0" smtClean="0"/>
          </a:p>
          <a:p>
            <a:pPr>
              <a:buFont typeface="Arial" pitchFamily="34" charset="0"/>
              <a:buChar char="•"/>
            </a:pPr>
            <a:r>
              <a:rPr lang="en-US" sz="1100" dirty="0" smtClean="0"/>
              <a:t>  Navigation</a:t>
            </a:r>
          </a:p>
          <a:p>
            <a:pPr lvl="1">
              <a:buFont typeface="Arial" pitchFamily="34" charset="0"/>
              <a:buChar char="•"/>
            </a:pPr>
            <a:r>
              <a:rPr lang="en-US" sz="1100" dirty="0" smtClean="0"/>
              <a:t> Basic code navigation</a:t>
            </a:r>
          </a:p>
          <a:p>
            <a:pPr lvl="1">
              <a:buFont typeface="Arial" pitchFamily="34" charset="0"/>
              <a:buChar char="•"/>
            </a:pPr>
            <a:r>
              <a:rPr lang="en-US" sz="1100" dirty="0" smtClean="0"/>
              <a:t> Methods/function level navigation</a:t>
            </a:r>
          </a:p>
          <a:p>
            <a:pPr lvl="1">
              <a:buFont typeface="Arial" pitchFamily="34" charset="0"/>
              <a:buChar char="•"/>
            </a:pPr>
            <a:r>
              <a:rPr lang="en-US" sz="1100" dirty="0" smtClean="0"/>
              <a:t> Navigation after compilation  error &amp; warnings</a:t>
            </a:r>
          </a:p>
          <a:p>
            <a:pPr lvl="2">
              <a:buFont typeface="Arial" pitchFamily="34" charset="0"/>
              <a:buChar char="•"/>
            </a:pPr>
            <a:r>
              <a:rPr lang="en-US" sz="1100" dirty="0" smtClean="0"/>
              <a:t> Java</a:t>
            </a:r>
          </a:p>
          <a:p>
            <a:pPr lvl="2">
              <a:buFont typeface="Arial" pitchFamily="34" charset="0"/>
              <a:buChar char="•"/>
            </a:pPr>
            <a:r>
              <a:rPr lang="en-US" sz="1100" dirty="0" smtClean="0"/>
              <a:t> Function extended to C/C++ - prototype working for all the repos. Final rollout by 31/07.</a:t>
            </a:r>
          </a:p>
          <a:p>
            <a:pPr lvl="1">
              <a:buFont typeface="Arial" pitchFamily="34" charset="0"/>
              <a:buChar char="•"/>
            </a:pPr>
            <a:r>
              <a:rPr lang="en-US" sz="1100" b="1" dirty="0" smtClean="0"/>
              <a:t> </a:t>
            </a:r>
            <a:r>
              <a:rPr lang="en-US" sz="1100" dirty="0" smtClean="0"/>
              <a:t>Prompts for syntax errors during editing – basic errors can be caught without compiling</a:t>
            </a:r>
          </a:p>
          <a:p>
            <a:endParaRPr lang="en-US" sz="1100" dirty="0" smtClean="0"/>
          </a:p>
          <a:p>
            <a:pPr>
              <a:buFont typeface="Arial" pitchFamily="34" charset="0"/>
              <a:buChar char="•"/>
            </a:pPr>
            <a:r>
              <a:rPr lang="en-US" sz="1100" dirty="0" smtClean="0"/>
              <a:t> </a:t>
            </a:r>
            <a:r>
              <a:rPr lang="en-US" sz="1100" dirty="0" err="1" smtClean="0"/>
              <a:t>Gerrit</a:t>
            </a:r>
            <a:r>
              <a:rPr lang="en-US" sz="1100" dirty="0" smtClean="0"/>
              <a:t> functions</a:t>
            </a:r>
          </a:p>
          <a:p>
            <a:pPr lvl="1">
              <a:buFont typeface="Arial" pitchFamily="34" charset="0"/>
              <a:buChar char="•"/>
            </a:pPr>
            <a:r>
              <a:rPr lang="en-US" sz="1100" dirty="0" smtClean="0"/>
              <a:t> </a:t>
            </a:r>
            <a:r>
              <a:rPr lang="en-US" sz="1100" dirty="0" err="1" smtClean="0"/>
              <a:t>Gerrit</a:t>
            </a:r>
            <a:r>
              <a:rPr lang="en-US" sz="1100" dirty="0" smtClean="0"/>
              <a:t> being GUI based, has no direct plug-in</a:t>
            </a:r>
          </a:p>
          <a:p>
            <a:pPr lvl="1">
              <a:buFont typeface="Arial" pitchFamily="34" charset="0"/>
              <a:buChar char="•"/>
            </a:pPr>
            <a:r>
              <a:rPr lang="en-US" sz="1100" dirty="0" smtClean="0"/>
              <a:t> </a:t>
            </a:r>
            <a:r>
              <a:rPr lang="en-US" sz="1100" dirty="0" err="1" smtClean="0"/>
              <a:t>Gerrit</a:t>
            </a:r>
            <a:r>
              <a:rPr lang="en-US" sz="1100" dirty="0" smtClean="0"/>
              <a:t> page load is possible in eclipse.</a:t>
            </a:r>
          </a:p>
          <a:p>
            <a:pPr lvl="1">
              <a:buFont typeface="Arial" pitchFamily="34" charset="0"/>
              <a:buChar char="•"/>
            </a:pPr>
            <a:r>
              <a:rPr lang="en-US" sz="1100" dirty="0" smtClean="0"/>
              <a:t> Once page is loaded, all the </a:t>
            </a:r>
            <a:r>
              <a:rPr lang="en-US" sz="1100" dirty="0" err="1" smtClean="0"/>
              <a:t>gerrit</a:t>
            </a:r>
            <a:r>
              <a:rPr lang="en-US" sz="1100" dirty="0" smtClean="0"/>
              <a:t> operations are possible.</a:t>
            </a:r>
          </a:p>
          <a:p>
            <a:pPr lvl="1">
              <a:buFont typeface="Arial" pitchFamily="34" charset="0"/>
              <a:buChar char="•"/>
            </a:pPr>
            <a:endParaRPr lang="en-US" sz="1100" dirty="0" smtClean="0"/>
          </a:p>
          <a:p>
            <a:pPr>
              <a:buFont typeface="Arial" pitchFamily="34" charset="0"/>
              <a:buChar char="•"/>
            </a:pPr>
            <a:r>
              <a:rPr lang="en-US" sz="1100" dirty="0" smtClean="0"/>
              <a:t> KW functions from Eclipse</a:t>
            </a:r>
          </a:p>
          <a:p>
            <a:pPr lvl="1">
              <a:buFont typeface="Arial" pitchFamily="34" charset="0"/>
              <a:buChar char="•"/>
            </a:pPr>
            <a:r>
              <a:rPr lang="en-US" sz="1100" dirty="0" smtClean="0"/>
              <a:t> KW parallel/automated analysis is possible ( example :  file open/save can trigger KW run)</a:t>
            </a:r>
          </a:p>
          <a:p>
            <a:pPr lvl="1">
              <a:buFont typeface="Arial" pitchFamily="34" charset="0"/>
              <a:buChar char="•"/>
            </a:pPr>
            <a:r>
              <a:rPr lang="en-US" sz="1100" dirty="0" smtClean="0"/>
              <a:t> KW analysis for an entire repo is possible</a:t>
            </a:r>
          </a:p>
          <a:p>
            <a:pPr lvl="1">
              <a:buFont typeface="Arial" pitchFamily="34" charset="0"/>
              <a:buChar char="•"/>
            </a:pPr>
            <a:r>
              <a:rPr lang="en-US" sz="1100" dirty="0" smtClean="0"/>
              <a:t> Navigation from KW warnings possible.</a:t>
            </a:r>
          </a:p>
          <a:p>
            <a:pPr lvl="1">
              <a:buFont typeface="Arial" pitchFamily="34" charset="0"/>
              <a:buChar char="•"/>
            </a:pPr>
            <a:endParaRPr lang="en-US" sz="1100" dirty="0" smtClean="0"/>
          </a:p>
          <a:p>
            <a:pPr lvl="1"/>
            <a:endParaRPr lang="en-US" sz="1100" dirty="0" smtClean="0"/>
          </a:p>
          <a:p>
            <a:pPr>
              <a:buFont typeface="Arial" pitchFamily="34" charset="0"/>
              <a:buChar char="•"/>
            </a:pPr>
            <a:endParaRPr lang="en-US" sz="1100" dirty="0" smtClean="0"/>
          </a:p>
          <a:p>
            <a:pPr lvl="1">
              <a:buFont typeface="Arial" pitchFamily="34" charset="0"/>
              <a:buChar char="•"/>
            </a:pPr>
            <a:endParaRPr lang="en-US" sz="1100" dirty="0" smtClean="0"/>
          </a:p>
          <a:p>
            <a:pPr>
              <a:buFont typeface="Arial" pitchFamily="34" charset="0"/>
              <a:buChar char="•"/>
            </a:pPr>
            <a:endParaRPr lang="en-US" sz="1100"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331766" y="2000401"/>
            <a:ext cx="7488832" cy="523220"/>
          </a:xfrm>
          <a:prstGeom prst="rect">
            <a:avLst/>
          </a:prstGeom>
          <a:noFill/>
        </p:spPr>
        <p:txBody>
          <a:bodyPr wrap="square" rtlCol="0">
            <a:spAutoFit/>
          </a:bodyPr>
          <a:lstStyle/>
          <a:p>
            <a:r>
              <a:rPr lang="en-US" sz="2800" dirty="0" smtClean="0"/>
              <a:t>IMS Git/Gerrit setup</a:t>
            </a:r>
            <a:endParaRPr lang="en-US" sz="2800" dirty="0"/>
          </a:p>
        </p:txBody>
      </p:sp>
    </p:spTree>
    <p:extLst>
      <p:ext uri="{BB962C8B-B14F-4D97-AF65-F5344CB8AC3E}">
        <p14:creationId xmlns:p14="http://schemas.microsoft.com/office/powerpoint/2010/main" val="1157677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Why Git?</a:t>
            </a:r>
            <a:endParaRPr lang="en-US" sz="2800" b="1" dirty="0">
              <a:latin typeface="+mj-lt"/>
            </a:endParaRPr>
          </a:p>
        </p:txBody>
      </p:sp>
      <p:cxnSp>
        <p:nvCxnSpPr>
          <p:cNvPr id="5" name="Straight Connector 4"/>
          <p:cNvCxnSpPr/>
          <p:nvPr/>
        </p:nvCxnSpPr>
        <p:spPr>
          <a:xfrm flipV="1">
            <a:off x="0" y="465221"/>
            <a:ext cx="9144000" cy="56149"/>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68973" y="617623"/>
            <a:ext cx="8775027" cy="1384995"/>
          </a:xfrm>
          <a:prstGeom prst="rect">
            <a:avLst/>
          </a:prstGeom>
          <a:noFill/>
        </p:spPr>
        <p:txBody>
          <a:bodyPr wrap="square" rtlCol="0">
            <a:spAutoFit/>
          </a:bodyPr>
          <a:lstStyle/>
          <a:p>
            <a:pPr>
              <a:buFont typeface="Wingdings" pitchFamily="2" charset="2"/>
              <a:buChar char="v"/>
            </a:pPr>
            <a:r>
              <a:rPr lang="en-US" sz="1200" dirty="0" smtClean="0"/>
              <a:t>  Git is a free and open source </a:t>
            </a:r>
            <a:r>
              <a:rPr lang="en-US" sz="1200" b="1" dirty="0" smtClean="0"/>
              <a:t>Distributed Version Control System</a:t>
            </a:r>
            <a:r>
              <a:rPr lang="en-US" sz="1200" dirty="0" smtClean="0"/>
              <a:t> designed to handle everything from small to very large </a:t>
            </a:r>
          </a:p>
          <a:p>
            <a:r>
              <a:rPr lang="en-US" sz="1200" dirty="0" smtClean="0"/>
              <a:t>      projects with speed and efficiency.</a:t>
            </a:r>
          </a:p>
          <a:p>
            <a:endParaRPr lang="en-US" sz="1200" dirty="0" smtClean="0"/>
          </a:p>
          <a:p>
            <a:pPr>
              <a:buFont typeface="Wingdings" pitchFamily="2" charset="2"/>
              <a:buChar char="v"/>
            </a:pPr>
            <a:r>
              <a:rPr lang="en-US" sz="1200" dirty="0" smtClean="0"/>
              <a:t>  Git is easy to learn and has a tiny footprint with lightning </a:t>
            </a:r>
            <a:r>
              <a:rPr lang="en-US" sz="1200" b="1" u="sng" dirty="0" smtClean="0"/>
              <a:t>fast performance</a:t>
            </a:r>
            <a:r>
              <a:rPr lang="en-US" sz="1200" dirty="0" smtClean="0"/>
              <a:t>. </a:t>
            </a:r>
          </a:p>
          <a:p>
            <a:endParaRPr lang="en-US" sz="1200" dirty="0" smtClean="0"/>
          </a:p>
          <a:p>
            <a:pPr>
              <a:buFont typeface="Wingdings" pitchFamily="2" charset="2"/>
              <a:buChar char="v"/>
            </a:pPr>
            <a:r>
              <a:rPr lang="en-US" sz="1200" dirty="0" smtClean="0"/>
              <a:t>  It outclasses SCM tools like Subversion, CVS, Perforce, and ClearCase with features like local branching, convenient</a:t>
            </a:r>
          </a:p>
          <a:p>
            <a:r>
              <a:rPr lang="en-US" sz="1200" dirty="0" smtClean="0"/>
              <a:t>     staging areas, and multiple workflows.</a:t>
            </a:r>
            <a:endParaRPr lang="en-US" sz="1200" dirty="0"/>
          </a:p>
        </p:txBody>
      </p:sp>
      <p:sp>
        <p:nvSpPr>
          <p:cNvPr id="7" name="TextBox 6"/>
          <p:cNvSpPr txBox="1"/>
          <p:nvPr/>
        </p:nvSpPr>
        <p:spPr>
          <a:xfrm>
            <a:off x="360948" y="2430374"/>
            <a:ext cx="3978442" cy="369332"/>
          </a:xfrm>
          <a:prstGeom prst="rect">
            <a:avLst/>
          </a:prstGeom>
          <a:noFill/>
        </p:spPr>
        <p:txBody>
          <a:bodyPr wrap="square" rtlCol="0">
            <a:spAutoFit/>
          </a:bodyPr>
          <a:lstStyle/>
          <a:p>
            <a:pPr>
              <a:buFont typeface="Wingdings" pitchFamily="2" charset="2"/>
              <a:buChar char="ü"/>
            </a:pPr>
            <a:r>
              <a:rPr lang="en-US" dirty="0" smtClean="0"/>
              <a:t> Companies and projects using Git</a:t>
            </a:r>
            <a:endParaRPr lang="en-US" dirty="0"/>
          </a:p>
        </p:txBody>
      </p:sp>
      <p:pic>
        <p:nvPicPr>
          <p:cNvPr id="8" name="Picture 5"/>
          <p:cNvPicPr>
            <a:picLocks noChangeAspect="1" noChangeArrowheads="1"/>
          </p:cNvPicPr>
          <p:nvPr/>
        </p:nvPicPr>
        <p:blipFill>
          <a:blip r:embed="rId3"/>
          <a:srcRect/>
          <a:stretch>
            <a:fillRect/>
          </a:stretch>
        </p:blipFill>
        <p:spPr bwMode="auto">
          <a:xfrm>
            <a:off x="484772" y="2922669"/>
            <a:ext cx="6762750" cy="1447800"/>
          </a:xfrm>
          <a:prstGeom prst="rect">
            <a:avLst/>
          </a:prstGeom>
          <a:noFill/>
          <a:ln w="9525">
            <a:noFill/>
            <a:miter lim="800000"/>
            <a:headEnd/>
            <a:tailEnd/>
          </a:ln>
        </p:spPr>
      </p:pic>
    </p:spTree>
    <p:extLst>
      <p:ext uri="{BB962C8B-B14F-4D97-AF65-F5344CB8AC3E}">
        <p14:creationId xmlns:p14="http://schemas.microsoft.com/office/powerpoint/2010/main" val="358467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val 90"/>
          <p:cNvSpPr/>
          <p:nvPr/>
        </p:nvSpPr>
        <p:spPr>
          <a:xfrm>
            <a:off x="7042077" y="2398791"/>
            <a:ext cx="1721924" cy="9144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pic>
        <p:nvPicPr>
          <p:cNvPr id="1034" name="Picture 10"/>
          <p:cNvPicPr>
            <a:picLocks noChangeAspect="1" noChangeArrowheads="1"/>
          </p:cNvPicPr>
          <p:nvPr/>
        </p:nvPicPr>
        <p:blipFill>
          <a:blip r:embed="rId3" cstate="print"/>
          <a:srcRect/>
          <a:stretch>
            <a:fillRect/>
          </a:stretch>
        </p:blipFill>
        <p:spPr bwMode="auto">
          <a:xfrm>
            <a:off x="865458" y="627710"/>
            <a:ext cx="624062" cy="540656"/>
          </a:xfrm>
          <a:prstGeom prst="rect">
            <a:avLst/>
          </a:prstGeom>
          <a:noFill/>
          <a:ln w="9525">
            <a:noFill/>
            <a:miter lim="800000"/>
            <a:headEnd/>
            <a:tailEnd/>
          </a:ln>
        </p:spPr>
      </p:pic>
      <p:pic>
        <p:nvPicPr>
          <p:cNvPr id="40" name="Picture 10"/>
          <p:cNvPicPr>
            <a:picLocks noChangeAspect="1" noChangeArrowheads="1"/>
          </p:cNvPicPr>
          <p:nvPr/>
        </p:nvPicPr>
        <p:blipFill>
          <a:blip r:embed="rId3" cstate="print"/>
          <a:srcRect/>
          <a:stretch>
            <a:fillRect/>
          </a:stretch>
        </p:blipFill>
        <p:spPr bwMode="auto">
          <a:xfrm>
            <a:off x="894373" y="2135851"/>
            <a:ext cx="624062" cy="540656"/>
          </a:xfrm>
          <a:prstGeom prst="rect">
            <a:avLst/>
          </a:prstGeom>
          <a:noFill/>
          <a:ln w="9525">
            <a:noFill/>
            <a:miter lim="800000"/>
            <a:headEnd/>
            <a:tailEnd/>
          </a:ln>
        </p:spPr>
      </p:pic>
      <p:pic>
        <p:nvPicPr>
          <p:cNvPr id="41" name="Picture 10"/>
          <p:cNvPicPr>
            <a:picLocks noChangeAspect="1" noChangeArrowheads="1"/>
          </p:cNvPicPr>
          <p:nvPr/>
        </p:nvPicPr>
        <p:blipFill>
          <a:blip r:embed="rId3" cstate="print"/>
          <a:srcRect/>
          <a:stretch>
            <a:fillRect/>
          </a:stretch>
        </p:blipFill>
        <p:spPr bwMode="auto">
          <a:xfrm>
            <a:off x="877333" y="1394253"/>
            <a:ext cx="624062" cy="540656"/>
          </a:xfrm>
          <a:prstGeom prst="rect">
            <a:avLst/>
          </a:prstGeom>
          <a:noFill/>
          <a:ln w="9525">
            <a:noFill/>
            <a:miter lim="800000"/>
            <a:headEnd/>
            <a:tailEnd/>
          </a:ln>
        </p:spPr>
      </p:pic>
      <p:sp>
        <p:nvSpPr>
          <p:cNvPr id="62" name="TextBox 61"/>
          <p:cNvSpPr txBox="1"/>
          <p:nvPr/>
        </p:nvSpPr>
        <p:spPr>
          <a:xfrm>
            <a:off x="7886895" y="1961915"/>
            <a:ext cx="720080" cy="307777"/>
          </a:xfrm>
          <a:prstGeom prst="rect">
            <a:avLst/>
          </a:prstGeom>
          <a:noFill/>
        </p:spPr>
        <p:txBody>
          <a:bodyPr wrap="square" rtlCol="0">
            <a:spAutoFit/>
          </a:bodyPr>
          <a:lstStyle/>
          <a:p>
            <a:r>
              <a:rPr lang="en-US" sz="1400" dirty="0" smtClean="0"/>
              <a:t>NFS</a:t>
            </a:r>
            <a:endParaRPr lang="en-US" sz="1400" dirty="0"/>
          </a:p>
        </p:txBody>
      </p:sp>
      <p:pic>
        <p:nvPicPr>
          <p:cNvPr id="1035" name="Picture 11"/>
          <p:cNvPicPr>
            <a:picLocks noChangeAspect="1" noChangeArrowheads="1"/>
          </p:cNvPicPr>
          <p:nvPr/>
        </p:nvPicPr>
        <p:blipFill>
          <a:blip r:embed="rId4" cstate="print"/>
          <a:srcRect/>
          <a:stretch>
            <a:fillRect/>
          </a:stretch>
        </p:blipFill>
        <p:spPr bwMode="auto">
          <a:xfrm>
            <a:off x="703443" y="3813065"/>
            <a:ext cx="1374273" cy="594066"/>
          </a:xfrm>
          <a:prstGeom prst="rect">
            <a:avLst/>
          </a:prstGeom>
          <a:noFill/>
          <a:ln w="9525">
            <a:noFill/>
            <a:miter lim="800000"/>
            <a:headEnd/>
            <a:tailEnd/>
          </a:ln>
        </p:spPr>
      </p:pic>
      <p:sp>
        <p:nvSpPr>
          <p:cNvPr id="74" name="Rectangle 73"/>
          <p:cNvSpPr/>
          <p:nvPr/>
        </p:nvSpPr>
        <p:spPr>
          <a:xfrm>
            <a:off x="415636" y="581897"/>
            <a:ext cx="302041" cy="23038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C00000"/>
                </a:solidFill>
              </a:rPr>
              <a:t>C</a:t>
            </a:r>
          </a:p>
          <a:p>
            <a:pPr algn="ctr"/>
            <a:r>
              <a:rPr lang="en-US" sz="1000" dirty="0" smtClean="0">
                <a:solidFill>
                  <a:srgbClr val="C00000"/>
                </a:solidFill>
              </a:rPr>
              <a:t>l </a:t>
            </a:r>
            <a:r>
              <a:rPr lang="en-US" sz="1000" dirty="0" err="1" smtClean="0">
                <a:solidFill>
                  <a:srgbClr val="C00000"/>
                </a:solidFill>
              </a:rPr>
              <a:t>oud</a:t>
            </a:r>
            <a:r>
              <a:rPr lang="en-US" sz="1000" dirty="0" smtClean="0">
                <a:solidFill>
                  <a:srgbClr val="C00000"/>
                </a:solidFill>
              </a:rPr>
              <a:t>  </a:t>
            </a:r>
          </a:p>
          <a:p>
            <a:pPr algn="ctr"/>
            <a:endParaRPr lang="en-US" sz="1000" dirty="0" smtClean="0">
              <a:solidFill>
                <a:srgbClr val="C00000"/>
              </a:solidFill>
            </a:endParaRPr>
          </a:p>
          <a:p>
            <a:pPr algn="ctr"/>
            <a:r>
              <a:rPr lang="en-US" sz="1000" dirty="0" smtClean="0">
                <a:solidFill>
                  <a:srgbClr val="C00000"/>
                </a:solidFill>
              </a:rPr>
              <a:t>I ns</a:t>
            </a:r>
          </a:p>
          <a:p>
            <a:pPr algn="ctr"/>
            <a:r>
              <a:rPr lang="en-US" sz="1000" dirty="0" smtClean="0">
                <a:solidFill>
                  <a:srgbClr val="C00000"/>
                </a:solidFill>
              </a:rPr>
              <a:t>t </a:t>
            </a:r>
            <a:r>
              <a:rPr lang="en-US" sz="1000" dirty="0" err="1" smtClean="0">
                <a:solidFill>
                  <a:srgbClr val="C00000"/>
                </a:solidFill>
              </a:rPr>
              <a:t>ance</a:t>
            </a:r>
            <a:endParaRPr lang="en-US" sz="1000" dirty="0">
              <a:solidFill>
                <a:srgbClr val="C00000"/>
              </a:solidFill>
            </a:endParaRPr>
          </a:p>
        </p:txBody>
      </p:sp>
      <p:sp>
        <p:nvSpPr>
          <p:cNvPr id="121" name="Rectangle 120"/>
          <p:cNvSpPr/>
          <p:nvPr/>
        </p:nvSpPr>
        <p:spPr>
          <a:xfrm>
            <a:off x="432642" y="3543037"/>
            <a:ext cx="288032" cy="10595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453395" y="3531162"/>
            <a:ext cx="216024" cy="1061829"/>
          </a:xfrm>
          <a:prstGeom prst="rect">
            <a:avLst/>
          </a:prstGeom>
          <a:noFill/>
        </p:spPr>
        <p:txBody>
          <a:bodyPr wrap="square" rtlCol="0">
            <a:spAutoFit/>
          </a:bodyPr>
          <a:lstStyle/>
          <a:p>
            <a:r>
              <a:rPr lang="en-US" sz="900" dirty="0" smtClean="0">
                <a:solidFill>
                  <a:srgbClr val="FF0000"/>
                </a:solidFill>
              </a:rPr>
              <a:t>Windows</a:t>
            </a:r>
            <a:endParaRPr lang="en-US" sz="900" dirty="0">
              <a:solidFill>
                <a:srgbClr val="FF0000"/>
              </a:solidFill>
            </a:endParaRPr>
          </a:p>
        </p:txBody>
      </p:sp>
      <p:sp>
        <p:nvSpPr>
          <p:cNvPr id="123" name="TextBox 122"/>
          <p:cNvSpPr txBox="1"/>
          <p:nvPr/>
        </p:nvSpPr>
        <p:spPr>
          <a:xfrm>
            <a:off x="2091027" y="4001982"/>
            <a:ext cx="664041" cy="253916"/>
          </a:xfrm>
          <a:prstGeom prst="rect">
            <a:avLst/>
          </a:prstGeom>
          <a:noFill/>
        </p:spPr>
        <p:txBody>
          <a:bodyPr wrap="square" rtlCol="0">
            <a:spAutoFit/>
          </a:bodyPr>
          <a:lstStyle/>
          <a:p>
            <a:r>
              <a:rPr lang="en-US" sz="1050" dirty="0" smtClean="0"/>
              <a:t>SAMBA</a:t>
            </a:r>
            <a:endParaRPr lang="en-US" sz="1400" dirty="0"/>
          </a:p>
        </p:txBody>
      </p:sp>
      <p:cxnSp>
        <p:nvCxnSpPr>
          <p:cNvPr id="55" name="Straight Arrow Connector 54"/>
          <p:cNvCxnSpPr/>
          <p:nvPr/>
        </p:nvCxnSpPr>
        <p:spPr>
          <a:xfrm>
            <a:off x="7932703" y="1900060"/>
            <a:ext cx="3" cy="427488"/>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856640" y="1106859"/>
            <a:ext cx="710916" cy="246221"/>
          </a:xfrm>
          <a:prstGeom prst="rect">
            <a:avLst/>
          </a:prstGeom>
          <a:noFill/>
        </p:spPr>
        <p:txBody>
          <a:bodyPr wrap="square" rtlCol="0">
            <a:spAutoFit/>
          </a:bodyPr>
          <a:lstStyle/>
          <a:p>
            <a:r>
              <a:rPr lang="en-US" sz="1000" dirty="0" smtClean="0"/>
              <a:t>Client 1</a:t>
            </a:r>
            <a:endParaRPr lang="en-US" sz="1000" dirty="0"/>
          </a:p>
        </p:txBody>
      </p:sp>
      <p:sp>
        <p:nvSpPr>
          <p:cNvPr id="99" name="TextBox 98"/>
          <p:cNvSpPr txBox="1"/>
          <p:nvPr/>
        </p:nvSpPr>
        <p:spPr>
          <a:xfrm>
            <a:off x="916015" y="1891241"/>
            <a:ext cx="734666" cy="246221"/>
          </a:xfrm>
          <a:prstGeom prst="rect">
            <a:avLst/>
          </a:prstGeom>
          <a:noFill/>
        </p:spPr>
        <p:txBody>
          <a:bodyPr wrap="square" rtlCol="0">
            <a:spAutoFit/>
          </a:bodyPr>
          <a:lstStyle/>
          <a:p>
            <a:r>
              <a:rPr lang="en-US" sz="1000" dirty="0" smtClean="0"/>
              <a:t>Client 2</a:t>
            </a:r>
            <a:endParaRPr lang="en-US" sz="1000" dirty="0"/>
          </a:p>
        </p:txBody>
      </p:sp>
      <p:sp>
        <p:nvSpPr>
          <p:cNvPr id="101" name="TextBox 100"/>
          <p:cNvSpPr txBox="1"/>
          <p:nvPr/>
        </p:nvSpPr>
        <p:spPr>
          <a:xfrm>
            <a:off x="916348" y="2596618"/>
            <a:ext cx="793692" cy="246221"/>
          </a:xfrm>
          <a:prstGeom prst="rect">
            <a:avLst/>
          </a:prstGeom>
          <a:noFill/>
        </p:spPr>
        <p:txBody>
          <a:bodyPr wrap="square" rtlCol="0">
            <a:spAutoFit/>
          </a:bodyPr>
          <a:lstStyle/>
          <a:p>
            <a:r>
              <a:rPr lang="en-US" sz="1000" dirty="0" smtClean="0"/>
              <a:t>Client 3</a:t>
            </a:r>
            <a:endParaRPr lang="en-US" sz="1000" dirty="0"/>
          </a:p>
        </p:txBody>
      </p:sp>
      <p:sp>
        <p:nvSpPr>
          <p:cNvPr id="56" name="TextBox 55"/>
          <p:cNvSpPr txBox="1"/>
          <p:nvPr/>
        </p:nvSpPr>
        <p:spPr>
          <a:xfrm>
            <a:off x="2842730" y="3978247"/>
            <a:ext cx="2275536" cy="246221"/>
          </a:xfrm>
          <a:prstGeom prst="rect">
            <a:avLst/>
          </a:prstGeom>
          <a:noFill/>
          <a:ln>
            <a:solidFill>
              <a:srgbClr val="FFC000"/>
            </a:solidFill>
          </a:ln>
        </p:spPr>
        <p:txBody>
          <a:bodyPr wrap="square" rtlCol="0">
            <a:spAutoFit/>
          </a:bodyPr>
          <a:lstStyle/>
          <a:p>
            <a:r>
              <a:rPr lang="en-US" sz="1000" dirty="0" smtClean="0"/>
              <a:t>\\&lt;</a:t>
            </a:r>
            <a:r>
              <a:rPr lang="en-US" sz="1000" dirty="0" err="1" smtClean="0"/>
              <a:t>clientIP</a:t>
            </a:r>
            <a:r>
              <a:rPr lang="en-US" sz="1000" dirty="0" smtClean="0"/>
              <a:t>&gt;\</a:t>
            </a:r>
            <a:r>
              <a:rPr lang="en-US" sz="1000" dirty="0" err="1" smtClean="0"/>
              <a:t>imsgit_local</a:t>
            </a:r>
            <a:r>
              <a:rPr lang="en-US" sz="1000" dirty="0" smtClean="0"/>
              <a:t>\work\&lt;user&gt;</a:t>
            </a:r>
            <a:endParaRPr lang="en-US" dirty="0"/>
          </a:p>
        </p:txBody>
      </p:sp>
      <p:sp>
        <p:nvSpPr>
          <p:cNvPr id="93" name="TextBox 92"/>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IMS Git &amp; Gerrit setup</a:t>
            </a:r>
            <a:endParaRPr lang="en-US" sz="2800" b="1" dirty="0">
              <a:latin typeface="+mj-lt"/>
            </a:endParaRPr>
          </a:p>
        </p:txBody>
      </p:sp>
      <p:cxnSp>
        <p:nvCxnSpPr>
          <p:cNvPr id="52" name="Straight Connector 51"/>
          <p:cNvCxnSpPr/>
          <p:nvPr/>
        </p:nvCxnSpPr>
        <p:spPr>
          <a:xfrm flipH="1">
            <a:off x="5890165" y="498764"/>
            <a:ext cx="11874" cy="4298867"/>
          </a:xfrm>
          <a:prstGeom prst="line">
            <a:avLst/>
          </a:prstGeom>
          <a:ln w="19050" cmpd="dbl">
            <a:solidFill>
              <a:srgbClr val="FF0000"/>
            </a:solidFill>
            <a:prstDash val="dash"/>
            <a:headEnd type="stealth"/>
            <a:tailEnd type="triangle"/>
          </a:ln>
          <a:effectLst/>
        </p:spPr>
        <p:style>
          <a:lnRef idx="2">
            <a:schemeClr val="accent1"/>
          </a:lnRef>
          <a:fillRef idx="0">
            <a:schemeClr val="accent1"/>
          </a:fillRef>
          <a:effectRef idx="1">
            <a:schemeClr val="accent1"/>
          </a:effectRef>
          <a:fontRef idx="minor">
            <a:schemeClr val="tx1"/>
          </a:fontRef>
        </p:style>
      </p:cxnSp>
      <p:pic>
        <p:nvPicPr>
          <p:cNvPr id="53" name="Picture 2"/>
          <p:cNvPicPr>
            <a:picLocks noChangeAspect="1" noChangeArrowheads="1"/>
          </p:cNvPicPr>
          <p:nvPr/>
        </p:nvPicPr>
        <p:blipFill>
          <a:blip r:embed="rId5" cstate="print"/>
          <a:srcRect/>
          <a:stretch>
            <a:fillRect/>
          </a:stretch>
        </p:blipFill>
        <p:spPr bwMode="auto">
          <a:xfrm>
            <a:off x="6641619" y="1029779"/>
            <a:ext cx="2471737" cy="628650"/>
          </a:xfrm>
          <a:prstGeom prst="rect">
            <a:avLst/>
          </a:prstGeom>
          <a:noFill/>
          <a:ln w="9525">
            <a:noFill/>
            <a:miter lim="800000"/>
            <a:headEnd/>
            <a:tailEnd/>
          </a:ln>
        </p:spPr>
      </p:pic>
      <p:sp>
        <p:nvSpPr>
          <p:cNvPr id="54" name="TextBox 53"/>
          <p:cNvSpPr txBox="1"/>
          <p:nvPr/>
        </p:nvSpPr>
        <p:spPr>
          <a:xfrm>
            <a:off x="7196426" y="1593968"/>
            <a:ext cx="1496301" cy="307777"/>
          </a:xfrm>
          <a:prstGeom prst="rect">
            <a:avLst/>
          </a:prstGeom>
          <a:noFill/>
        </p:spPr>
        <p:txBody>
          <a:bodyPr wrap="square" rtlCol="0">
            <a:spAutoFit/>
          </a:bodyPr>
          <a:lstStyle/>
          <a:p>
            <a:r>
              <a:rPr lang="en-US" sz="1400" dirty="0" smtClean="0"/>
              <a:t>Git/Gerrit Server</a:t>
            </a:r>
            <a:endParaRPr lang="en-US" sz="1400" dirty="0"/>
          </a:p>
        </p:txBody>
      </p:sp>
      <p:pic>
        <p:nvPicPr>
          <p:cNvPr id="85" name="Picture 4"/>
          <p:cNvPicPr>
            <a:picLocks noChangeAspect="1" noChangeArrowheads="1"/>
          </p:cNvPicPr>
          <p:nvPr/>
        </p:nvPicPr>
        <p:blipFill>
          <a:blip r:embed="rId6" cstate="print"/>
          <a:srcRect/>
          <a:stretch>
            <a:fillRect/>
          </a:stretch>
        </p:blipFill>
        <p:spPr bwMode="auto">
          <a:xfrm>
            <a:off x="7613794" y="3715042"/>
            <a:ext cx="635753" cy="663699"/>
          </a:xfrm>
          <a:prstGeom prst="rect">
            <a:avLst/>
          </a:prstGeom>
          <a:noFill/>
          <a:ln w="9525">
            <a:noFill/>
            <a:miter lim="800000"/>
            <a:headEnd/>
            <a:tailEnd/>
          </a:ln>
        </p:spPr>
      </p:pic>
      <p:pic>
        <p:nvPicPr>
          <p:cNvPr id="86" name="Picture 7"/>
          <p:cNvPicPr>
            <a:picLocks noChangeAspect="1" noChangeArrowheads="1"/>
          </p:cNvPicPr>
          <p:nvPr/>
        </p:nvPicPr>
        <p:blipFill>
          <a:blip r:embed="rId7" cstate="print"/>
          <a:srcRect/>
          <a:stretch>
            <a:fillRect/>
          </a:stretch>
        </p:blipFill>
        <p:spPr bwMode="auto">
          <a:xfrm>
            <a:off x="7298702" y="2575768"/>
            <a:ext cx="1296143" cy="576064"/>
          </a:xfrm>
          <a:prstGeom prst="rect">
            <a:avLst/>
          </a:prstGeom>
          <a:noFill/>
          <a:ln w="9525">
            <a:noFill/>
            <a:miter lim="800000"/>
            <a:headEnd/>
            <a:tailEnd/>
          </a:ln>
        </p:spPr>
      </p:pic>
      <p:sp>
        <p:nvSpPr>
          <p:cNvPr id="87" name="Right Arrow 86"/>
          <p:cNvSpPr/>
          <p:nvPr/>
        </p:nvSpPr>
        <p:spPr>
          <a:xfrm rot="16200000">
            <a:off x="7707057" y="3491335"/>
            <a:ext cx="427511" cy="73877"/>
          </a:xfrm>
          <a:prstGeom prst="rightArrow">
            <a:avLst/>
          </a:prstGeom>
          <a:solidFill>
            <a:srgbClr val="2D71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cxnSp>
        <p:nvCxnSpPr>
          <p:cNvPr id="106" name="Straight Arrow Connector 105"/>
          <p:cNvCxnSpPr/>
          <p:nvPr/>
        </p:nvCxnSpPr>
        <p:spPr>
          <a:xfrm>
            <a:off x="2042556" y="4025734"/>
            <a:ext cx="700644"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pic>
        <p:nvPicPr>
          <p:cNvPr id="2" name="Picture 2"/>
          <p:cNvPicPr>
            <a:picLocks noChangeAspect="1" noChangeArrowheads="1"/>
          </p:cNvPicPr>
          <p:nvPr/>
        </p:nvPicPr>
        <p:blipFill>
          <a:blip r:embed="rId8"/>
          <a:srcRect/>
          <a:stretch>
            <a:fillRect/>
          </a:stretch>
        </p:blipFill>
        <p:spPr bwMode="auto">
          <a:xfrm>
            <a:off x="5330421" y="2220686"/>
            <a:ext cx="974633" cy="1055852"/>
          </a:xfrm>
          <a:prstGeom prst="rect">
            <a:avLst/>
          </a:prstGeom>
          <a:noFill/>
          <a:ln w="9525">
            <a:noFill/>
            <a:miter lim="800000"/>
            <a:headEnd/>
            <a:tailEnd/>
          </a:ln>
        </p:spPr>
      </p:pic>
      <p:sp>
        <p:nvSpPr>
          <p:cNvPr id="119" name="TextBox 118"/>
          <p:cNvSpPr txBox="1"/>
          <p:nvPr/>
        </p:nvSpPr>
        <p:spPr>
          <a:xfrm>
            <a:off x="5505113" y="1456373"/>
            <a:ext cx="836303" cy="276999"/>
          </a:xfrm>
          <a:prstGeom prst="rect">
            <a:avLst/>
          </a:prstGeom>
          <a:noFill/>
        </p:spPr>
        <p:txBody>
          <a:bodyPr wrap="square" rtlCol="0">
            <a:spAutoFit/>
          </a:bodyPr>
          <a:lstStyle/>
          <a:p>
            <a:r>
              <a:rPr lang="en-US" sz="1200" dirty="0" smtClean="0"/>
              <a:t>fetch/pull</a:t>
            </a:r>
            <a:endParaRPr lang="en-US" sz="1200" dirty="0"/>
          </a:p>
        </p:txBody>
      </p:sp>
      <p:sp>
        <p:nvSpPr>
          <p:cNvPr id="124" name="TextBox 123"/>
          <p:cNvSpPr txBox="1"/>
          <p:nvPr/>
        </p:nvSpPr>
        <p:spPr>
          <a:xfrm rot="10800000" flipH="1" flipV="1">
            <a:off x="5643588" y="3635014"/>
            <a:ext cx="589049" cy="276999"/>
          </a:xfrm>
          <a:prstGeom prst="rect">
            <a:avLst/>
          </a:prstGeom>
          <a:noFill/>
        </p:spPr>
        <p:txBody>
          <a:bodyPr wrap="square" rtlCol="0">
            <a:spAutoFit/>
          </a:bodyPr>
          <a:lstStyle/>
          <a:p>
            <a:r>
              <a:rPr lang="en-US" sz="1200" dirty="0" smtClean="0"/>
              <a:t>push</a:t>
            </a:r>
            <a:endParaRPr lang="en-US" sz="1200" dirty="0"/>
          </a:p>
        </p:txBody>
      </p:sp>
      <p:sp>
        <p:nvSpPr>
          <p:cNvPr id="129" name="Left Arrow 128"/>
          <p:cNvSpPr/>
          <p:nvPr/>
        </p:nvSpPr>
        <p:spPr>
          <a:xfrm>
            <a:off x="5332017" y="1591286"/>
            <a:ext cx="997527" cy="522514"/>
          </a:xfrm>
          <a:prstGeom prst="lef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130" name="Right Arrow 129"/>
          <p:cNvSpPr/>
          <p:nvPr/>
        </p:nvSpPr>
        <p:spPr>
          <a:xfrm>
            <a:off x="5379522" y="3301344"/>
            <a:ext cx="978408" cy="484632"/>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43" name="TextBox 42"/>
          <p:cNvSpPr txBox="1"/>
          <p:nvPr/>
        </p:nvSpPr>
        <p:spPr>
          <a:xfrm>
            <a:off x="3299351" y="4178113"/>
            <a:ext cx="1043876" cy="230832"/>
          </a:xfrm>
          <a:prstGeom prst="rect">
            <a:avLst/>
          </a:prstGeom>
          <a:noFill/>
          <a:effectLst>
            <a:outerShdw blurRad="50800" dist="50800" dir="5400000" algn="ctr" rotWithShape="0">
              <a:schemeClr val="accent6">
                <a:lumMod val="10000"/>
              </a:schemeClr>
            </a:outerShdw>
          </a:effectLst>
        </p:spPr>
        <p:txBody>
          <a:bodyPr wrap="none" rtlCol="0">
            <a:spAutoFit/>
          </a:bodyPr>
          <a:lstStyle/>
          <a:p>
            <a:r>
              <a:rPr lang="en-US" sz="900" dirty="0" smtClean="0"/>
              <a:t>User work space</a:t>
            </a:r>
            <a:endParaRPr lang="en-US" sz="900" dirty="0"/>
          </a:p>
        </p:txBody>
      </p:sp>
      <p:pic>
        <p:nvPicPr>
          <p:cNvPr id="46" name="Picture 2" descr="D:\userdata\z000dgbk\Desktop\HDD.jpg"/>
          <p:cNvPicPr>
            <a:picLocks noChangeAspect="1" noChangeArrowheads="1"/>
          </p:cNvPicPr>
          <p:nvPr/>
        </p:nvPicPr>
        <p:blipFill>
          <a:blip r:embed="rId9" cstate="print"/>
          <a:srcRect/>
          <a:stretch>
            <a:fillRect/>
          </a:stretch>
        </p:blipFill>
        <p:spPr bwMode="auto">
          <a:xfrm>
            <a:off x="1537527" y="698525"/>
            <a:ext cx="751131" cy="429635"/>
          </a:xfrm>
          <a:prstGeom prst="rect">
            <a:avLst/>
          </a:prstGeom>
          <a:noFill/>
        </p:spPr>
      </p:pic>
      <p:pic>
        <p:nvPicPr>
          <p:cNvPr id="47" name="Picture 2" descr="D:\userdata\z000dgbk\Desktop\HDD.jpg"/>
          <p:cNvPicPr>
            <a:picLocks noChangeAspect="1" noChangeArrowheads="1"/>
          </p:cNvPicPr>
          <p:nvPr/>
        </p:nvPicPr>
        <p:blipFill>
          <a:blip r:embed="rId9" cstate="print"/>
          <a:srcRect/>
          <a:stretch>
            <a:fillRect/>
          </a:stretch>
        </p:blipFill>
        <p:spPr bwMode="auto">
          <a:xfrm>
            <a:off x="1547427" y="1468425"/>
            <a:ext cx="751131" cy="429635"/>
          </a:xfrm>
          <a:prstGeom prst="rect">
            <a:avLst/>
          </a:prstGeom>
          <a:noFill/>
        </p:spPr>
      </p:pic>
      <p:pic>
        <p:nvPicPr>
          <p:cNvPr id="48" name="Picture 2" descr="D:\userdata\z000dgbk\Desktop\HDD.jpg"/>
          <p:cNvPicPr>
            <a:picLocks noChangeAspect="1" noChangeArrowheads="1"/>
          </p:cNvPicPr>
          <p:nvPr/>
        </p:nvPicPr>
        <p:blipFill>
          <a:blip r:embed="rId9" cstate="print"/>
          <a:srcRect/>
          <a:stretch>
            <a:fillRect/>
          </a:stretch>
        </p:blipFill>
        <p:spPr bwMode="auto">
          <a:xfrm>
            <a:off x="1557327" y="2190825"/>
            <a:ext cx="751131" cy="429635"/>
          </a:xfrm>
          <a:prstGeom prst="rect">
            <a:avLst/>
          </a:prstGeom>
          <a:noFill/>
        </p:spPr>
      </p:pic>
      <p:sp>
        <p:nvSpPr>
          <p:cNvPr id="49" name="TextBox 48"/>
          <p:cNvSpPr txBox="1"/>
          <p:nvPr/>
        </p:nvSpPr>
        <p:spPr>
          <a:xfrm>
            <a:off x="2208830" y="771904"/>
            <a:ext cx="1033155" cy="276999"/>
          </a:xfrm>
          <a:prstGeom prst="rect">
            <a:avLst/>
          </a:prstGeom>
          <a:noFill/>
        </p:spPr>
        <p:txBody>
          <a:bodyPr wrap="square" rtlCol="0">
            <a:spAutoFit/>
          </a:bodyPr>
          <a:lstStyle/>
          <a:p>
            <a:r>
              <a:rPr lang="en-US" sz="1200" dirty="0" smtClean="0"/>
              <a:t>EBS volume</a:t>
            </a:r>
            <a:endParaRPr lang="en-US" sz="1200" dirty="0"/>
          </a:p>
        </p:txBody>
      </p:sp>
      <p:sp>
        <p:nvSpPr>
          <p:cNvPr id="50" name="TextBox 49"/>
          <p:cNvSpPr txBox="1"/>
          <p:nvPr/>
        </p:nvSpPr>
        <p:spPr>
          <a:xfrm>
            <a:off x="2218730" y="1529929"/>
            <a:ext cx="1033155" cy="276999"/>
          </a:xfrm>
          <a:prstGeom prst="rect">
            <a:avLst/>
          </a:prstGeom>
          <a:noFill/>
        </p:spPr>
        <p:txBody>
          <a:bodyPr wrap="square" rtlCol="0">
            <a:spAutoFit/>
          </a:bodyPr>
          <a:lstStyle/>
          <a:p>
            <a:r>
              <a:rPr lang="en-US" sz="1200" dirty="0" smtClean="0"/>
              <a:t>EBS volume</a:t>
            </a:r>
            <a:endParaRPr lang="en-US" sz="1200" dirty="0"/>
          </a:p>
        </p:txBody>
      </p:sp>
      <p:sp>
        <p:nvSpPr>
          <p:cNvPr id="51" name="TextBox 50"/>
          <p:cNvSpPr txBox="1"/>
          <p:nvPr/>
        </p:nvSpPr>
        <p:spPr>
          <a:xfrm>
            <a:off x="2228630" y="2252329"/>
            <a:ext cx="1033155" cy="276999"/>
          </a:xfrm>
          <a:prstGeom prst="rect">
            <a:avLst/>
          </a:prstGeom>
          <a:noFill/>
        </p:spPr>
        <p:txBody>
          <a:bodyPr wrap="square" rtlCol="0">
            <a:spAutoFit/>
          </a:bodyPr>
          <a:lstStyle/>
          <a:p>
            <a:r>
              <a:rPr lang="en-US" sz="1200" dirty="0" smtClean="0"/>
              <a:t>EBS volume</a:t>
            </a:r>
            <a:endParaRPr lang="en-US" sz="1200" dirty="0"/>
          </a:p>
        </p:txBody>
      </p:sp>
      <p:sp>
        <p:nvSpPr>
          <p:cNvPr id="60" name="Folded Corner 59"/>
          <p:cNvSpPr/>
          <p:nvPr/>
        </p:nvSpPr>
        <p:spPr>
          <a:xfrm>
            <a:off x="3204371" y="1579423"/>
            <a:ext cx="1438882" cy="178129"/>
          </a:xfrm>
          <a:prstGeom prst="foldedCorner">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b="1" baseline="30000" dirty="0" smtClean="0">
                <a:solidFill>
                  <a:srgbClr val="000000"/>
                </a:solidFill>
              </a:rPr>
              <a:t>/</a:t>
            </a:r>
            <a:r>
              <a:rPr lang="en-US" sz="1200" b="1" baseline="30000" dirty="0" err="1" smtClean="0">
                <a:solidFill>
                  <a:srgbClr val="000000"/>
                </a:solidFill>
              </a:rPr>
              <a:t>imsgit_local</a:t>
            </a:r>
            <a:r>
              <a:rPr lang="en-US" sz="1200" b="1" baseline="30000" dirty="0" smtClean="0">
                <a:solidFill>
                  <a:srgbClr val="000000"/>
                </a:solidFill>
              </a:rPr>
              <a:t>/work/&lt;user&gt;</a:t>
            </a:r>
          </a:p>
        </p:txBody>
      </p:sp>
      <p:sp>
        <p:nvSpPr>
          <p:cNvPr id="66" name="Folded Corner 65"/>
          <p:cNvSpPr/>
          <p:nvPr/>
        </p:nvSpPr>
        <p:spPr>
          <a:xfrm>
            <a:off x="3226146" y="829323"/>
            <a:ext cx="1438882" cy="178129"/>
          </a:xfrm>
          <a:prstGeom prst="foldedCorner">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b="1" baseline="30000" dirty="0" smtClean="0">
                <a:solidFill>
                  <a:srgbClr val="000000"/>
                </a:solidFill>
              </a:rPr>
              <a:t>/</a:t>
            </a:r>
            <a:r>
              <a:rPr lang="en-US" sz="1200" b="1" baseline="30000" dirty="0" err="1" smtClean="0">
                <a:solidFill>
                  <a:srgbClr val="000000"/>
                </a:solidFill>
              </a:rPr>
              <a:t>imsgit_local</a:t>
            </a:r>
            <a:r>
              <a:rPr lang="en-US" sz="1200" b="1" baseline="30000" dirty="0" smtClean="0">
                <a:solidFill>
                  <a:srgbClr val="000000"/>
                </a:solidFill>
              </a:rPr>
              <a:t>/work/&lt;user&gt;</a:t>
            </a:r>
          </a:p>
        </p:txBody>
      </p:sp>
      <p:sp>
        <p:nvSpPr>
          <p:cNvPr id="67" name="Folded Corner 66"/>
          <p:cNvSpPr/>
          <p:nvPr/>
        </p:nvSpPr>
        <p:spPr>
          <a:xfrm>
            <a:off x="3224171" y="2311723"/>
            <a:ext cx="1438882" cy="178129"/>
          </a:xfrm>
          <a:prstGeom prst="foldedCorner">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b="1" baseline="30000" dirty="0" smtClean="0">
                <a:solidFill>
                  <a:srgbClr val="000000"/>
                </a:solidFill>
              </a:rPr>
              <a:t>/</a:t>
            </a:r>
            <a:r>
              <a:rPr lang="en-US" sz="1200" b="1" baseline="30000" dirty="0" err="1" smtClean="0">
                <a:solidFill>
                  <a:srgbClr val="000000"/>
                </a:solidFill>
              </a:rPr>
              <a:t>imsgit_local</a:t>
            </a:r>
            <a:r>
              <a:rPr lang="en-US" sz="1200" b="1" baseline="30000" dirty="0" smtClean="0">
                <a:solidFill>
                  <a:srgbClr val="000000"/>
                </a:solidFill>
              </a:rPr>
              <a:t>/work/&lt;user&gt;</a:t>
            </a:r>
          </a:p>
        </p:txBody>
      </p:sp>
      <p:sp>
        <p:nvSpPr>
          <p:cNvPr id="68" name="TextBox 67"/>
          <p:cNvSpPr txBox="1"/>
          <p:nvPr/>
        </p:nvSpPr>
        <p:spPr>
          <a:xfrm>
            <a:off x="3309251" y="2430513"/>
            <a:ext cx="1043876" cy="230832"/>
          </a:xfrm>
          <a:prstGeom prst="rect">
            <a:avLst/>
          </a:prstGeom>
          <a:noFill/>
          <a:effectLst>
            <a:outerShdw blurRad="50800" dist="50800" dir="5400000" algn="ctr" rotWithShape="0">
              <a:schemeClr val="accent6">
                <a:lumMod val="10000"/>
              </a:schemeClr>
            </a:outerShdw>
          </a:effectLst>
        </p:spPr>
        <p:txBody>
          <a:bodyPr wrap="none" rtlCol="0">
            <a:spAutoFit/>
          </a:bodyPr>
          <a:lstStyle/>
          <a:p>
            <a:r>
              <a:rPr lang="en-US" sz="900" dirty="0" smtClean="0"/>
              <a:t>User work space</a:t>
            </a:r>
            <a:endParaRPr lang="en-US" sz="900" dirty="0"/>
          </a:p>
        </p:txBody>
      </p:sp>
      <p:sp>
        <p:nvSpPr>
          <p:cNvPr id="69" name="TextBox 68"/>
          <p:cNvSpPr txBox="1"/>
          <p:nvPr/>
        </p:nvSpPr>
        <p:spPr>
          <a:xfrm>
            <a:off x="3319151" y="1692288"/>
            <a:ext cx="1043876" cy="230832"/>
          </a:xfrm>
          <a:prstGeom prst="rect">
            <a:avLst/>
          </a:prstGeom>
          <a:noFill/>
          <a:effectLst>
            <a:outerShdw blurRad="50800" dist="50800" dir="5400000" algn="ctr" rotWithShape="0">
              <a:schemeClr val="accent6">
                <a:lumMod val="10000"/>
              </a:schemeClr>
            </a:outerShdw>
          </a:effectLst>
        </p:spPr>
        <p:txBody>
          <a:bodyPr wrap="none" rtlCol="0">
            <a:spAutoFit/>
          </a:bodyPr>
          <a:lstStyle/>
          <a:p>
            <a:r>
              <a:rPr lang="en-US" sz="900" dirty="0" smtClean="0"/>
              <a:t>User work space</a:t>
            </a:r>
            <a:endParaRPr lang="en-US" sz="900" dirty="0"/>
          </a:p>
        </p:txBody>
      </p:sp>
      <p:sp>
        <p:nvSpPr>
          <p:cNvPr id="70" name="TextBox 69"/>
          <p:cNvSpPr txBox="1"/>
          <p:nvPr/>
        </p:nvSpPr>
        <p:spPr>
          <a:xfrm>
            <a:off x="3317176" y="930313"/>
            <a:ext cx="1043876" cy="230832"/>
          </a:xfrm>
          <a:prstGeom prst="rect">
            <a:avLst/>
          </a:prstGeom>
          <a:noFill/>
          <a:effectLst>
            <a:outerShdw blurRad="50800" dist="50800" dir="5400000" algn="ctr" rotWithShape="0">
              <a:schemeClr val="accent6">
                <a:lumMod val="10000"/>
              </a:schemeClr>
            </a:outerShdw>
          </a:effectLst>
        </p:spPr>
        <p:txBody>
          <a:bodyPr wrap="none" rtlCol="0">
            <a:spAutoFit/>
          </a:bodyPr>
          <a:lstStyle/>
          <a:p>
            <a:r>
              <a:rPr lang="en-US" sz="900" dirty="0" smtClean="0"/>
              <a:t>User work space</a:t>
            </a:r>
            <a:endParaRPr lang="en-US" sz="900" dirty="0"/>
          </a:p>
        </p:txBody>
      </p:sp>
      <p:sp>
        <p:nvSpPr>
          <p:cNvPr id="82" name="TextBox 81"/>
          <p:cNvSpPr txBox="1"/>
          <p:nvPr/>
        </p:nvSpPr>
        <p:spPr>
          <a:xfrm>
            <a:off x="308788" y="2850082"/>
            <a:ext cx="4767652" cy="577081"/>
          </a:xfrm>
          <a:prstGeom prst="rect">
            <a:avLst/>
          </a:prstGeom>
          <a:noFill/>
        </p:spPr>
        <p:txBody>
          <a:bodyPr wrap="none" rtlCol="0">
            <a:spAutoFit/>
          </a:bodyPr>
          <a:lstStyle/>
          <a:p>
            <a:r>
              <a:rPr lang="en-US" sz="1050" b="1" u="sng" dirty="0" smtClean="0"/>
              <a:t>E</a:t>
            </a:r>
            <a:r>
              <a:rPr lang="en-US" sz="1050" dirty="0" smtClean="0"/>
              <a:t>lastic </a:t>
            </a:r>
            <a:r>
              <a:rPr lang="en-US" sz="1050" b="1" u="sng" dirty="0" smtClean="0"/>
              <a:t>B</a:t>
            </a:r>
            <a:r>
              <a:rPr lang="en-US" sz="1050" dirty="0" smtClean="0"/>
              <a:t>lock </a:t>
            </a:r>
            <a:r>
              <a:rPr lang="en-US" sz="1050" b="1" u="sng" dirty="0" smtClean="0"/>
              <a:t>S</a:t>
            </a:r>
            <a:r>
              <a:rPr lang="en-US" sz="1050" dirty="0" smtClean="0"/>
              <a:t>tore volume gives almost equivalent to local disk performance</a:t>
            </a:r>
          </a:p>
          <a:p>
            <a:endParaRPr lang="en-US" sz="1050" dirty="0" smtClean="0"/>
          </a:p>
          <a:p>
            <a:r>
              <a:rPr lang="en-US" sz="1050" b="1" u="sng" dirty="0" smtClean="0"/>
              <a:t>Note:</a:t>
            </a:r>
            <a:r>
              <a:rPr lang="en-US" sz="1050" dirty="0" smtClean="0"/>
              <a:t> For few teams, existing physical server hard disk has been configured</a:t>
            </a:r>
            <a:endParaRPr lang="en-US" sz="1050" dirty="0"/>
          </a:p>
        </p:txBody>
      </p:sp>
      <p:cxnSp>
        <p:nvCxnSpPr>
          <p:cNvPr id="94" name="Straight Arrow Connector 93"/>
          <p:cNvCxnSpPr/>
          <p:nvPr/>
        </p:nvCxnSpPr>
        <p:spPr>
          <a:xfrm flipV="1">
            <a:off x="1460689" y="1045037"/>
            <a:ext cx="391882" cy="1"/>
          </a:xfrm>
          <a:prstGeom prst="straightConnector1">
            <a:avLst/>
          </a:prstGeom>
          <a:ln w="19050" cmpd="sng">
            <a:solidFill>
              <a:srgbClr val="7030A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1470589" y="1814937"/>
            <a:ext cx="391882" cy="1"/>
          </a:xfrm>
          <a:prstGeom prst="straightConnector1">
            <a:avLst/>
          </a:prstGeom>
          <a:ln w="19050" cmpd="sng">
            <a:solidFill>
              <a:srgbClr val="7030A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1480489" y="2537337"/>
            <a:ext cx="391882" cy="1"/>
          </a:xfrm>
          <a:prstGeom prst="straightConnector1">
            <a:avLst/>
          </a:prstGeom>
          <a:ln w="19050" cmpd="sng">
            <a:solidFill>
              <a:srgbClr val="7030A0"/>
            </a:solidFill>
            <a:headEnd type="arrow"/>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par>
                                <p:cTn id="17" presetID="10" presetClass="entr" presetSubtype="0"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fade">
                                      <p:cBhvr>
                                        <p:cTn id="27" dur="1000"/>
                                        <p:tgtEl>
                                          <p:spTgt spid="87"/>
                                        </p:tgtEl>
                                      </p:cBhvr>
                                    </p:animEffect>
                                    <p:anim calcmode="lin" valueType="num">
                                      <p:cBhvr>
                                        <p:cTn id="28" dur="1000" fill="hold"/>
                                        <p:tgtEl>
                                          <p:spTgt spid="87"/>
                                        </p:tgtEl>
                                        <p:attrNameLst>
                                          <p:attrName>ppt_x</p:attrName>
                                        </p:attrNameLst>
                                      </p:cBhvr>
                                      <p:tavLst>
                                        <p:tav tm="0">
                                          <p:val>
                                            <p:strVal val="#ppt_x"/>
                                          </p:val>
                                        </p:tav>
                                        <p:tav tm="100000">
                                          <p:val>
                                            <p:strVal val="#ppt_x"/>
                                          </p:val>
                                        </p:tav>
                                      </p:tavLst>
                                    </p:anim>
                                    <p:anim calcmode="lin" valueType="num">
                                      <p:cBhvr>
                                        <p:cTn id="29" dur="1000" fill="hold"/>
                                        <p:tgtEl>
                                          <p:spTgt spid="8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fade">
                                      <p:cBhvr>
                                        <p:cTn id="32" dur="1000"/>
                                        <p:tgtEl>
                                          <p:spTgt spid="85"/>
                                        </p:tgtEl>
                                      </p:cBhvr>
                                    </p:animEffect>
                                    <p:anim calcmode="lin" valueType="num">
                                      <p:cBhvr>
                                        <p:cTn id="33" dur="1000" fill="hold"/>
                                        <p:tgtEl>
                                          <p:spTgt spid="85"/>
                                        </p:tgtEl>
                                        <p:attrNameLst>
                                          <p:attrName>ppt_x</p:attrName>
                                        </p:attrNameLst>
                                      </p:cBhvr>
                                      <p:tavLst>
                                        <p:tav tm="0">
                                          <p:val>
                                            <p:strVal val="#ppt_x"/>
                                          </p:val>
                                        </p:tav>
                                        <p:tav tm="100000">
                                          <p:val>
                                            <p:strVal val="#ppt_x"/>
                                          </p:val>
                                        </p:tav>
                                      </p:tavLst>
                                    </p:anim>
                                    <p:anim calcmode="lin" valueType="num">
                                      <p:cBhvr>
                                        <p:cTn id="34"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par>
                                <p:cTn id="40" presetID="10" presetClass="entr" presetSubtype="0" fill="hold" nodeType="withEffect">
                                  <p:stCondLst>
                                    <p:cond delay="0"/>
                                  </p:stCondLst>
                                  <p:childTnLst>
                                    <p:set>
                                      <p:cBhvr>
                                        <p:cTn id="41" dur="1" fill="hold">
                                          <p:stCondLst>
                                            <p:cond delay="0"/>
                                          </p:stCondLst>
                                        </p:cTn>
                                        <p:tgtEl>
                                          <p:spTgt spid="1034"/>
                                        </p:tgtEl>
                                        <p:attrNameLst>
                                          <p:attrName>style.visibility</p:attrName>
                                        </p:attrNameLst>
                                      </p:cBhvr>
                                      <p:to>
                                        <p:strVal val="visible"/>
                                      </p:to>
                                    </p:set>
                                    <p:animEffect transition="in" filter="fade">
                                      <p:cBhvr>
                                        <p:cTn id="42" dur="500"/>
                                        <p:tgtEl>
                                          <p:spTgt spid="10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8"/>
                                        </p:tgtEl>
                                        <p:attrNameLst>
                                          <p:attrName>style.visibility</p:attrName>
                                        </p:attrNameLst>
                                      </p:cBhvr>
                                      <p:to>
                                        <p:strVal val="visible"/>
                                      </p:to>
                                    </p:set>
                                    <p:animEffect transition="in" filter="fade">
                                      <p:cBhvr>
                                        <p:cTn id="45" dur="500"/>
                                        <p:tgtEl>
                                          <p:spTgt spid="98"/>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fade">
                                      <p:cBhvr>
                                        <p:cTn id="51" dur="500"/>
                                        <p:tgtEl>
                                          <p:spTgt spid="99"/>
                                        </p:tgtEl>
                                      </p:cBhvr>
                                    </p:animEffect>
                                  </p:childTnLst>
                                </p:cTn>
                              </p:par>
                              <p:par>
                                <p:cTn id="52" presetID="10" presetClass="entr" presetSubtype="0"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fade">
                                      <p:cBhvr>
                                        <p:cTn id="57" dur="500"/>
                                        <p:tgtEl>
                                          <p:spTgt spid="101"/>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wheel(1)">
                                      <p:cBhvr>
                                        <p:cTn id="62" dur="2000"/>
                                        <p:tgtEl>
                                          <p:spTgt spid="94"/>
                                        </p:tgtEl>
                                      </p:cBhvr>
                                    </p:animEffect>
                                  </p:childTnLst>
                                </p:cTn>
                              </p:par>
                              <p:par>
                                <p:cTn id="63" presetID="21" presetClass="entr" presetSubtype="1"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wheel(1)">
                                      <p:cBhvr>
                                        <p:cTn id="65" dur="2000"/>
                                        <p:tgtEl>
                                          <p:spTgt spid="46"/>
                                        </p:tgtEl>
                                      </p:cBhvr>
                                    </p:animEffect>
                                  </p:childTnLst>
                                </p:cTn>
                              </p:par>
                              <p:par>
                                <p:cTn id="66" presetID="21" presetClass="entr" presetSubtype="1" fill="hold" nodeType="with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heel(1)">
                                      <p:cBhvr>
                                        <p:cTn id="68" dur="2000"/>
                                        <p:tgtEl>
                                          <p:spTgt spid="47"/>
                                        </p:tgtEl>
                                      </p:cBhvr>
                                    </p:animEffect>
                                  </p:childTnLst>
                                </p:cTn>
                              </p:par>
                              <p:par>
                                <p:cTn id="69" presetID="21" presetClass="entr" presetSubtype="1"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wheel(1)">
                                      <p:cBhvr>
                                        <p:cTn id="71" dur="2000"/>
                                        <p:tgtEl>
                                          <p:spTgt spid="48"/>
                                        </p:tgtEl>
                                      </p:cBhvr>
                                    </p:animEffect>
                                  </p:childTnLst>
                                </p:cTn>
                              </p:par>
                              <p:par>
                                <p:cTn id="72" presetID="21" presetClass="entr" presetSubtype="1" fill="hold" nodeType="withEffect">
                                  <p:stCondLst>
                                    <p:cond delay="0"/>
                                  </p:stCondLst>
                                  <p:childTnLst>
                                    <p:set>
                                      <p:cBhvr>
                                        <p:cTn id="73" dur="1" fill="hold">
                                          <p:stCondLst>
                                            <p:cond delay="0"/>
                                          </p:stCondLst>
                                        </p:cTn>
                                        <p:tgtEl>
                                          <p:spTgt spid="102"/>
                                        </p:tgtEl>
                                        <p:attrNameLst>
                                          <p:attrName>style.visibility</p:attrName>
                                        </p:attrNameLst>
                                      </p:cBhvr>
                                      <p:to>
                                        <p:strVal val="visible"/>
                                      </p:to>
                                    </p:set>
                                    <p:animEffect transition="in" filter="wheel(1)">
                                      <p:cBhvr>
                                        <p:cTn id="74" dur="2000"/>
                                        <p:tgtEl>
                                          <p:spTgt spid="102"/>
                                        </p:tgtEl>
                                      </p:cBhvr>
                                    </p:animEffect>
                                  </p:childTnLst>
                                </p:cTn>
                              </p:par>
                              <p:par>
                                <p:cTn id="75" presetID="21" presetClass="entr" presetSubtype="1" fill="hold" nodeType="withEffect">
                                  <p:stCondLst>
                                    <p:cond delay="0"/>
                                  </p:stCondLst>
                                  <p:childTnLst>
                                    <p:set>
                                      <p:cBhvr>
                                        <p:cTn id="76" dur="1" fill="hold">
                                          <p:stCondLst>
                                            <p:cond delay="0"/>
                                          </p:stCondLst>
                                        </p:cTn>
                                        <p:tgtEl>
                                          <p:spTgt spid="103"/>
                                        </p:tgtEl>
                                        <p:attrNameLst>
                                          <p:attrName>style.visibility</p:attrName>
                                        </p:attrNameLst>
                                      </p:cBhvr>
                                      <p:to>
                                        <p:strVal val="visible"/>
                                      </p:to>
                                    </p:set>
                                    <p:animEffect transition="in" filter="wheel(1)">
                                      <p:cBhvr>
                                        <p:cTn id="77" dur="2000"/>
                                        <p:tgtEl>
                                          <p:spTgt spid="103"/>
                                        </p:tgtEl>
                                      </p:cBhvr>
                                    </p:animEffect>
                                  </p:childTnLst>
                                </p:cTn>
                              </p:par>
                              <p:par>
                                <p:cTn id="78" presetID="21" presetClass="entr" presetSubtype="1" fill="hold" grpId="0" nodeType="with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wheel(1)">
                                      <p:cBhvr>
                                        <p:cTn id="80" dur="2000"/>
                                        <p:tgtEl>
                                          <p:spTgt spid="51"/>
                                        </p:tgtEl>
                                      </p:cBhvr>
                                    </p:animEffect>
                                  </p:childTnLst>
                                </p:cTn>
                              </p:par>
                              <p:par>
                                <p:cTn id="81" presetID="21" presetClass="entr" presetSubtype="1"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wheel(1)">
                                      <p:cBhvr>
                                        <p:cTn id="83" dur="2000"/>
                                        <p:tgtEl>
                                          <p:spTgt spid="50"/>
                                        </p:tgtEl>
                                      </p:cBhvr>
                                    </p:animEffect>
                                  </p:childTnLst>
                                </p:cTn>
                              </p:par>
                              <p:par>
                                <p:cTn id="84" presetID="21" presetClass="entr" presetSubtype="1" fill="hold" grpId="0" nodeType="with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wheel(1)">
                                      <p:cBhvr>
                                        <p:cTn id="86" dur="2000"/>
                                        <p:tgtEl>
                                          <p:spTgt spid="49"/>
                                        </p:tgtEl>
                                      </p:cBhvr>
                                    </p:animEffect>
                                  </p:childTnLst>
                                </p:cTn>
                              </p:par>
                              <p:par>
                                <p:cTn id="87" presetID="21" presetClass="entr" presetSubtype="1"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wheel(1)">
                                      <p:cBhvr>
                                        <p:cTn id="89" dur="2000"/>
                                        <p:tgtEl>
                                          <p:spTgt spid="66"/>
                                        </p:tgtEl>
                                      </p:cBhvr>
                                    </p:animEffect>
                                  </p:childTnLst>
                                </p:cTn>
                              </p:par>
                              <p:par>
                                <p:cTn id="90" presetID="21" presetClass="entr" presetSubtype="1" fill="hold" grpId="0" nodeType="with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wheel(1)">
                                      <p:cBhvr>
                                        <p:cTn id="92" dur="2000"/>
                                        <p:tgtEl>
                                          <p:spTgt spid="60"/>
                                        </p:tgtEl>
                                      </p:cBhvr>
                                    </p:animEffect>
                                  </p:childTnLst>
                                </p:cTn>
                              </p:par>
                              <p:par>
                                <p:cTn id="93" presetID="21" presetClass="entr" presetSubtype="1" fill="hold" grpId="0" nodeType="withEffect">
                                  <p:stCondLst>
                                    <p:cond delay="0"/>
                                  </p:stCondLst>
                                  <p:childTnLst>
                                    <p:set>
                                      <p:cBhvr>
                                        <p:cTn id="94" dur="1" fill="hold">
                                          <p:stCondLst>
                                            <p:cond delay="0"/>
                                          </p:stCondLst>
                                        </p:cTn>
                                        <p:tgtEl>
                                          <p:spTgt spid="67"/>
                                        </p:tgtEl>
                                        <p:attrNameLst>
                                          <p:attrName>style.visibility</p:attrName>
                                        </p:attrNameLst>
                                      </p:cBhvr>
                                      <p:to>
                                        <p:strVal val="visible"/>
                                      </p:to>
                                    </p:set>
                                    <p:animEffect transition="in" filter="wheel(1)">
                                      <p:cBhvr>
                                        <p:cTn id="95" dur="2000"/>
                                        <p:tgtEl>
                                          <p:spTgt spid="67"/>
                                        </p:tgtEl>
                                      </p:cBhvr>
                                    </p:animEffect>
                                  </p:childTnLst>
                                </p:cTn>
                              </p:par>
                              <p:par>
                                <p:cTn id="96" presetID="21" presetClass="entr" presetSubtype="1" fill="hold" grpId="0" nodeType="with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wheel(1)">
                                      <p:cBhvr>
                                        <p:cTn id="98" dur="2000"/>
                                        <p:tgtEl>
                                          <p:spTgt spid="68"/>
                                        </p:tgtEl>
                                      </p:cBhvr>
                                    </p:animEffect>
                                  </p:childTnLst>
                                </p:cTn>
                              </p:par>
                              <p:par>
                                <p:cTn id="99" presetID="21" presetClass="entr" presetSubtype="1" fill="hold" grpId="0" nodeType="with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wheel(1)">
                                      <p:cBhvr>
                                        <p:cTn id="101" dur="2000"/>
                                        <p:tgtEl>
                                          <p:spTgt spid="69"/>
                                        </p:tgtEl>
                                      </p:cBhvr>
                                    </p:animEffect>
                                  </p:childTnLst>
                                </p:cTn>
                              </p:par>
                              <p:par>
                                <p:cTn id="102" presetID="21" presetClass="entr" presetSubtype="1" fill="hold" grpId="0" nodeType="withEffect">
                                  <p:stCondLst>
                                    <p:cond delay="0"/>
                                  </p:stCondLst>
                                  <p:childTnLst>
                                    <p:set>
                                      <p:cBhvr>
                                        <p:cTn id="103" dur="1" fill="hold">
                                          <p:stCondLst>
                                            <p:cond delay="0"/>
                                          </p:stCondLst>
                                        </p:cTn>
                                        <p:tgtEl>
                                          <p:spTgt spid="70"/>
                                        </p:tgtEl>
                                        <p:attrNameLst>
                                          <p:attrName>style.visibility</p:attrName>
                                        </p:attrNameLst>
                                      </p:cBhvr>
                                      <p:to>
                                        <p:strVal val="visible"/>
                                      </p:to>
                                    </p:set>
                                    <p:animEffect transition="in" filter="wheel(1)">
                                      <p:cBhvr>
                                        <p:cTn id="104" dur="2000"/>
                                        <p:tgtEl>
                                          <p:spTgt spid="70"/>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randombar(horizontal)">
                                      <p:cBhvr>
                                        <p:cTn id="109" dur="500"/>
                                        <p:tgtEl>
                                          <p:spTgt spid="52"/>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129"/>
                                        </p:tgtEl>
                                        <p:attrNameLst>
                                          <p:attrName>style.visibility</p:attrName>
                                        </p:attrNameLst>
                                      </p:cBhvr>
                                      <p:to>
                                        <p:strVal val="visible"/>
                                      </p:to>
                                    </p:set>
                                    <p:animEffect transition="in" filter="randombar(horizontal)">
                                      <p:cBhvr>
                                        <p:cTn id="112" dur="500"/>
                                        <p:tgtEl>
                                          <p:spTgt spid="129"/>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119"/>
                                        </p:tgtEl>
                                        <p:attrNameLst>
                                          <p:attrName>style.visibility</p:attrName>
                                        </p:attrNameLst>
                                      </p:cBhvr>
                                      <p:to>
                                        <p:strVal val="visible"/>
                                      </p:to>
                                    </p:set>
                                    <p:animEffect transition="in" filter="randombar(horizontal)">
                                      <p:cBhvr>
                                        <p:cTn id="115" dur="500"/>
                                        <p:tgtEl>
                                          <p:spTgt spid="119"/>
                                        </p:tgtEl>
                                      </p:cBhvr>
                                    </p:animEffect>
                                  </p:childTnLst>
                                </p:cTn>
                              </p:par>
                              <p:par>
                                <p:cTn id="116" presetID="14" presetClass="entr" presetSubtype="10" fill="hold" nodeType="withEffect">
                                  <p:stCondLst>
                                    <p:cond delay="0"/>
                                  </p:stCondLst>
                                  <p:childTnLst>
                                    <p:set>
                                      <p:cBhvr>
                                        <p:cTn id="117" dur="1" fill="hold">
                                          <p:stCondLst>
                                            <p:cond delay="0"/>
                                          </p:stCondLst>
                                        </p:cTn>
                                        <p:tgtEl>
                                          <p:spTgt spid="2"/>
                                        </p:tgtEl>
                                        <p:attrNameLst>
                                          <p:attrName>style.visibility</p:attrName>
                                        </p:attrNameLst>
                                      </p:cBhvr>
                                      <p:to>
                                        <p:strVal val="visible"/>
                                      </p:to>
                                    </p:set>
                                    <p:animEffect transition="in" filter="randombar(horizontal)">
                                      <p:cBhvr>
                                        <p:cTn id="118" dur="500"/>
                                        <p:tgtEl>
                                          <p:spTgt spid="2"/>
                                        </p:tgtEl>
                                      </p:cBhvr>
                                    </p:animEffect>
                                  </p:childTnLst>
                                </p:cTn>
                              </p:par>
                              <p:par>
                                <p:cTn id="119" presetID="14" presetClass="entr" presetSubtype="10" fill="hold" grpId="0" nodeType="withEffect">
                                  <p:stCondLst>
                                    <p:cond delay="0"/>
                                  </p:stCondLst>
                                  <p:childTnLst>
                                    <p:set>
                                      <p:cBhvr>
                                        <p:cTn id="120" dur="1" fill="hold">
                                          <p:stCondLst>
                                            <p:cond delay="0"/>
                                          </p:stCondLst>
                                        </p:cTn>
                                        <p:tgtEl>
                                          <p:spTgt spid="130"/>
                                        </p:tgtEl>
                                        <p:attrNameLst>
                                          <p:attrName>style.visibility</p:attrName>
                                        </p:attrNameLst>
                                      </p:cBhvr>
                                      <p:to>
                                        <p:strVal val="visible"/>
                                      </p:to>
                                    </p:set>
                                    <p:animEffect transition="in" filter="randombar(horizontal)">
                                      <p:cBhvr>
                                        <p:cTn id="121" dur="500"/>
                                        <p:tgtEl>
                                          <p:spTgt spid="130"/>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124"/>
                                        </p:tgtEl>
                                        <p:attrNameLst>
                                          <p:attrName>style.visibility</p:attrName>
                                        </p:attrNameLst>
                                      </p:cBhvr>
                                      <p:to>
                                        <p:strVal val="visible"/>
                                      </p:to>
                                    </p:set>
                                    <p:animEffect transition="in" filter="randombar(horizontal)">
                                      <p:cBhvr>
                                        <p:cTn id="124" dur="500"/>
                                        <p:tgtEl>
                                          <p:spTgt spid="124"/>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82"/>
                                        </p:tgtEl>
                                        <p:attrNameLst>
                                          <p:attrName>style.visibility</p:attrName>
                                        </p:attrNameLst>
                                      </p:cBhvr>
                                      <p:to>
                                        <p:strVal val="visible"/>
                                      </p:to>
                                    </p:set>
                                    <p:animEffect transition="in" filter="fade">
                                      <p:cBhvr>
                                        <p:cTn id="129" dur="500"/>
                                        <p:tgtEl>
                                          <p:spTgt spid="82"/>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21"/>
                                        </p:tgtEl>
                                        <p:attrNameLst>
                                          <p:attrName>style.visibility</p:attrName>
                                        </p:attrNameLst>
                                      </p:cBhvr>
                                      <p:to>
                                        <p:strVal val="visible"/>
                                      </p:to>
                                    </p:set>
                                    <p:animEffect transition="in" filter="fade">
                                      <p:cBhvr>
                                        <p:cTn id="134" dur="500"/>
                                        <p:tgtEl>
                                          <p:spTgt spid="121"/>
                                        </p:tgtEl>
                                      </p:cBhvr>
                                    </p:animEffect>
                                  </p:childTnLst>
                                </p:cTn>
                              </p:par>
                              <p:par>
                                <p:cTn id="135" presetID="10" presetClass="entr" presetSubtype="0" fill="hold" nodeType="withEffect">
                                  <p:stCondLst>
                                    <p:cond delay="0"/>
                                  </p:stCondLst>
                                  <p:childTnLst>
                                    <p:set>
                                      <p:cBhvr>
                                        <p:cTn id="136" dur="1" fill="hold">
                                          <p:stCondLst>
                                            <p:cond delay="0"/>
                                          </p:stCondLst>
                                        </p:cTn>
                                        <p:tgtEl>
                                          <p:spTgt spid="1035"/>
                                        </p:tgtEl>
                                        <p:attrNameLst>
                                          <p:attrName>style.visibility</p:attrName>
                                        </p:attrNameLst>
                                      </p:cBhvr>
                                      <p:to>
                                        <p:strVal val="visible"/>
                                      </p:to>
                                    </p:set>
                                    <p:animEffect transition="in" filter="fade">
                                      <p:cBhvr>
                                        <p:cTn id="137" dur="500"/>
                                        <p:tgtEl>
                                          <p:spTgt spid="1035"/>
                                        </p:tgtEl>
                                      </p:cBhvr>
                                    </p:animEffect>
                                  </p:childTnLst>
                                </p:cTn>
                              </p:par>
                            </p:childTnLst>
                          </p:cTn>
                        </p:par>
                      </p:childTnLst>
                    </p:cTn>
                  </p:par>
                  <p:par>
                    <p:cTn id="138" fill="hold">
                      <p:stCondLst>
                        <p:cond delay="indefinite"/>
                      </p:stCondLst>
                      <p:childTnLst>
                        <p:par>
                          <p:cTn id="139" fill="hold">
                            <p:stCondLst>
                              <p:cond delay="0"/>
                            </p:stCondLst>
                            <p:childTnLst>
                              <p:par>
                                <p:cTn id="140" presetID="31" presetClass="entr" presetSubtype="0" fill="hold" nodeType="clickEffect">
                                  <p:stCondLst>
                                    <p:cond delay="0"/>
                                  </p:stCondLst>
                                  <p:childTnLst>
                                    <p:set>
                                      <p:cBhvr>
                                        <p:cTn id="141" dur="1" fill="hold">
                                          <p:stCondLst>
                                            <p:cond delay="0"/>
                                          </p:stCondLst>
                                        </p:cTn>
                                        <p:tgtEl>
                                          <p:spTgt spid="106"/>
                                        </p:tgtEl>
                                        <p:attrNameLst>
                                          <p:attrName>style.visibility</p:attrName>
                                        </p:attrNameLst>
                                      </p:cBhvr>
                                      <p:to>
                                        <p:strVal val="visible"/>
                                      </p:to>
                                    </p:set>
                                    <p:anim calcmode="lin" valueType="num">
                                      <p:cBhvr>
                                        <p:cTn id="142" dur="1000" fill="hold"/>
                                        <p:tgtEl>
                                          <p:spTgt spid="106"/>
                                        </p:tgtEl>
                                        <p:attrNameLst>
                                          <p:attrName>ppt_w</p:attrName>
                                        </p:attrNameLst>
                                      </p:cBhvr>
                                      <p:tavLst>
                                        <p:tav tm="0">
                                          <p:val>
                                            <p:fltVal val="0"/>
                                          </p:val>
                                        </p:tav>
                                        <p:tav tm="100000">
                                          <p:val>
                                            <p:strVal val="#ppt_w"/>
                                          </p:val>
                                        </p:tav>
                                      </p:tavLst>
                                    </p:anim>
                                    <p:anim calcmode="lin" valueType="num">
                                      <p:cBhvr>
                                        <p:cTn id="143" dur="1000" fill="hold"/>
                                        <p:tgtEl>
                                          <p:spTgt spid="106"/>
                                        </p:tgtEl>
                                        <p:attrNameLst>
                                          <p:attrName>ppt_h</p:attrName>
                                        </p:attrNameLst>
                                      </p:cBhvr>
                                      <p:tavLst>
                                        <p:tav tm="0">
                                          <p:val>
                                            <p:fltVal val="0"/>
                                          </p:val>
                                        </p:tav>
                                        <p:tav tm="100000">
                                          <p:val>
                                            <p:strVal val="#ppt_h"/>
                                          </p:val>
                                        </p:tav>
                                      </p:tavLst>
                                    </p:anim>
                                    <p:anim calcmode="lin" valueType="num">
                                      <p:cBhvr>
                                        <p:cTn id="144" dur="1000" fill="hold"/>
                                        <p:tgtEl>
                                          <p:spTgt spid="106"/>
                                        </p:tgtEl>
                                        <p:attrNameLst>
                                          <p:attrName>style.rotation</p:attrName>
                                        </p:attrNameLst>
                                      </p:cBhvr>
                                      <p:tavLst>
                                        <p:tav tm="0">
                                          <p:val>
                                            <p:fltVal val="90"/>
                                          </p:val>
                                        </p:tav>
                                        <p:tav tm="100000">
                                          <p:val>
                                            <p:fltVal val="0"/>
                                          </p:val>
                                        </p:tav>
                                      </p:tavLst>
                                    </p:anim>
                                    <p:animEffect transition="in" filter="fade">
                                      <p:cBhvr>
                                        <p:cTn id="145" dur="1000"/>
                                        <p:tgtEl>
                                          <p:spTgt spid="106"/>
                                        </p:tgtEl>
                                      </p:cBhvr>
                                    </p:animEffect>
                                  </p:childTnLst>
                                </p:cTn>
                              </p:par>
                              <p:par>
                                <p:cTn id="146" presetID="31" presetClass="entr" presetSubtype="0" fill="hold" grpId="0" nodeType="withEffect">
                                  <p:stCondLst>
                                    <p:cond delay="0"/>
                                  </p:stCondLst>
                                  <p:childTnLst>
                                    <p:set>
                                      <p:cBhvr>
                                        <p:cTn id="147" dur="1" fill="hold">
                                          <p:stCondLst>
                                            <p:cond delay="0"/>
                                          </p:stCondLst>
                                        </p:cTn>
                                        <p:tgtEl>
                                          <p:spTgt spid="123"/>
                                        </p:tgtEl>
                                        <p:attrNameLst>
                                          <p:attrName>style.visibility</p:attrName>
                                        </p:attrNameLst>
                                      </p:cBhvr>
                                      <p:to>
                                        <p:strVal val="visible"/>
                                      </p:to>
                                    </p:set>
                                    <p:anim calcmode="lin" valueType="num">
                                      <p:cBhvr>
                                        <p:cTn id="148" dur="1000" fill="hold"/>
                                        <p:tgtEl>
                                          <p:spTgt spid="123"/>
                                        </p:tgtEl>
                                        <p:attrNameLst>
                                          <p:attrName>ppt_w</p:attrName>
                                        </p:attrNameLst>
                                      </p:cBhvr>
                                      <p:tavLst>
                                        <p:tav tm="0">
                                          <p:val>
                                            <p:fltVal val="0"/>
                                          </p:val>
                                        </p:tav>
                                        <p:tav tm="100000">
                                          <p:val>
                                            <p:strVal val="#ppt_w"/>
                                          </p:val>
                                        </p:tav>
                                      </p:tavLst>
                                    </p:anim>
                                    <p:anim calcmode="lin" valueType="num">
                                      <p:cBhvr>
                                        <p:cTn id="149" dur="1000" fill="hold"/>
                                        <p:tgtEl>
                                          <p:spTgt spid="123"/>
                                        </p:tgtEl>
                                        <p:attrNameLst>
                                          <p:attrName>ppt_h</p:attrName>
                                        </p:attrNameLst>
                                      </p:cBhvr>
                                      <p:tavLst>
                                        <p:tav tm="0">
                                          <p:val>
                                            <p:fltVal val="0"/>
                                          </p:val>
                                        </p:tav>
                                        <p:tav tm="100000">
                                          <p:val>
                                            <p:strVal val="#ppt_h"/>
                                          </p:val>
                                        </p:tav>
                                      </p:tavLst>
                                    </p:anim>
                                    <p:anim calcmode="lin" valueType="num">
                                      <p:cBhvr>
                                        <p:cTn id="150" dur="1000" fill="hold"/>
                                        <p:tgtEl>
                                          <p:spTgt spid="123"/>
                                        </p:tgtEl>
                                        <p:attrNameLst>
                                          <p:attrName>style.rotation</p:attrName>
                                        </p:attrNameLst>
                                      </p:cBhvr>
                                      <p:tavLst>
                                        <p:tav tm="0">
                                          <p:val>
                                            <p:fltVal val="90"/>
                                          </p:val>
                                        </p:tav>
                                        <p:tav tm="100000">
                                          <p:val>
                                            <p:fltVal val="0"/>
                                          </p:val>
                                        </p:tav>
                                      </p:tavLst>
                                    </p:anim>
                                    <p:animEffect transition="in" filter="fade">
                                      <p:cBhvr>
                                        <p:cTn id="151" dur="1000"/>
                                        <p:tgtEl>
                                          <p:spTgt spid="123"/>
                                        </p:tgtEl>
                                      </p:cBhvr>
                                    </p:animEffect>
                                  </p:childTnLst>
                                </p:cTn>
                              </p:par>
                              <p:par>
                                <p:cTn id="152" presetID="31" presetClass="entr" presetSubtype="0" fill="hold" grpId="0" nodeType="withEffect">
                                  <p:stCondLst>
                                    <p:cond delay="0"/>
                                  </p:stCondLst>
                                  <p:childTnLst>
                                    <p:set>
                                      <p:cBhvr>
                                        <p:cTn id="153" dur="1" fill="hold">
                                          <p:stCondLst>
                                            <p:cond delay="0"/>
                                          </p:stCondLst>
                                        </p:cTn>
                                        <p:tgtEl>
                                          <p:spTgt spid="56"/>
                                        </p:tgtEl>
                                        <p:attrNameLst>
                                          <p:attrName>style.visibility</p:attrName>
                                        </p:attrNameLst>
                                      </p:cBhvr>
                                      <p:to>
                                        <p:strVal val="visible"/>
                                      </p:to>
                                    </p:set>
                                    <p:anim calcmode="lin" valueType="num">
                                      <p:cBhvr>
                                        <p:cTn id="154" dur="1000" fill="hold"/>
                                        <p:tgtEl>
                                          <p:spTgt spid="56"/>
                                        </p:tgtEl>
                                        <p:attrNameLst>
                                          <p:attrName>ppt_w</p:attrName>
                                        </p:attrNameLst>
                                      </p:cBhvr>
                                      <p:tavLst>
                                        <p:tav tm="0">
                                          <p:val>
                                            <p:fltVal val="0"/>
                                          </p:val>
                                        </p:tav>
                                        <p:tav tm="100000">
                                          <p:val>
                                            <p:strVal val="#ppt_w"/>
                                          </p:val>
                                        </p:tav>
                                      </p:tavLst>
                                    </p:anim>
                                    <p:anim calcmode="lin" valueType="num">
                                      <p:cBhvr>
                                        <p:cTn id="155" dur="1000" fill="hold"/>
                                        <p:tgtEl>
                                          <p:spTgt spid="56"/>
                                        </p:tgtEl>
                                        <p:attrNameLst>
                                          <p:attrName>ppt_h</p:attrName>
                                        </p:attrNameLst>
                                      </p:cBhvr>
                                      <p:tavLst>
                                        <p:tav tm="0">
                                          <p:val>
                                            <p:fltVal val="0"/>
                                          </p:val>
                                        </p:tav>
                                        <p:tav tm="100000">
                                          <p:val>
                                            <p:strVal val="#ppt_h"/>
                                          </p:val>
                                        </p:tav>
                                      </p:tavLst>
                                    </p:anim>
                                    <p:anim calcmode="lin" valueType="num">
                                      <p:cBhvr>
                                        <p:cTn id="156" dur="1000" fill="hold"/>
                                        <p:tgtEl>
                                          <p:spTgt spid="56"/>
                                        </p:tgtEl>
                                        <p:attrNameLst>
                                          <p:attrName>style.rotation</p:attrName>
                                        </p:attrNameLst>
                                      </p:cBhvr>
                                      <p:tavLst>
                                        <p:tav tm="0">
                                          <p:val>
                                            <p:fltVal val="90"/>
                                          </p:val>
                                        </p:tav>
                                        <p:tav tm="100000">
                                          <p:val>
                                            <p:fltVal val="0"/>
                                          </p:val>
                                        </p:tav>
                                      </p:tavLst>
                                    </p:anim>
                                    <p:animEffect transition="in" filter="fade">
                                      <p:cBhvr>
                                        <p:cTn id="157" dur="1000"/>
                                        <p:tgtEl>
                                          <p:spTgt spid="56"/>
                                        </p:tgtEl>
                                      </p:cBhvr>
                                    </p:animEffect>
                                  </p:childTnLst>
                                </p:cTn>
                              </p:par>
                              <p:par>
                                <p:cTn id="158" presetID="31" presetClass="entr" presetSubtype="0" fill="hold" grpId="0" nodeType="withEffect">
                                  <p:stCondLst>
                                    <p:cond delay="0"/>
                                  </p:stCondLst>
                                  <p:childTnLst>
                                    <p:set>
                                      <p:cBhvr>
                                        <p:cTn id="159" dur="1" fill="hold">
                                          <p:stCondLst>
                                            <p:cond delay="0"/>
                                          </p:stCondLst>
                                        </p:cTn>
                                        <p:tgtEl>
                                          <p:spTgt spid="43"/>
                                        </p:tgtEl>
                                        <p:attrNameLst>
                                          <p:attrName>style.visibility</p:attrName>
                                        </p:attrNameLst>
                                      </p:cBhvr>
                                      <p:to>
                                        <p:strVal val="visible"/>
                                      </p:to>
                                    </p:set>
                                    <p:anim calcmode="lin" valueType="num">
                                      <p:cBhvr>
                                        <p:cTn id="160" dur="1000" fill="hold"/>
                                        <p:tgtEl>
                                          <p:spTgt spid="43"/>
                                        </p:tgtEl>
                                        <p:attrNameLst>
                                          <p:attrName>ppt_w</p:attrName>
                                        </p:attrNameLst>
                                      </p:cBhvr>
                                      <p:tavLst>
                                        <p:tav tm="0">
                                          <p:val>
                                            <p:fltVal val="0"/>
                                          </p:val>
                                        </p:tav>
                                        <p:tav tm="100000">
                                          <p:val>
                                            <p:strVal val="#ppt_w"/>
                                          </p:val>
                                        </p:tav>
                                      </p:tavLst>
                                    </p:anim>
                                    <p:anim calcmode="lin" valueType="num">
                                      <p:cBhvr>
                                        <p:cTn id="161" dur="1000" fill="hold"/>
                                        <p:tgtEl>
                                          <p:spTgt spid="43"/>
                                        </p:tgtEl>
                                        <p:attrNameLst>
                                          <p:attrName>ppt_h</p:attrName>
                                        </p:attrNameLst>
                                      </p:cBhvr>
                                      <p:tavLst>
                                        <p:tav tm="0">
                                          <p:val>
                                            <p:fltVal val="0"/>
                                          </p:val>
                                        </p:tav>
                                        <p:tav tm="100000">
                                          <p:val>
                                            <p:strVal val="#ppt_h"/>
                                          </p:val>
                                        </p:tav>
                                      </p:tavLst>
                                    </p:anim>
                                    <p:anim calcmode="lin" valueType="num">
                                      <p:cBhvr>
                                        <p:cTn id="162" dur="1000" fill="hold"/>
                                        <p:tgtEl>
                                          <p:spTgt spid="43"/>
                                        </p:tgtEl>
                                        <p:attrNameLst>
                                          <p:attrName>style.rotation</p:attrName>
                                        </p:attrNameLst>
                                      </p:cBhvr>
                                      <p:tavLst>
                                        <p:tav tm="0">
                                          <p:val>
                                            <p:fltVal val="90"/>
                                          </p:val>
                                        </p:tav>
                                        <p:tav tm="100000">
                                          <p:val>
                                            <p:fltVal val="0"/>
                                          </p:val>
                                        </p:tav>
                                      </p:tavLst>
                                    </p:anim>
                                    <p:animEffect transition="in" filter="fade">
                                      <p:cBhvr>
                                        <p:cTn id="163" dur="1000"/>
                                        <p:tgtEl>
                                          <p:spTgt spid="43"/>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2"/>
                                        </p:tgtEl>
                                        <p:attrNameLst>
                                          <p:attrName>style.visibility</p:attrName>
                                        </p:attrNameLst>
                                      </p:cBhvr>
                                      <p:to>
                                        <p:strVal val="visible"/>
                                      </p:to>
                                    </p:set>
                                    <p:animEffect transition="in" filter="fade">
                                      <p:cBhvr>
                                        <p:cTn id="166"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62" grpId="0"/>
      <p:bldP spid="74" grpId="0" animBg="1"/>
      <p:bldP spid="121" grpId="0" animBg="1"/>
      <p:bldP spid="122" grpId="0"/>
      <p:bldP spid="123" grpId="0"/>
      <p:bldP spid="98" grpId="0"/>
      <p:bldP spid="99" grpId="0"/>
      <p:bldP spid="101" grpId="0"/>
      <p:bldP spid="56" grpId="0" animBg="1"/>
      <p:bldP spid="54" grpId="0"/>
      <p:bldP spid="87" grpId="0" animBg="1"/>
      <p:bldP spid="119" grpId="0"/>
      <p:bldP spid="124" grpId="0"/>
      <p:bldP spid="129" grpId="0" animBg="1"/>
      <p:bldP spid="130" grpId="0" animBg="1"/>
      <p:bldP spid="43" grpId="0"/>
      <p:bldP spid="49" grpId="0"/>
      <p:bldP spid="50" grpId="0"/>
      <p:bldP spid="51" grpId="0"/>
      <p:bldP spid="60" grpId="0" animBg="1"/>
      <p:bldP spid="66" grpId="0" animBg="1"/>
      <p:bldP spid="67" grpId="0" animBg="1"/>
      <p:bldP spid="68" grpId="0"/>
      <p:bldP spid="69" grpId="0"/>
      <p:bldP spid="70" grpId="0"/>
      <p:bldP spid="8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lowchart: Off-page Connector 52">
            <a:hlinkClick r:id="" action="ppaction://noaction"/>
          </p:cNvPr>
          <p:cNvSpPr/>
          <p:nvPr/>
        </p:nvSpPr>
        <p:spPr>
          <a:xfrm>
            <a:off x="3681414" y="747367"/>
            <a:ext cx="1468144" cy="722371"/>
          </a:xfrm>
          <a:prstGeom prst="flowChartOffpageConnector">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0000" bIns="90000"/>
          <a:lstStyle/>
          <a:p>
            <a:pPr algn="ctr"/>
            <a:r>
              <a:rPr lang="en-US" sz="1150" dirty="0" err="1" smtClean="0">
                <a:solidFill>
                  <a:srgbClr val="FFFFFF"/>
                </a:solidFill>
                <a:cs typeface="Arial" panose="020B0604020202020204" pitchFamily="34" charset="0"/>
              </a:rPr>
              <a:t>Gerrit</a:t>
            </a:r>
            <a:r>
              <a:rPr lang="en-US" sz="1150" dirty="0" smtClean="0">
                <a:solidFill>
                  <a:srgbClr val="FFFFFF"/>
                </a:solidFill>
                <a:cs typeface="Arial" panose="020B0604020202020204" pitchFamily="34" charset="0"/>
              </a:rPr>
              <a:t> Staging</a:t>
            </a:r>
            <a:endParaRPr lang="en-US" sz="1150" dirty="0">
              <a:solidFill>
                <a:srgbClr val="FFFFFF"/>
              </a:solidFill>
              <a:cs typeface="Arial" panose="020B0604020202020204" pitchFamily="34" charset="0"/>
            </a:endParaRPr>
          </a:p>
        </p:txBody>
      </p:sp>
      <p:sp>
        <p:nvSpPr>
          <p:cNvPr id="54" name="Flowchart: Off-page Connector 53">
            <a:hlinkClick r:id="" action="ppaction://noaction"/>
          </p:cNvPr>
          <p:cNvSpPr/>
          <p:nvPr/>
        </p:nvSpPr>
        <p:spPr>
          <a:xfrm>
            <a:off x="3848991" y="1543180"/>
            <a:ext cx="1006625" cy="900000"/>
          </a:xfrm>
          <a:prstGeom prst="flowChartOffpageConnector">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0000" bIns="90000"/>
          <a:lstStyle/>
          <a:p>
            <a:pPr algn="ctr"/>
            <a:r>
              <a:rPr lang="en-US" sz="1200" dirty="0" smtClean="0">
                <a:solidFill>
                  <a:srgbClr val="FFFFFF"/>
                </a:solidFill>
                <a:cs typeface="Arial" panose="020B0604020202020204" pitchFamily="34" charset="0"/>
              </a:rPr>
              <a:t>Static code </a:t>
            </a:r>
          </a:p>
          <a:p>
            <a:pPr algn="ctr"/>
            <a:r>
              <a:rPr lang="en-US" sz="1200" dirty="0" smtClean="0">
                <a:solidFill>
                  <a:srgbClr val="FFFFFF"/>
                </a:solidFill>
                <a:cs typeface="Arial" panose="020B0604020202020204" pitchFamily="34" charset="0"/>
              </a:rPr>
              <a:t>analysis</a:t>
            </a:r>
            <a:endParaRPr lang="en-US" sz="1200" dirty="0">
              <a:solidFill>
                <a:srgbClr val="FFFFFF"/>
              </a:solidFill>
              <a:cs typeface="Arial" panose="020B0604020202020204" pitchFamily="34" charset="0"/>
            </a:endParaRPr>
          </a:p>
        </p:txBody>
      </p:sp>
      <p:sp>
        <p:nvSpPr>
          <p:cNvPr id="58" name="Flowchart: Off-page Connector 57">
            <a:hlinkClick r:id="" action="ppaction://noaction"/>
          </p:cNvPr>
          <p:cNvSpPr/>
          <p:nvPr/>
        </p:nvSpPr>
        <p:spPr>
          <a:xfrm>
            <a:off x="3871635" y="2506392"/>
            <a:ext cx="1006624" cy="900000"/>
          </a:xfrm>
          <a:prstGeom prst="flowChartOffpageConnector">
            <a:avLst/>
          </a:prstGeom>
          <a:solidFill>
            <a:srgbClr val="65728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0000" bIns="90000"/>
          <a:lstStyle/>
          <a:p>
            <a:pPr algn="ctr"/>
            <a:r>
              <a:rPr lang="en-US" sz="1200" dirty="0" smtClean="0">
                <a:solidFill>
                  <a:srgbClr val="FFFFFF"/>
                </a:solidFill>
                <a:cs typeface="Arial" panose="020B0604020202020204" pitchFamily="34" charset="0"/>
              </a:rPr>
              <a:t>Code Complexity</a:t>
            </a:r>
          </a:p>
          <a:p>
            <a:pPr algn="ctr"/>
            <a:r>
              <a:rPr lang="en-US" sz="1200" dirty="0" smtClean="0">
                <a:solidFill>
                  <a:srgbClr val="FFFFFF"/>
                </a:solidFill>
                <a:cs typeface="Arial" panose="020B0604020202020204" pitchFamily="34" charset="0"/>
              </a:rPr>
              <a:t>Code Duplication</a:t>
            </a:r>
            <a:endParaRPr lang="en-US" sz="1200" dirty="0">
              <a:solidFill>
                <a:srgbClr val="FFFFFF"/>
              </a:solidFill>
              <a:cs typeface="Arial" panose="020B0604020202020204" pitchFamily="34" charset="0"/>
            </a:endParaRPr>
          </a:p>
        </p:txBody>
      </p:sp>
      <p:sp>
        <p:nvSpPr>
          <p:cNvPr id="61" name="Pentagon 60">
            <a:hlinkClick r:id="" action="ppaction://noaction"/>
          </p:cNvPr>
          <p:cNvSpPr/>
          <p:nvPr/>
        </p:nvSpPr>
        <p:spPr>
          <a:xfrm>
            <a:off x="4894082" y="3477861"/>
            <a:ext cx="948689" cy="792000"/>
          </a:xfrm>
          <a:prstGeom prst="homePlat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tIns="90000" bIns="90000"/>
          <a:lstStyle/>
          <a:p>
            <a:pPr algn="ctr"/>
            <a:r>
              <a:rPr lang="en-US" sz="1200" dirty="0" smtClean="0">
                <a:solidFill>
                  <a:srgbClr val="FFFFFF"/>
                </a:solidFill>
                <a:cs typeface="Arial" panose="020B0604020202020204" pitchFamily="34" charset="0"/>
              </a:rPr>
              <a:t>Gerrit Review</a:t>
            </a:r>
            <a:endParaRPr lang="en-US" sz="1200" dirty="0">
              <a:solidFill>
                <a:srgbClr val="FFFFFF"/>
              </a:solidFill>
              <a:cs typeface="Arial" panose="020B0604020202020204" pitchFamily="34" charset="0"/>
            </a:endParaRPr>
          </a:p>
        </p:txBody>
      </p:sp>
      <p:sp>
        <p:nvSpPr>
          <p:cNvPr id="63" name="Round Single Corner Rectangle 24"/>
          <p:cNvSpPr/>
          <p:nvPr/>
        </p:nvSpPr>
        <p:spPr>
          <a:xfrm rot="16200000">
            <a:off x="1494022" y="2313090"/>
            <a:ext cx="3780000" cy="396000"/>
          </a:xfrm>
          <a:prstGeom prst="rect">
            <a:avLst/>
          </a:prstGeom>
          <a:solidFill>
            <a:srgbClr val="657281"/>
          </a:solidFill>
          <a:ln>
            <a:solidFill>
              <a:srgbClr val="65728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sz="1600" b="1" dirty="0" smtClean="0">
                <a:solidFill>
                  <a:srgbClr val="B9BEC4"/>
                </a:solidFill>
                <a:cs typeface="Arial"/>
              </a:rPr>
              <a:t>Gold Code Submit</a:t>
            </a:r>
            <a:endParaRPr lang="en-US" sz="1600" b="1" dirty="0">
              <a:solidFill>
                <a:srgbClr val="B9BEC4"/>
              </a:solidFill>
              <a:cs typeface="Arial"/>
            </a:endParaRPr>
          </a:p>
        </p:txBody>
      </p:sp>
      <p:sp>
        <p:nvSpPr>
          <p:cNvPr id="64" name="Round Single Corner Rectangle 24"/>
          <p:cNvSpPr/>
          <p:nvPr/>
        </p:nvSpPr>
        <p:spPr>
          <a:xfrm rot="16200000">
            <a:off x="5046047" y="2313091"/>
            <a:ext cx="3780000" cy="396000"/>
          </a:xfrm>
          <a:prstGeom prst="rect">
            <a:avLst/>
          </a:prstGeom>
          <a:solidFill>
            <a:srgbClr val="124191"/>
          </a:solidFill>
          <a:ln>
            <a:solidFill>
              <a:srgbClr val="B9BEC4"/>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sz="1600" b="1" dirty="0" smtClean="0">
                <a:solidFill>
                  <a:srgbClr val="B9BEC4"/>
                </a:solidFill>
                <a:cs typeface="Arial"/>
              </a:rPr>
              <a:t>CI Handover </a:t>
            </a:r>
            <a:endParaRPr lang="en-US" sz="1600" b="1" dirty="0">
              <a:solidFill>
                <a:srgbClr val="B9BEC4"/>
              </a:solidFill>
              <a:cs typeface="Arial"/>
            </a:endParaRPr>
          </a:p>
        </p:txBody>
      </p:sp>
      <p:grpSp>
        <p:nvGrpSpPr>
          <p:cNvPr id="65" name="Group 64"/>
          <p:cNvGrpSpPr/>
          <p:nvPr/>
        </p:nvGrpSpPr>
        <p:grpSpPr>
          <a:xfrm>
            <a:off x="3177403" y="588608"/>
            <a:ext cx="396000" cy="396000"/>
            <a:chOff x="7229673" y="3303057"/>
            <a:chExt cx="487384" cy="487385"/>
          </a:xfrm>
        </p:grpSpPr>
        <p:sp>
          <p:nvSpPr>
            <p:cNvPr id="66" name="Rectangle 65"/>
            <p:cNvSpPr/>
            <p:nvPr/>
          </p:nvSpPr>
          <p:spPr>
            <a:xfrm>
              <a:off x="7229673" y="3303057"/>
              <a:ext cx="487384" cy="487385"/>
            </a:xfrm>
            <a:prstGeom prst="rect">
              <a:avLst/>
            </a:prstGeom>
            <a:solidFill>
              <a:srgbClr val="D9405A"/>
            </a:solidFill>
            <a:ln w="9525" cap="flat" cmpd="sng" algn="ctr">
              <a:solidFill>
                <a:srgbClr val="EDA4B0"/>
              </a:solid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pic>
          <p:nvPicPr>
            <p:cNvPr id="67" name="Picture 66" descr="LBonDB-RGB-22.png"/>
            <p:cNvPicPr>
              <a:picLocks noChangeAspect="1"/>
            </p:cNvPicPr>
            <p:nvPr/>
          </p:nvPicPr>
          <p:blipFill rotWithShape="1">
            <a:blip r:embed="rId3">
              <a:duotone>
                <a:schemeClr val="accent4">
                  <a:shade val="45000"/>
                  <a:satMod val="135000"/>
                </a:schemeClr>
                <a:prstClr val="white"/>
              </a:duotone>
            </a:blip>
            <a:srcRect l="31752" t="28304" r="31867" b="30685"/>
            <a:stretch/>
          </p:blipFill>
          <p:spPr>
            <a:xfrm>
              <a:off x="7299504" y="3376800"/>
              <a:ext cx="351287" cy="396000"/>
            </a:xfrm>
            <a:prstGeom prst="rect">
              <a:avLst/>
            </a:prstGeom>
          </p:spPr>
        </p:pic>
        <p:sp>
          <p:nvSpPr>
            <p:cNvPr id="68" name="Rounded Rectangle 67"/>
            <p:cNvSpPr/>
            <p:nvPr/>
          </p:nvSpPr>
          <p:spPr>
            <a:xfrm>
              <a:off x="7428380" y="3340799"/>
              <a:ext cx="100800" cy="36000"/>
            </a:xfrm>
            <a:prstGeom prst="roundRect">
              <a:avLst/>
            </a:prstGeom>
            <a:solidFill>
              <a:srgbClr val="EDA4B0"/>
            </a:solidFill>
            <a:ln w="9525" cap="flat" cmpd="sng" algn="ctr">
              <a:no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sp>
          <p:nvSpPr>
            <p:cNvPr id="70" name="Rounded Rectangle 69"/>
            <p:cNvSpPr/>
            <p:nvPr/>
          </p:nvSpPr>
          <p:spPr>
            <a:xfrm rot="2400000">
              <a:off x="7338788" y="3424310"/>
              <a:ext cx="36000" cy="36000"/>
            </a:xfrm>
            <a:prstGeom prst="roundRect">
              <a:avLst/>
            </a:prstGeom>
            <a:solidFill>
              <a:srgbClr val="EDA4B0"/>
            </a:solidFill>
            <a:ln w="9525" cap="flat" cmpd="sng" algn="ctr">
              <a:no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sp>
          <p:nvSpPr>
            <p:cNvPr id="71" name="Rounded Rectangle 70"/>
            <p:cNvSpPr/>
            <p:nvPr/>
          </p:nvSpPr>
          <p:spPr>
            <a:xfrm rot="2400000">
              <a:off x="7567388" y="3424310"/>
              <a:ext cx="36000" cy="36000"/>
            </a:xfrm>
            <a:prstGeom prst="roundRect">
              <a:avLst/>
            </a:prstGeom>
            <a:solidFill>
              <a:srgbClr val="EDA4B0"/>
            </a:solidFill>
            <a:ln w="9525" cap="flat" cmpd="sng" algn="ctr">
              <a:no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grpSp>
      <p:sp>
        <p:nvSpPr>
          <p:cNvPr id="73" name="TextBox 72"/>
          <p:cNvSpPr txBox="1"/>
          <p:nvPr/>
        </p:nvSpPr>
        <p:spPr>
          <a:xfrm>
            <a:off x="3255907" y="663533"/>
            <a:ext cx="173720" cy="292024"/>
          </a:xfrm>
          <a:prstGeom prst="rect">
            <a:avLst/>
          </a:prstGeom>
          <a:noFill/>
        </p:spPr>
        <p:txBody>
          <a:bodyPr wrap="square" lIns="90000" tIns="90000" rIns="72000" bIns="46800" rtlCol="0">
            <a:spAutoFit/>
          </a:bodyPr>
          <a:lstStyle/>
          <a:p>
            <a:pPr marL="171450" marR="0" indent="-171450" algn="l" defTabSz="457200" rtl="0" eaLnBrk="1" fontAlgn="base" latinLnBrk="0" hangingPunct="1">
              <a:lnSpc>
                <a:spcPct val="100000"/>
              </a:lnSpc>
              <a:spcBef>
                <a:spcPts val="0"/>
              </a:spcBef>
              <a:spcAft>
                <a:spcPct val="0"/>
              </a:spcAft>
              <a:buClrTx/>
              <a:buSzTx/>
              <a:tabLst/>
            </a:pPr>
            <a:r>
              <a:rPr lang="en-US" sz="1000" dirty="0" smtClean="0">
                <a:solidFill>
                  <a:schemeClr val="bg1"/>
                </a:solidFill>
                <a:latin typeface="+mn-lt"/>
                <a:cs typeface="Nokia Pure Headline Light"/>
              </a:rPr>
              <a:t>0</a:t>
            </a:r>
            <a:endParaRPr lang="en-IN" sz="1200" dirty="0" err="1" smtClean="0">
              <a:solidFill>
                <a:schemeClr val="bg1"/>
              </a:solidFill>
              <a:latin typeface="+mn-lt"/>
              <a:cs typeface="Nokia Pure Headline Light"/>
            </a:endParaRPr>
          </a:p>
        </p:txBody>
      </p:sp>
      <p:grpSp>
        <p:nvGrpSpPr>
          <p:cNvPr id="74" name="Group 73"/>
          <p:cNvGrpSpPr/>
          <p:nvPr/>
        </p:nvGrpSpPr>
        <p:grpSpPr>
          <a:xfrm>
            <a:off x="6737800" y="588608"/>
            <a:ext cx="396000" cy="396000"/>
            <a:chOff x="7229673" y="3303057"/>
            <a:chExt cx="487384" cy="487385"/>
          </a:xfrm>
        </p:grpSpPr>
        <p:sp>
          <p:nvSpPr>
            <p:cNvPr id="76" name="Rectangle 75"/>
            <p:cNvSpPr/>
            <p:nvPr/>
          </p:nvSpPr>
          <p:spPr>
            <a:xfrm>
              <a:off x="7229673" y="3303057"/>
              <a:ext cx="487384" cy="487385"/>
            </a:xfrm>
            <a:prstGeom prst="rect">
              <a:avLst/>
            </a:prstGeom>
            <a:solidFill>
              <a:srgbClr val="D9405A"/>
            </a:solidFill>
            <a:ln w="9525" cap="flat" cmpd="sng" algn="ctr">
              <a:solidFill>
                <a:srgbClr val="EDA4B0"/>
              </a:solid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pic>
          <p:nvPicPr>
            <p:cNvPr id="78" name="Picture 77" descr="LBonDB-RGB-22.png"/>
            <p:cNvPicPr>
              <a:picLocks noChangeAspect="1"/>
            </p:cNvPicPr>
            <p:nvPr/>
          </p:nvPicPr>
          <p:blipFill rotWithShape="1">
            <a:blip r:embed="rId3">
              <a:duotone>
                <a:schemeClr val="accent4">
                  <a:shade val="45000"/>
                  <a:satMod val="135000"/>
                </a:schemeClr>
                <a:prstClr val="white"/>
              </a:duotone>
            </a:blip>
            <a:srcRect l="31752" t="28304" r="31867" b="30685"/>
            <a:stretch/>
          </p:blipFill>
          <p:spPr>
            <a:xfrm>
              <a:off x="7299504" y="3376800"/>
              <a:ext cx="351287" cy="396000"/>
            </a:xfrm>
            <a:prstGeom prst="rect">
              <a:avLst/>
            </a:prstGeom>
          </p:spPr>
        </p:pic>
        <p:sp>
          <p:nvSpPr>
            <p:cNvPr id="79" name="Rounded Rectangle 78"/>
            <p:cNvSpPr/>
            <p:nvPr/>
          </p:nvSpPr>
          <p:spPr>
            <a:xfrm>
              <a:off x="7428380" y="3340799"/>
              <a:ext cx="100800" cy="36000"/>
            </a:xfrm>
            <a:prstGeom prst="roundRect">
              <a:avLst/>
            </a:prstGeom>
            <a:solidFill>
              <a:srgbClr val="EDA4B0"/>
            </a:solidFill>
            <a:ln w="9525" cap="flat" cmpd="sng" algn="ctr">
              <a:no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sp>
          <p:nvSpPr>
            <p:cNvPr id="81" name="Rounded Rectangle 80"/>
            <p:cNvSpPr/>
            <p:nvPr/>
          </p:nvSpPr>
          <p:spPr>
            <a:xfrm rot="2400000">
              <a:off x="7338788" y="3424310"/>
              <a:ext cx="36000" cy="36000"/>
            </a:xfrm>
            <a:prstGeom prst="roundRect">
              <a:avLst/>
            </a:prstGeom>
            <a:solidFill>
              <a:srgbClr val="EDA4B0"/>
            </a:solidFill>
            <a:ln w="9525" cap="flat" cmpd="sng" algn="ctr">
              <a:no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sp>
          <p:nvSpPr>
            <p:cNvPr id="82" name="Rounded Rectangle 81"/>
            <p:cNvSpPr/>
            <p:nvPr/>
          </p:nvSpPr>
          <p:spPr>
            <a:xfrm rot="2400000">
              <a:off x="7567388" y="3424310"/>
              <a:ext cx="36000" cy="36000"/>
            </a:xfrm>
            <a:prstGeom prst="roundRect">
              <a:avLst/>
            </a:prstGeom>
            <a:solidFill>
              <a:srgbClr val="EDA4B0"/>
            </a:solidFill>
            <a:ln w="9525" cap="flat" cmpd="sng" algn="ctr">
              <a:no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grpSp>
      <p:sp>
        <p:nvSpPr>
          <p:cNvPr id="83" name="TextBox 82"/>
          <p:cNvSpPr txBox="1"/>
          <p:nvPr/>
        </p:nvSpPr>
        <p:spPr>
          <a:xfrm>
            <a:off x="6807422" y="647453"/>
            <a:ext cx="252000" cy="292024"/>
          </a:xfrm>
          <a:prstGeom prst="rect">
            <a:avLst/>
          </a:prstGeom>
          <a:noFill/>
        </p:spPr>
        <p:txBody>
          <a:bodyPr wrap="square" lIns="90000" tIns="90000" rIns="72000" bIns="46800" rtlCol="0">
            <a:spAutoFit/>
          </a:bodyPr>
          <a:lstStyle/>
          <a:p>
            <a:pPr marL="171450" marR="0" indent="-171450" algn="l" defTabSz="457200" rtl="0" eaLnBrk="1" fontAlgn="base" latinLnBrk="0" hangingPunct="1">
              <a:lnSpc>
                <a:spcPct val="100000"/>
              </a:lnSpc>
              <a:spcBef>
                <a:spcPts val="0"/>
              </a:spcBef>
              <a:spcAft>
                <a:spcPct val="0"/>
              </a:spcAft>
              <a:buClrTx/>
              <a:buSzTx/>
              <a:tabLst/>
            </a:pPr>
            <a:r>
              <a:rPr lang="en-US" sz="1000" dirty="0" smtClean="0">
                <a:solidFill>
                  <a:schemeClr val="bg1"/>
                </a:solidFill>
                <a:latin typeface="+mn-lt"/>
                <a:cs typeface="Nokia Pure Headline Light"/>
              </a:rPr>
              <a:t>1</a:t>
            </a:r>
            <a:endParaRPr lang="en-IN" sz="1200" dirty="0" err="1" smtClean="0">
              <a:solidFill>
                <a:schemeClr val="bg1"/>
              </a:solidFill>
              <a:latin typeface="+mn-lt"/>
              <a:cs typeface="Nokia Pure Headline Light"/>
            </a:endParaRPr>
          </a:p>
        </p:txBody>
      </p:sp>
      <p:grpSp>
        <p:nvGrpSpPr>
          <p:cNvPr id="84" name="Group 83"/>
          <p:cNvGrpSpPr/>
          <p:nvPr/>
        </p:nvGrpSpPr>
        <p:grpSpPr>
          <a:xfrm>
            <a:off x="3186277" y="4026609"/>
            <a:ext cx="396000" cy="396000"/>
            <a:chOff x="7229673" y="3303057"/>
            <a:chExt cx="487384" cy="487385"/>
          </a:xfrm>
        </p:grpSpPr>
        <p:sp>
          <p:nvSpPr>
            <p:cNvPr id="85" name="Rectangle 84"/>
            <p:cNvSpPr/>
            <p:nvPr/>
          </p:nvSpPr>
          <p:spPr>
            <a:xfrm>
              <a:off x="7229673" y="3303057"/>
              <a:ext cx="487384" cy="487385"/>
            </a:xfrm>
            <a:prstGeom prst="rect">
              <a:avLst/>
            </a:prstGeom>
            <a:solidFill>
              <a:srgbClr val="57C344"/>
            </a:solidFill>
            <a:ln w="9525" cap="flat" cmpd="sng" algn="ctr">
              <a:solidFill>
                <a:srgbClr val="ACE1A3"/>
              </a:solid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pic>
          <p:nvPicPr>
            <p:cNvPr id="87" name="Picture 86" descr="LBonDB-RGB-22.png"/>
            <p:cNvPicPr>
              <a:picLocks noChangeAspect="1"/>
            </p:cNvPicPr>
            <p:nvPr/>
          </p:nvPicPr>
          <p:blipFill rotWithShape="1">
            <a:blip r:embed="rId3">
              <a:duotone>
                <a:schemeClr val="accent6">
                  <a:shade val="45000"/>
                  <a:satMod val="135000"/>
                </a:schemeClr>
                <a:prstClr val="white"/>
              </a:duotone>
            </a:blip>
            <a:srcRect l="31752" t="28304" r="31867" b="30685"/>
            <a:stretch/>
          </p:blipFill>
          <p:spPr>
            <a:xfrm>
              <a:off x="7299504" y="3376800"/>
              <a:ext cx="351287" cy="396000"/>
            </a:xfrm>
            <a:prstGeom prst="rect">
              <a:avLst/>
            </a:prstGeom>
          </p:spPr>
        </p:pic>
        <p:sp>
          <p:nvSpPr>
            <p:cNvPr id="89" name="Rounded Rectangle 88"/>
            <p:cNvSpPr/>
            <p:nvPr/>
          </p:nvSpPr>
          <p:spPr>
            <a:xfrm>
              <a:off x="7428380" y="3340799"/>
              <a:ext cx="100800" cy="36000"/>
            </a:xfrm>
            <a:prstGeom prst="roundRect">
              <a:avLst/>
            </a:prstGeom>
            <a:solidFill>
              <a:srgbClr val="ACE1A3"/>
            </a:solidFill>
            <a:ln w="9525" cap="flat" cmpd="sng" algn="ctr">
              <a:solidFill>
                <a:srgbClr val="ACE1A3"/>
              </a:solid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sp>
          <p:nvSpPr>
            <p:cNvPr id="90" name="Rounded Rectangle 89"/>
            <p:cNvSpPr/>
            <p:nvPr/>
          </p:nvSpPr>
          <p:spPr>
            <a:xfrm rot="2400000">
              <a:off x="7338788" y="3424310"/>
              <a:ext cx="36000" cy="36000"/>
            </a:xfrm>
            <a:prstGeom prst="roundRect">
              <a:avLst/>
            </a:prstGeom>
            <a:solidFill>
              <a:srgbClr val="ACE1A3"/>
            </a:solidFill>
            <a:ln w="9525" cap="flat" cmpd="sng" algn="ctr">
              <a:solidFill>
                <a:srgbClr val="ACE1A3"/>
              </a:solid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sp>
          <p:nvSpPr>
            <p:cNvPr id="91" name="Rounded Rectangle 90"/>
            <p:cNvSpPr/>
            <p:nvPr/>
          </p:nvSpPr>
          <p:spPr>
            <a:xfrm rot="2400000">
              <a:off x="7567388" y="3424310"/>
              <a:ext cx="36000" cy="36000"/>
            </a:xfrm>
            <a:prstGeom prst="roundRect">
              <a:avLst/>
            </a:prstGeom>
            <a:solidFill>
              <a:srgbClr val="ACE1A3"/>
            </a:solidFill>
            <a:ln w="9525" cap="flat" cmpd="sng" algn="ctr">
              <a:solidFill>
                <a:srgbClr val="ACE1A3"/>
              </a:solid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grpSp>
      <p:grpSp>
        <p:nvGrpSpPr>
          <p:cNvPr id="92" name="Group 91"/>
          <p:cNvGrpSpPr/>
          <p:nvPr/>
        </p:nvGrpSpPr>
        <p:grpSpPr>
          <a:xfrm>
            <a:off x="6737792" y="4026609"/>
            <a:ext cx="396000" cy="396000"/>
            <a:chOff x="7229673" y="3303057"/>
            <a:chExt cx="487384" cy="487385"/>
          </a:xfrm>
        </p:grpSpPr>
        <p:sp>
          <p:nvSpPr>
            <p:cNvPr id="93" name="Rectangle 92"/>
            <p:cNvSpPr/>
            <p:nvPr/>
          </p:nvSpPr>
          <p:spPr>
            <a:xfrm>
              <a:off x="7229673" y="3303057"/>
              <a:ext cx="487384" cy="487385"/>
            </a:xfrm>
            <a:prstGeom prst="rect">
              <a:avLst/>
            </a:prstGeom>
            <a:solidFill>
              <a:srgbClr val="57C344"/>
            </a:solidFill>
            <a:ln w="9525" cap="flat" cmpd="sng" algn="ctr">
              <a:solidFill>
                <a:srgbClr val="ACE1A3"/>
              </a:solid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pic>
          <p:nvPicPr>
            <p:cNvPr id="94" name="Picture 93" descr="LBonDB-RGB-22.png"/>
            <p:cNvPicPr>
              <a:picLocks noChangeAspect="1"/>
            </p:cNvPicPr>
            <p:nvPr/>
          </p:nvPicPr>
          <p:blipFill rotWithShape="1">
            <a:blip r:embed="rId3">
              <a:duotone>
                <a:schemeClr val="accent6">
                  <a:shade val="45000"/>
                  <a:satMod val="135000"/>
                </a:schemeClr>
                <a:prstClr val="white"/>
              </a:duotone>
            </a:blip>
            <a:srcRect l="31752" t="28304" r="31867" b="30685"/>
            <a:stretch/>
          </p:blipFill>
          <p:spPr>
            <a:xfrm>
              <a:off x="7299504" y="3376800"/>
              <a:ext cx="351287" cy="396000"/>
            </a:xfrm>
            <a:prstGeom prst="rect">
              <a:avLst/>
            </a:prstGeom>
          </p:spPr>
        </p:pic>
        <p:sp>
          <p:nvSpPr>
            <p:cNvPr id="96" name="Rounded Rectangle 95"/>
            <p:cNvSpPr/>
            <p:nvPr/>
          </p:nvSpPr>
          <p:spPr>
            <a:xfrm>
              <a:off x="7428380" y="3340799"/>
              <a:ext cx="100800" cy="36000"/>
            </a:xfrm>
            <a:prstGeom prst="roundRect">
              <a:avLst/>
            </a:prstGeom>
            <a:solidFill>
              <a:srgbClr val="ACE1A3"/>
            </a:solidFill>
            <a:ln w="9525" cap="flat" cmpd="sng" algn="ctr">
              <a:solidFill>
                <a:srgbClr val="ACE1A3"/>
              </a:solid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sp>
          <p:nvSpPr>
            <p:cNvPr id="97" name="Rounded Rectangle 96"/>
            <p:cNvSpPr/>
            <p:nvPr/>
          </p:nvSpPr>
          <p:spPr>
            <a:xfrm rot="2400000">
              <a:off x="7338788" y="3424310"/>
              <a:ext cx="36000" cy="36000"/>
            </a:xfrm>
            <a:prstGeom prst="roundRect">
              <a:avLst/>
            </a:prstGeom>
            <a:solidFill>
              <a:srgbClr val="ACE1A3"/>
            </a:solidFill>
            <a:ln w="9525" cap="flat" cmpd="sng" algn="ctr">
              <a:solidFill>
                <a:srgbClr val="ACE1A3"/>
              </a:solid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sp>
          <p:nvSpPr>
            <p:cNvPr id="100" name="Rounded Rectangle 99"/>
            <p:cNvSpPr/>
            <p:nvPr/>
          </p:nvSpPr>
          <p:spPr>
            <a:xfrm rot="2400000">
              <a:off x="7567388" y="3424310"/>
              <a:ext cx="36000" cy="36000"/>
            </a:xfrm>
            <a:prstGeom prst="roundRect">
              <a:avLst/>
            </a:prstGeom>
            <a:solidFill>
              <a:srgbClr val="ACE1A3"/>
            </a:solidFill>
            <a:ln w="9525" cap="flat" cmpd="sng" algn="ctr">
              <a:solidFill>
                <a:srgbClr val="ACE1A3"/>
              </a:solid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grpSp>
      <p:sp>
        <p:nvSpPr>
          <p:cNvPr id="102" name="TextBox 101"/>
          <p:cNvSpPr txBox="1"/>
          <p:nvPr/>
        </p:nvSpPr>
        <p:spPr>
          <a:xfrm>
            <a:off x="6739988" y="4086729"/>
            <a:ext cx="396000" cy="292024"/>
          </a:xfrm>
          <a:prstGeom prst="rect">
            <a:avLst/>
          </a:prstGeom>
          <a:noFill/>
        </p:spPr>
        <p:txBody>
          <a:bodyPr wrap="square" lIns="90000" tIns="90000" rIns="72000" bIns="46800" rtlCol="0" anchor="ctr" anchorCtr="0">
            <a:spAutoFit/>
          </a:bodyPr>
          <a:lstStyle/>
          <a:p>
            <a:pPr marL="171450" marR="0" indent="-171450" algn="ctr" defTabSz="457200" rtl="0" eaLnBrk="1" fontAlgn="base" latinLnBrk="0" hangingPunct="1">
              <a:lnSpc>
                <a:spcPct val="100000"/>
              </a:lnSpc>
              <a:spcBef>
                <a:spcPts val="0"/>
              </a:spcBef>
              <a:spcAft>
                <a:spcPct val="0"/>
              </a:spcAft>
              <a:buClrTx/>
              <a:buSzTx/>
              <a:tabLst/>
            </a:pPr>
            <a:r>
              <a:rPr lang="en-US" sz="1000" dirty="0" smtClean="0">
                <a:solidFill>
                  <a:schemeClr val="bg1"/>
                </a:solidFill>
                <a:latin typeface="+mn-lt"/>
                <a:cs typeface="Nokia Pure Headline Light"/>
              </a:rPr>
              <a:t>1</a:t>
            </a:r>
            <a:endParaRPr lang="en-IN" sz="1200" dirty="0" err="1" smtClean="0">
              <a:solidFill>
                <a:schemeClr val="bg1"/>
              </a:solidFill>
              <a:latin typeface="+mn-lt"/>
              <a:cs typeface="Nokia Pure Headline Light"/>
            </a:endParaRPr>
          </a:p>
        </p:txBody>
      </p:sp>
      <p:sp>
        <p:nvSpPr>
          <p:cNvPr id="109" name="TextBox 108"/>
          <p:cNvSpPr txBox="1"/>
          <p:nvPr/>
        </p:nvSpPr>
        <p:spPr>
          <a:xfrm>
            <a:off x="3185862" y="4086729"/>
            <a:ext cx="396000" cy="292024"/>
          </a:xfrm>
          <a:prstGeom prst="rect">
            <a:avLst/>
          </a:prstGeom>
          <a:noFill/>
        </p:spPr>
        <p:txBody>
          <a:bodyPr wrap="square" lIns="90000" tIns="90000" rIns="72000" bIns="46800" rtlCol="0" anchor="ctr" anchorCtr="0">
            <a:spAutoFit/>
          </a:bodyPr>
          <a:lstStyle/>
          <a:p>
            <a:pPr marL="171450" marR="0" indent="-171450" algn="ctr" defTabSz="457200" rtl="0" eaLnBrk="1" fontAlgn="base" latinLnBrk="0" hangingPunct="1">
              <a:lnSpc>
                <a:spcPct val="100000"/>
              </a:lnSpc>
              <a:spcBef>
                <a:spcPts val="0"/>
              </a:spcBef>
              <a:spcAft>
                <a:spcPct val="0"/>
              </a:spcAft>
              <a:buClrTx/>
              <a:buSzTx/>
              <a:tabLst/>
            </a:pPr>
            <a:r>
              <a:rPr lang="en-US" sz="1000" dirty="0" smtClean="0">
                <a:solidFill>
                  <a:schemeClr val="bg1"/>
                </a:solidFill>
                <a:latin typeface="+mn-lt"/>
                <a:cs typeface="Nokia Pure Headline Light"/>
              </a:rPr>
              <a:t>0</a:t>
            </a:r>
            <a:endParaRPr lang="en-IN" sz="1200" dirty="0" err="1" smtClean="0">
              <a:solidFill>
                <a:schemeClr val="bg1"/>
              </a:solidFill>
              <a:latin typeface="+mn-lt"/>
              <a:cs typeface="Nokia Pure Headline Light"/>
            </a:endParaRPr>
          </a:p>
        </p:txBody>
      </p:sp>
      <p:sp>
        <p:nvSpPr>
          <p:cNvPr id="110" name="Isosceles Triangle 109"/>
          <p:cNvSpPr/>
          <p:nvPr/>
        </p:nvSpPr>
        <p:spPr>
          <a:xfrm rot="5400000">
            <a:off x="3588099" y="590852"/>
            <a:ext cx="133350" cy="114081"/>
          </a:xfrm>
          <a:prstGeom prst="triangle">
            <a:avLst/>
          </a:prstGeom>
          <a:solidFill>
            <a:srgbClr val="D9405A"/>
          </a:solidFill>
          <a:ln>
            <a:solidFill>
              <a:srgbClr val="EDA4B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76213" indent="-176213" algn="l" fontAlgn="auto">
              <a:spcBef>
                <a:spcPts val="0"/>
              </a:spcBef>
              <a:spcAft>
                <a:spcPts val="0"/>
              </a:spcAft>
            </a:pPr>
            <a:endParaRPr lang="en-IN" sz="1200" dirty="0" smtClean="0">
              <a:solidFill>
                <a:schemeClr val="bg1"/>
              </a:solidFill>
            </a:endParaRPr>
          </a:p>
        </p:txBody>
      </p:sp>
      <p:sp>
        <p:nvSpPr>
          <p:cNvPr id="111" name="Isosceles Triangle 110"/>
          <p:cNvSpPr/>
          <p:nvPr/>
        </p:nvSpPr>
        <p:spPr>
          <a:xfrm rot="16200000">
            <a:off x="6594129" y="600377"/>
            <a:ext cx="133350" cy="114081"/>
          </a:xfrm>
          <a:prstGeom prst="triangle">
            <a:avLst/>
          </a:prstGeom>
          <a:solidFill>
            <a:srgbClr val="D9405A"/>
          </a:solidFill>
          <a:ln>
            <a:solidFill>
              <a:srgbClr val="EDA4B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76213" indent="-176213" algn="l" fontAlgn="auto">
              <a:spcBef>
                <a:spcPts val="0"/>
              </a:spcBef>
              <a:spcAft>
                <a:spcPts val="0"/>
              </a:spcAft>
            </a:pPr>
            <a:endParaRPr lang="en-IN" sz="1200" dirty="0" smtClean="0">
              <a:solidFill>
                <a:schemeClr val="bg1"/>
              </a:solidFill>
            </a:endParaRPr>
          </a:p>
        </p:txBody>
      </p:sp>
      <p:sp>
        <p:nvSpPr>
          <p:cNvPr id="113" name="Isosceles Triangle 112"/>
          <p:cNvSpPr/>
          <p:nvPr/>
        </p:nvSpPr>
        <p:spPr>
          <a:xfrm rot="5400000">
            <a:off x="7146535" y="600377"/>
            <a:ext cx="133350" cy="114081"/>
          </a:xfrm>
          <a:prstGeom prst="triangle">
            <a:avLst/>
          </a:prstGeom>
          <a:solidFill>
            <a:srgbClr val="D9405A"/>
          </a:solidFill>
          <a:ln>
            <a:solidFill>
              <a:srgbClr val="EDA4B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76213" indent="-176213" algn="l" fontAlgn="auto">
              <a:spcBef>
                <a:spcPts val="0"/>
              </a:spcBef>
              <a:spcAft>
                <a:spcPts val="0"/>
              </a:spcAft>
            </a:pPr>
            <a:endParaRPr lang="en-IN" sz="1200" dirty="0" smtClean="0">
              <a:solidFill>
                <a:schemeClr val="bg1"/>
              </a:solidFill>
            </a:endParaRPr>
          </a:p>
        </p:txBody>
      </p:sp>
      <p:sp>
        <p:nvSpPr>
          <p:cNvPr id="115" name="Isosceles Triangle 114"/>
          <p:cNvSpPr/>
          <p:nvPr/>
        </p:nvSpPr>
        <p:spPr>
          <a:xfrm rot="5400000">
            <a:off x="3596973" y="4296109"/>
            <a:ext cx="133350" cy="114081"/>
          </a:xfrm>
          <a:prstGeom prst="triangle">
            <a:avLst/>
          </a:prstGeom>
          <a:solidFill>
            <a:srgbClr val="57C344"/>
          </a:solidFill>
          <a:ln>
            <a:solidFill>
              <a:srgbClr val="ACE1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76213" indent="-176213" algn="l" fontAlgn="auto">
              <a:spcBef>
                <a:spcPts val="0"/>
              </a:spcBef>
              <a:spcAft>
                <a:spcPts val="0"/>
              </a:spcAft>
            </a:pPr>
            <a:endParaRPr lang="en-IN" sz="1200" dirty="0" smtClean="0">
              <a:solidFill>
                <a:schemeClr val="bg1"/>
              </a:solidFill>
            </a:endParaRPr>
          </a:p>
        </p:txBody>
      </p:sp>
      <p:sp>
        <p:nvSpPr>
          <p:cNvPr id="118" name="Isosceles Triangle 117"/>
          <p:cNvSpPr/>
          <p:nvPr/>
        </p:nvSpPr>
        <p:spPr>
          <a:xfrm rot="16200000">
            <a:off x="6594125" y="4305634"/>
            <a:ext cx="133350" cy="114081"/>
          </a:xfrm>
          <a:prstGeom prst="triangle">
            <a:avLst/>
          </a:prstGeom>
          <a:solidFill>
            <a:srgbClr val="57C344"/>
          </a:solidFill>
          <a:ln>
            <a:solidFill>
              <a:srgbClr val="ACE1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76213" indent="-176213" algn="l" fontAlgn="auto">
              <a:spcBef>
                <a:spcPts val="0"/>
              </a:spcBef>
              <a:spcAft>
                <a:spcPts val="0"/>
              </a:spcAft>
            </a:pPr>
            <a:endParaRPr lang="en-IN" sz="1200" dirty="0" smtClean="0">
              <a:solidFill>
                <a:schemeClr val="bg1"/>
              </a:solidFill>
            </a:endParaRPr>
          </a:p>
        </p:txBody>
      </p:sp>
      <p:sp>
        <p:nvSpPr>
          <p:cNvPr id="119" name="Isosceles Triangle 118"/>
          <p:cNvSpPr/>
          <p:nvPr/>
        </p:nvSpPr>
        <p:spPr>
          <a:xfrm rot="5400000">
            <a:off x="7146531" y="4305634"/>
            <a:ext cx="133350" cy="114081"/>
          </a:xfrm>
          <a:prstGeom prst="triangle">
            <a:avLst/>
          </a:prstGeom>
          <a:solidFill>
            <a:srgbClr val="57C344"/>
          </a:solidFill>
          <a:ln>
            <a:solidFill>
              <a:srgbClr val="ACE1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76213" indent="-176213" algn="l" fontAlgn="auto">
              <a:spcBef>
                <a:spcPts val="0"/>
              </a:spcBef>
              <a:spcAft>
                <a:spcPts val="0"/>
              </a:spcAft>
            </a:pPr>
            <a:endParaRPr lang="en-IN" sz="1200" dirty="0" smtClean="0">
              <a:solidFill>
                <a:schemeClr val="bg1"/>
              </a:solidFill>
            </a:endParaRPr>
          </a:p>
        </p:txBody>
      </p:sp>
      <p:pic>
        <p:nvPicPr>
          <p:cNvPr id="121" name="Picture 120" descr="WHonDB-RGB-33.png"/>
          <p:cNvPicPr>
            <a:picLocks noChangeAspect="1"/>
          </p:cNvPicPr>
          <p:nvPr/>
        </p:nvPicPr>
        <p:blipFill rotWithShape="1">
          <a:blip r:embed="rId4"/>
          <a:srcRect l="8279" t="4176" r="8318" b="4838"/>
          <a:stretch/>
        </p:blipFill>
        <p:spPr>
          <a:xfrm>
            <a:off x="4220081" y="1078602"/>
            <a:ext cx="300252" cy="327546"/>
          </a:xfrm>
          <a:prstGeom prst="rect">
            <a:avLst/>
          </a:prstGeom>
        </p:spPr>
      </p:pic>
      <p:pic>
        <p:nvPicPr>
          <p:cNvPr id="122" name="Picture 121" descr="WHonDB-RGB-55.png"/>
          <p:cNvPicPr>
            <a:picLocks noChangeAspect="1"/>
          </p:cNvPicPr>
          <p:nvPr/>
        </p:nvPicPr>
        <p:blipFill>
          <a:blip r:embed="rId5"/>
          <a:stretch>
            <a:fillRect/>
          </a:stretch>
        </p:blipFill>
        <p:spPr>
          <a:xfrm>
            <a:off x="5097671" y="3913752"/>
            <a:ext cx="360000" cy="360000"/>
          </a:xfrm>
          <a:prstGeom prst="rect">
            <a:avLst/>
          </a:prstGeom>
        </p:spPr>
      </p:pic>
      <p:grpSp>
        <p:nvGrpSpPr>
          <p:cNvPr id="123" name="Group 122"/>
          <p:cNvGrpSpPr/>
          <p:nvPr/>
        </p:nvGrpSpPr>
        <p:grpSpPr>
          <a:xfrm>
            <a:off x="4174189" y="2207307"/>
            <a:ext cx="312806" cy="167653"/>
            <a:chOff x="7079657" y="2746800"/>
            <a:chExt cx="360000" cy="360000"/>
          </a:xfrm>
        </p:grpSpPr>
        <p:pic>
          <p:nvPicPr>
            <p:cNvPr id="124" name="Picture 123" descr="WHonDB-RGB-02.png"/>
            <p:cNvPicPr>
              <a:picLocks noChangeAspect="1"/>
            </p:cNvPicPr>
            <p:nvPr/>
          </p:nvPicPr>
          <p:blipFill>
            <a:blip r:embed="rId6"/>
            <a:stretch>
              <a:fillRect/>
            </a:stretch>
          </p:blipFill>
          <p:spPr>
            <a:xfrm>
              <a:off x="7079657" y="2746800"/>
              <a:ext cx="360000" cy="360000"/>
            </a:xfrm>
            <a:prstGeom prst="rect">
              <a:avLst/>
            </a:prstGeom>
          </p:spPr>
        </p:pic>
        <p:pic>
          <p:nvPicPr>
            <p:cNvPr id="125" name="Picture 124" descr="WHonDB-RGB-65.png"/>
            <p:cNvPicPr>
              <a:picLocks noChangeAspect="1"/>
            </p:cNvPicPr>
            <p:nvPr/>
          </p:nvPicPr>
          <p:blipFill rotWithShape="1">
            <a:blip r:embed="rId7"/>
            <a:srcRect l="67632" t="36266" r="5" b="38236"/>
            <a:stretch/>
          </p:blipFill>
          <p:spPr>
            <a:xfrm>
              <a:off x="7201404" y="2813822"/>
              <a:ext cx="116506" cy="91793"/>
            </a:xfrm>
            <a:prstGeom prst="rect">
              <a:avLst/>
            </a:prstGeom>
          </p:spPr>
        </p:pic>
      </p:grpSp>
      <p:sp>
        <p:nvSpPr>
          <p:cNvPr id="126" name="Flowchart: Off-page Connector 125">
            <a:hlinkClick r:id="" action="ppaction://noaction"/>
          </p:cNvPr>
          <p:cNvSpPr/>
          <p:nvPr/>
        </p:nvSpPr>
        <p:spPr>
          <a:xfrm>
            <a:off x="3915210" y="3479834"/>
            <a:ext cx="900000" cy="900000"/>
          </a:xfrm>
          <a:prstGeom prst="flowChartOffpageConnector">
            <a:avLst/>
          </a:prstGeom>
          <a:solidFill>
            <a:schemeClr val="tx1"/>
          </a:solidFill>
          <a:ln>
            <a:noFill/>
          </a:ln>
          <a:effectLst>
            <a:glow rad="139700">
              <a:schemeClr val="accent6">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90000" bIns="90000"/>
          <a:lstStyle/>
          <a:p>
            <a:r>
              <a:rPr lang="en-US" sz="1150" dirty="0" smtClean="0">
                <a:solidFill>
                  <a:schemeClr val="bg1"/>
                </a:solidFill>
                <a:cs typeface="Arial" panose="020B0604020202020204" pitchFamily="34" charset="0"/>
              </a:rPr>
              <a:t>MT /UT Run &amp; Code Coverage</a:t>
            </a:r>
            <a:endParaRPr lang="en-US" sz="1150" dirty="0">
              <a:solidFill>
                <a:schemeClr val="bg1"/>
              </a:solidFill>
              <a:cs typeface="Arial" panose="020B0604020202020204" pitchFamily="34" charset="0"/>
            </a:endParaRPr>
          </a:p>
        </p:txBody>
      </p:sp>
      <p:sp>
        <p:nvSpPr>
          <p:cNvPr id="127" name="Flowchart: Off-page Connector 126">
            <a:hlinkClick r:id="" action="ppaction://noaction"/>
          </p:cNvPr>
          <p:cNvSpPr/>
          <p:nvPr/>
        </p:nvSpPr>
        <p:spPr>
          <a:xfrm>
            <a:off x="966794" y="1895144"/>
            <a:ext cx="1006625" cy="900000"/>
          </a:xfrm>
          <a:prstGeom prst="flowChartOffpageConnector">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0000" bIns="90000"/>
          <a:lstStyle/>
          <a:p>
            <a:pPr algn="ctr"/>
            <a:r>
              <a:rPr lang="en-US" sz="1200" dirty="0" smtClean="0">
                <a:solidFill>
                  <a:srgbClr val="FFFFFF"/>
                </a:solidFill>
                <a:cs typeface="Arial" panose="020B0604020202020204" pitchFamily="34" charset="0"/>
              </a:rPr>
              <a:t>Static code </a:t>
            </a:r>
          </a:p>
          <a:p>
            <a:pPr algn="ctr"/>
            <a:r>
              <a:rPr lang="en-US" sz="1200" dirty="0" smtClean="0">
                <a:solidFill>
                  <a:srgbClr val="FFFFFF"/>
                </a:solidFill>
                <a:cs typeface="Arial" panose="020B0604020202020204" pitchFamily="34" charset="0"/>
              </a:rPr>
              <a:t>analysis</a:t>
            </a:r>
            <a:endParaRPr lang="en-US" sz="1200" dirty="0">
              <a:solidFill>
                <a:srgbClr val="FFFFFF"/>
              </a:solidFill>
              <a:cs typeface="Arial" panose="020B0604020202020204" pitchFamily="34" charset="0"/>
            </a:endParaRPr>
          </a:p>
        </p:txBody>
      </p:sp>
      <p:sp>
        <p:nvSpPr>
          <p:cNvPr id="128" name="Rounded Rectangle 127"/>
          <p:cNvSpPr/>
          <p:nvPr/>
        </p:nvSpPr>
        <p:spPr>
          <a:xfrm>
            <a:off x="858796" y="1406126"/>
            <a:ext cx="1174325" cy="431703"/>
          </a:xfrm>
          <a:prstGeom prst="round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Developer </a:t>
            </a:r>
          </a:p>
          <a:p>
            <a:pPr algn="ctr"/>
            <a:r>
              <a:rPr lang="en-US" sz="1200" b="1" dirty="0" smtClean="0"/>
              <a:t>Local Repo</a:t>
            </a:r>
            <a:endParaRPr lang="en-US" sz="1200" b="1" dirty="0"/>
          </a:p>
        </p:txBody>
      </p:sp>
      <p:pic>
        <p:nvPicPr>
          <p:cNvPr id="129"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56970" y="702707"/>
            <a:ext cx="974725" cy="750888"/>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129"/>
          <p:cNvPicPr>
            <a:picLocks noChangeAspect="1"/>
          </p:cNvPicPr>
          <p:nvPr/>
        </p:nvPicPr>
        <p:blipFill>
          <a:blip r:embed="rId9"/>
          <a:stretch>
            <a:fillRect/>
          </a:stretch>
        </p:blipFill>
        <p:spPr>
          <a:xfrm rot="161580">
            <a:off x="1268812" y="809500"/>
            <a:ext cx="563959" cy="329976"/>
          </a:xfrm>
          <a:prstGeom prst="rect">
            <a:avLst/>
          </a:prstGeom>
        </p:spPr>
      </p:pic>
      <p:sp>
        <p:nvSpPr>
          <p:cNvPr id="131" name="Flowchart: Off-page Connector 130">
            <a:hlinkClick r:id="" action="ppaction://noaction"/>
          </p:cNvPr>
          <p:cNvSpPr/>
          <p:nvPr/>
        </p:nvSpPr>
        <p:spPr>
          <a:xfrm>
            <a:off x="958908" y="2815204"/>
            <a:ext cx="1006624" cy="900000"/>
          </a:xfrm>
          <a:prstGeom prst="flowChartOffpageConnector">
            <a:avLst/>
          </a:prstGeom>
          <a:solidFill>
            <a:srgbClr val="65728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0000" bIns="90000"/>
          <a:lstStyle/>
          <a:p>
            <a:pPr algn="ctr"/>
            <a:r>
              <a:rPr lang="en-US" sz="1200" dirty="0" smtClean="0">
                <a:solidFill>
                  <a:srgbClr val="FFFFFF"/>
                </a:solidFill>
                <a:cs typeface="Arial" panose="020B0604020202020204" pitchFamily="34" charset="0"/>
              </a:rPr>
              <a:t>Code Complexity, Duplication MT&amp; </a:t>
            </a:r>
            <a:r>
              <a:rPr lang="en-US" sz="1200" dirty="0" err="1" smtClean="0">
                <a:solidFill>
                  <a:srgbClr val="FFFFFF"/>
                </a:solidFill>
                <a:cs typeface="Arial" panose="020B0604020202020204" pitchFamily="34" charset="0"/>
              </a:rPr>
              <a:t>Ccov</a:t>
            </a:r>
            <a:endParaRPr lang="en-US" sz="1200" dirty="0">
              <a:solidFill>
                <a:srgbClr val="FFFFFF"/>
              </a:solidFill>
              <a:cs typeface="Arial" panose="020B0604020202020204" pitchFamily="34" charset="0"/>
            </a:endParaRPr>
          </a:p>
        </p:txBody>
      </p:sp>
      <p:sp>
        <p:nvSpPr>
          <p:cNvPr id="132" name="Pentagon 131">
            <a:hlinkClick r:id="" action="ppaction://noaction"/>
          </p:cNvPr>
          <p:cNvSpPr/>
          <p:nvPr/>
        </p:nvSpPr>
        <p:spPr>
          <a:xfrm>
            <a:off x="1111338" y="3750581"/>
            <a:ext cx="948689" cy="792000"/>
          </a:xfrm>
          <a:prstGeom prst="homePlat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tIns="90000" bIns="90000"/>
          <a:lstStyle/>
          <a:p>
            <a:pPr algn="ctr"/>
            <a:r>
              <a:rPr lang="en-US" sz="1200" dirty="0" smtClean="0">
                <a:solidFill>
                  <a:srgbClr val="FFFFFF"/>
                </a:solidFill>
                <a:cs typeface="Arial" panose="020B0604020202020204" pitchFamily="34" charset="0"/>
              </a:rPr>
              <a:t>SubmitGerrit Review</a:t>
            </a:r>
            <a:endParaRPr lang="en-US" sz="1200" dirty="0">
              <a:solidFill>
                <a:srgbClr val="FFFFFF"/>
              </a:solidFill>
              <a:cs typeface="Arial" panose="020B0604020202020204" pitchFamily="34" charset="0"/>
            </a:endParaRPr>
          </a:p>
        </p:txBody>
      </p:sp>
      <p:sp>
        <p:nvSpPr>
          <p:cNvPr id="133" name="Round Single Corner Rectangle 24"/>
          <p:cNvSpPr/>
          <p:nvPr/>
        </p:nvSpPr>
        <p:spPr>
          <a:xfrm rot="16200000">
            <a:off x="-1303297" y="2315384"/>
            <a:ext cx="3780000" cy="396000"/>
          </a:xfrm>
          <a:prstGeom prst="rect">
            <a:avLst/>
          </a:prstGeom>
          <a:solidFill>
            <a:srgbClr val="657281"/>
          </a:solidFill>
          <a:ln>
            <a:solidFill>
              <a:srgbClr val="65728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sz="1600" b="1" dirty="0" smtClean="0">
                <a:solidFill>
                  <a:srgbClr val="B9BEC4"/>
                </a:solidFill>
                <a:cs typeface="Arial"/>
              </a:rPr>
              <a:t>Eclipse Pre-check</a:t>
            </a:r>
            <a:endParaRPr lang="en-US" sz="1600" b="1" dirty="0">
              <a:solidFill>
                <a:srgbClr val="B9BEC4"/>
              </a:solidFill>
              <a:cs typeface="Arial"/>
            </a:endParaRPr>
          </a:p>
        </p:txBody>
      </p:sp>
      <p:grpSp>
        <p:nvGrpSpPr>
          <p:cNvPr id="134" name="Group 133"/>
          <p:cNvGrpSpPr/>
          <p:nvPr/>
        </p:nvGrpSpPr>
        <p:grpSpPr>
          <a:xfrm>
            <a:off x="388958" y="590902"/>
            <a:ext cx="396000" cy="396000"/>
            <a:chOff x="7229673" y="3303057"/>
            <a:chExt cx="487384" cy="487385"/>
          </a:xfrm>
        </p:grpSpPr>
        <p:sp>
          <p:nvSpPr>
            <p:cNvPr id="135" name="Rectangle 134"/>
            <p:cNvSpPr/>
            <p:nvPr/>
          </p:nvSpPr>
          <p:spPr>
            <a:xfrm>
              <a:off x="7229673" y="3303057"/>
              <a:ext cx="487384" cy="487385"/>
            </a:xfrm>
            <a:prstGeom prst="rect">
              <a:avLst/>
            </a:prstGeom>
            <a:solidFill>
              <a:srgbClr val="D9405A"/>
            </a:solidFill>
            <a:ln w="9525" cap="flat" cmpd="sng" algn="ctr">
              <a:solidFill>
                <a:srgbClr val="EDA4B0"/>
              </a:solid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pic>
          <p:nvPicPr>
            <p:cNvPr id="136" name="Picture 135" descr="LBonDB-RGB-22.png"/>
            <p:cNvPicPr>
              <a:picLocks noChangeAspect="1"/>
            </p:cNvPicPr>
            <p:nvPr/>
          </p:nvPicPr>
          <p:blipFill rotWithShape="1">
            <a:blip r:embed="rId3">
              <a:duotone>
                <a:schemeClr val="accent4">
                  <a:shade val="45000"/>
                  <a:satMod val="135000"/>
                </a:schemeClr>
                <a:prstClr val="white"/>
              </a:duotone>
            </a:blip>
            <a:srcRect l="31752" t="28304" r="31867" b="30685"/>
            <a:stretch/>
          </p:blipFill>
          <p:spPr>
            <a:xfrm>
              <a:off x="7299504" y="3376800"/>
              <a:ext cx="351287" cy="396000"/>
            </a:xfrm>
            <a:prstGeom prst="rect">
              <a:avLst/>
            </a:prstGeom>
          </p:spPr>
        </p:pic>
        <p:sp>
          <p:nvSpPr>
            <p:cNvPr id="137" name="Rounded Rectangle 136"/>
            <p:cNvSpPr/>
            <p:nvPr/>
          </p:nvSpPr>
          <p:spPr>
            <a:xfrm>
              <a:off x="7428380" y="3340799"/>
              <a:ext cx="100800" cy="36000"/>
            </a:xfrm>
            <a:prstGeom prst="roundRect">
              <a:avLst/>
            </a:prstGeom>
            <a:solidFill>
              <a:srgbClr val="EDA4B0"/>
            </a:solidFill>
            <a:ln w="9525" cap="flat" cmpd="sng" algn="ctr">
              <a:no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sp>
          <p:nvSpPr>
            <p:cNvPr id="138" name="Rounded Rectangle 137"/>
            <p:cNvSpPr/>
            <p:nvPr/>
          </p:nvSpPr>
          <p:spPr>
            <a:xfrm rot="2400000">
              <a:off x="7338788" y="3424310"/>
              <a:ext cx="36000" cy="36000"/>
            </a:xfrm>
            <a:prstGeom prst="roundRect">
              <a:avLst/>
            </a:prstGeom>
            <a:solidFill>
              <a:srgbClr val="EDA4B0"/>
            </a:solidFill>
            <a:ln w="9525" cap="flat" cmpd="sng" algn="ctr">
              <a:no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sp>
          <p:nvSpPr>
            <p:cNvPr id="139" name="Rounded Rectangle 138"/>
            <p:cNvSpPr/>
            <p:nvPr/>
          </p:nvSpPr>
          <p:spPr>
            <a:xfrm rot="2400000">
              <a:off x="7567388" y="3424310"/>
              <a:ext cx="36000" cy="36000"/>
            </a:xfrm>
            <a:prstGeom prst="roundRect">
              <a:avLst/>
            </a:prstGeom>
            <a:solidFill>
              <a:srgbClr val="EDA4B0"/>
            </a:solidFill>
            <a:ln w="9525" cap="flat" cmpd="sng" algn="ctr">
              <a:no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grpSp>
      <p:sp>
        <p:nvSpPr>
          <p:cNvPr id="140" name="TextBox 139"/>
          <p:cNvSpPr txBox="1"/>
          <p:nvPr/>
        </p:nvSpPr>
        <p:spPr>
          <a:xfrm>
            <a:off x="458588" y="665827"/>
            <a:ext cx="173720" cy="292024"/>
          </a:xfrm>
          <a:prstGeom prst="rect">
            <a:avLst/>
          </a:prstGeom>
          <a:noFill/>
        </p:spPr>
        <p:txBody>
          <a:bodyPr wrap="square" lIns="90000" tIns="90000" rIns="72000" bIns="46800" rtlCol="0">
            <a:spAutoFit/>
          </a:bodyPr>
          <a:lstStyle/>
          <a:p>
            <a:pPr marL="171450" marR="0" indent="-171450" algn="l" defTabSz="457200" rtl="0" eaLnBrk="1" fontAlgn="base" latinLnBrk="0" hangingPunct="1">
              <a:lnSpc>
                <a:spcPct val="100000"/>
              </a:lnSpc>
              <a:spcBef>
                <a:spcPts val="0"/>
              </a:spcBef>
              <a:spcAft>
                <a:spcPct val="0"/>
              </a:spcAft>
              <a:buClrTx/>
              <a:buSzTx/>
              <a:tabLst/>
            </a:pPr>
            <a:r>
              <a:rPr lang="en-US" sz="1000" dirty="0" smtClean="0">
                <a:solidFill>
                  <a:schemeClr val="bg1"/>
                </a:solidFill>
                <a:latin typeface="+mn-lt"/>
                <a:cs typeface="Nokia Pure Headline Light"/>
              </a:rPr>
              <a:t>0</a:t>
            </a:r>
            <a:endParaRPr lang="en-IN" sz="1200" dirty="0" err="1" smtClean="0">
              <a:solidFill>
                <a:schemeClr val="bg1"/>
              </a:solidFill>
              <a:latin typeface="+mn-lt"/>
              <a:cs typeface="Nokia Pure Headline Light"/>
            </a:endParaRPr>
          </a:p>
        </p:txBody>
      </p:sp>
      <p:grpSp>
        <p:nvGrpSpPr>
          <p:cNvPr id="141" name="Group 140"/>
          <p:cNvGrpSpPr/>
          <p:nvPr/>
        </p:nvGrpSpPr>
        <p:grpSpPr>
          <a:xfrm>
            <a:off x="388958" y="4046659"/>
            <a:ext cx="396000" cy="396000"/>
            <a:chOff x="7229673" y="3303057"/>
            <a:chExt cx="487384" cy="487385"/>
          </a:xfrm>
        </p:grpSpPr>
        <p:sp>
          <p:nvSpPr>
            <p:cNvPr id="142" name="Rectangle 141"/>
            <p:cNvSpPr/>
            <p:nvPr/>
          </p:nvSpPr>
          <p:spPr>
            <a:xfrm>
              <a:off x="7229673" y="3303057"/>
              <a:ext cx="487384" cy="487385"/>
            </a:xfrm>
            <a:prstGeom prst="rect">
              <a:avLst/>
            </a:prstGeom>
            <a:solidFill>
              <a:srgbClr val="57C344"/>
            </a:solidFill>
            <a:ln w="9525" cap="flat" cmpd="sng" algn="ctr">
              <a:solidFill>
                <a:srgbClr val="ACE1A3"/>
              </a:solid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pic>
          <p:nvPicPr>
            <p:cNvPr id="143" name="Picture 142" descr="LBonDB-RGB-22.png"/>
            <p:cNvPicPr>
              <a:picLocks noChangeAspect="1"/>
            </p:cNvPicPr>
            <p:nvPr/>
          </p:nvPicPr>
          <p:blipFill rotWithShape="1">
            <a:blip r:embed="rId3">
              <a:duotone>
                <a:schemeClr val="accent6">
                  <a:shade val="45000"/>
                  <a:satMod val="135000"/>
                </a:schemeClr>
                <a:prstClr val="white"/>
              </a:duotone>
            </a:blip>
            <a:srcRect l="31752" t="28304" r="31867" b="30685"/>
            <a:stretch/>
          </p:blipFill>
          <p:spPr>
            <a:xfrm>
              <a:off x="7299504" y="3376800"/>
              <a:ext cx="351287" cy="396000"/>
            </a:xfrm>
            <a:prstGeom prst="rect">
              <a:avLst/>
            </a:prstGeom>
          </p:spPr>
        </p:pic>
        <p:sp>
          <p:nvSpPr>
            <p:cNvPr id="144" name="Rounded Rectangle 143"/>
            <p:cNvSpPr/>
            <p:nvPr/>
          </p:nvSpPr>
          <p:spPr>
            <a:xfrm>
              <a:off x="7428380" y="3340799"/>
              <a:ext cx="100800" cy="36000"/>
            </a:xfrm>
            <a:prstGeom prst="roundRect">
              <a:avLst/>
            </a:prstGeom>
            <a:solidFill>
              <a:srgbClr val="ACE1A3"/>
            </a:solidFill>
            <a:ln w="9525" cap="flat" cmpd="sng" algn="ctr">
              <a:solidFill>
                <a:srgbClr val="ACE1A3"/>
              </a:solid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sp>
          <p:nvSpPr>
            <p:cNvPr id="145" name="Rounded Rectangle 144"/>
            <p:cNvSpPr/>
            <p:nvPr/>
          </p:nvSpPr>
          <p:spPr>
            <a:xfrm rot="2400000">
              <a:off x="7338788" y="3424310"/>
              <a:ext cx="36000" cy="36000"/>
            </a:xfrm>
            <a:prstGeom prst="roundRect">
              <a:avLst/>
            </a:prstGeom>
            <a:solidFill>
              <a:srgbClr val="ACE1A3"/>
            </a:solidFill>
            <a:ln w="9525" cap="flat" cmpd="sng" algn="ctr">
              <a:solidFill>
                <a:srgbClr val="ACE1A3"/>
              </a:solid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sp>
          <p:nvSpPr>
            <p:cNvPr id="146" name="Rounded Rectangle 145"/>
            <p:cNvSpPr/>
            <p:nvPr/>
          </p:nvSpPr>
          <p:spPr>
            <a:xfrm rot="2400000">
              <a:off x="7567388" y="3424310"/>
              <a:ext cx="36000" cy="36000"/>
            </a:xfrm>
            <a:prstGeom prst="roundRect">
              <a:avLst/>
            </a:prstGeom>
            <a:solidFill>
              <a:srgbClr val="ACE1A3"/>
            </a:solidFill>
            <a:ln w="9525" cap="flat" cmpd="sng" algn="ctr">
              <a:solidFill>
                <a:srgbClr val="ACE1A3"/>
              </a:solidFill>
              <a:prstDash val="solid"/>
            </a:ln>
            <a:effectLst/>
          </p:spPr>
          <p:txBody>
            <a:bodyPr tIns="90000" bIns="90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srgbClr val="A8BBC0"/>
                </a:solidFill>
                <a:effectLst/>
                <a:uLnTx/>
                <a:uFillTx/>
                <a:latin typeface="Nokia Pure Text Light"/>
                <a:ea typeface="+mn-ea"/>
                <a:cs typeface="+mn-cs"/>
              </a:endParaRPr>
            </a:p>
          </p:txBody>
        </p:sp>
      </p:grpSp>
      <p:sp>
        <p:nvSpPr>
          <p:cNvPr id="147" name="TextBox 146"/>
          <p:cNvSpPr txBox="1"/>
          <p:nvPr/>
        </p:nvSpPr>
        <p:spPr>
          <a:xfrm>
            <a:off x="388543" y="4089023"/>
            <a:ext cx="396000" cy="292024"/>
          </a:xfrm>
          <a:prstGeom prst="rect">
            <a:avLst/>
          </a:prstGeom>
          <a:noFill/>
        </p:spPr>
        <p:txBody>
          <a:bodyPr wrap="square" lIns="90000" tIns="90000" rIns="72000" bIns="46800" rtlCol="0" anchor="ctr" anchorCtr="0">
            <a:spAutoFit/>
          </a:bodyPr>
          <a:lstStyle/>
          <a:p>
            <a:pPr marL="171450" marR="0" indent="-171450" algn="ctr" defTabSz="457200" rtl="0" eaLnBrk="1" fontAlgn="base" latinLnBrk="0" hangingPunct="1">
              <a:lnSpc>
                <a:spcPct val="100000"/>
              </a:lnSpc>
              <a:spcBef>
                <a:spcPts val="0"/>
              </a:spcBef>
              <a:spcAft>
                <a:spcPct val="0"/>
              </a:spcAft>
              <a:buClrTx/>
              <a:buSzTx/>
              <a:tabLst/>
            </a:pPr>
            <a:r>
              <a:rPr lang="en-US" sz="1000" dirty="0" smtClean="0">
                <a:solidFill>
                  <a:schemeClr val="bg1"/>
                </a:solidFill>
                <a:latin typeface="+mn-lt"/>
                <a:cs typeface="Nokia Pure Headline Light"/>
              </a:rPr>
              <a:t>0</a:t>
            </a:r>
            <a:endParaRPr lang="en-IN" sz="1200" dirty="0" err="1" smtClean="0">
              <a:solidFill>
                <a:schemeClr val="bg1"/>
              </a:solidFill>
              <a:latin typeface="+mn-lt"/>
              <a:cs typeface="Nokia Pure Headline Light"/>
            </a:endParaRPr>
          </a:p>
        </p:txBody>
      </p:sp>
      <p:sp>
        <p:nvSpPr>
          <p:cNvPr id="148" name="Isosceles Triangle 147"/>
          <p:cNvSpPr/>
          <p:nvPr/>
        </p:nvSpPr>
        <p:spPr>
          <a:xfrm rot="5400000">
            <a:off x="799654" y="593146"/>
            <a:ext cx="133350" cy="114081"/>
          </a:xfrm>
          <a:prstGeom prst="triangle">
            <a:avLst/>
          </a:prstGeom>
          <a:solidFill>
            <a:srgbClr val="D9405A"/>
          </a:solidFill>
          <a:ln>
            <a:solidFill>
              <a:srgbClr val="EDA4B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76213" indent="-176213" algn="l" fontAlgn="auto">
              <a:spcBef>
                <a:spcPts val="0"/>
              </a:spcBef>
              <a:spcAft>
                <a:spcPts val="0"/>
              </a:spcAft>
            </a:pPr>
            <a:endParaRPr lang="en-IN" sz="1200" dirty="0" smtClean="0">
              <a:solidFill>
                <a:schemeClr val="bg1"/>
              </a:solidFill>
            </a:endParaRPr>
          </a:p>
        </p:txBody>
      </p:sp>
      <p:sp>
        <p:nvSpPr>
          <p:cNvPr id="149" name="Isosceles Triangle 148"/>
          <p:cNvSpPr/>
          <p:nvPr/>
        </p:nvSpPr>
        <p:spPr>
          <a:xfrm rot="5400000">
            <a:off x="799654" y="4316159"/>
            <a:ext cx="133350" cy="114081"/>
          </a:xfrm>
          <a:prstGeom prst="triangle">
            <a:avLst/>
          </a:prstGeom>
          <a:solidFill>
            <a:srgbClr val="57C344"/>
          </a:solidFill>
          <a:ln>
            <a:solidFill>
              <a:srgbClr val="ACE1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76213" indent="-176213" algn="l" fontAlgn="auto">
              <a:spcBef>
                <a:spcPts val="0"/>
              </a:spcBef>
              <a:spcAft>
                <a:spcPts val="0"/>
              </a:spcAft>
            </a:pPr>
            <a:endParaRPr lang="en-IN" sz="1200" dirty="0" smtClean="0">
              <a:solidFill>
                <a:schemeClr val="bg1"/>
              </a:solidFill>
            </a:endParaRPr>
          </a:p>
        </p:txBody>
      </p:sp>
      <p:grpSp>
        <p:nvGrpSpPr>
          <p:cNvPr id="150" name="Group 149"/>
          <p:cNvGrpSpPr/>
          <p:nvPr/>
        </p:nvGrpSpPr>
        <p:grpSpPr>
          <a:xfrm>
            <a:off x="1293817" y="2431899"/>
            <a:ext cx="312806" cy="167653"/>
            <a:chOff x="7079657" y="2746800"/>
            <a:chExt cx="360000" cy="360000"/>
          </a:xfrm>
        </p:grpSpPr>
        <p:pic>
          <p:nvPicPr>
            <p:cNvPr id="151" name="Picture 150" descr="WHonDB-RGB-02.png"/>
            <p:cNvPicPr>
              <a:picLocks noChangeAspect="1"/>
            </p:cNvPicPr>
            <p:nvPr/>
          </p:nvPicPr>
          <p:blipFill>
            <a:blip r:embed="rId6"/>
            <a:stretch>
              <a:fillRect/>
            </a:stretch>
          </p:blipFill>
          <p:spPr>
            <a:xfrm>
              <a:off x="7079657" y="2746800"/>
              <a:ext cx="360000" cy="360000"/>
            </a:xfrm>
            <a:prstGeom prst="rect">
              <a:avLst/>
            </a:prstGeom>
          </p:spPr>
        </p:pic>
        <p:pic>
          <p:nvPicPr>
            <p:cNvPr id="152" name="Picture 151" descr="WHonDB-RGB-65.png"/>
            <p:cNvPicPr>
              <a:picLocks noChangeAspect="1"/>
            </p:cNvPicPr>
            <p:nvPr/>
          </p:nvPicPr>
          <p:blipFill rotWithShape="1">
            <a:blip r:embed="rId7"/>
            <a:srcRect l="67632" t="36266" r="5" b="38236"/>
            <a:stretch/>
          </p:blipFill>
          <p:spPr>
            <a:xfrm>
              <a:off x="7201404" y="2813822"/>
              <a:ext cx="116506" cy="91793"/>
            </a:xfrm>
            <a:prstGeom prst="rect">
              <a:avLst/>
            </a:prstGeom>
          </p:spPr>
        </p:pic>
      </p:grpSp>
      <p:sp>
        <p:nvSpPr>
          <p:cNvPr id="155" name="TextBox 154"/>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Review workflow step-by-step</a:t>
            </a:r>
            <a:endParaRPr lang="en-US" sz="2800" b="1" dirty="0">
              <a:latin typeface="+mj-lt"/>
            </a:endParaRPr>
          </a:p>
        </p:txBody>
      </p:sp>
    </p:spTree>
    <p:extLst>
      <p:ext uri="{BB962C8B-B14F-4D97-AF65-F5344CB8AC3E}">
        <p14:creationId xmlns:p14="http://schemas.microsoft.com/office/powerpoint/2010/main" val="110458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8"/>
                                        </p:tgtEl>
                                        <p:attrNameLst>
                                          <p:attrName>style.visibility</p:attrName>
                                        </p:attrNameLst>
                                      </p:cBhvr>
                                      <p:to>
                                        <p:strVal val="visible"/>
                                      </p:to>
                                    </p:set>
                                    <p:animEffect transition="in" filter="fade">
                                      <p:cBhvr>
                                        <p:cTn id="10" dur="500"/>
                                        <p:tgtEl>
                                          <p:spTgt spid="128"/>
                                        </p:tgtEl>
                                      </p:cBhvr>
                                    </p:animEffect>
                                  </p:childTnLst>
                                </p:cTn>
                              </p:par>
                              <p:par>
                                <p:cTn id="11" presetID="10" presetClass="entr" presetSubtype="0"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animEffect transition="in" filter="fade">
                                      <p:cBhvr>
                                        <p:cTn id="13" dur="500"/>
                                        <p:tgtEl>
                                          <p:spTgt spid="129"/>
                                        </p:tgtEl>
                                      </p:cBhvr>
                                    </p:animEffect>
                                  </p:childTnLst>
                                </p:cTn>
                              </p:par>
                              <p:par>
                                <p:cTn id="14" presetID="10" presetClass="entr" presetSubtype="0" fill="hold" nodeType="withEffect">
                                  <p:stCondLst>
                                    <p:cond delay="0"/>
                                  </p:stCondLst>
                                  <p:childTnLst>
                                    <p:set>
                                      <p:cBhvr>
                                        <p:cTn id="15" dur="1" fill="hold">
                                          <p:stCondLst>
                                            <p:cond delay="0"/>
                                          </p:stCondLst>
                                        </p:cTn>
                                        <p:tgtEl>
                                          <p:spTgt spid="130"/>
                                        </p:tgtEl>
                                        <p:attrNameLst>
                                          <p:attrName>style.visibility</p:attrName>
                                        </p:attrNameLst>
                                      </p:cBhvr>
                                      <p:to>
                                        <p:strVal val="visible"/>
                                      </p:to>
                                    </p:set>
                                    <p:animEffect transition="in" filter="fade">
                                      <p:cBhvr>
                                        <p:cTn id="16" dur="500"/>
                                        <p:tgtEl>
                                          <p:spTgt spid="1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1"/>
                                        </p:tgtEl>
                                        <p:attrNameLst>
                                          <p:attrName>style.visibility</p:attrName>
                                        </p:attrNameLst>
                                      </p:cBhvr>
                                      <p:to>
                                        <p:strVal val="visible"/>
                                      </p:to>
                                    </p:set>
                                    <p:animEffect transition="in" filter="fade">
                                      <p:cBhvr>
                                        <p:cTn id="19" dur="500"/>
                                        <p:tgtEl>
                                          <p:spTgt spid="1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fade">
                                      <p:cBhvr>
                                        <p:cTn id="22" dur="500"/>
                                        <p:tgtEl>
                                          <p:spTgt spid="1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fade">
                                      <p:cBhvr>
                                        <p:cTn id="25" dur="500"/>
                                        <p:tgtEl>
                                          <p:spTgt spid="133"/>
                                        </p:tgtEl>
                                      </p:cBhvr>
                                    </p:animEffect>
                                  </p:childTnLst>
                                </p:cTn>
                              </p:par>
                              <p:par>
                                <p:cTn id="26" presetID="10" presetClass="entr" presetSubtype="0" fill="hold" nodeType="withEffect">
                                  <p:stCondLst>
                                    <p:cond delay="0"/>
                                  </p:stCondLst>
                                  <p:childTnLst>
                                    <p:set>
                                      <p:cBhvr>
                                        <p:cTn id="27" dur="1" fill="hold">
                                          <p:stCondLst>
                                            <p:cond delay="0"/>
                                          </p:stCondLst>
                                        </p:cTn>
                                        <p:tgtEl>
                                          <p:spTgt spid="134"/>
                                        </p:tgtEl>
                                        <p:attrNameLst>
                                          <p:attrName>style.visibility</p:attrName>
                                        </p:attrNameLst>
                                      </p:cBhvr>
                                      <p:to>
                                        <p:strVal val="visible"/>
                                      </p:to>
                                    </p:set>
                                    <p:animEffect transition="in" filter="fade">
                                      <p:cBhvr>
                                        <p:cTn id="28" dur="500"/>
                                        <p:tgtEl>
                                          <p:spTgt spid="1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0"/>
                                        </p:tgtEl>
                                        <p:attrNameLst>
                                          <p:attrName>style.visibility</p:attrName>
                                        </p:attrNameLst>
                                      </p:cBhvr>
                                      <p:to>
                                        <p:strVal val="visible"/>
                                      </p:to>
                                    </p:set>
                                    <p:animEffect transition="in" filter="fade">
                                      <p:cBhvr>
                                        <p:cTn id="31" dur="500"/>
                                        <p:tgtEl>
                                          <p:spTgt spid="140"/>
                                        </p:tgtEl>
                                      </p:cBhvr>
                                    </p:animEffect>
                                  </p:childTnLst>
                                </p:cTn>
                              </p:par>
                              <p:par>
                                <p:cTn id="32" presetID="10" presetClass="entr" presetSubtype="0" fill="hold" nodeType="withEffect">
                                  <p:stCondLst>
                                    <p:cond delay="0"/>
                                  </p:stCondLst>
                                  <p:childTnLst>
                                    <p:set>
                                      <p:cBhvr>
                                        <p:cTn id="33" dur="1" fill="hold">
                                          <p:stCondLst>
                                            <p:cond delay="0"/>
                                          </p:stCondLst>
                                        </p:cTn>
                                        <p:tgtEl>
                                          <p:spTgt spid="141"/>
                                        </p:tgtEl>
                                        <p:attrNameLst>
                                          <p:attrName>style.visibility</p:attrName>
                                        </p:attrNameLst>
                                      </p:cBhvr>
                                      <p:to>
                                        <p:strVal val="visible"/>
                                      </p:to>
                                    </p:set>
                                    <p:animEffect transition="in" filter="fade">
                                      <p:cBhvr>
                                        <p:cTn id="34" dur="500"/>
                                        <p:tgtEl>
                                          <p:spTgt spid="14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
                                        </p:tgtEl>
                                        <p:attrNameLst>
                                          <p:attrName>style.visibility</p:attrName>
                                        </p:attrNameLst>
                                      </p:cBhvr>
                                      <p:to>
                                        <p:strVal val="visible"/>
                                      </p:to>
                                    </p:set>
                                    <p:animEffect transition="in" filter="fade">
                                      <p:cBhvr>
                                        <p:cTn id="37" dur="500"/>
                                        <p:tgtEl>
                                          <p:spTgt spid="14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8"/>
                                        </p:tgtEl>
                                        <p:attrNameLst>
                                          <p:attrName>style.visibility</p:attrName>
                                        </p:attrNameLst>
                                      </p:cBhvr>
                                      <p:to>
                                        <p:strVal val="visible"/>
                                      </p:to>
                                    </p:set>
                                    <p:animEffect transition="in" filter="fade">
                                      <p:cBhvr>
                                        <p:cTn id="40" dur="500"/>
                                        <p:tgtEl>
                                          <p:spTgt spid="14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9"/>
                                        </p:tgtEl>
                                        <p:attrNameLst>
                                          <p:attrName>style.visibility</p:attrName>
                                        </p:attrNameLst>
                                      </p:cBhvr>
                                      <p:to>
                                        <p:strVal val="visible"/>
                                      </p:to>
                                    </p:set>
                                    <p:animEffect transition="in" filter="fade">
                                      <p:cBhvr>
                                        <p:cTn id="43" dur="500"/>
                                        <p:tgtEl>
                                          <p:spTgt spid="149"/>
                                        </p:tgtEl>
                                      </p:cBhvr>
                                    </p:animEffect>
                                  </p:childTnLst>
                                </p:cTn>
                              </p:par>
                              <p:par>
                                <p:cTn id="44" presetID="10" presetClass="entr" presetSubtype="0" fill="hold" nodeType="withEffect">
                                  <p:stCondLst>
                                    <p:cond delay="0"/>
                                  </p:stCondLst>
                                  <p:childTnLst>
                                    <p:set>
                                      <p:cBhvr>
                                        <p:cTn id="45" dur="1" fill="hold">
                                          <p:stCondLst>
                                            <p:cond delay="0"/>
                                          </p:stCondLst>
                                        </p:cTn>
                                        <p:tgtEl>
                                          <p:spTgt spid="150"/>
                                        </p:tgtEl>
                                        <p:attrNameLst>
                                          <p:attrName>style.visibility</p:attrName>
                                        </p:attrNameLst>
                                      </p:cBhvr>
                                      <p:to>
                                        <p:strVal val="visible"/>
                                      </p:to>
                                    </p:set>
                                    <p:animEffect transition="in" filter="fade">
                                      <p:cBhvr>
                                        <p:cTn id="46" dur="500"/>
                                        <p:tgtEl>
                                          <p:spTgt spid="15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500"/>
                                        <p:tgtEl>
                                          <p:spTgt spid="5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fade">
                                      <p:cBhvr>
                                        <p:cTn id="54" dur="500"/>
                                        <p:tgtEl>
                                          <p:spTgt spid="5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500"/>
                                        <p:tgtEl>
                                          <p:spTgt spid="6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par>
                                <p:cTn id="64" presetID="10" presetClass="entr" presetSubtype="0" fill="hold" nodeType="with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fade">
                                      <p:cBhvr>
                                        <p:cTn id="66" dur="500"/>
                                        <p:tgtEl>
                                          <p:spTgt spid="6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fade">
                                      <p:cBhvr>
                                        <p:cTn id="69" dur="500"/>
                                        <p:tgtEl>
                                          <p:spTgt spid="73"/>
                                        </p:tgtEl>
                                      </p:cBhvr>
                                    </p:animEffect>
                                  </p:childTnLst>
                                </p:cTn>
                              </p:par>
                              <p:par>
                                <p:cTn id="70" presetID="10" presetClass="entr" presetSubtype="0" fill="hold" nodeType="with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fade">
                                      <p:cBhvr>
                                        <p:cTn id="72" dur="500"/>
                                        <p:tgtEl>
                                          <p:spTgt spid="8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09"/>
                                        </p:tgtEl>
                                        <p:attrNameLst>
                                          <p:attrName>style.visibility</p:attrName>
                                        </p:attrNameLst>
                                      </p:cBhvr>
                                      <p:to>
                                        <p:strVal val="visible"/>
                                      </p:to>
                                    </p:set>
                                    <p:animEffect transition="in" filter="fade">
                                      <p:cBhvr>
                                        <p:cTn id="75" dur="500"/>
                                        <p:tgtEl>
                                          <p:spTgt spid="10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0"/>
                                        </p:tgtEl>
                                        <p:attrNameLst>
                                          <p:attrName>style.visibility</p:attrName>
                                        </p:attrNameLst>
                                      </p:cBhvr>
                                      <p:to>
                                        <p:strVal val="visible"/>
                                      </p:to>
                                    </p:set>
                                    <p:animEffect transition="in" filter="fade">
                                      <p:cBhvr>
                                        <p:cTn id="78" dur="500"/>
                                        <p:tgtEl>
                                          <p:spTgt spid="11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15"/>
                                        </p:tgtEl>
                                        <p:attrNameLst>
                                          <p:attrName>style.visibility</p:attrName>
                                        </p:attrNameLst>
                                      </p:cBhvr>
                                      <p:to>
                                        <p:strVal val="visible"/>
                                      </p:to>
                                    </p:set>
                                    <p:animEffect transition="in" filter="fade">
                                      <p:cBhvr>
                                        <p:cTn id="81" dur="500"/>
                                        <p:tgtEl>
                                          <p:spTgt spid="115"/>
                                        </p:tgtEl>
                                      </p:cBhvr>
                                    </p:animEffect>
                                  </p:childTnLst>
                                </p:cTn>
                              </p:par>
                              <p:par>
                                <p:cTn id="82" presetID="10" presetClass="entr" presetSubtype="0" fill="hold" nodeType="withEffect">
                                  <p:stCondLst>
                                    <p:cond delay="0"/>
                                  </p:stCondLst>
                                  <p:childTnLst>
                                    <p:set>
                                      <p:cBhvr>
                                        <p:cTn id="83" dur="1" fill="hold">
                                          <p:stCondLst>
                                            <p:cond delay="0"/>
                                          </p:stCondLst>
                                        </p:cTn>
                                        <p:tgtEl>
                                          <p:spTgt spid="121"/>
                                        </p:tgtEl>
                                        <p:attrNameLst>
                                          <p:attrName>style.visibility</p:attrName>
                                        </p:attrNameLst>
                                      </p:cBhvr>
                                      <p:to>
                                        <p:strVal val="visible"/>
                                      </p:to>
                                    </p:set>
                                    <p:animEffect transition="in" filter="fade">
                                      <p:cBhvr>
                                        <p:cTn id="84" dur="500"/>
                                        <p:tgtEl>
                                          <p:spTgt spid="121"/>
                                        </p:tgtEl>
                                      </p:cBhvr>
                                    </p:animEffect>
                                  </p:childTnLst>
                                </p:cTn>
                              </p:par>
                              <p:par>
                                <p:cTn id="85" presetID="10" presetClass="entr" presetSubtype="0" fill="hold" nodeType="withEffect">
                                  <p:stCondLst>
                                    <p:cond delay="0"/>
                                  </p:stCondLst>
                                  <p:childTnLst>
                                    <p:set>
                                      <p:cBhvr>
                                        <p:cTn id="86" dur="1" fill="hold">
                                          <p:stCondLst>
                                            <p:cond delay="0"/>
                                          </p:stCondLst>
                                        </p:cTn>
                                        <p:tgtEl>
                                          <p:spTgt spid="122"/>
                                        </p:tgtEl>
                                        <p:attrNameLst>
                                          <p:attrName>style.visibility</p:attrName>
                                        </p:attrNameLst>
                                      </p:cBhvr>
                                      <p:to>
                                        <p:strVal val="visible"/>
                                      </p:to>
                                    </p:set>
                                    <p:animEffect transition="in" filter="fade">
                                      <p:cBhvr>
                                        <p:cTn id="87" dur="500"/>
                                        <p:tgtEl>
                                          <p:spTgt spid="122"/>
                                        </p:tgtEl>
                                      </p:cBhvr>
                                    </p:animEffect>
                                  </p:childTnLst>
                                </p:cTn>
                              </p:par>
                              <p:par>
                                <p:cTn id="88" presetID="10" presetClass="entr" presetSubtype="0" fill="hold" nodeType="withEffect">
                                  <p:stCondLst>
                                    <p:cond delay="0"/>
                                  </p:stCondLst>
                                  <p:childTnLst>
                                    <p:set>
                                      <p:cBhvr>
                                        <p:cTn id="89" dur="1" fill="hold">
                                          <p:stCondLst>
                                            <p:cond delay="0"/>
                                          </p:stCondLst>
                                        </p:cTn>
                                        <p:tgtEl>
                                          <p:spTgt spid="123"/>
                                        </p:tgtEl>
                                        <p:attrNameLst>
                                          <p:attrName>style.visibility</p:attrName>
                                        </p:attrNameLst>
                                      </p:cBhvr>
                                      <p:to>
                                        <p:strVal val="visible"/>
                                      </p:to>
                                    </p:set>
                                    <p:animEffect transition="in" filter="fade">
                                      <p:cBhvr>
                                        <p:cTn id="90" dur="500"/>
                                        <p:tgtEl>
                                          <p:spTgt spid="12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26"/>
                                        </p:tgtEl>
                                        <p:attrNameLst>
                                          <p:attrName>style.visibility</p:attrName>
                                        </p:attrNameLst>
                                      </p:cBhvr>
                                      <p:to>
                                        <p:strVal val="visible"/>
                                      </p:to>
                                    </p:set>
                                    <p:animEffect transition="in" filter="fade">
                                      <p:cBhvr>
                                        <p:cTn id="93" dur="500"/>
                                        <p:tgtEl>
                                          <p:spTgt spid="12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fade">
                                      <p:cBhvr>
                                        <p:cTn id="98" dur="500"/>
                                        <p:tgtEl>
                                          <p:spTgt spid="64"/>
                                        </p:tgtEl>
                                      </p:cBhvr>
                                    </p:animEffect>
                                  </p:childTnLst>
                                </p:cTn>
                              </p:par>
                              <p:par>
                                <p:cTn id="99" presetID="10" presetClass="entr" presetSubtype="0" fill="hold" nodeType="withEffect">
                                  <p:stCondLst>
                                    <p:cond delay="0"/>
                                  </p:stCondLst>
                                  <p:childTnLst>
                                    <p:set>
                                      <p:cBhvr>
                                        <p:cTn id="100" dur="1" fill="hold">
                                          <p:stCondLst>
                                            <p:cond delay="0"/>
                                          </p:stCondLst>
                                        </p:cTn>
                                        <p:tgtEl>
                                          <p:spTgt spid="74"/>
                                        </p:tgtEl>
                                        <p:attrNameLst>
                                          <p:attrName>style.visibility</p:attrName>
                                        </p:attrNameLst>
                                      </p:cBhvr>
                                      <p:to>
                                        <p:strVal val="visible"/>
                                      </p:to>
                                    </p:set>
                                    <p:animEffect transition="in" filter="fade">
                                      <p:cBhvr>
                                        <p:cTn id="101" dur="500"/>
                                        <p:tgtEl>
                                          <p:spTgt spid="7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83"/>
                                        </p:tgtEl>
                                        <p:attrNameLst>
                                          <p:attrName>style.visibility</p:attrName>
                                        </p:attrNameLst>
                                      </p:cBhvr>
                                      <p:to>
                                        <p:strVal val="visible"/>
                                      </p:to>
                                    </p:set>
                                    <p:animEffect transition="in" filter="fade">
                                      <p:cBhvr>
                                        <p:cTn id="104" dur="500"/>
                                        <p:tgtEl>
                                          <p:spTgt spid="83"/>
                                        </p:tgtEl>
                                      </p:cBhvr>
                                    </p:animEffect>
                                  </p:childTnLst>
                                </p:cTn>
                              </p:par>
                              <p:par>
                                <p:cTn id="105" presetID="10" presetClass="entr" presetSubtype="0" fill="hold" nodeType="with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02"/>
                                        </p:tgtEl>
                                        <p:attrNameLst>
                                          <p:attrName>style.visibility</p:attrName>
                                        </p:attrNameLst>
                                      </p:cBhvr>
                                      <p:to>
                                        <p:strVal val="visible"/>
                                      </p:to>
                                    </p:set>
                                    <p:animEffect transition="in" filter="fade">
                                      <p:cBhvr>
                                        <p:cTn id="110" dur="500"/>
                                        <p:tgtEl>
                                          <p:spTgt spid="102"/>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1"/>
                                        </p:tgtEl>
                                        <p:attrNameLst>
                                          <p:attrName>style.visibility</p:attrName>
                                        </p:attrNameLst>
                                      </p:cBhvr>
                                      <p:to>
                                        <p:strVal val="visible"/>
                                      </p:to>
                                    </p:set>
                                    <p:animEffect transition="in" filter="fade">
                                      <p:cBhvr>
                                        <p:cTn id="113" dur="500"/>
                                        <p:tgtEl>
                                          <p:spTgt spid="111"/>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13"/>
                                        </p:tgtEl>
                                        <p:attrNameLst>
                                          <p:attrName>style.visibility</p:attrName>
                                        </p:attrNameLst>
                                      </p:cBhvr>
                                      <p:to>
                                        <p:strVal val="visible"/>
                                      </p:to>
                                    </p:set>
                                    <p:animEffect transition="in" filter="fade">
                                      <p:cBhvr>
                                        <p:cTn id="116" dur="500"/>
                                        <p:tgtEl>
                                          <p:spTgt spid="11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18"/>
                                        </p:tgtEl>
                                        <p:attrNameLst>
                                          <p:attrName>style.visibility</p:attrName>
                                        </p:attrNameLst>
                                      </p:cBhvr>
                                      <p:to>
                                        <p:strVal val="visible"/>
                                      </p:to>
                                    </p:set>
                                    <p:animEffect transition="in" filter="fade">
                                      <p:cBhvr>
                                        <p:cTn id="119" dur="500"/>
                                        <p:tgtEl>
                                          <p:spTgt spid="11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19"/>
                                        </p:tgtEl>
                                        <p:attrNameLst>
                                          <p:attrName>style.visibility</p:attrName>
                                        </p:attrNameLst>
                                      </p:cBhvr>
                                      <p:to>
                                        <p:strVal val="visible"/>
                                      </p:to>
                                    </p:set>
                                    <p:animEffect transition="in" filter="fade">
                                      <p:cBhvr>
                                        <p:cTn id="12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8" grpId="0" animBg="1"/>
      <p:bldP spid="61" grpId="0" animBg="1"/>
      <p:bldP spid="63" grpId="0" animBg="1"/>
      <p:bldP spid="64" grpId="0" animBg="1"/>
      <p:bldP spid="73" grpId="0"/>
      <p:bldP spid="83" grpId="0"/>
      <p:bldP spid="102" grpId="0"/>
      <p:bldP spid="109" grpId="0"/>
      <p:bldP spid="110" grpId="0" animBg="1"/>
      <p:bldP spid="111" grpId="0" animBg="1"/>
      <p:bldP spid="113" grpId="0" animBg="1"/>
      <p:bldP spid="115" grpId="0" animBg="1"/>
      <p:bldP spid="118" grpId="0" animBg="1"/>
      <p:bldP spid="119" grpId="0" animBg="1"/>
      <p:bldP spid="126" grpId="0" animBg="1"/>
      <p:bldP spid="127" grpId="0" animBg="1"/>
      <p:bldP spid="128" grpId="0" animBg="1"/>
      <p:bldP spid="131" grpId="0" animBg="1"/>
      <p:bldP spid="132" grpId="0" animBg="1"/>
      <p:bldP spid="133" grpId="0" animBg="1"/>
      <p:bldP spid="140" grpId="0"/>
      <p:bldP spid="147" grpId="0"/>
      <p:bldP spid="148" grpId="0" animBg="1"/>
      <p:bldP spid="14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Migration strategies followed</a:t>
            </a:r>
            <a:endParaRPr lang="en-US" sz="2800" b="1" dirty="0">
              <a:latin typeface="+mj-lt"/>
            </a:endParaRPr>
          </a:p>
        </p:txBody>
      </p:sp>
      <p:sp>
        <p:nvSpPr>
          <p:cNvPr id="4" name="Oval 3"/>
          <p:cNvSpPr/>
          <p:nvPr/>
        </p:nvSpPr>
        <p:spPr>
          <a:xfrm>
            <a:off x="1150864" y="1966324"/>
            <a:ext cx="1572128" cy="37699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smtClean="0">
                <a:solidFill>
                  <a:schemeClr val="accent4"/>
                </a:solidFill>
              </a:rPr>
              <a:t>main </a:t>
            </a:r>
            <a:endParaRPr lang="en-US" sz="1400" dirty="0" smtClean="0">
              <a:solidFill>
                <a:schemeClr val="accent4"/>
              </a:solidFill>
            </a:endParaRPr>
          </a:p>
        </p:txBody>
      </p:sp>
      <p:cxnSp>
        <p:nvCxnSpPr>
          <p:cNvPr id="5" name="Straight Arrow Connector 4"/>
          <p:cNvCxnSpPr>
            <a:stCxn id="4" idx="6"/>
          </p:cNvCxnSpPr>
          <p:nvPr/>
        </p:nvCxnSpPr>
        <p:spPr>
          <a:xfrm flipV="1">
            <a:off x="2722992" y="2142789"/>
            <a:ext cx="2483918" cy="12030"/>
          </a:xfrm>
          <a:prstGeom prst="straightConnector1">
            <a:avLst/>
          </a:prstGeom>
          <a:ln w="19050" cmpd="sng">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5206911" y="1958303"/>
            <a:ext cx="1227221" cy="35292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smtClean="0">
                <a:solidFill>
                  <a:srgbClr val="0070C0"/>
                </a:solidFill>
              </a:rPr>
              <a:t>master</a:t>
            </a:r>
            <a:endParaRPr lang="en-US" dirty="0" smtClean="0">
              <a:solidFill>
                <a:srgbClr val="0070C0"/>
              </a:solidFill>
            </a:endParaRPr>
          </a:p>
        </p:txBody>
      </p:sp>
      <p:pic>
        <p:nvPicPr>
          <p:cNvPr id="7" name="Picture 2" descr="http://www.clearvision-cm.com/wp-content/uploads/2013/08/IBM-rational.png"/>
          <p:cNvPicPr>
            <a:picLocks noChangeAspect="1" noChangeArrowheads="1"/>
          </p:cNvPicPr>
          <p:nvPr/>
        </p:nvPicPr>
        <p:blipFill>
          <a:blip r:embed="rId3"/>
          <a:srcRect/>
          <a:stretch>
            <a:fillRect/>
          </a:stretch>
        </p:blipFill>
        <p:spPr bwMode="auto">
          <a:xfrm>
            <a:off x="1318626" y="746233"/>
            <a:ext cx="766848" cy="463623"/>
          </a:xfrm>
          <a:prstGeom prst="rect">
            <a:avLst/>
          </a:prstGeom>
          <a:noFill/>
        </p:spPr>
      </p:pic>
      <p:pic>
        <p:nvPicPr>
          <p:cNvPr id="8" name="Picture 6" descr="https://www.openshift.com/sites/default/files/git-logo.jpg"/>
          <p:cNvPicPr>
            <a:picLocks noChangeAspect="1" noChangeArrowheads="1"/>
          </p:cNvPicPr>
          <p:nvPr/>
        </p:nvPicPr>
        <p:blipFill>
          <a:blip r:embed="rId4"/>
          <a:srcRect/>
          <a:stretch>
            <a:fillRect/>
          </a:stretch>
        </p:blipFill>
        <p:spPr bwMode="auto">
          <a:xfrm>
            <a:off x="5642012" y="702458"/>
            <a:ext cx="630451" cy="460812"/>
          </a:xfrm>
          <a:prstGeom prst="rect">
            <a:avLst/>
          </a:prstGeom>
          <a:noFill/>
        </p:spPr>
      </p:pic>
      <p:cxnSp>
        <p:nvCxnSpPr>
          <p:cNvPr id="9" name="Straight Connector 8"/>
          <p:cNvCxnSpPr/>
          <p:nvPr/>
        </p:nvCxnSpPr>
        <p:spPr>
          <a:xfrm>
            <a:off x="4009280" y="713874"/>
            <a:ext cx="17601" cy="3849334"/>
          </a:xfrm>
          <a:prstGeom prst="line">
            <a:avLst/>
          </a:prstGeom>
          <a:ln w="19050" cmpd="sng">
            <a:solidFill>
              <a:schemeClr val="accent3"/>
            </a:solidFill>
            <a:prstDash val="sysDot"/>
            <a:headEnd type="diamond"/>
            <a:tailEnd type="diamond"/>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3723" y="1200385"/>
            <a:ext cx="461665" cy="2325329"/>
          </a:xfrm>
          <a:prstGeom prst="rect">
            <a:avLst/>
          </a:prstGeom>
          <a:noFill/>
        </p:spPr>
        <p:txBody>
          <a:bodyPr vert="vert270" wrap="square" rtlCol="0">
            <a:normAutofit/>
          </a:bodyPr>
          <a:lstStyle/>
          <a:p>
            <a:pPr algn="ctr"/>
            <a:r>
              <a:rPr lang="en-US" dirty="0" smtClean="0"/>
              <a:t> - - Branches - -</a:t>
            </a:r>
            <a:endParaRPr lang="en-US" dirty="0"/>
          </a:p>
        </p:txBody>
      </p:sp>
      <p:sp>
        <p:nvSpPr>
          <p:cNvPr id="11" name="TextBox 10"/>
          <p:cNvSpPr txBox="1"/>
          <p:nvPr/>
        </p:nvSpPr>
        <p:spPr>
          <a:xfrm>
            <a:off x="8610411" y="1218118"/>
            <a:ext cx="461665" cy="2149336"/>
          </a:xfrm>
          <a:prstGeom prst="rect">
            <a:avLst/>
          </a:prstGeom>
          <a:noFill/>
        </p:spPr>
        <p:txBody>
          <a:bodyPr vert="vert270" wrap="square" rtlCol="0">
            <a:normAutofit/>
          </a:bodyPr>
          <a:lstStyle/>
          <a:p>
            <a:pPr algn="ctr"/>
            <a:r>
              <a:rPr lang="en-US" b="1" dirty="0" smtClean="0">
                <a:solidFill>
                  <a:srgbClr val="FFC000"/>
                </a:solidFill>
              </a:rPr>
              <a:t> - - Branches - - </a:t>
            </a:r>
            <a:endParaRPr lang="en-US" b="1" dirty="0">
              <a:solidFill>
                <a:srgbClr val="FFC000"/>
              </a:solidFill>
            </a:endParaRPr>
          </a:p>
        </p:txBody>
      </p:sp>
      <p:sp>
        <p:nvSpPr>
          <p:cNvPr id="12" name="Oval 11"/>
          <p:cNvSpPr/>
          <p:nvPr/>
        </p:nvSpPr>
        <p:spPr>
          <a:xfrm>
            <a:off x="1158886" y="2423687"/>
            <a:ext cx="1604211" cy="385013"/>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smtClean="0">
                <a:solidFill>
                  <a:schemeClr val="accent4"/>
                </a:solidFill>
              </a:rPr>
              <a:t>ims_11.0rur</a:t>
            </a:r>
          </a:p>
        </p:txBody>
      </p:sp>
      <p:cxnSp>
        <p:nvCxnSpPr>
          <p:cNvPr id="13" name="Straight Arrow Connector 12"/>
          <p:cNvCxnSpPr>
            <a:stCxn id="12" idx="6"/>
          </p:cNvCxnSpPr>
          <p:nvPr/>
        </p:nvCxnSpPr>
        <p:spPr>
          <a:xfrm flipV="1">
            <a:off x="2763097" y="2611315"/>
            <a:ext cx="2468326" cy="4879"/>
          </a:xfrm>
          <a:prstGeom prst="straightConnector1">
            <a:avLst/>
          </a:prstGeom>
          <a:ln w="19050" cmpd="sng">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5222953" y="2471654"/>
            <a:ext cx="1227221" cy="328860"/>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smtClean="0">
                <a:solidFill>
                  <a:srgbClr val="0070C0"/>
                </a:solidFill>
              </a:rPr>
              <a:t>ims_11.0rur</a:t>
            </a:r>
          </a:p>
        </p:txBody>
      </p:sp>
      <p:cxnSp>
        <p:nvCxnSpPr>
          <p:cNvPr id="15" name="Straight Connector 14"/>
          <p:cNvCxnSpPr/>
          <p:nvPr/>
        </p:nvCxnSpPr>
        <p:spPr>
          <a:xfrm flipV="1">
            <a:off x="601579" y="1304036"/>
            <a:ext cx="6938210" cy="24063"/>
          </a:xfrm>
          <a:prstGeom prst="line">
            <a:avLst/>
          </a:prstGeom>
          <a:ln w="19050" cmpd="sng">
            <a:solidFill>
              <a:schemeClr val="accent3"/>
            </a:solidFill>
            <a:prstDash val="lgDash"/>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947582" y="2239039"/>
            <a:ext cx="2237874" cy="276999"/>
          </a:xfrm>
          <a:prstGeom prst="rect">
            <a:avLst/>
          </a:prstGeom>
          <a:noFill/>
        </p:spPr>
        <p:txBody>
          <a:bodyPr wrap="square" rtlCol="0">
            <a:spAutoFit/>
          </a:bodyPr>
          <a:lstStyle/>
          <a:p>
            <a:r>
              <a:rPr lang="en-US" sz="1200" dirty="0" smtClean="0"/>
              <a:t>---- Regular sync (one-way) </a:t>
            </a:r>
            <a:r>
              <a:rPr lang="en-US" sz="1200" dirty="0" smtClean="0">
                <a:sym typeface="Wingdings" pitchFamily="2" charset="2"/>
              </a:rPr>
              <a:t></a:t>
            </a:r>
            <a:endParaRPr lang="en-US" sz="1200" dirty="0"/>
          </a:p>
        </p:txBody>
      </p:sp>
      <p:sp>
        <p:nvSpPr>
          <p:cNvPr id="17" name="Rectangle 16"/>
          <p:cNvSpPr/>
          <p:nvPr/>
        </p:nvSpPr>
        <p:spPr>
          <a:xfrm>
            <a:off x="7236231" y="3017081"/>
            <a:ext cx="762000" cy="344905"/>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dirty="0" smtClean="0">
                <a:solidFill>
                  <a:srgbClr val="0070C0"/>
                </a:solidFill>
              </a:rPr>
              <a:t>CI</a:t>
            </a:r>
            <a:endParaRPr lang="en-US" dirty="0" smtClean="0">
              <a:solidFill>
                <a:srgbClr val="0070C0"/>
              </a:solidFill>
            </a:endParaRPr>
          </a:p>
        </p:txBody>
      </p:sp>
      <p:sp>
        <p:nvSpPr>
          <p:cNvPr id="18" name="Rectangle 17"/>
          <p:cNvSpPr/>
          <p:nvPr/>
        </p:nvSpPr>
        <p:spPr>
          <a:xfrm>
            <a:off x="7236231" y="3370007"/>
            <a:ext cx="762000" cy="344905"/>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200" dirty="0" smtClean="0">
                <a:solidFill>
                  <a:srgbClr val="0070C0"/>
                </a:solidFill>
              </a:rPr>
              <a:t>APS</a:t>
            </a:r>
            <a:endParaRPr lang="en-US" dirty="0" smtClean="0">
              <a:solidFill>
                <a:srgbClr val="0070C0"/>
              </a:solidFill>
            </a:endParaRPr>
          </a:p>
        </p:txBody>
      </p:sp>
      <p:sp>
        <p:nvSpPr>
          <p:cNvPr id="19" name="Oval 18"/>
          <p:cNvSpPr/>
          <p:nvPr/>
        </p:nvSpPr>
        <p:spPr>
          <a:xfrm>
            <a:off x="990450" y="3257863"/>
            <a:ext cx="1949116" cy="344903"/>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smtClean="0">
                <a:solidFill>
                  <a:srgbClr val="0070C0"/>
                </a:solidFill>
              </a:rPr>
              <a:t>Code Check-in</a:t>
            </a:r>
          </a:p>
        </p:txBody>
      </p:sp>
      <p:cxnSp>
        <p:nvCxnSpPr>
          <p:cNvPr id="20" name="Straight Arrow Connector 19"/>
          <p:cNvCxnSpPr>
            <a:stCxn id="19" idx="0"/>
            <a:endCxn id="12" idx="4"/>
          </p:cNvCxnSpPr>
          <p:nvPr/>
        </p:nvCxnSpPr>
        <p:spPr>
          <a:xfrm flipH="1" flipV="1">
            <a:off x="1960992" y="2808700"/>
            <a:ext cx="4016" cy="449163"/>
          </a:xfrm>
          <a:prstGeom prst="straightConnector1">
            <a:avLst/>
          </a:prstGeom>
          <a:ln w="19050" cmpd="thickThin">
            <a:solidFill>
              <a:srgbClr val="CD633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a:endCxn id="17" idx="1"/>
          </p:cNvCxnSpPr>
          <p:nvPr/>
        </p:nvCxnSpPr>
        <p:spPr>
          <a:xfrm>
            <a:off x="6446164" y="2535820"/>
            <a:ext cx="790067" cy="653714"/>
          </a:xfrm>
          <a:prstGeom prst="bentConnector3">
            <a:avLst>
              <a:gd name="adj1" fmla="val 59137"/>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Elbow Connector 21"/>
          <p:cNvCxnSpPr/>
          <p:nvPr/>
        </p:nvCxnSpPr>
        <p:spPr>
          <a:xfrm>
            <a:off x="6454186" y="2792493"/>
            <a:ext cx="757987" cy="697831"/>
          </a:xfrm>
          <a:prstGeom prst="bentConnector3">
            <a:avLst>
              <a:gd name="adj1" fmla="val 50000"/>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31595" y="4245493"/>
            <a:ext cx="2048256" cy="369332"/>
          </a:xfrm>
          <a:prstGeom prst="rect">
            <a:avLst/>
          </a:prstGeom>
          <a:noFill/>
        </p:spPr>
        <p:txBody>
          <a:bodyPr wrap="square" rtlCol="0">
            <a:spAutoFit/>
          </a:bodyPr>
          <a:lstStyle/>
          <a:p>
            <a:r>
              <a:rPr lang="en-US" dirty="0" smtClean="0">
                <a:sym typeface="Wingdings" pitchFamily="2" charset="2"/>
              </a:rPr>
              <a:t> </a:t>
            </a:r>
            <a:r>
              <a:rPr lang="en-US" dirty="0" smtClean="0"/>
              <a:t>Cut-off date: ??</a:t>
            </a:r>
            <a:endParaRPr lang="en-US" dirty="0"/>
          </a:p>
        </p:txBody>
      </p:sp>
      <p:sp>
        <p:nvSpPr>
          <p:cNvPr id="24" name="Rectangle 23"/>
          <p:cNvSpPr/>
          <p:nvPr/>
        </p:nvSpPr>
        <p:spPr>
          <a:xfrm rot="19969628">
            <a:off x="1526055" y="2484390"/>
            <a:ext cx="766557" cy="261610"/>
          </a:xfrm>
          <a:prstGeom prst="rect">
            <a:avLst/>
          </a:prstGeom>
          <a:noFill/>
        </p:spPr>
        <p:txBody>
          <a:bodyPr wrap="none" lIns="91440" tIns="45720" rIns="91440" bIns="45720">
            <a:spAutoFit/>
          </a:bodyPr>
          <a:lstStyle/>
          <a:p>
            <a:pPr algn="ctr"/>
            <a:r>
              <a:rPr lang="en-US" sz="11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LOCKED</a:t>
            </a:r>
            <a:endParaRPr lang="en-US" sz="11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5" name="Rectangle 24"/>
          <p:cNvSpPr/>
          <p:nvPr/>
        </p:nvSpPr>
        <p:spPr>
          <a:xfrm>
            <a:off x="1599208" y="1908318"/>
            <a:ext cx="1022588" cy="276999"/>
          </a:xfrm>
          <a:prstGeom prst="rect">
            <a:avLst/>
          </a:prstGeom>
          <a:noFill/>
        </p:spPr>
        <p:txBody>
          <a:bodyPr wrap="none" lIns="91440" tIns="45720" rIns="91440" bIns="45720">
            <a:spAutoFit/>
          </a:bodyPr>
          <a:lstStyle/>
          <a:p>
            <a:pPr algn="ctr"/>
            <a:r>
              <a:rPr lang="en-US" sz="1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IMS 11.0 </a:t>
            </a:r>
            <a:r>
              <a:rPr lang="en-US" sz="1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P7</a:t>
            </a:r>
            <a:endParaRPr lang="en-US" sz="1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6" name="Curved Down Arrow 25"/>
          <p:cNvSpPr/>
          <p:nvPr/>
        </p:nvSpPr>
        <p:spPr>
          <a:xfrm>
            <a:off x="2064784" y="1480729"/>
            <a:ext cx="3685385" cy="466344"/>
          </a:xfrm>
          <a:prstGeom prst="curvedDownArrow">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27" name="TextBox 26"/>
          <p:cNvSpPr txBox="1"/>
          <p:nvPr/>
        </p:nvSpPr>
        <p:spPr>
          <a:xfrm>
            <a:off x="3143706" y="1561005"/>
            <a:ext cx="1859990" cy="276999"/>
          </a:xfrm>
          <a:prstGeom prst="rect">
            <a:avLst/>
          </a:prstGeom>
          <a:noFill/>
        </p:spPr>
        <p:txBody>
          <a:bodyPr wrap="square" rtlCol="0">
            <a:spAutoFit/>
          </a:bodyPr>
          <a:lstStyle/>
          <a:p>
            <a:r>
              <a:rPr lang="en-US" sz="1200" dirty="0" smtClean="0"/>
              <a:t>Final sync from 11.0 P7</a:t>
            </a:r>
            <a:endParaRPr lang="en-US" sz="1200" dirty="0"/>
          </a:p>
        </p:txBody>
      </p:sp>
      <p:sp>
        <p:nvSpPr>
          <p:cNvPr id="28" name="Curved Right Arrow 27"/>
          <p:cNvSpPr/>
          <p:nvPr/>
        </p:nvSpPr>
        <p:spPr>
          <a:xfrm>
            <a:off x="871471" y="2221392"/>
            <a:ext cx="464960" cy="1717561"/>
          </a:xfrm>
          <a:prstGeom prst="curvedRightArrow">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29" name="Rectangle 28"/>
          <p:cNvSpPr/>
          <p:nvPr/>
        </p:nvSpPr>
        <p:spPr>
          <a:xfrm>
            <a:off x="1351742" y="3749583"/>
            <a:ext cx="1227221" cy="35292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smtClean="0">
                <a:solidFill>
                  <a:schemeClr val="tx2"/>
                </a:solidFill>
              </a:rPr>
              <a:t>ims11.0_mrel</a:t>
            </a:r>
            <a:endParaRPr lang="en-US" dirty="0" smtClean="0">
              <a:solidFill>
                <a:schemeClr val="tx2"/>
              </a:solidFill>
            </a:endParaRPr>
          </a:p>
        </p:txBody>
      </p:sp>
      <p:sp>
        <p:nvSpPr>
          <p:cNvPr id="30" name="Curved Down Arrow 29"/>
          <p:cNvSpPr/>
          <p:nvPr/>
        </p:nvSpPr>
        <p:spPr>
          <a:xfrm rot="16000267" flipV="1">
            <a:off x="6244693" y="2200579"/>
            <a:ext cx="647852" cy="279396"/>
          </a:xfrm>
          <a:prstGeom prst="curvedDownArrow">
            <a:avLst>
              <a:gd name="adj1" fmla="val 25000"/>
              <a:gd name="adj2" fmla="val 50000"/>
              <a:gd name="adj3" fmla="val 25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31" name="TextBox 30"/>
          <p:cNvSpPr txBox="1"/>
          <p:nvPr/>
        </p:nvSpPr>
        <p:spPr>
          <a:xfrm>
            <a:off x="6643480" y="2212249"/>
            <a:ext cx="530352" cy="215444"/>
          </a:xfrm>
          <a:prstGeom prst="rect">
            <a:avLst/>
          </a:prstGeom>
          <a:noFill/>
        </p:spPr>
        <p:txBody>
          <a:bodyPr wrap="square" rtlCol="0">
            <a:spAutoFit/>
          </a:bodyPr>
          <a:lstStyle/>
          <a:p>
            <a:r>
              <a:rPr lang="en-US" sz="800" b="1" dirty="0" smtClean="0"/>
              <a:t>merge</a:t>
            </a:r>
            <a:endParaRPr lang="en-US" sz="800" b="1" dirty="0"/>
          </a:p>
        </p:txBody>
      </p:sp>
      <p:sp>
        <p:nvSpPr>
          <p:cNvPr id="32" name="Striped Right Arrow 31"/>
          <p:cNvSpPr/>
          <p:nvPr/>
        </p:nvSpPr>
        <p:spPr>
          <a:xfrm>
            <a:off x="6416992" y="2083777"/>
            <a:ext cx="889418" cy="176595"/>
          </a:xfrm>
          <a:prstGeom prst="stripedRightArrow">
            <a:avLst>
              <a:gd name="adj1" fmla="val 26000"/>
              <a:gd name="adj2" fmla="val 50000"/>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33" name="Rectangle 32"/>
          <p:cNvSpPr/>
          <p:nvPr/>
        </p:nvSpPr>
        <p:spPr>
          <a:xfrm>
            <a:off x="7301848" y="1989905"/>
            <a:ext cx="960119" cy="344905"/>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smtClean="0">
                <a:solidFill>
                  <a:srgbClr val="0070C0"/>
                </a:solidFill>
              </a:rPr>
              <a:t>ims11.0rur</a:t>
            </a:r>
            <a:endParaRPr lang="en-US" sz="1600" dirty="0" smtClean="0">
              <a:solidFill>
                <a:srgbClr val="0070C0"/>
              </a:solidFill>
            </a:endParaRPr>
          </a:p>
        </p:txBody>
      </p:sp>
      <p:sp>
        <p:nvSpPr>
          <p:cNvPr id="34" name="Curved Up Arrow 33"/>
          <p:cNvSpPr/>
          <p:nvPr/>
        </p:nvSpPr>
        <p:spPr>
          <a:xfrm>
            <a:off x="1995853" y="2822331"/>
            <a:ext cx="3780694" cy="538490"/>
          </a:xfrm>
          <a:prstGeom prst="curvedUpArrow">
            <a:avLst/>
          </a:prstGeom>
          <a:solidFill>
            <a:schemeClr val="tx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solidFill>
                <a:schemeClr val="accent4"/>
              </a:solidFill>
            </a:endParaRPr>
          </a:p>
        </p:txBody>
      </p:sp>
      <p:sp>
        <p:nvSpPr>
          <p:cNvPr id="35" name="TextBox 34"/>
          <p:cNvSpPr txBox="1"/>
          <p:nvPr/>
        </p:nvSpPr>
        <p:spPr>
          <a:xfrm>
            <a:off x="3209189" y="2901460"/>
            <a:ext cx="1828800" cy="276999"/>
          </a:xfrm>
          <a:prstGeom prst="rect">
            <a:avLst/>
          </a:prstGeom>
          <a:noFill/>
        </p:spPr>
        <p:txBody>
          <a:bodyPr wrap="square" rtlCol="0">
            <a:spAutoFit/>
          </a:bodyPr>
          <a:lstStyle/>
          <a:p>
            <a:r>
              <a:rPr lang="en-US" sz="1200" dirty="0" smtClean="0"/>
              <a:t>Final sync from 11.0rur</a:t>
            </a:r>
            <a:endParaRPr lang="en-US" sz="1200" dirty="0"/>
          </a:p>
        </p:txBody>
      </p:sp>
      <p:sp>
        <p:nvSpPr>
          <p:cNvPr id="36" name="Rectangle 35"/>
          <p:cNvSpPr/>
          <p:nvPr/>
        </p:nvSpPr>
        <p:spPr>
          <a:xfrm rot="19969628">
            <a:off x="5138776" y="2478545"/>
            <a:ext cx="633508" cy="261610"/>
          </a:xfrm>
          <a:prstGeom prst="rect">
            <a:avLst/>
          </a:prstGeom>
          <a:noFill/>
        </p:spPr>
        <p:txBody>
          <a:bodyPr wrap="none" lIns="91440" tIns="45720" rIns="91440" bIns="45720">
            <a:spAutoFit/>
          </a:bodyPr>
          <a:lstStyle/>
          <a:p>
            <a:pPr algn="ctr"/>
            <a:r>
              <a:rPr lang="en-US" sz="11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disable</a:t>
            </a:r>
            <a:endParaRPr lang="en-US" sz="11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Rectangle 36"/>
          <p:cNvSpPr/>
          <p:nvPr/>
        </p:nvSpPr>
        <p:spPr>
          <a:xfrm>
            <a:off x="5222954" y="3738351"/>
            <a:ext cx="1227221" cy="328860"/>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smtClean="0">
                <a:solidFill>
                  <a:srgbClr val="0070C0"/>
                </a:solidFill>
              </a:rPr>
              <a:t>ims11.0_mrel</a:t>
            </a:r>
          </a:p>
        </p:txBody>
      </p:sp>
      <p:cxnSp>
        <p:nvCxnSpPr>
          <p:cNvPr id="38" name="Straight Arrow Connector 37"/>
          <p:cNvCxnSpPr>
            <a:stCxn id="29" idx="3"/>
          </p:cNvCxnSpPr>
          <p:nvPr/>
        </p:nvCxnSpPr>
        <p:spPr>
          <a:xfrm flipV="1">
            <a:off x="2578963" y="3912577"/>
            <a:ext cx="2678837" cy="13470"/>
          </a:xfrm>
          <a:prstGeom prst="straightConnector1">
            <a:avLst/>
          </a:prstGeom>
          <a:ln w="19050" cmpd="sng">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946335" y="3895443"/>
            <a:ext cx="2406316" cy="276999"/>
          </a:xfrm>
          <a:prstGeom prst="rect">
            <a:avLst/>
          </a:prstGeom>
          <a:noFill/>
        </p:spPr>
        <p:txBody>
          <a:bodyPr wrap="square" rtlCol="0">
            <a:spAutoFit/>
          </a:bodyPr>
          <a:lstStyle/>
          <a:p>
            <a:r>
              <a:rPr lang="en-US" sz="1200" dirty="0" smtClean="0"/>
              <a:t>Regular sync from ims11.0_mrel</a:t>
            </a:r>
            <a:endParaRPr lang="en-US" sz="1200" dirty="0"/>
          </a:p>
        </p:txBody>
      </p:sp>
    </p:spTree>
    <p:extLst>
      <p:ext uri="{BB962C8B-B14F-4D97-AF65-F5344CB8AC3E}">
        <p14:creationId xmlns:p14="http://schemas.microsoft.com/office/powerpoint/2010/main" val="84921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heckerboard(across)">
                                      <p:cBhvr>
                                        <p:cTn id="10" dur="500"/>
                                        <p:tgtEl>
                                          <p:spTgt spid="2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heckerboard(across)">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heckerboard(across)">
                                      <p:cBhvr>
                                        <p:cTn id="18" dur="500"/>
                                        <p:tgtEl>
                                          <p:spTgt spid="13"/>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heckerboard(across)">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ppt_x"/>
                                          </p:val>
                                        </p:tav>
                                        <p:tav tm="100000">
                                          <p:val>
                                            <p:strVal val="#ppt_x"/>
                                          </p:val>
                                        </p:tav>
                                      </p:tavLst>
                                    </p:anim>
                                    <p:anim calcmode="lin" valueType="num">
                                      <p:cBhvr additive="base">
                                        <p:cTn id="31" dur="500" fill="hold"/>
                                        <p:tgtEl>
                                          <p:spTgt spid="2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ppt_x"/>
                                          </p:val>
                                        </p:tav>
                                        <p:tav tm="100000">
                                          <p:val>
                                            <p:strVal val="#ppt_x"/>
                                          </p:val>
                                        </p:tav>
                                      </p:tavLst>
                                    </p:anim>
                                    <p:anim calcmode="lin" valueType="num">
                                      <p:cBhvr additive="base">
                                        <p:cTn id="35" dur="500" fill="hold"/>
                                        <p:tgtEl>
                                          <p:spTgt spid="17"/>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ox(in)">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blinds(horizontal)">
                                      <p:cBhvr>
                                        <p:cTn id="49" dur="500"/>
                                        <p:tgtEl>
                                          <p:spTgt spid="34"/>
                                        </p:tgtEl>
                                      </p:cBhvr>
                                    </p:animEffect>
                                  </p:childTnLst>
                                </p:cTn>
                              </p:par>
                              <p:par>
                                <p:cTn id="50" presetID="3" presetClass="entr" presetSubtype="1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linds(horizontal)">
                                      <p:cBhvr>
                                        <p:cTn id="52" dur="500"/>
                                        <p:tgtEl>
                                          <p:spTgt spid="2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blinds(horizontal)">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63" presetClass="path" presetSubtype="0" accel="50000" decel="50000" fill="hold" nodeType="clickEffect">
                                  <p:stCondLst>
                                    <p:cond delay="0"/>
                                  </p:stCondLst>
                                  <p:childTnLst>
                                    <p:animMotion origin="layout" path="M -3.33333E-6 -4.93827E-6 L 0.42361 -0.00308 " pathEditMode="relative" rAng="0" ptsTypes="AA">
                                      <p:cBhvr>
                                        <p:cTn id="59" dur="2000" fill="hold"/>
                                        <p:tgtEl>
                                          <p:spTgt spid="20"/>
                                        </p:tgtEl>
                                        <p:attrNameLst>
                                          <p:attrName>ppt_x</p:attrName>
                                          <p:attrName>ppt_y</p:attrName>
                                        </p:attrNameLst>
                                      </p:cBhvr>
                                      <p:rCtr x="21200" y="-200"/>
                                    </p:animMotion>
                                  </p:childTnLst>
                                </p:cTn>
                              </p:par>
                              <p:par>
                                <p:cTn id="60" presetID="63" presetClass="path" presetSubtype="0" accel="50000" decel="50000" fill="hold" nodeType="withEffect">
                                  <p:stCondLst>
                                    <p:cond delay="0"/>
                                  </p:stCondLst>
                                  <p:childTnLst>
                                    <p:animMotion origin="layout" path="M -5.55556E-7 -4.19753E-6 L 0.42292 -0.00308 " pathEditMode="relative" rAng="0" ptsTypes="AA">
                                      <p:cBhvr>
                                        <p:cTn id="61" dur="2000" fill="hold"/>
                                        <p:tgtEl>
                                          <p:spTgt spid="19"/>
                                        </p:tgtEl>
                                        <p:attrNameLst>
                                          <p:attrName>ppt_x</p:attrName>
                                          <p:attrName>ppt_y</p:attrName>
                                        </p:attrNameLst>
                                      </p:cBhvr>
                                      <p:rCtr x="21100" y="-200"/>
                                    </p:animMotion>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checkerboard(across)">
                                      <p:cBhvr>
                                        <p:cTn id="66" dur="500"/>
                                        <p:tgtEl>
                                          <p:spTgt spid="25"/>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checkerboard(across)">
                                      <p:cBhvr>
                                        <p:cTn id="69" dur="500"/>
                                        <p:tgtEl>
                                          <p:spTgt spid="27"/>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checkerboard(across)">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blinds(horizontal)">
                                      <p:cBhvr>
                                        <p:cTn id="77" dur="500"/>
                                        <p:tgtEl>
                                          <p:spTgt spid="28"/>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blinds(horizontal)">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linds(horizontal)">
                                      <p:cBhvr>
                                        <p:cTn id="85" dur="500"/>
                                        <p:tgtEl>
                                          <p:spTgt spid="3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linds(horizontal)">
                                      <p:cBhvr>
                                        <p:cTn id="88" dur="500"/>
                                        <p:tgtEl>
                                          <p:spTgt spid="31"/>
                                        </p:tgtEl>
                                      </p:cBhvr>
                                    </p:animEffect>
                                  </p:childTnLst>
                                </p:cTn>
                              </p:par>
                              <p:par>
                                <p:cTn id="89" presetID="3" presetClass="entr" presetSubtype="10" fill="hold"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blinds(horizontal)">
                                      <p:cBhvr>
                                        <p:cTn id="91" dur="500"/>
                                        <p:tgtEl>
                                          <p:spTgt spid="36"/>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blinds(horizontal)">
                                      <p:cBhvr>
                                        <p:cTn id="96" dur="500"/>
                                        <p:tgtEl>
                                          <p:spTgt spid="33"/>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blinds(horizontal)">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5" presetClass="entr" presetSubtype="10" fill="hold" nodeType="click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checkerboard(across)">
                                      <p:cBhvr>
                                        <p:cTn id="104" dur="500"/>
                                        <p:tgtEl>
                                          <p:spTgt spid="38"/>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blinds(horizontal)">
                                      <p:cBhvr>
                                        <p:cTn id="107" dur="500"/>
                                        <p:tgtEl>
                                          <p:spTgt spid="39"/>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linds(horizontal)">
                                      <p:cBhvr>
                                        <p:cTn id="11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P spid="18" grpId="0" animBg="1"/>
      <p:bldP spid="19" grpId="0" animBg="1"/>
      <p:bldP spid="23" grpId="0"/>
      <p:bldP spid="25" grpId="0"/>
      <p:bldP spid="26" grpId="0" animBg="1"/>
      <p:bldP spid="27" grpId="0"/>
      <p:bldP spid="28" grpId="0" animBg="1"/>
      <p:bldP spid="29" grpId="0" animBg="1"/>
      <p:bldP spid="30" grpId="0" animBg="1"/>
      <p:bldP spid="31" grpId="0"/>
      <p:bldP spid="32" grpId="0" animBg="1"/>
      <p:bldP spid="33" grpId="0" animBg="1"/>
      <p:bldP spid="35" grpId="0"/>
      <p:bldP spid="37" grpId="0" animBg="1"/>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Benefits</a:t>
            </a:r>
            <a:endParaRPr lang="en-US" sz="2800" b="1" dirty="0">
              <a:latin typeface="+mj-lt"/>
            </a:endParaRPr>
          </a:p>
        </p:txBody>
      </p:sp>
      <p:sp>
        <p:nvSpPr>
          <p:cNvPr id="57" name="TextBox 56"/>
          <p:cNvSpPr txBox="1"/>
          <p:nvPr/>
        </p:nvSpPr>
        <p:spPr>
          <a:xfrm>
            <a:off x="325227" y="513101"/>
            <a:ext cx="8695206" cy="424731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CI build feedback time reduced from </a:t>
            </a:r>
            <a:r>
              <a:rPr lang="en-US" sz="1600" dirty="0" smtClean="0">
                <a:solidFill>
                  <a:srgbClr val="FF0000"/>
                </a:solidFill>
              </a:rPr>
              <a:t>6 hours </a:t>
            </a:r>
            <a:r>
              <a:rPr lang="en-US" sz="1600" dirty="0" smtClean="0"/>
              <a:t>(nightly) to </a:t>
            </a:r>
            <a:r>
              <a:rPr lang="en-US" sz="1600" b="1" dirty="0" smtClean="0">
                <a:solidFill>
                  <a:srgbClr val="00B050"/>
                </a:solidFill>
              </a:rPr>
              <a:t>25 minutes </a:t>
            </a:r>
            <a:r>
              <a:rPr lang="en-US" sz="1600" dirty="0" smtClean="0"/>
              <a:t>(hourly)</a:t>
            </a:r>
          </a:p>
          <a:p>
            <a:pPr marL="285750" indent="-285750">
              <a:buFont typeface="Arial" panose="020B0604020202020204" pitchFamily="34" charset="0"/>
              <a:buChar char="•"/>
            </a:pPr>
            <a:r>
              <a:rPr lang="en-US" sz="1600" dirty="0" smtClean="0"/>
              <a:t>Test bed bring up in </a:t>
            </a:r>
            <a:r>
              <a:rPr lang="en-US" sz="1600" b="1" dirty="0" smtClean="0">
                <a:solidFill>
                  <a:srgbClr val="00B050"/>
                </a:solidFill>
              </a:rPr>
              <a:t>3 hours </a:t>
            </a:r>
            <a:r>
              <a:rPr lang="en-US" sz="1600" dirty="0" smtClean="0"/>
              <a:t>compared to </a:t>
            </a:r>
            <a:r>
              <a:rPr lang="en-US" sz="1600" dirty="0" smtClean="0">
                <a:solidFill>
                  <a:srgbClr val="FF0000"/>
                </a:solidFill>
              </a:rPr>
              <a:t>one week </a:t>
            </a:r>
            <a:r>
              <a:rPr lang="en-US" sz="1600" dirty="0"/>
              <a:t>(build/installation/image </a:t>
            </a:r>
            <a:r>
              <a:rPr lang="en-US" sz="1600" dirty="0" smtClean="0"/>
              <a:t>creation/smoke test</a:t>
            </a:r>
            <a:r>
              <a:rPr lang="en-US" sz="1600" dirty="0"/>
              <a:t>)</a:t>
            </a:r>
          </a:p>
          <a:p>
            <a:pPr marL="285750" indent="-285750">
              <a:buFont typeface="Arial" panose="020B0604020202020204" pitchFamily="34" charset="0"/>
              <a:buChar char="•"/>
            </a:pPr>
            <a:r>
              <a:rPr lang="en-US" sz="1600" dirty="0" smtClean="0"/>
              <a:t>Code Quality improved by adding more pre-checks in CI staging area</a:t>
            </a:r>
          </a:p>
          <a:p>
            <a:pPr marL="742950" lvl="1" indent="-285750">
              <a:buFont typeface="Arial" panose="020B0604020202020204" pitchFamily="34" charset="0"/>
              <a:buChar char="•"/>
            </a:pPr>
            <a:r>
              <a:rPr lang="en-US" sz="1600" dirty="0" smtClean="0"/>
              <a:t>Klocworks (static code) </a:t>
            </a:r>
          </a:p>
          <a:p>
            <a:pPr marL="742950" lvl="1" indent="-285750">
              <a:buFont typeface="Arial" panose="020B0604020202020204" pitchFamily="34" charset="0"/>
              <a:buChar char="•"/>
            </a:pPr>
            <a:r>
              <a:rPr lang="en-US" sz="1600" dirty="0" smtClean="0"/>
              <a:t>Code complexity (</a:t>
            </a:r>
            <a:r>
              <a:rPr lang="en-US" sz="1600" dirty="0" err="1" smtClean="0"/>
              <a:t>cmt</a:t>
            </a:r>
            <a:r>
              <a:rPr lang="en-US" sz="1600" dirty="0" smtClean="0"/>
              <a:t> ++)</a:t>
            </a:r>
          </a:p>
          <a:p>
            <a:pPr marL="742950" lvl="1" indent="-285750">
              <a:buFont typeface="Arial" panose="020B0604020202020204" pitchFamily="34" charset="0"/>
              <a:buChar char="•"/>
            </a:pPr>
            <a:r>
              <a:rPr lang="en-US" sz="1600" dirty="0" smtClean="0"/>
              <a:t>Code duplication (</a:t>
            </a:r>
            <a:r>
              <a:rPr lang="en-US" sz="1600" dirty="0" err="1" smtClean="0"/>
              <a:t>cpd</a:t>
            </a:r>
            <a:r>
              <a:rPr lang="en-US" sz="1600" dirty="0" smtClean="0"/>
              <a:t>)</a:t>
            </a:r>
          </a:p>
          <a:p>
            <a:pPr marL="742950" lvl="1" indent="-285750">
              <a:buFont typeface="Arial" panose="020B0604020202020204" pitchFamily="34" charset="0"/>
              <a:buChar char="•"/>
            </a:pPr>
            <a:r>
              <a:rPr lang="en-US" sz="1600" dirty="0" smtClean="0"/>
              <a:t>MT / UT – component wise</a:t>
            </a:r>
          </a:p>
          <a:p>
            <a:pPr marL="285750" indent="-285750">
              <a:buFont typeface="Arial" panose="020B0604020202020204" pitchFamily="34" charset="0"/>
              <a:buChar char="•"/>
            </a:pPr>
            <a:r>
              <a:rPr lang="en-US" sz="1600" dirty="0" smtClean="0"/>
              <a:t>Process control (hooks) implemented in both client and server side</a:t>
            </a:r>
          </a:p>
          <a:p>
            <a:pPr marL="285750" indent="-285750">
              <a:buFont typeface="Arial" panose="020B0604020202020204" pitchFamily="34" charset="0"/>
              <a:buChar char="•"/>
            </a:pPr>
            <a:r>
              <a:rPr lang="en-US" sz="1600" dirty="0" smtClean="0"/>
              <a:t>Integrated with JIRA bug/feature tracking system</a:t>
            </a:r>
          </a:p>
          <a:p>
            <a:pPr marL="285750" indent="-285750">
              <a:buFont typeface="Arial" panose="020B0604020202020204" pitchFamily="34" charset="0"/>
              <a:buChar char="•"/>
            </a:pPr>
            <a:r>
              <a:rPr lang="en-US" sz="1600" dirty="0" smtClean="0"/>
              <a:t>ClearCase usage came down limiting to old maintenance releases</a:t>
            </a:r>
          </a:p>
          <a:p>
            <a:pPr marL="285750" indent="-285750">
              <a:buFont typeface="Arial" panose="020B0604020202020204" pitchFamily="34" charset="0"/>
              <a:buChar char="•"/>
            </a:pPr>
            <a:r>
              <a:rPr lang="en-US" sz="1600" dirty="0" smtClean="0"/>
              <a:t>New branch roll out announcement in minutes compared to hours/days</a:t>
            </a:r>
          </a:p>
          <a:p>
            <a:pPr marL="285750" indent="-285750">
              <a:buFont typeface="Arial" panose="020B0604020202020204" pitchFamily="34" charset="0"/>
              <a:buChar char="•"/>
            </a:pPr>
            <a:r>
              <a:rPr lang="en-US" sz="1600" dirty="0" smtClean="0"/>
              <a:t>Merge efforts reduced &amp; handled centrally by CM Team</a:t>
            </a:r>
          </a:p>
          <a:p>
            <a:pPr marL="285750" indent="-285750">
              <a:buFont typeface="Arial" panose="020B0604020202020204" pitchFamily="34" charset="0"/>
              <a:buChar char="•"/>
            </a:pPr>
            <a:r>
              <a:rPr lang="en-US" sz="1600" dirty="0" smtClean="0"/>
              <a:t>Build machines using EE Cloud service</a:t>
            </a:r>
          </a:p>
          <a:p>
            <a:pPr marL="285750" indent="-285750">
              <a:buFont typeface="Arial" panose="020B0604020202020204" pitchFamily="34" charset="0"/>
              <a:buChar char="•"/>
            </a:pPr>
            <a:r>
              <a:rPr lang="en-US" sz="1600" dirty="0" smtClean="0"/>
              <a:t>Rolled out OpenGrok </a:t>
            </a:r>
            <a:r>
              <a:rPr lang="en-US" sz="1600" dirty="0"/>
              <a:t>source code search and cross reference </a:t>
            </a:r>
            <a:r>
              <a:rPr lang="en-US" sz="1600" dirty="0" smtClean="0"/>
              <a:t>engine</a:t>
            </a:r>
          </a:p>
          <a:p>
            <a:pPr marL="285750" indent="-285750">
              <a:buFont typeface="Arial" panose="020B0604020202020204" pitchFamily="34" charset="0"/>
              <a:buChar char="•"/>
            </a:pPr>
            <a:r>
              <a:rPr lang="en-US" sz="1600" dirty="0" err="1" smtClean="0"/>
              <a:t>Etc</a:t>
            </a:r>
            <a:r>
              <a:rPr lang="en-US" sz="1600" dirty="0" smtClean="0"/>
              <a:t> …</a:t>
            </a:r>
          </a:p>
          <a:p>
            <a:endParaRPr lang="en-US" sz="1400" i="1" dirty="0"/>
          </a:p>
        </p:txBody>
      </p:sp>
    </p:spTree>
    <p:extLst>
      <p:ext uri="{BB962C8B-B14F-4D97-AF65-F5344CB8AC3E}">
        <p14:creationId xmlns:p14="http://schemas.microsoft.com/office/powerpoint/2010/main" val="308470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7">
                                            <p:txEl>
                                              <p:pRg st="1" end="1"/>
                                            </p:txEl>
                                          </p:spTgt>
                                        </p:tgtEl>
                                        <p:attrNameLst>
                                          <p:attrName>style.visibility</p:attrName>
                                        </p:attrNameLst>
                                      </p:cBhvr>
                                      <p:to>
                                        <p:strVal val="visible"/>
                                      </p:to>
                                    </p:set>
                                    <p:anim calcmode="lin" valueType="num">
                                      <p:cBhvr additive="base">
                                        <p:cTn id="11" dur="500" fill="hold"/>
                                        <p:tgtEl>
                                          <p:spTgt spid="5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7">
                                            <p:txEl>
                                              <p:pRg st="2" end="2"/>
                                            </p:txEl>
                                          </p:spTgt>
                                        </p:tgtEl>
                                        <p:attrNameLst>
                                          <p:attrName>style.visibility</p:attrName>
                                        </p:attrNameLst>
                                      </p:cBhvr>
                                      <p:to>
                                        <p:strVal val="visible"/>
                                      </p:to>
                                    </p:set>
                                    <p:animEffect transition="in" filter="wipe(down)">
                                      <p:cBhvr>
                                        <p:cTn id="17" dur="500"/>
                                        <p:tgtEl>
                                          <p:spTgt spid="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xEl>
                                              <p:pRg st="3" end="3"/>
                                            </p:txEl>
                                          </p:spTgt>
                                        </p:tgtEl>
                                        <p:attrNameLst>
                                          <p:attrName>style.visibility</p:attrName>
                                        </p:attrNameLst>
                                      </p:cBhvr>
                                      <p:to>
                                        <p:strVal val="visible"/>
                                      </p:to>
                                    </p:set>
                                    <p:animEffect transition="in" filter="fade">
                                      <p:cBhvr>
                                        <p:cTn id="22" dur="500"/>
                                        <p:tgtEl>
                                          <p:spTgt spid="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7">
                                            <p:txEl>
                                              <p:pRg st="4" end="4"/>
                                            </p:txEl>
                                          </p:spTgt>
                                        </p:tgtEl>
                                        <p:attrNameLst>
                                          <p:attrName>style.visibility</p:attrName>
                                        </p:attrNameLst>
                                      </p:cBhvr>
                                      <p:to>
                                        <p:strVal val="visible"/>
                                      </p:to>
                                    </p:set>
                                    <p:animEffect transition="in" filter="barn(inVertical)">
                                      <p:cBhvr>
                                        <p:cTn id="27" dur="500"/>
                                        <p:tgtEl>
                                          <p:spTgt spid="5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57">
                                            <p:txEl>
                                              <p:pRg st="5" end="5"/>
                                            </p:txEl>
                                          </p:spTgt>
                                        </p:tgtEl>
                                        <p:attrNameLst>
                                          <p:attrName>style.visibility</p:attrName>
                                        </p:attrNameLst>
                                      </p:cBhvr>
                                      <p:to>
                                        <p:strVal val="visible"/>
                                      </p:to>
                                    </p:set>
                                    <p:animEffect transition="in" filter="circle(in)">
                                      <p:cBhvr>
                                        <p:cTn id="32" dur="2000"/>
                                        <p:tgtEl>
                                          <p:spTgt spid="5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57">
                                            <p:txEl>
                                              <p:pRg st="6" end="6"/>
                                            </p:txEl>
                                          </p:spTgt>
                                        </p:tgtEl>
                                        <p:attrNameLst>
                                          <p:attrName>style.visibility</p:attrName>
                                        </p:attrNameLst>
                                      </p:cBhvr>
                                      <p:to>
                                        <p:strVal val="visible"/>
                                      </p:to>
                                    </p:set>
                                    <p:animEffect transition="in" filter="wheel(1)">
                                      <p:cBhvr>
                                        <p:cTn id="37" dur="2000"/>
                                        <p:tgtEl>
                                          <p:spTgt spid="5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7">
                                            <p:txEl>
                                              <p:pRg st="7" end="7"/>
                                            </p:txEl>
                                          </p:spTgt>
                                        </p:tgtEl>
                                        <p:attrNameLst>
                                          <p:attrName>style.visibility</p:attrName>
                                        </p:attrNameLst>
                                      </p:cBhvr>
                                      <p:to>
                                        <p:strVal val="visible"/>
                                      </p:to>
                                    </p:set>
                                    <p:animEffect transition="in" filter="randombar(horizontal)">
                                      <p:cBhvr>
                                        <p:cTn id="42" dur="500"/>
                                        <p:tgtEl>
                                          <p:spTgt spid="5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57">
                                            <p:txEl>
                                              <p:pRg st="8" end="8"/>
                                            </p:txEl>
                                          </p:spTgt>
                                        </p:tgtEl>
                                        <p:attrNameLst>
                                          <p:attrName>style.visibility</p:attrName>
                                        </p:attrNameLst>
                                      </p:cBhvr>
                                      <p:to>
                                        <p:strVal val="visible"/>
                                      </p:to>
                                    </p:set>
                                    <p:anim calcmode="lin" valueType="num">
                                      <p:cBhvr>
                                        <p:cTn id="47" dur="1000" fill="hold"/>
                                        <p:tgtEl>
                                          <p:spTgt spid="57">
                                            <p:txEl>
                                              <p:pRg st="8" end="8"/>
                                            </p:txEl>
                                          </p:spTgt>
                                        </p:tgtEl>
                                        <p:attrNameLst>
                                          <p:attrName>ppt_w</p:attrName>
                                        </p:attrNameLst>
                                      </p:cBhvr>
                                      <p:tavLst>
                                        <p:tav tm="0">
                                          <p:val>
                                            <p:fltVal val="0"/>
                                          </p:val>
                                        </p:tav>
                                        <p:tav tm="100000">
                                          <p:val>
                                            <p:strVal val="#ppt_w"/>
                                          </p:val>
                                        </p:tav>
                                      </p:tavLst>
                                    </p:anim>
                                    <p:anim calcmode="lin" valueType="num">
                                      <p:cBhvr>
                                        <p:cTn id="48" dur="1000" fill="hold"/>
                                        <p:tgtEl>
                                          <p:spTgt spid="57">
                                            <p:txEl>
                                              <p:pRg st="8" end="8"/>
                                            </p:txEl>
                                          </p:spTgt>
                                        </p:tgtEl>
                                        <p:attrNameLst>
                                          <p:attrName>ppt_h</p:attrName>
                                        </p:attrNameLst>
                                      </p:cBhvr>
                                      <p:tavLst>
                                        <p:tav tm="0">
                                          <p:val>
                                            <p:fltVal val="0"/>
                                          </p:val>
                                        </p:tav>
                                        <p:tav tm="100000">
                                          <p:val>
                                            <p:strVal val="#ppt_h"/>
                                          </p:val>
                                        </p:tav>
                                      </p:tavLst>
                                    </p:anim>
                                    <p:anim calcmode="lin" valueType="num">
                                      <p:cBhvr>
                                        <p:cTn id="49" dur="1000" fill="hold"/>
                                        <p:tgtEl>
                                          <p:spTgt spid="57">
                                            <p:txEl>
                                              <p:pRg st="8" end="8"/>
                                            </p:txEl>
                                          </p:spTgt>
                                        </p:tgtEl>
                                        <p:attrNameLst>
                                          <p:attrName>style.rotation</p:attrName>
                                        </p:attrNameLst>
                                      </p:cBhvr>
                                      <p:tavLst>
                                        <p:tav tm="0">
                                          <p:val>
                                            <p:fltVal val="90"/>
                                          </p:val>
                                        </p:tav>
                                        <p:tav tm="100000">
                                          <p:val>
                                            <p:fltVal val="0"/>
                                          </p:val>
                                        </p:tav>
                                      </p:tavLst>
                                    </p:anim>
                                    <p:animEffect transition="in" filter="fade">
                                      <p:cBhvr>
                                        <p:cTn id="50" dur="1000"/>
                                        <p:tgtEl>
                                          <p:spTgt spid="5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7">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7">
                                            <p:txEl>
                                              <p:pRg st="10" end="10"/>
                                            </p:txEl>
                                          </p:spTgt>
                                        </p:tgtEl>
                                        <p:attrNameLst>
                                          <p:attrName>style.visibility</p:attrName>
                                        </p:attrNameLst>
                                      </p:cBhvr>
                                      <p:to>
                                        <p:strVal val="visible"/>
                                      </p:to>
                                    </p:set>
                                    <p:anim calcmode="lin" valueType="num">
                                      <p:cBhvr additive="base">
                                        <p:cTn id="59" dur="500" fill="hold"/>
                                        <p:tgtEl>
                                          <p:spTgt spid="57">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57">
                                            <p:txEl>
                                              <p:pRg st="11" end="11"/>
                                            </p:txEl>
                                          </p:spTgt>
                                        </p:tgtEl>
                                        <p:attrNameLst>
                                          <p:attrName>style.visibility</p:attrName>
                                        </p:attrNameLst>
                                      </p:cBhvr>
                                      <p:to>
                                        <p:strVal val="visible"/>
                                      </p:to>
                                    </p:set>
                                    <p:animEffect transition="in" filter="fade">
                                      <p:cBhvr>
                                        <p:cTn id="65" dur="1000"/>
                                        <p:tgtEl>
                                          <p:spTgt spid="57">
                                            <p:txEl>
                                              <p:pRg st="11" end="11"/>
                                            </p:txEl>
                                          </p:spTgt>
                                        </p:tgtEl>
                                      </p:cBhvr>
                                    </p:animEffect>
                                    <p:anim calcmode="lin" valueType="num">
                                      <p:cBhvr>
                                        <p:cTn id="66" dur="1000" fill="hold"/>
                                        <p:tgtEl>
                                          <p:spTgt spid="57">
                                            <p:txEl>
                                              <p:pRg st="11" end="11"/>
                                            </p:txEl>
                                          </p:spTgt>
                                        </p:tgtEl>
                                        <p:attrNameLst>
                                          <p:attrName>ppt_x</p:attrName>
                                        </p:attrNameLst>
                                      </p:cBhvr>
                                      <p:tavLst>
                                        <p:tav tm="0">
                                          <p:val>
                                            <p:strVal val="#ppt_x"/>
                                          </p:val>
                                        </p:tav>
                                        <p:tav tm="100000">
                                          <p:val>
                                            <p:strVal val="#ppt_x"/>
                                          </p:val>
                                        </p:tav>
                                      </p:tavLst>
                                    </p:anim>
                                    <p:anim calcmode="lin" valueType="num">
                                      <p:cBhvr>
                                        <p:cTn id="67" dur="1000" fill="hold"/>
                                        <p:tgtEl>
                                          <p:spTgt spid="5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57">
                                            <p:txEl>
                                              <p:pRg st="12" end="12"/>
                                            </p:txEl>
                                          </p:spTgt>
                                        </p:tgtEl>
                                        <p:attrNameLst>
                                          <p:attrName>style.visibility</p:attrName>
                                        </p:attrNameLst>
                                      </p:cBhvr>
                                      <p:to>
                                        <p:strVal val="visible"/>
                                      </p:to>
                                    </p:set>
                                    <p:animEffect transition="in" filter="barn(inVertical)">
                                      <p:cBhvr>
                                        <p:cTn id="72" dur="500"/>
                                        <p:tgtEl>
                                          <p:spTgt spid="57">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57">
                                            <p:txEl>
                                              <p:pRg st="13" end="13"/>
                                            </p:txEl>
                                          </p:spTgt>
                                        </p:tgtEl>
                                        <p:attrNameLst>
                                          <p:attrName>style.visibility</p:attrName>
                                        </p:attrNameLst>
                                      </p:cBhvr>
                                      <p:to>
                                        <p:strVal val="visible"/>
                                      </p:to>
                                    </p:set>
                                    <p:animEffect transition="in" filter="barn(inVertical)">
                                      <p:cBhvr>
                                        <p:cTn id="77" dur="500"/>
                                        <p:tgtEl>
                                          <p:spTgt spid="57">
                                            <p:txEl>
                                              <p:pRg st="13" end="13"/>
                                            </p:txEl>
                                          </p:spTgt>
                                        </p:tgtEl>
                                      </p:cBhvr>
                                    </p:animEffect>
                                  </p:childTnLst>
                                </p:cTn>
                              </p:par>
                              <p:par>
                                <p:cTn id="78" presetID="16" presetClass="entr" presetSubtype="21" fill="hold" nodeType="withEffect">
                                  <p:stCondLst>
                                    <p:cond delay="0"/>
                                  </p:stCondLst>
                                  <p:childTnLst>
                                    <p:set>
                                      <p:cBhvr>
                                        <p:cTn id="79" dur="1" fill="hold">
                                          <p:stCondLst>
                                            <p:cond delay="0"/>
                                          </p:stCondLst>
                                        </p:cTn>
                                        <p:tgtEl>
                                          <p:spTgt spid="57">
                                            <p:txEl>
                                              <p:pRg st="14" end="14"/>
                                            </p:txEl>
                                          </p:spTgt>
                                        </p:tgtEl>
                                        <p:attrNameLst>
                                          <p:attrName>style.visibility</p:attrName>
                                        </p:attrNameLst>
                                      </p:cBhvr>
                                      <p:to>
                                        <p:strVal val="visible"/>
                                      </p:to>
                                    </p:set>
                                    <p:animEffect transition="in" filter="barn(inVertical)">
                                      <p:cBhvr>
                                        <p:cTn id="80" dur="500"/>
                                        <p:tgtEl>
                                          <p:spTgt spid="5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766" y="2000401"/>
            <a:ext cx="7488832" cy="523220"/>
          </a:xfrm>
          <a:prstGeom prst="rect">
            <a:avLst/>
          </a:prstGeom>
          <a:noFill/>
        </p:spPr>
        <p:txBody>
          <a:bodyPr wrap="square" rtlCol="0">
            <a:spAutoFit/>
          </a:bodyPr>
          <a:lstStyle/>
          <a:p>
            <a:r>
              <a:rPr lang="en-US" sz="2800" dirty="0" smtClean="0"/>
              <a:t>Demo?</a:t>
            </a:r>
            <a:endParaRPr lang="en-US" sz="2800" dirty="0"/>
          </a:p>
        </p:txBody>
      </p:sp>
    </p:spTree>
    <p:extLst>
      <p:ext uri="{BB962C8B-B14F-4D97-AF65-F5344CB8AC3E}">
        <p14:creationId xmlns:p14="http://schemas.microsoft.com/office/powerpoint/2010/main" val="15459492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323528" y="15087"/>
            <a:ext cx="7488832" cy="523220"/>
          </a:xfrm>
          <a:prstGeom prst="rect">
            <a:avLst/>
          </a:prstGeom>
          <a:noFill/>
        </p:spPr>
        <p:txBody>
          <a:bodyPr wrap="square" rtlCol="0">
            <a:spAutoFit/>
          </a:bodyPr>
          <a:lstStyle/>
          <a:p>
            <a:r>
              <a:rPr lang="en-US" sz="2800" dirty="0" smtClean="0"/>
              <a:t>Reference</a:t>
            </a:r>
            <a:endParaRPr lang="en-US" sz="2800" dirty="0"/>
          </a:p>
        </p:txBody>
      </p:sp>
      <p:sp>
        <p:nvSpPr>
          <p:cNvPr id="104" name="TextBox 103"/>
          <p:cNvSpPr txBox="1"/>
          <p:nvPr/>
        </p:nvSpPr>
        <p:spPr>
          <a:xfrm>
            <a:off x="308751" y="653141"/>
            <a:ext cx="9025254" cy="800219"/>
          </a:xfrm>
          <a:prstGeom prst="rect">
            <a:avLst/>
          </a:prstGeom>
          <a:noFill/>
        </p:spPr>
        <p:txBody>
          <a:bodyPr wrap="square" rtlCol="0">
            <a:spAutoFit/>
          </a:bodyPr>
          <a:lstStyle/>
          <a:p>
            <a:pPr marL="285750" indent="-285750">
              <a:buFont typeface="Arial" panose="020B0604020202020204" pitchFamily="34" charset="0"/>
              <a:buChar char="•"/>
            </a:pPr>
            <a:r>
              <a:rPr lang="en-US" i="1" dirty="0" smtClean="0"/>
              <a:t>Documentation</a:t>
            </a:r>
          </a:p>
          <a:p>
            <a:r>
              <a:rPr lang="en-US" sz="1400" i="1" dirty="0" smtClean="0">
                <a:hlinkClick r:id="rId3"/>
              </a:rPr>
              <a:t>https://confluence.int.net.nokia.com/display/IMS/ClearCase+to+Git+migration</a:t>
            </a:r>
            <a:r>
              <a:rPr lang="en-US" sz="1400" i="1" dirty="0" smtClean="0"/>
              <a:t> </a:t>
            </a:r>
          </a:p>
          <a:p>
            <a:endParaRPr lang="en-US" sz="1400" i="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3"/>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sz="quarter" idx="13"/>
          </p:nvPr>
        </p:nvSpPr>
        <p:spPr/>
        <p:txBody>
          <a:bodyPr/>
          <a:lstStyle/>
          <a:p>
            <a:pPr eaLnBrk="1" hangingPunct="1">
              <a:buFont typeface="Arial" charset="0"/>
              <a:buNone/>
            </a:pPr>
            <a:r>
              <a:rPr lang="en-US" sz="1800" dirty="0" smtClean="0">
                <a:ea typeface="ヒラギノ角ゴ Pro W3"/>
                <a:cs typeface="ヒラギノ角ゴ Pro W3"/>
              </a:rPr>
              <a:t> </a:t>
            </a:r>
          </a:p>
        </p:txBody>
      </p:sp>
      <p:sp>
        <p:nvSpPr>
          <p:cNvPr id="8" name="TextBox 7"/>
          <p:cNvSpPr txBox="1"/>
          <p:nvPr/>
        </p:nvSpPr>
        <p:spPr>
          <a:xfrm>
            <a:off x="331766" y="2000401"/>
            <a:ext cx="7488832" cy="523220"/>
          </a:xfrm>
          <a:prstGeom prst="rect">
            <a:avLst/>
          </a:prstGeom>
          <a:noFill/>
        </p:spPr>
        <p:txBody>
          <a:bodyPr wrap="square" rtlCol="0">
            <a:spAutoFit/>
          </a:bodyPr>
          <a:lstStyle/>
          <a:p>
            <a:r>
              <a:rPr lang="en-US" sz="2800" dirty="0" smtClean="0"/>
              <a:t>Backup slides</a:t>
            </a:r>
            <a:endParaRPr lang="en-US" sz="2800" dirty="0"/>
          </a:p>
        </p:txBody>
      </p:sp>
    </p:spTree>
    <p:extLst>
      <p:ext uri="{BB962C8B-B14F-4D97-AF65-F5344CB8AC3E}">
        <p14:creationId xmlns:p14="http://schemas.microsoft.com/office/powerpoint/2010/main" val="162441653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Gerrit staging area &amp; Jenkins</a:t>
            </a:r>
            <a:endParaRPr lang="en-US" sz="2800" b="1" dirty="0">
              <a:latin typeface="+mj-lt"/>
            </a:endParaRPr>
          </a:p>
        </p:txBody>
      </p:sp>
      <p:pic>
        <p:nvPicPr>
          <p:cNvPr id="2" name="Picture 1"/>
          <p:cNvPicPr>
            <a:picLocks noChangeAspect="1"/>
          </p:cNvPicPr>
          <p:nvPr/>
        </p:nvPicPr>
        <p:blipFill>
          <a:blip r:embed="rId3"/>
          <a:stretch>
            <a:fillRect/>
          </a:stretch>
        </p:blipFill>
        <p:spPr>
          <a:xfrm>
            <a:off x="423732" y="628308"/>
            <a:ext cx="7591684" cy="398458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Subversion Vs Git</a:t>
            </a:r>
            <a:endParaRPr lang="en-US" sz="2800" b="1" dirty="0">
              <a:latin typeface="+mj-lt"/>
            </a:endParaRPr>
          </a:p>
        </p:txBody>
      </p:sp>
      <p:sp>
        <p:nvSpPr>
          <p:cNvPr id="5" name="Rectangle 4"/>
          <p:cNvSpPr/>
          <p:nvPr/>
        </p:nvSpPr>
        <p:spPr>
          <a:xfrm>
            <a:off x="333604" y="626072"/>
            <a:ext cx="8752732" cy="4547399"/>
          </a:xfrm>
          <a:prstGeom prst="rect">
            <a:avLst/>
          </a:prstGeom>
        </p:spPr>
        <p:txBody>
          <a:bodyPr wrap="square">
            <a:spAutoFit/>
          </a:bodyPr>
          <a:lstStyle/>
          <a:p>
            <a:pPr marL="342900" indent="-342900">
              <a:lnSpc>
                <a:spcPct val="150000"/>
              </a:lnSpc>
              <a:buFont typeface="+mj-lt"/>
              <a:buAutoNum type="arabicPeriod"/>
            </a:pPr>
            <a:r>
              <a:rPr lang="en-US" sz="1400" dirty="0" err="1" smtClean="0">
                <a:latin typeface="Calibri" pitchFamily="34" charset="0"/>
              </a:rPr>
              <a:t>Git</a:t>
            </a:r>
            <a:r>
              <a:rPr lang="en-US" sz="1400" dirty="0" smtClean="0">
                <a:latin typeface="Calibri" pitchFamily="34" charset="0"/>
              </a:rPr>
              <a:t> is much faster than Subversion</a:t>
            </a:r>
          </a:p>
          <a:p>
            <a:pPr marL="342900" indent="-342900">
              <a:buFont typeface="+mj-lt"/>
              <a:buAutoNum type="arabicPeriod"/>
            </a:pPr>
            <a:r>
              <a:rPr lang="en-US" sz="1400" dirty="0" smtClean="0">
                <a:latin typeface="Calibri" pitchFamily="34" charset="0"/>
              </a:rPr>
              <a:t>Subversion allows you to check out just a subtree of a repository; Git requires you to clone the entire repository (including history) and create a working copy that mirrors at least a subset of the items under version control.</a:t>
            </a:r>
          </a:p>
          <a:p>
            <a:pPr marL="342900" indent="-342900">
              <a:lnSpc>
                <a:spcPct val="150000"/>
              </a:lnSpc>
              <a:buFont typeface="+mj-lt"/>
              <a:buAutoNum type="arabicPeriod"/>
            </a:pPr>
            <a:r>
              <a:rPr lang="en-US" sz="1400" dirty="0" err="1">
                <a:latin typeface="Calibri" pitchFamily="34" charset="0"/>
              </a:rPr>
              <a:t>Git's</a:t>
            </a:r>
            <a:r>
              <a:rPr lang="en-US" sz="1400" dirty="0">
                <a:latin typeface="Calibri" pitchFamily="34" charset="0"/>
              </a:rPr>
              <a:t> repositories </a:t>
            </a:r>
            <a:r>
              <a:rPr lang="en-US" sz="1400" dirty="0" smtClean="0">
                <a:latin typeface="Calibri" pitchFamily="34" charset="0"/>
              </a:rPr>
              <a:t>are much smaller than Subversions (for the Mozilla project*, 30x smaller)</a:t>
            </a:r>
          </a:p>
          <a:p>
            <a:pPr marL="342900" indent="-342900">
              <a:buFont typeface="+mj-lt"/>
              <a:buAutoNum type="arabicPeriod"/>
            </a:pPr>
            <a:r>
              <a:rPr lang="en-US" sz="1400" dirty="0" err="1">
                <a:latin typeface="Calibri" pitchFamily="34" charset="0"/>
              </a:rPr>
              <a:t>Git</a:t>
            </a:r>
            <a:r>
              <a:rPr lang="en-US" sz="1400" dirty="0">
                <a:latin typeface="Calibri" pitchFamily="34" charset="0"/>
              </a:rPr>
              <a:t> was designed to be fully distributed from the start, allowing each developer to have full local control</a:t>
            </a:r>
          </a:p>
          <a:p>
            <a:pPr marL="342900" indent="-342900">
              <a:lnSpc>
                <a:spcPct val="150000"/>
              </a:lnSpc>
              <a:buFont typeface="+mj-lt"/>
              <a:buAutoNum type="arabicPeriod"/>
            </a:pPr>
            <a:r>
              <a:rPr lang="en-US" sz="1400" dirty="0" err="1">
                <a:latin typeface="Calibri" pitchFamily="34" charset="0"/>
              </a:rPr>
              <a:t>Git</a:t>
            </a:r>
            <a:r>
              <a:rPr lang="en-US" sz="1400" dirty="0">
                <a:latin typeface="Calibri" pitchFamily="34" charset="0"/>
              </a:rPr>
              <a:t> branches are simpler and less resource heavy than Subversion's</a:t>
            </a:r>
          </a:p>
          <a:p>
            <a:pPr marL="342900" indent="-342900">
              <a:lnSpc>
                <a:spcPct val="150000"/>
              </a:lnSpc>
              <a:buFont typeface="+mj-lt"/>
              <a:buAutoNum type="arabicPeriod"/>
            </a:pPr>
            <a:r>
              <a:rPr lang="en-US" sz="1400" dirty="0" err="1">
                <a:latin typeface="Calibri" pitchFamily="34" charset="0"/>
              </a:rPr>
              <a:t>Git</a:t>
            </a:r>
            <a:r>
              <a:rPr lang="en-US" sz="1400" dirty="0">
                <a:latin typeface="Calibri" pitchFamily="34" charset="0"/>
              </a:rPr>
              <a:t> branches carry their entire history</a:t>
            </a:r>
          </a:p>
          <a:p>
            <a:pPr marL="342900" indent="-342900">
              <a:lnSpc>
                <a:spcPct val="150000"/>
              </a:lnSpc>
              <a:buFont typeface="+mj-lt"/>
              <a:buAutoNum type="arabicPeriod"/>
            </a:pPr>
            <a:r>
              <a:rPr lang="en-US" sz="1400" dirty="0" err="1">
                <a:latin typeface="Calibri" pitchFamily="34" charset="0"/>
              </a:rPr>
              <a:t>Git</a:t>
            </a:r>
            <a:r>
              <a:rPr lang="en-US" sz="1400" dirty="0">
                <a:latin typeface="Calibri" pitchFamily="34" charset="0"/>
              </a:rPr>
              <a:t> provides better auditing of branch and merge events</a:t>
            </a:r>
          </a:p>
          <a:p>
            <a:pPr marL="342900" indent="-342900">
              <a:lnSpc>
                <a:spcPct val="150000"/>
              </a:lnSpc>
              <a:buFont typeface="+mj-lt"/>
              <a:buAutoNum type="arabicPeriod"/>
            </a:pPr>
            <a:r>
              <a:rPr lang="en-US" sz="1400" dirty="0" err="1">
                <a:latin typeface="Calibri" pitchFamily="34" charset="0"/>
              </a:rPr>
              <a:t>Git's</a:t>
            </a:r>
            <a:r>
              <a:rPr lang="en-US" sz="1400" dirty="0">
                <a:latin typeface="Calibri" pitchFamily="34" charset="0"/>
              </a:rPr>
              <a:t> repo file formats are simple, so repair is easy and corruption is rare.</a:t>
            </a:r>
          </a:p>
          <a:p>
            <a:pPr marL="342900" indent="-342900">
              <a:lnSpc>
                <a:spcPct val="150000"/>
              </a:lnSpc>
              <a:buFont typeface="+mj-lt"/>
              <a:buAutoNum type="arabicPeriod"/>
            </a:pPr>
            <a:r>
              <a:rPr lang="en-US" sz="1400" dirty="0" smtClean="0">
                <a:latin typeface="Calibri" pitchFamily="34" charset="0"/>
              </a:rPr>
              <a:t>Git </a:t>
            </a:r>
            <a:r>
              <a:rPr lang="en-US" sz="1400" dirty="0">
                <a:latin typeface="Calibri" pitchFamily="34" charset="0"/>
              </a:rPr>
              <a:t>repository clones act as full repository backups</a:t>
            </a:r>
          </a:p>
          <a:p>
            <a:pPr marL="342900" indent="-342900">
              <a:lnSpc>
                <a:spcPct val="150000"/>
              </a:lnSpc>
              <a:buFont typeface="+mj-lt"/>
              <a:buAutoNum type="arabicPeriod"/>
            </a:pPr>
            <a:r>
              <a:rPr lang="en-US" sz="1400" dirty="0">
                <a:latin typeface="Calibri" pitchFamily="34" charset="0"/>
              </a:rPr>
              <a:t>Subversion's UI is more mature than </a:t>
            </a:r>
            <a:r>
              <a:rPr lang="en-US" sz="1400" dirty="0" err="1">
                <a:latin typeface="Calibri" pitchFamily="34" charset="0"/>
              </a:rPr>
              <a:t>Git's</a:t>
            </a:r>
            <a:r>
              <a:rPr lang="en-US" sz="1400" dirty="0">
                <a:latin typeface="Calibri" pitchFamily="34" charset="0"/>
              </a:rPr>
              <a:t> </a:t>
            </a:r>
          </a:p>
          <a:p>
            <a:pPr marL="342900" indent="-342900">
              <a:buFont typeface="+mj-lt"/>
              <a:buAutoNum type="arabicPeriod"/>
            </a:pPr>
            <a:r>
              <a:rPr lang="en-US" sz="1400" dirty="0">
                <a:latin typeface="Calibri" pitchFamily="34" charset="0"/>
              </a:rPr>
              <a:t>Walking through versions is simpler in Subversion because it uses sequential revision numbers (1,2,3,..); </a:t>
            </a:r>
            <a:r>
              <a:rPr lang="en-US" sz="1400" dirty="0" err="1">
                <a:latin typeface="Calibri" pitchFamily="34" charset="0"/>
              </a:rPr>
              <a:t>Git</a:t>
            </a:r>
            <a:r>
              <a:rPr lang="en-US" sz="1400" dirty="0">
                <a:latin typeface="Calibri" pitchFamily="34" charset="0"/>
              </a:rPr>
              <a:t> uses unpredictable SHA-1 hashes. Walking backwards in </a:t>
            </a:r>
            <a:r>
              <a:rPr lang="en-US" sz="1400" dirty="0" err="1">
                <a:latin typeface="Calibri" pitchFamily="34" charset="0"/>
              </a:rPr>
              <a:t>Git</a:t>
            </a:r>
            <a:r>
              <a:rPr lang="en-US" sz="1400" dirty="0">
                <a:latin typeface="Calibri" pitchFamily="34" charset="0"/>
              </a:rPr>
              <a:t> is easy using the "^" syntax, but there is no easy way to walk forward.</a:t>
            </a:r>
          </a:p>
          <a:p>
            <a:pPr marL="342900" indent="-342900">
              <a:buFont typeface="+mj-lt"/>
              <a:buAutoNum type="arabicPeriod"/>
            </a:pPr>
            <a:endParaRPr lang="en-US" sz="1250" dirty="0" smtClean="0"/>
          </a:p>
          <a:p>
            <a:endParaRPr lang="en-US" sz="1250" dirty="0" smtClean="0"/>
          </a:p>
          <a:p>
            <a:endParaRPr lang="en-US" sz="1250" dirty="0" err="1" smtClean="0"/>
          </a:p>
        </p:txBody>
      </p:sp>
    </p:spTree>
    <p:extLst>
      <p:ext uri="{BB962C8B-B14F-4D97-AF65-F5344CB8AC3E}">
        <p14:creationId xmlns:p14="http://schemas.microsoft.com/office/powerpoint/2010/main" val="4259994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DVCS vs CVCS</a:t>
            </a:r>
            <a:endParaRPr lang="en-US" sz="2800" b="1" dirty="0">
              <a:latin typeface="+mj-lt"/>
            </a:endParaRPr>
          </a:p>
        </p:txBody>
      </p:sp>
      <p:pic>
        <p:nvPicPr>
          <p:cNvPr id="6" name="Picture 5"/>
          <p:cNvPicPr>
            <a:picLocks noChangeAspect="1"/>
          </p:cNvPicPr>
          <p:nvPr/>
        </p:nvPicPr>
        <p:blipFill>
          <a:blip r:embed="rId3"/>
          <a:stretch>
            <a:fillRect/>
          </a:stretch>
        </p:blipFill>
        <p:spPr>
          <a:xfrm>
            <a:off x="415292" y="483989"/>
            <a:ext cx="7160455" cy="4121327"/>
          </a:xfrm>
          <a:prstGeom prst="rect">
            <a:avLst/>
          </a:prstGeom>
        </p:spPr>
      </p:pic>
    </p:spTree>
    <p:extLst>
      <p:ext uri="{BB962C8B-B14F-4D97-AF65-F5344CB8AC3E}">
        <p14:creationId xmlns:p14="http://schemas.microsoft.com/office/powerpoint/2010/main" val="3543230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Advantage of Git</a:t>
            </a:r>
            <a:endParaRPr lang="en-US" sz="2800" b="1" dirty="0">
              <a:latin typeface="+mj-lt"/>
            </a:endParaRPr>
          </a:p>
        </p:txBody>
      </p:sp>
      <p:sp>
        <p:nvSpPr>
          <p:cNvPr id="2" name="Rectangle 1"/>
          <p:cNvSpPr/>
          <p:nvPr/>
        </p:nvSpPr>
        <p:spPr>
          <a:xfrm>
            <a:off x="304798" y="684701"/>
            <a:ext cx="8550875" cy="4216539"/>
          </a:xfrm>
          <a:prstGeom prst="rect">
            <a:avLst/>
          </a:prstGeom>
        </p:spPr>
        <p:txBody>
          <a:bodyPr wrap="square">
            <a:spAutoFit/>
          </a:bodyPr>
          <a:lstStyle/>
          <a:p>
            <a:r>
              <a:rPr lang="en-US" b="1" dirty="0"/>
              <a:t>Branching and Merging</a:t>
            </a:r>
          </a:p>
          <a:p>
            <a:endParaRPr lang="en-US" sz="1200" dirty="0" smtClean="0"/>
          </a:p>
          <a:p>
            <a:r>
              <a:rPr lang="en-US" sz="1400" dirty="0" smtClean="0"/>
              <a:t>The </a:t>
            </a:r>
            <a:r>
              <a:rPr lang="en-US" sz="1400" dirty="0"/>
              <a:t>Git feature that really makes it stand apart from nearly every other SCM out there is its branching model.  Git allows and encourages you to have multiple local branches that can be entirely independent of each other. The creation, merging, and deletion of those lines of development takes seconds. This means that you can do things like:</a:t>
            </a:r>
          </a:p>
          <a:p>
            <a:endParaRPr lang="en-US" sz="1200" b="1" i="1" dirty="0"/>
          </a:p>
          <a:p>
            <a:r>
              <a:rPr lang="en-US" sz="1200" i="1" dirty="0" smtClean="0"/>
              <a:t>(1) Frictionless </a:t>
            </a:r>
            <a:r>
              <a:rPr lang="en-US" sz="1200" i="1" dirty="0"/>
              <a:t>Context Switching</a:t>
            </a:r>
            <a:r>
              <a:rPr lang="en-US" sz="1200" dirty="0"/>
              <a:t> : Create a branch to try out an idea, commit a few times, switch back to where you branched from, apply a patch, switch back to where you are experimenting, and merge it in.</a:t>
            </a:r>
          </a:p>
          <a:p>
            <a:endParaRPr lang="en-US" sz="1200" b="1" i="1" dirty="0" smtClean="0"/>
          </a:p>
          <a:p>
            <a:r>
              <a:rPr lang="en-US" sz="1200" i="1" dirty="0" smtClean="0"/>
              <a:t>(2) Role-Based code lines</a:t>
            </a:r>
            <a:r>
              <a:rPr lang="en-US" sz="1200" i="1" dirty="0"/>
              <a:t> </a:t>
            </a:r>
            <a:r>
              <a:rPr lang="en-US" sz="1200" dirty="0"/>
              <a:t>: Have a branch that always contains only what goes to production, another that you merge work into for testing, and several smaller ones for day to day work.</a:t>
            </a:r>
          </a:p>
          <a:p>
            <a:endParaRPr lang="en-US" sz="1200" b="1" i="1" dirty="0" smtClean="0"/>
          </a:p>
          <a:p>
            <a:r>
              <a:rPr lang="en-US" sz="1200" i="1" dirty="0" smtClean="0"/>
              <a:t>(3) Feature </a:t>
            </a:r>
            <a:r>
              <a:rPr lang="en-US" sz="1200" i="1" dirty="0"/>
              <a:t>Based Workflow </a:t>
            </a:r>
            <a:r>
              <a:rPr lang="en-US" sz="1200" dirty="0"/>
              <a:t>: Create new branches for each new feature you're working on so you can seamlessly switch back and forth between them, then delete each branch when that feature gets merged into your main line.</a:t>
            </a:r>
          </a:p>
          <a:p>
            <a:endParaRPr lang="en-US" sz="1200" b="1" i="1" dirty="0" smtClean="0"/>
          </a:p>
          <a:p>
            <a:r>
              <a:rPr lang="en-US" sz="1200" i="1" dirty="0" smtClean="0"/>
              <a:t>(4) Disposable </a:t>
            </a:r>
            <a:r>
              <a:rPr lang="en-US" sz="1200" i="1" dirty="0"/>
              <a:t>Experimentation </a:t>
            </a:r>
            <a:r>
              <a:rPr lang="en-US" sz="1200" dirty="0"/>
              <a:t>: Create a branch to experiment in, realize it's not going to work, and just delete it - abandoning the work—with nobody else ever seeing it (even if you've pushed other branches in the meantime).</a:t>
            </a:r>
          </a:p>
          <a:p>
            <a:r>
              <a:rPr lang="en-US" sz="1200" dirty="0"/>
              <a:t>Git branches are simpler and less resource heavy than other VCS like Subversion</a:t>
            </a:r>
          </a:p>
          <a:p>
            <a:endParaRPr lang="en-US" dirty="0">
              <a:solidFill>
                <a:srgbClr val="707070"/>
              </a:solidFill>
              <a:latin typeface="Arial" panose="020B0604020202020204" pitchFamily="34" charset="0"/>
            </a:endParaRPr>
          </a:p>
        </p:txBody>
      </p:sp>
    </p:spTree>
    <p:extLst>
      <p:ext uri="{BB962C8B-B14F-4D97-AF65-F5344CB8AC3E}">
        <p14:creationId xmlns:p14="http://schemas.microsoft.com/office/powerpoint/2010/main" val="42756486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Advantage of Git</a:t>
            </a:r>
            <a:endParaRPr lang="en-US" sz="2800" b="1" dirty="0">
              <a:latin typeface="+mj-lt"/>
            </a:endParaRPr>
          </a:p>
        </p:txBody>
      </p:sp>
      <p:sp>
        <p:nvSpPr>
          <p:cNvPr id="2" name="Rectangle 1"/>
          <p:cNvSpPr/>
          <p:nvPr/>
        </p:nvSpPr>
        <p:spPr>
          <a:xfrm>
            <a:off x="304798" y="684701"/>
            <a:ext cx="8550875" cy="3139321"/>
          </a:xfrm>
          <a:prstGeom prst="rect">
            <a:avLst/>
          </a:prstGeom>
        </p:spPr>
        <p:txBody>
          <a:bodyPr wrap="square">
            <a:spAutoFit/>
          </a:bodyPr>
          <a:lstStyle/>
          <a:p>
            <a:r>
              <a:rPr lang="en-US" b="1" dirty="0" smtClean="0"/>
              <a:t>Small </a:t>
            </a:r>
            <a:r>
              <a:rPr lang="en-US" b="1" dirty="0"/>
              <a:t>and </a:t>
            </a:r>
            <a:r>
              <a:rPr lang="en-US" b="1" dirty="0" smtClean="0"/>
              <a:t>fast</a:t>
            </a:r>
          </a:p>
          <a:p>
            <a:endParaRPr lang="en-US" b="1" dirty="0"/>
          </a:p>
          <a:p>
            <a:r>
              <a:rPr lang="en-US" dirty="0"/>
              <a:t>Git is fast. With Git, nearly all operations are performed locally, giving it a huge speed advantage on centralized systems that constantly have to communicate with a server somewhere</a:t>
            </a:r>
            <a:r>
              <a:rPr lang="en-US" dirty="0" smtClean="0"/>
              <a:t>.</a:t>
            </a:r>
          </a:p>
          <a:p>
            <a:endParaRPr lang="en-US" dirty="0"/>
          </a:p>
          <a:p>
            <a:r>
              <a:rPr lang="en-US" dirty="0"/>
              <a:t>Git was built to work on the Linux kernel, meaning that it has had to effectively handle large repositories from day one. Git is written in C, reducing the overhead of runtimes associated with higher-level languages. Speed and performance has been a primary design goal of the Git from the start.</a:t>
            </a:r>
          </a:p>
          <a:p>
            <a:endParaRPr lang="en-US" dirty="0">
              <a:solidFill>
                <a:srgbClr val="707070"/>
              </a:solidFill>
              <a:latin typeface="Arial" panose="020B0604020202020204" pitchFamily="34" charset="0"/>
            </a:endParaRPr>
          </a:p>
        </p:txBody>
      </p:sp>
    </p:spTree>
    <p:extLst>
      <p:ext uri="{BB962C8B-B14F-4D97-AF65-F5344CB8AC3E}">
        <p14:creationId xmlns:p14="http://schemas.microsoft.com/office/powerpoint/2010/main" val="2882768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Advantage of Git</a:t>
            </a:r>
            <a:endParaRPr lang="en-US" sz="2800" b="1" dirty="0">
              <a:latin typeface="+mj-lt"/>
            </a:endParaRPr>
          </a:p>
        </p:txBody>
      </p:sp>
      <p:sp>
        <p:nvSpPr>
          <p:cNvPr id="2" name="Rectangle 1"/>
          <p:cNvSpPr/>
          <p:nvPr/>
        </p:nvSpPr>
        <p:spPr>
          <a:xfrm>
            <a:off x="304798" y="684701"/>
            <a:ext cx="8550875" cy="3693319"/>
          </a:xfrm>
          <a:prstGeom prst="rect">
            <a:avLst/>
          </a:prstGeom>
        </p:spPr>
        <p:txBody>
          <a:bodyPr wrap="square">
            <a:spAutoFit/>
          </a:bodyPr>
          <a:lstStyle/>
          <a:p>
            <a:r>
              <a:rPr lang="en-US" b="1" dirty="0"/>
              <a:t>Distributed</a:t>
            </a:r>
          </a:p>
          <a:p>
            <a:endParaRPr lang="en-US" dirty="0" smtClean="0"/>
          </a:p>
          <a:p>
            <a:r>
              <a:rPr lang="en-US" dirty="0" smtClean="0"/>
              <a:t>One </a:t>
            </a:r>
            <a:r>
              <a:rPr lang="en-US" dirty="0"/>
              <a:t>of the nicest features of any Distributed SCM, Git included, is that it's distributed.</a:t>
            </a:r>
          </a:p>
          <a:p>
            <a:r>
              <a:rPr lang="en-US" dirty="0"/>
              <a:t>This means that instead of doing a "checkout" of the current tip of the source code, you do a "clone" of the entire repository.</a:t>
            </a:r>
          </a:p>
          <a:p>
            <a:r>
              <a:rPr lang="en-US" dirty="0"/>
              <a:t> </a:t>
            </a:r>
          </a:p>
          <a:p>
            <a:r>
              <a:rPr lang="en-US" b="1" dirty="0"/>
              <a:t>Data </a:t>
            </a:r>
            <a:r>
              <a:rPr lang="en-US" b="1" dirty="0" smtClean="0"/>
              <a:t>Assurance</a:t>
            </a:r>
          </a:p>
          <a:p>
            <a:endParaRPr lang="en-US" b="1" dirty="0"/>
          </a:p>
          <a:p>
            <a:r>
              <a:rPr lang="en-US" dirty="0"/>
              <a:t>The data model that Git uses ensures the cryptographic integrity of every bit of your project. Every file and commit is </a:t>
            </a:r>
            <a:r>
              <a:rPr lang="en-US" dirty="0" err="1"/>
              <a:t>checksummed</a:t>
            </a:r>
            <a:r>
              <a:rPr lang="en-US" dirty="0"/>
              <a:t> and retrieved by its checksum when checked back out.</a:t>
            </a:r>
          </a:p>
          <a:p>
            <a:r>
              <a:rPr lang="en-US" dirty="0"/>
              <a:t>It's impossible to get anything out of Git other than </a:t>
            </a:r>
            <a:r>
              <a:rPr lang="en-US" dirty="0" smtClean="0"/>
              <a:t>the</a:t>
            </a:r>
            <a:r>
              <a:rPr lang="en-US" dirty="0"/>
              <a:t> exact bits you put in</a:t>
            </a:r>
            <a:r>
              <a:rPr lang="en-US" dirty="0" smtClean="0"/>
              <a:t>.</a:t>
            </a:r>
            <a:endParaRPr lang="en-US" dirty="0">
              <a:solidFill>
                <a:srgbClr val="707070"/>
              </a:solidFill>
              <a:latin typeface="Arial" panose="020B0604020202020204" pitchFamily="34" charset="0"/>
            </a:endParaRPr>
          </a:p>
        </p:txBody>
      </p:sp>
    </p:spTree>
    <p:extLst>
      <p:ext uri="{BB962C8B-B14F-4D97-AF65-F5344CB8AC3E}">
        <p14:creationId xmlns:p14="http://schemas.microsoft.com/office/powerpoint/2010/main" val="11632609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Advantage of Git</a:t>
            </a:r>
            <a:endParaRPr lang="en-US" sz="2800" b="1" dirty="0">
              <a:latin typeface="+mj-lt"/>
            </a:endParaRPr>
          </a:p>
        </p:txBody>
      </p:sp>
      <p:sp>
        <p:nvSpPr>
          <p:cNvPr id="3" name="Rectangle 2"/>
          <p:cNvSpPr/>
          <p:nvPr/>
        </p:nvSpPr>
        <p:spPr>
          <a:xfrm>
            <a:off x="323528" y="688593"/>
            <a:ext cx="8507434" cy="4247317"/>
          </a:xfrm>
          <a:prstGeom prst="rect">
            <a:avLst/>
          </a:prstGeom>
        </p:spPr>
        <p:txBody>
          <a:bodyPr wrap="square">
            <a:spAutoFit/>
          </a:bodyPr>
          <a:lstStyle/>
          <a:p>
            <a:r>
              <a:rPr lang="en-US" b="1" dirty="0"/>
              <a:t>Staging </a:t>
            </a:r>
            <a:r>
              <a:rPr lang="en-US" b="1" dirty="0" smtClean="0"/>
              <a:t>Area</a:t>
            </a:r>
          </a:p>
          <a:p>
            <a:endParaRPr lang="en-US" b="1" dirty="0"/>
          </a:p>
          <a:p>
            <a:r>
              <a:rPr lang="en-US" dirty="0">
                <a:latin typeface="Arial" panose="020B0604020202020204" pitchFamily="34" charset="0"/>
              </a:rPr>
              <a:t>Unlike the other systems, Git has something called the "staging area" or "index". This is an intermediate area where commits </a:t>
            </a:r>
            <a:r>
              <a:rPr lang="en-US" dirty="0" smtClean="0">
                <a:latin typeface="Arial" panose="020B0604020202020204" pitchFamily="34" charset="0"/>
              </a:rPr>
              <a:t>can </a:t>
            </a:r>
            <a:r>
              <a:rPr lang="en-US" dirty="0">
                <a:latin typeface="Arial" panose="020B0604020202020204" pitchFamily="34" charset="0"/>
              </a:rPr>
              <a:t>be formatted and reviewed before completing the commit.</a:t>
            </a:r>
          </a:p>
          <a:p>
            <a:endParaRPr lang="en-US" dirty="0" smtClean="0">
              <a:latin typeface="Arial" panose="020B0604020202020204" pitchFamily="34" charset="0"/>
            </a:endParaRPr>
          </a:p>
          <a:p>
            <a:r>
              <a:rPr lang="en-US" dirty="0" smtClean="0">
                <a:latin typeface="Arial" panose="020B0604020202020204" pitchFamily="34" charset="0"/>
              </a:rPr>
              <a:t>One </a:t>
            </a:r>
            <a:r>
              <a:rPr lang="en-US" dirty="0">
                <a:latin typeface="Arial" panose="020B0604020202020204" pitchFamily="34" charset="0"/>
              </a:rPr>
              <a:t>thing that sets Git apart from other tools is that it's possible to quickly stage some of your files and commit them without committing all of the other modified files in your working directory</a:t>
            </a:r>
            <a:r>
              <a:rPr lang="en-US" dirty="0" smtClean="0">
                <a:latin typeface="Arial" panose="020B0604020202020204" pitchFamily="34" charset="0"/>
              </a:rPr>
              <a:t>.</a:t>
            </a:r>
          </a:p>
          <a:p>
            <a:endParaRPr lang="en-US" b="0" i="0" dirty="0">
              <a:solidFill>
                <a:srgbClr val="333333"/>
              </a:solidFill>
              <a:effectLst/>
              <a:latin typeface="Arial" panose="020B0604020202020204" pitchFamily="34" charset="0"/>
            </a:endParaRPr>
          </a:p>
          <a:p>
            <a:r>
              <a:rPr lang="en-US" b="1" dirty="0"/>
              <a:t>Free and Open </a:t>
            </a:r>
            <a:r>
              <a:rPr lang="en-US" b="1" dirty="0" smtClean="0"/>
              <a:t>Source</a:t>
            </a:r>
          </a:p>
          <a:p>
            <a:endParaRPr lang="en-US" b="1" dirty="0"/>
          </a:p>
          <a:p>
            <a:r>
              <a:rPr lang="en-US" dirty="0">
                <a:latin typeface="Arial" panose="020B0604020202020204" pitchFamily="34" charset="0"/>
              </a:rPr>
              <a:t>Git is released under the GNU General Public License version 2.0, which </a:t>
            </a:r>
            <a:r>
              <a:rPr lang="en-US" dirty="0" smtClean="0">
                <a:latin typeface="Arial" panose="020B0604020202020204" pitchFamily="34" charset="0"/>
              </a:rPr>
              <a:t>is an</a:t>
            </a:r>
            <a:r>
              <a:rPr lang="en-US" dirty="0">
                <a:latin typeface="Arial" panose="020B0604020202020204" pitchFamily="34" charset="0"/>
              </a:rPr>
              <a:t> </a:t>
            </a:r>
            <a:r>
              <a:rPr lang="en-US" dirty="0" smtClean="0">
                <a:latin typeface="Arial" panose="020B0604020202020204" pitchFamily="34" charset="0"/>
              </a:rPr>
              <a:t>open </a:t>
            </a:r>
            <a:r>
              <a:rPr lang="en-US" dirty="0">
                <a:latin typeface="Arial" panose="020B0604020202020204" pitchFamily="34" charset="0"/>
              </a:rPr>
              <a:t>source license.</a:t>
            </a:r>
          </a:p>
          <a:p>
            <a:endParaRPr 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9464120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Why Gerrit?</a:t>
            </a:r>
            <a:endParaRPr lang="en-US" sz="2800" b="1" dirty="0">
              <a:latin typeface="+mj-lt"/>
            </a:endParaRPr>
          </a:p>
        </p:txBody>
      </p:sp>
      <p:sp>
        <p:nvSpPr>
          <p:cNvPr id="3" name="Rectangle 2"/>
          <p:cNvSpPr/>
          <p:nvPr/>
        </p:nvSpPr>
        <p:spPr>
          <a:xfrm>
            <a:off x="323528" y="688593"/>
            <a:ext cx="8507434" cy="4308872"/>
          </a:xfrm>
          <a:prstGeom prst="rect">
            <a:avLst/>
          </a:prstGeom>
        </p:spPr>
        <p:txBody>
          <a:bodyPr wrap="square">
            <a:spAutoFit/>
          </a:bodyPr>
          <a:lstStyle/>
          <a:p>
            <a:r>
              <a:rPr lang="en-US" sz="1600" b="1" dirty="0"/>
              <a:t>Gerrit</a:t>
            </a:r>
            <a:r>
              <a:rPr lang="en-US" sz="1600" dirty="0"/>
              <a:t> is a free, web-based team software </a:t>
            </a:r>
            <a:r>
              <a:rPr lang="en-US" sz="1600" b="1" dirty="0"/>
              <a:t>code</a:t>
            </a:r>
            <a:r>
              <a:rPr lang="en-US" sz="1600" dirty="0"/>
              <a:t> </a:t>
            </a:r>
            <a:r>
              <a:rPr lang="en-US" sz="1600" b="1" dirty="0"/>
              <a:t>review tool</a:t>
            </a:r>
            <a:r>
              <a:rPr lang="en-US" sz="1600" dirty="0"/>
              <a:t>. </a:t>
            </a:r>
          </a:p>
          <a:p>
            <a:endParaRPr lang="en-US" sz="1600" dirty="0"/>
          </a:p>
          <a:p>
            <a:r>
              <a:rPr lang="en-US" sz="1600" dirty="0"/>
              <a:t>Software developers in a team can review each other's modifications on their source code using a Web browser and approve or reject those changes. </a:t>
            </a:r>
          </a:p>
          <a:p>
            <a:endParaRPr lang="en-US" sz="1600" dirty="0"/>
          </a:p>
          <a:p>
            <a:r>
              <a:rPr lang="en-US" sz="1600" dirty="0"/>
              <a:t>It integrates closely with Git, a Distributed Version Control System.</a:t>
            </a:r>
          </a:p>
          <a:p>
            <a:endParaRPr lang="en-US" sz="1600" dirty="0"/>
          </a:p>
          <a:p>
            <a:endParaRPr lang="en-US" sz="1600" b="1" dirty="0"/>
          </a:p>
          <a:p>
            <a:r>
              <a:rPr lang="en-US" sz="1600" b="1" dirty="0"/>
              <a:t>Access Control in Gerrit</a:t>
            </a:r>
            <a:r>
              <a:rPr lang="en-US" sz="1600" dirty="0"/>
              <a:t>: </a:t>
            </a:r>
          </a:p>
          <a:p>
            <a:endParaRPr lang="en-US" sz="1600" dirty="0"/>
          </a:p>
          <a:p>
            <a:r>
              <a:rPr lang="en-US" sz="1600" dirty="0"/>
              <a:t>Access controls in Gerrit are group based. </a:t>
            </a:r>
            <a:endParaRPr lang="en-US" sz="1600" dirty="0" smtClean="0"/>
          </a:p>
          <a:p>
            <a:endParaRPr lang="en-US" sz="1600" dirty="0"/>
          </a:p>
          <a:p>
            <a:r>
              <a:rPr lang="en-US" sz="1600" dirty="0"/>
              <a:t>Every user account is a member of one or more groups, and access and privileges are granted to those groups. </a:t>
            </a:r>
            <a:endParaRPr lang="en-US" sz="1600" dirty="0" smtClean="0"/>
          </a:p>
          <a:p>
            <a:endParaRPr lang="en-US" sz="1600" dirty="0"/>
          </a:p>
          <a:p>
            <a:r>
              <a:rPr lang="en-US" sz="1600" dirty="0"/>
              <a:t>Groups cannot be nested, and access rights cannot be granted to individual users.</a:t>
            </a:r>
          </a:p>
          <a:p>
            <a:endParaRPr 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3539000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Review workflow step-by-step</a:t>
            </a:r>
            <a:endParaRPr lang="en-US" sz="2800" b="1" dirty="0">
              <a:latin typeface="+mj-lt"/>
            </a:endParaRPr>
          </a:p>
        </p:txBody>
      </p:sp>
      <p:pic>
        <p:nvPicPr>
          <p:cNvPr id="2" name="Picture 1"/>
          <p:cNvPicPr>
            <a:picLocks noChangeAspect="1"/>
          </p:cNvPicPr>
          <p:nvPr/>
        </p:nvPicPr>
        <p:blipFill>
          <a:blip r:embed="rId3"/>
          <a:stretch>
            <a:fillRect/>
          </a:stretch>
        </p:blipFill>
        <p:spPr>
          <a:xfrm>
            <a:off x="411892" y="675503"/>
            <a:ext cx="7298724" cy="3919846"/>
          </a:xfrm>
          <a:prstGeom prst="rect">
            <a:avLst/>
          </a:prstGeom>
        </p:spPr>
      </p:pic>
    </p:spTree>
    <p:extLst>
      <p:ext uri="{BB962C8B-B14F-4D97-AF65-F5344CB8AC3E}">
        <p14:creationId xmlns:p14="http://schemas.microsoft.com/office/powerpoint/2010/main" val="2133266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Git – Three states</a:t>
            </a:r>
            <a:endParaRPr lang="en-US" sz="2800" b="1" dirty="0">
              <a:latin typeface="+mj-lt"/>
            </a:endParaRPr>
          </a:p>
        </p:txBody>
      </p:sp>
      <p:pic>
        <p:nvPicPr>
          <p:cNvPr id="2" name="Picture 1"/>
          <p:cNvPicPr>
            <a:picLocks noChangeAspect="1"/>
          </p:cNvPicPr>
          <p:nvPr/>
        </p:nvPicPr>
        <p:blipFill>
          <a:blip r:embed="rId3"/>
          <a:stretch>
            <a:fillRect/>
          </a:stretch>
        </p:blipFill>
        <p:spPr>
          <a:xfrm>
            <a:off x="403654" y="782595"/>
            <a:ext cx="7465029" cy="3889786"/>
          </a:xfrm>
          <a:prstGeom prst="rect">
            <a:avLst/>
          </a:prstGeom>
        </p:spPr>
      </p:pic>
    </p:spTree>
    <p:extLst>
      <p:ext uri="{BB962C8B-B14F-4D97-AF65-F5344CB8AC3E}">
        <p14:creationId xmlns:p14="http://schemas.microsoft.com/office/powerpoint/2010/main" val="747664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Subversion Vs Git</a:t>
            </a:r>
            <a:endParaRPr lang="en-US" sz="2800" b="1" dirty="0">
              <a:latin typeface="+mj-lt"/>
            </a:endParaRPr>
          </a:p>
        </p:txBody>
      </p:sp>
      <p:pic>
        <p:nvPicPr>
          <p:cNvPr id="2" name="Picture 1"/>
          <p:cNvPicPr>
            <a:picLocks noChangeAspect="1"/>
          </p:cNvPicPr>
          <p:nvPr/>
        </p:nvPicPr>
        <p:blipFill>
          <a:blip r:embed="rId3"/>
          <a:stretch>
            <a:fillRect/>
          </a:stretch>
        </p:blipFill>
        <p:spPr>
          <a:xfrm>
            <a:off x="437197" y="538307"/>
            <a:ext cx="3971925" cy="4095750"/>
          </a:xfrm>
          <a:prstGeom prst="rect">
            <a:avLst/>
          </a:prstGeom>
        </p:spPr>
      </p:pic>
      <p:pic>
        <p:nvPicPr>
          <p:cNvPr id="3" name="Picture 2"/>
          <p:cNvPicPr>
            <a:picLocks noChangeAspect="1"/>
          </p:cNvPicPr>
          <p:nvPr/>
        </p:nvPicPr>
        <p:blipFill>
          <a:blip r:embed="rId4"/>
          <a:stretch>
            <a:fillRect/>
          </a:stretch>
        </p:blipFill>
        <p:spPr>
          <a:xfrm>
            <a:off x="4991421" y="538307"/>
            <a:ext cx="4095750" cy="4067175"/>
          </a:xfrm>
          <a:prstGeom prst="rect">
            <a:avLst/>
          </a:prstGeom>
        </p:spPr>
      </p:pic>
    </p:spTree>
    <p:extLst>
      <p:ext uri="{BB962C8B-B14F-4D97-AF65-F5344CB8AC3E}">
        <p14:creationId xmlns:p14="http://schemas.microsoft.com/office/powerpoint/2010/main" val="147989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Storing data</a:t>
            </a:r>
            <a:endParaRPr lang="en-US" sz="2800" b="1" dirty="0">
              <a:latin typeface="+mj-lt"/>
            </a:endParaRPr>
          </a:p>
        </p:txBody>
      </p:sp>
      <p:pic>
        <p:nvPicPr>
          <p:cNvPr id="3" name="Picture 2"/>
          <p:cNvPicPr>
            <a:picLocks noChangeAspect="1"/>
          </p:cNvPicPr>
          <p:nvPr/>
        </p:nvPicPr>
        <p:blipFill>
          <a:blip r:embed="rId3"/>
          <a:stretch>
            <a:fillRect/>
          </a:stretch>
        </p:blipFill>
        <p:spPr>
          <a:xfrm>
            <a:off x="423732" y="541511"/>
            <a:ext cx="4766104" cy="1929936"/>
          </a:xfrm>
          <a:prstGeom prst="rect">
            <a:avLst/>
          </a:prstGeom>
        </p:spPr>
      </p:pic>
      <p:sp>
        <p:nvSpPr>
          <p:cNvPr id="5" name="TextBox 4"/>
          <p:cNvSpPr txBox="1"/>
          <p:nvPr/>
        </p:nvSpPr>
        <p:spPr>
          <a:xfrm>
            <a:off x="6030099" y="1210959"/>
            <a:ext cx="1521570" cy="553998"/>
          </a:xfrm>
          <a:prstGeom prst="rect">
            <a:avLst/>
          </a:prstGeom>
          <a:noFill/>
        </p:spPr>
        <p:txBody>
          <a:bodyPr wrap="none" rtlCol="0">
            <a:spAutoFit/>
          </a:bodyPr>
          <a:lstStyle/>
          <a:p>
            <a:r>
              <a:rPr lang="en-US" dirty="0" smtClean="0"/>
              <a:t>CVCS  </a:t>
            </a:r>
          </a:p>
          <a:p>
            <a:r>
              <a:rPr lang="en-US" sz="1200" dirty="0" smtClean="0">
                <a:solidFill>
                  <a:srgbClr val="00B0F0"/>
                </a:solidFill>
              </a:rPr>
              <a:t>File-based changes</a:t>
            </a:r>
            <a:endParaRPr lang="en-IN" dirty="0">
              <a:solidFill>
                <a:srgbClr val="00B0F0"/>
              </a:solidFill>
            </a:endParaRPr>
          </a:p>
        </p:txBody>
      </p:sp>
      <p:sp>
        <p:nvSpPr>
          <p:cNvPr id="6" name="TextBox 5"/>
          <p:cNvSpPr txBox="1"/>
          <p:nvPr/>
        </p:nvSpPr>
        <p:spPr>
          <a:xfrm>
            <a:off x="6017742" y="3254037"/>
            <a:ext cx="2233304" cy="923330"/>
          </a:xfrm>
          <a:prstGeom prst="rect">
            <a:avLst/>
          </a:prstGeom>
          <a:noFill/>
        </p:spPr>
        <p:txBody>
          <a:bodyPr wrap="none" rtlCol="0">
            <a:spAutoFit/>
          </a:bodyPr>
          <a:lstStyle/>
          <a:p>
            <a:r>
              <a:rPr lang="en-US" dirty="0" smtClean="0"/>
              <a:t>Git</a:t>
            </a:r>
          </a:p>
          <a:p>
            <a:r>
              <a:rPr lang="en-US" sz="1200" dirty="0" smtClean="0">
                <a:solidFill>
                  <a:srgbClr val="00B0F0"/>
                </a:solidFill>
              </a:rPr>
              <a:t>Stores reference to snapshots</a:t>
            </a:r>
          </a:p>
          <a:p>
            <a:r>
              <a:rPr lang="en-US" sz="1200" dirty="0" smtClean="0">
                <a:solidFill>
                  <a:srgbClr val="00B0F0"/>
                </a:solidFill>
              </a:rPr>
              <a:t>(Streams of snapshots)</a:t>
            </a:r>
          </a:p>
          <a:p>
            <a:r>
              <a:rPr lang="en-US" sz="1200" dirty="0" smtClean="0">
                <a:solidFill>
                  <a:srgbClr val="00B0F0"/>
                </a:solidFill>
              </a:rPr>
              <a:t>Like mini file system</a:t>
            </a:r>
            <a:endParaRPr lang="en-IN" dirty="0">
              <a:solidFill>
                <a:srgbClr val="00B0F0"/>
              </a:solidFill>
            </a:endParaRPr>
          </a:p>
        </p:txBody>
      </p:sp>
      <p:pic>
        <p:nvPicPr>
          <p:cNvPr id="7" name="Picture 6"/>
          <p:cNvPicPr>
            <a:picLocks noChangeAspect="1"/>
          </p:cNvPicPr>
          <p:nvPr/>
        </p:nvPicPr>
        <p:blipFill>
          <a:blip r:embed="rId4"/>
          <a:stretch>
            <a:fillRect/>
          </a:stretch>
        </p:blipFill>
        <p:spPr>
          <a:xfrm>
            <a:off x="506884" y="2726778"/>
            <a:ext cx="4682952" cy="1905593"/>
          </a:xfrm>
          <a:prstGeom prst="rect">
            <a:avLst/>
          </a:prstGeom>
        </p:spPr>
      </p:pic>
    </p:spTree>
    <p:extLst>
      <p:ext uri="{BB962C8B-B14F-4D97-AF65-F5344CB8AC3E}">
        <p14:creationId xmlns:p14="http://schemas.microsoft.com/office/powerpoint/2010/main" val="248967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Git – branches &amp; merge</a:t>
            </a:r>
            <a:endParaRPr lang="en-US" sz="2800" b="1" dirty="0">
              <a:latin typeface="+mj-lt"/>
            </a:endParaRPr>
          </a:p>
        </p:txBody>
      </p:sp>
      <p:pic>
        <p:nvPicPr>
          <p:cNvPr id="2" name="Picture 1"/>
          <p:cNvPicPr>
            <a:picLocks noChangeAspect="1"/>
          </p:cNvPicPr>
          <p:nvPr/>
        </p:nvPicPr>
        <p:blipFill>
          <a:blip r:embed="rId3"/>
          <a:stretch>
            <a:fillRect/>
          </a:stretch>
        </p:blipFill>
        <p:spPr>
          <a:xfrm>
            <a:off x="272878" y="685799"/>
            <a:ext cx="3640095" cy="1683969"/>
          </a:xfrm>
          <a:prstGeom prst="rect">
            <a:avLst/>
          </a:prstGeom>
        </p:spPr>
      </p:pic>
      <p:pic>
        <p:nvPicPr>
          <p:cNvPr id="8" name="Picture 7"/>
          <p:cNvPicPr>
            <a:picLocks noChangeAspect="1"/>
          </p:cNvPicPr>
          <p:nvPr/>
        </p:nvPicPr>
        <p:blipFill>
          <a:blip r:embed="rId4"/>
          <a:stretch>
            <a:fillRect/>
          </a:stretch>
        </p:blipFill>
        <p:spPr>
          <a:xfrm>
            <a:off x="5136036" y="571259"/>
            <a:ext cx="3060614" cy="1837851"/>
          </a:xfrm>
          <a:prstGeom prst="rect">
            <a:avLst/>
          </a:prstGeom>
        </p:spPr>
      </p:pic>
      <p:sp>
        <p:nvSpPr>
          <p:cNvPr id="9" name="TextBox 8"/>
          <p:cNvSpPr txBox="1"/>
          <p:nvPr/>
        </p:nvSpPr>
        <p:spPr>
          <a:xfrm>
            <a:off x="5173360" y="1952368"/>
            <a:ext cx="2183027" cy="246221"/>
          </a:xfrm>
          <a:prstGeom prst="rect">
            <a:avLst/>
          </a:prstGeom>
          <a:noFill/>
        </p:spPr>
        <p:txBody>
          <a:bodyPr wrap="square" rtlCol="0">
            <a:spAutoFit/>
          </a:bodyPr>
          <a:lstStyle/>
          <a:p>
            <a:r>
              <a:rPr lang="en-US" sz="1000" b="1" i="1" dirty="0" smtClean="0"/>
              <a:t>master</a:t>
            </a:r>
            <a:r>
              <a:rPr lang="en-US" sz="1000" dirty="0" smtClean="0"/>
              <a:t> is fast-forwarded to </a:t>
            </a:r>
            <a:r>
              <a:rPr lang="en-US" sz="1000" b="1" i="1" dirty="0" smtClean="0"/>
              <a:t>hotfix</a:t>
            </a:r>
            <a:endParaRPr lang="en-IN" sz="1000" b="1" i="1" dirty="0"/>
          </a:p>
        </p:txBody>
      </p:sp>
      <p:pic>
        <p:nvPicPr>
          <p:cNvPr id="10" name="Picture 9"/>
          <p:cNvPicPr>
            <a:picLocks noChangeAspect="1"/>
          </p:cNvPicPr>
          <p:nvPr/>
        </p:nvPicPr>
        <p:blipFill>
          <a:blip r:embed="rId5"/>
          <a:stretch>
            <a:fillRect/>
          </a:stretch>
        </p:blipFill>
        <p:spPr>
          <a:xfrm>
            <a:off x="323529" y="2756162"/>
            <a:ext cx="4121416" cy="1618134"/>
          </a:xfrm>
          <a:prstGeom prst="rect">
            <a:avLst/>
          </a:prstGeom>
        </p:spPr>
      </p:pic>
      <p:sp>
        <p:nvSpPr>
          <p:cNvPr id="13" name="TextBox 12"/>
          <p:cNvSpPr txBox="1"/>
          <p:nvPr/>
        </p:nvSpPr>
        <p:spPr>
          <a:xfrm>
            <a:off x="5284943" y="4254849"/>
            <a:ext cx="2183027" cy="246221"/>
          </a:xfrm>
          <a:prstGeom prst="rect">
            <a:avLst/>
          </a:prstGeom>
          <a:noFill/>
        </p:spPr>
        <p:txBody>
          <a:bodyPr wrap="square" rtlCol="0">
            <a:spAutoFit/>
          </a:bodyPr>
          <a:lstStyle/>
          <a:p>
            <a:r>
              <a:rPr lang="en-US" sz="1000" dirty="0" smtClean="0"/>
              <a:t>three-way / recursive merge</a:t>
            </a:r>
            <a:endParaRPr lang="en-IN" sz="1000" dirty="0"/>
          </a:p>
        </p:txBody>
      </p:sp>
      <p:pic>
        <p:nvPicPr>
          <p:cNvPr id="14" name="Picture 13"/>
          <p:cNvPicPr>
            <a:picLocks noChangeAspect="1"/>
          </p:cNvPicPr>
          <p:nvPr/>
        </p:nvPicPr>
        <p:blipFill>
          <a:blip r:embed="rId6"/>
          <a:stretch>
            <a:fillRect/>
          </a:stretch>
        </p:blipFill>
        <p:spPr>
          <a:xfrm>
            <a:off x="4988913" y="3038826"/>
            <a:ext cx="3903668" cy="1294757"/>
          </a:xfrm>
          <a:prstGeom prst="rect">
            <a:avLst/>
          </a:prstGeom>
        </p:spPr>
      </p:pic>
    </p:spTree>
    <p:extLst>
      <p:ext uri="{BB962C8B-B14F-4D97-AF65-F5344CB8AC3E}">
        <p14:creationId xmlns:p14="http://schemas.microsoft.com/office/powerpoint/2010/main" val="215552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Git - Collaboration</a:t>
            </a:r>
            <a:endParaRPr lang="en-US" sz="2800" b="1" dirty="0">
              <a:latin typeface="+mj-lt"/>
            </a:endParaRPr>
          </a:p>
        </p:txBody>
      </p:sp>
      <p:pic>
        <p:nvPicPr>
          <p:cNvPr id="2" name="Picture 1"/>
          <p:cNvPicPr>
            <a:picLocks noChangeAspect="1"/>
          </p:cNvPicPr>
          <p:nvPr/>
        </p:nvPicPr>
        <p:blipFill>
          <a:blip r:embed="rId3"/>
          <a:stretch>
            <a:fillRect/>
          </a:stretch>
        </p:blipFill>
        <p:spPr>
          <a:xfrm>
            <a:off x="1853515" y="538307"/>
            <a:ext cx="4692864" cy="3963647"/>
          </a:xfrm>
          <a:prstGeom prst="rect">
            <a:avLst/>
          </a:prstGeom>
        </p:spPr>
      </p:pic>
    </p:spTree>
    <p:extLst>
      <p:ext uri="{BB962C8B-B14F-4D97-AF65-F5344CB8AC3E}">
        <p14:creationId xmlns:p14="http://schemas.microsoft.com/office/powerpoint/2010/main" val="3751500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5087"/>
            <a:ext cx="7488832" cy="523220"/>
          </a:xfrm>
          <a:prstGeom prst="rect">
            <a:avLst/>
          </a:prstGeom>
          <a:noFill/>
        </p:spPr>
        <p:txBody>
          <a:bodyPr wrap="square" rtlCol="0">
            <a:spAutoFit/>
          </a:bodyPr>
          <a:lstStyle/>
          <a:p>
            <a:r>
              <a:rPr lang="en-US" sz="2800" b="1" dirty="0" smtClean="0">
                <a:latin typeface="+mj-lt"/>
              </a:rPr>
              <a:t>Advantage of Git</a:t>
            </a:r>
            <a:endParaRPr lang="en-US" sz="2800" b="1" dirty="0">
              <a:latin typeface="+mj-lt"/>
            </a:endParaRPr>
          </a:p>
        </p:txBody>
      </p:sp>
      <p:sp>
        <p:nvSpPr>
          <p:cNvPr id="2" name="Rectangle 1"/>
          <p:cNvSpPr/>
          <p:nvPr/>
        </p:nvSpPr>
        <p:spPr>
          <a:xfrm>
            <a:off x="304798" y="684701"/>
            <a:ext cx="8550875"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t>Branching and Merging</a:t>
            </a:r>
          </a:p>
          <a:p>
            <a:pPr marL="285750" indent="-285750">
              <a:lnSpc>
                <a:spcPct val="150000"/>
              </a:lnSpc>
              <a:buFont typeface="Arial" panose="020B0604020202020204" pitchFamily="34" charset="0"/>
              <a:buChar char="•"/>
            </a:pPr>
            <a:r>
              <a:rPr lang="en-US" b="1" dirty="0" smtClean="0"/>
              <a:t>Small </a:t>
            </a:r>
            <a:r>
              <a:rPr lang="en-US" b="1" dirty="0"/>
              <a:t>and fast</a:t>
            </a:r>
          </a:p>
          <a:p>
            <a:pPr marL="285750" lvl="0" indent="-285750">
              <a:lnSpc>
                <a:spcPct val="150000"/>
              </a:lnSpc>
              <a:buFont typeface="Arial" panose="020B0604020202020204" pitchFamily="34" charset="0"/>
              <a:buChar char="•"/>
            </a:pPr>
            <a:r>
              <a:rPr lang="en-US" b="1" dirty="0" smtClean="0">
                <a:solidFill>
                  <a:srgbClr val="124191"/>
                </a:solidFill>
              </a:rPr>
              <a:t>Distributed</a:t>
            </a:r>
          </a:p>
          <a:p>
            <a:pPr marL="285750" indent="-285750">
              <a:lnSpc>
                <a:spcPct val="150000"/>
              </a:lnSpc>
              <a:buFont typeface="Arial" panose="020B0604020202020204" pitchFamily="34" charset="0"/>
              <a:buChar char="•"/>
            </a:pPr>
            <a:r>
              <a:rPr lang="en-US" b="1" dirty="0" smtClean="0"/>
              <a:t>Data </a:t>
            </a:r>
            <a:r>
              <a:rPr lang="en-US" b="1" dirty="0"/>
              <a:t>Assurance</a:t>
            </a:r>
          </a:p>
          <a:p>
            <a:pPr marL="285750" indent="-285750">
              <a:lnSpc>
                <a:spcPct val="150000"/>
              </a:lnSpc>
              <a:buFont typeface="Arial" panose="020B0604020202020204" pitchFamily="34" charset="0"/>
              <a:buChar char="•"/>
            </a:pPr>
            <a:r>
              <a:rPr lang="en-US" b="1" dirty="0" smtClean="0"/>
              <a:t>Staging Area</a:t>
            </a:r>
          </a:p>
          <a:p>
            <a:pPr marL="285750" indent="-285750">
              <a:lnSpc>
                <a:spcPct val="150000"/>
              </a:lnSpc>
              <a:buFont typeface="Arial" panose="020B0604020202020204" pitchFamily="34" charset="0"/>
              <a:buChar char="•"/>
            </a:pPr>
            <a:r>
              <a:rPr lang="en-US" b="1" dirty="0" smtClean="0"/>
              <a:t>Free </a:t>
            </a:r>
            <a:r>
              <a:rPr lang="en-US" b="1" dirty="0"/>
              <a:t>and Open </a:t>
            </a:r>
            <a:r>
              <a:rPr lang="en-US" b="1" dirty="0" smtClean="0"/>
              <a:t>Source</a:t>
            </a:r>
            <a:endParaRPr lang="en-US" dirty="0">
              <a:solidFill>
                <a:srgbClr val="124191"/>
              </a:solidFill>
            </a:endParaRPr>
          </a:p>
        </p:txBody>
      </p:sp>
    </p:spTree>
    <p:extLst>
      <p:ext uri="{BB962C8B-B14F-4D97-AF65-F5344CB8AC3E}">
        <p14:creationId xmlns:p14="http://schemas.microsoft.com/office/powerpoint/2010/main" val="47392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kia PowerPoint Template Nokia Pure v25">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PowerPoint Template Nokia Pure v25</Template>
  <TotalTime>0</TotalTime>
  <Words>1342</Words>
  <Application>Microsoft Office PowerPoint</Application>
  <PresentationFormat>On-screen Show (16:9)</PresentationFormat>
  <Paragraphs>334</Paragraphs>
  <Slides>35</Slides>
  <Notes>30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35</vt:i4>
      </vt:variant>
    </vt:vector>
  </HeadingPairs>
  <TitlesOfParts>
    <vt:vector size="46" baseType="lpstr">
      <vt:lpstr>Arial</vt:lpstr>
      <vt:lpstr>Book Antiqua</vt:lpstr>
      <vt:lpstr>Calibri</vt:lpstr>
      <vt:lpstr>Lucida Grande</vt:lpstr>
      <vt:lpstr>Nokia Pure Headline Light</vt:lpstr>
      <vt:lpstr>Nokia Pure Headline Ultra Light</vt:lpstr>
      <vt:lpstr>Nokia Pure Text Light</vt:lpstr>
      <vt:lpstr>Wingdings</vt:lpstr>
      <vt:lpstr>ヒラギノ角ゴ Pro W3</vt:lpstr>
      <vt:lpstr>Nokia PowerPoint Template Nokia Pure v25</vt:lpstr>
      <vt:lpstr>Nokia Master Blue 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Eclipse IDE - Integrated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2014-05-28T13:13:20Z</dcterms:created>
  <dcterms:modified xsi:type="dcterms:W3CDTF">2016-04-21T18:38:33Z</dcterms:modified>
</cp:coreProperties>
</file>