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 id="2147483798" r:id="rId2"/>
  </p:sldMasterIdLst>
  <p:notesMasterIdLst>
    <p:notesMasterId r:id="rId19"/>
  </p:notesMasterIdLst>
  <p:handoutMasterIdLst>
    <p:handoutMasterId r:id="rId20"/>
  </p:handoutMasterIdLst>
  <p:sldIdLst>
    <p:sldId id="311" r:id="rId3"/>
    <p:sldId id="439" r:id="rId4"/>
    <p:sldId id="469" r:id="rId5"/>
    <p:sldId id="470" r:id="rId6"/>
    <p:sldId id="471" r:id="rId7"/>
    <p:sldId id="472" r:id="rId8"/>
    <p:sldId id="473" r:id="rId9"/>
    <p:sldId id="475" r:id="rId10"/>
    <p:sldId id="476" r:id="rId11"/>
    <p:sldId id="478" r:id="rId12"/>
    <p:sldId id="479" r:id="rId13"/>
    <p:sldId id="480" r:id="rId14"/>
    <p:sldId id="481" r:id="rId15"/>
    <p:sldId id="477" r:id="rId16"/>
    <p:sldId id="483" r:id="rId17"/>
    <p:sldId id="351" r:id="rId18"/>
  </p:sldIdLst>
  <p:sldSz cx="9144000" cy="5143500" type="screen16x9"/>
  <p:notesSz cx="6858000" cy="9144000"/>
  <p:defaultTextStyle>
    <a:defPPr>
      <a:defRPr lang="en-GB"/>
    </a:defPPr>
    <a:lvl1pPr algn="l" defTabSz="457200" rtl="0" fontAlgn="base">
      <a:spcBef>
        <a:spcPct val="0"/>
      </a:spcBef>
      <a:spcAft>
        <a:spcPct val="0"/>
      </a:spcAft>
      <a:defRPr kern="1200">
        <a:solidFill>
          <a:schemeClr val="tx1"/>
        </a:solidFill>
        <a:latin typeface="Arial" charset="0"/>
        <a:ea typeface="ヒラギノ角ゴ Pro W3"/>
        <a:cs typeface="ヒラギノ角ゴ Pro W3"/>
      </a:defRPr>
    </a:lvl1pPr>
    <a:lvl2pPr marL="457200" algn="l" defTabSz="457200" rtl="0" fontAlgn="base">
      <a:spcBef>
        <a:spcPct val="0"/>
      </a:spcBef>
      <a:spcAft>
        <a:spcPct val="0"/>
      </a:spcAft>
      <a:defRPr kern="1200">
        <a:solidFill>
          <a:schemeClr val="tx1"/>
        </a:solidFill>
        <a:latin typeface="Arial" charset="0"/>
        <a:ea typeface="ヒラギノ角ゴ Pro W3"/>
        <a:cs typeface="ヒラギノ角ゴ Pro W3"/>
      </a:defRPr>
    </a:lvl2pPr>
    <a:lvl3pPr marL="914400" algn="l" defTabSz="457200" rtl="0" fontAlgn="base">
      <a:spcBef>
        <a:spcPct val="0"/>
      </a:spcBef>
      <a:spcAft>
        <a:spcPct val="0"/>
      </a:spcAft>
      <a:defRPr kern="1200">
        <a:solidFill>
          <a:schemeClr val="tx1"/>
        </a:solidFill>
        <a:latin typeface="Arial" charset="0"/>
        <a:ea typeface="ヒラギノ角ゴ Pro W3"/>
        <a:cs typeface="ヒラギノ角ゴ Pro W3"/>
      </a:defRPr>
    </a:lvl3pPr>
    <a:lvl4pPr marL="1371600" algn="l" defTabSz="457200" rtl="0" fontAlgn="base">
      <a:spcBef>
        <a:spcPct val="0"/>
      </a:spcBef>
      <a:spcAft>
        <a:spcPct val="0"/>
      </a:spcAft>
      <a:defRPr kern="1200">
        <a:solidFill>
          <a:schemeClr val="tx1"/>
        </a:solidFill>
        <a:latin typeface="Arial" charset="0"/>
        <a:ea typeface="ヒラギノ角ゴ Pro W3"/>
        <a:cs typeface="ヒラギノ角ゴ Pro W3"/>
      </a:defRPr>
    </a:lvl4pPr>
    <a:lvl5pPr marL="1828800" algn="l" defTabSz="457200" rtl="0" fontAlgn="base">
      <a:spcBef>
        <a:spcPct val="0"/>
      </a:spcBef>
      <a:spcAft>
        <a:spcPct val="0"/>
      </a:spcAft>
      <a:defRPr kern="1200">
        <a:solidFill>
          <a:schemeClr val="tx1"/>
        </a:solidFill>
        <a:latin typeface="Arial" charset="0"/>
        <a:ea typeface="ヒラギノ角ゴ Pro W3"/>
        <a:cs typeface="ヒラギノ角ゴ Pro W3"/>
      </a:defRPr>
    </a:lvl5pPr>
    <a:lvl6pPr marL="2286000" algn="l" defTabSz="914400" rtl="0" eaLnBrk="1" latinLnBrk="0" hangingPunct="1">
      <a:defRPr kern="1200">
        <a:solidFill>
          <a:schemeClr val="tx1"/>
        </a:solidFill>
        <a:latin typeface="Arial" charset="0"/>
        <a:ea typeface="ヒラギノ角ゴ Pro W3"/>
        <a:cs typeface="ヒラギノ角ゴ Pro W3"/>
      </a:defRPr>
    </a:lvl6pPr>
    <a:lvl7pPr marL="2743200" algn="l" defTabSz="914400" rtl="0" eaLnBrk="1" latinLnBrk="0" hangingPunct="1">
      <a:defRPr kern="1200">
        <a:solidFill>
          <a:schemeClr val="tx1"/>
        </a:solidFill>
        <a:latin typeface="Arial" charset="0"/>
        <a:ea typeface="ヒラギノ角ゴ Pro W3"/>
        <a:cs typeface="ヒラギノ角ゴ Pro W3"/>
      </a:defRPr>
    </a:lvl7pPr>
    <a:lvl8pPr marL="3200400" algn="l" defTabSz="914400" rtl="0" eaLnBrk="1" latinLnBrk="0" hangingPunct="1">
      <a:defRPr kern="1200">
        <a:solidFill>
          <a:schemeClr val="tx1"/>
        </a:solidFill>
        <a:latin typeface="Arial" charset="0"/>
        <a:ea typeface="ヒラギノ角ゴ Pro W3"/>
        <a:cs typeface="ヒラギノ角ゴ Pro W3"/>
      </a:defRPr>
    </a:lvl8pPr>
    <a:lvl9pPr marL="3657600" algn="l" defTabSz="914400" rtl="0" eaLnBrk="1" latinLnBrk="0" hangingPunct="1">
      <a:defRPr kern="1200">
        <a:solidFill>
          <a:schemeClr val="tx1"/>
        </a:solidFill>
        <a:latin typeface="Arial" charset="0"/>
        <a:ea typeface="ヒラギノ角ゴ Pro W3"/>
        <a:cs typeface="ヒラギノ角ゴ Pro W3"/>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900E"/>
    <a:srgbClr val="C1C4F7"/>
    <a:srgbClr val="CCE9AD"/>
    <a:srgbClr val="D4ECBA"/>
    <a:srgbClr val="000000"/>
    <a:srgbClr val="FAE7B8"/>
    <a:srgbClr val="EDAF13"/>
    <a:srgbClr val="FBE0BD"/>
    <a:srgbClr val="FBE2C1"/>
    <a:srgbClr val="FAD7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70392" autoAdjust="0"/>
  </p:normalViewPr>
  <p:slideViewPr>
    <p:cSldViewPr snapToGrid="0">
      <p:cViewPr varScale="1">
        <p:scale>
          <a:sx n="85" d="100"/>
          <a:sy n="85" d="100"/>
        </p:scale>
        <p:origin x="1440" y="7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24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E3A1A956-FBA6-4D44-9717-88B588F88EA2}" type="datetimeFigureOut">
              <a:rPr lang="en-US"/>
              <a:pPr>
                <a:defRPr/>
              </a:pPr>
              <a:t>6/12/2016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6EB7DA75-3119-461F-BBD9-15CADFA283A7}" type="slidenum">
              <a:rPr lang="en-US"/>
              <a:pPr>
                <a:defRPr/>
              </a:pPr>
              <a:t>‹#›</a:t>
            </a:fld>
            <a:endParaRPr lang="en-US"/>
          </a:p>
        </p:txBody>
      </p:sp>
    </p:spTree>
    <p:extLst>
      <p:ext uri="{BB962C8B-B14F-4D97-AF65-F5344CB8AC3E}">
        <p14:creationId xmlns:p14="http://schemas.microsoft.com/office/powerpoint/2010/main" val="38675986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32CF6B7E-5EE0-4686-A335-20EF82FA6D28}" type="datetimeFigureOut">
              <a:rPr lang="en-US"/>
              <a:pPr>
                <a:defRPr/>
              </a:pPr>
              <a:t>6/12/2016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26C2616F-011D-47B3-A2C1-4E16F11993E6}" type="slidenum">
              <a:rPr lang="en-US"/>
              <a:pPr>
                <a:defRPr/>
              </a:pPr>
              <a:t>‹#›</a:t>
            </a:fld>
            <a:endParaRPr lang="en-US"/>
          </a:p>
        </p:txBody>
      </p:sp>
    </p:spTree>
    <p:extLst>
      <p:ext uri="{BB962C8B-B14F-4D97-AF65-F5344CB8AC3E}">
        <p14:creationId xmlns:p14="http://schemas.microsoft.com/office/powerpoint/2010/main" val="97799247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r>
              <a:rPr lang="en-US" dirty="0" smtClean="0">
                <a:ea typeface="ヒラギノ角ゴ Pro W3"/>
                <a:cs typeface="ヒラギノ角ゴ Pro W3"/>
              </a:rPr>
              <a:t>Hello &amp; Welcome Everyone!</a:t>
            </a:r>
          </a:p>
          <a:p>
            <a:endParaRPr lang="en-US" dirty="0" smtClean="0">
              <a:ea typeface="ヒラギノ角ゴ Pro W3"/>
              <a:cs typeface="ヒラギノ角ゴ Pro W3"/>
            </a:endParaRPr>
          </a:p>
          <a:p>
            <a:r>
              <a:rPr lang="en-US" dirty="0" smtClean="0">
                <a:ea typeface="ヒラギノ角ゴ Pro W3"/>
                <a:cs typeface="ヒラギノ角ゴ Pro W3"/>
              </a:rPr>
              <a:t>This session is just an overview of Git distributed version control system and how it could fit to your R&amp;D organization needs. </a:t>
            </a:r>
          </a:p>
          <a:p>
            <a:endParaRPr lang="en-US" dirty="0" smtClean="0">
              <a:ea typeface="ヒラギノ角ゴ Pro W3"/>
              <a:cs typeface="ヒラギノ角ゴ Pro W3"/>
            </a:endParaRPr>
          </a:p>
          <a:p>
            <a:r>
              <a:rPr lang="en-US" dirty="0" smtClean="0">
                <a:ea typeface="ヒラギノ角ゴ Pro W3"/>
                <a:cs typeface="ヒラギノ角ゴ Pro W3"/>
              </a:rPr>
              <a:t>Ok; let us get started...</a:t>
            </a:r>
          </a:p>
          <a:p>
            <a:endParaRPr lang="en-US" dirty="0" smtClean="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1</a:t>
            </a:fld>
            <a:endParaRPr lang="en-US" dirty="0"/>
          </a:p>
        </p:txBody>
      </p:sp>
    </p:spTree>
    <p:extLst>
      <p:ext uri="{BB962C8B-B14F-4D97-AF65-F5344CB8AC3E}">
        <p14:creationId xmlns:p14="http://schemas.microsoft.com/office/powerpoint/2010/main" val="3180054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##Distributed Development</a:t>
            </a:r>
          </a:p>
          <a:p>
            <a:r>
              <a:rPr lang="en-US" dirty="0" smtClean="0"/>
              <a:t>In Centralized Version Control System like subversion, each developer gets a working copy that points back to a single central repository.</a:t>
            </a:r>
          </a:p>
          <a:p>
            <a:r>
              <a:rPr lang="en-US" dirty="0" smtClean="0"/>
              <a:t>Instead of a working copy, each developer gets their own local repository, complete with a full history of commits.</a:t>
            </a:r>
          </a:p>
          <a:p>
            <a:endParaRPr lang="en-US" dirty="0" smtClean="0"/>
          </a:p>
          <a:p>
            <a:r>
              <a:rPr lang="en-US" dirty="0" smtClean="0"/>
              <a:t>Having a full local history makes Git fast, since it means you don’t need a network connection to create commits, inspect previous versions of a file, or perform diffs between commits.</a:t>
            </a:r>
          </a:p>
          <a:p>
            <a:endParaRPr lang="en-US" dirty="0" smtClean="0"/>
          </a:p>
          <a:p>
            <a:r>
              <a:rPr lang="en-US" dirty="0" smtClean="0"/>
              <a:t>Distributed development also makes it easier to scale your engineering team. If someone breaks the production branch in SVN, other developers can’t check in their changes until it’s fixed. With Git, this kind of blocking doesn’t exist. Everybody can continue going about their business in their own local repositories.</a:t>
            </a:r>
          </a:p>
          <a:p>
            <a:endParaRPr lang="en-US" dirty="0" smtClean="0"/>
          </a:p>
          <a:p>
            <a:r>
              <a:rPr lang="en-US" dirty="0" smtClean="0"/>
              <a:t>And, similar to feature branches, distributed development creates a more reliable environment. </a:t>
            </a:r>
          </a:p>
          <a:p>
            <a:r>
              <a:rPr lang="en-US" dirty="0" smtClean="0"/>
              <a:t>Even if a developer removes his/her own repository, he/she can simply clone someone else’s and start new.</a:t>
            </a:r>
          </a:p>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10</a:t>
            </a:fld>
            <a:endParaRPr lang="en-US"/>
          </a:p>
        </p:txBody>
      </p:sp>
    </p:spTree>
    <p:extLst>
      <p:ext uri="{BB962C8B-B14F-4D97-AF65-F5344CB8AC3E}">
        <p14:creationId xmlns:p14="http://schemas.microsoft.com/office/powerpoint/2010/main" val="1261265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##Pull/fetch Requests</a:t>
            </a:r>
          </a:p>
          <a:p>
            <a:r>
              <a:rPr lang="en-US" dirty="0" smtClean="0"/>
              <a:t>A pull request is a way to ask another developer to merge/rebase one of your branches into their repository. This not only makes it easier for project leads to keep track of changes, but also their work before integrating it with the rest of the codebase.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11</a:t>
            </a:fld>
            <a:endParaRPr lang="en-US"/>
          </a:p>
        </p:txBody>
      </p:sp>
    </p:spTree>
    <p:extLst>
      <p:ext uri="{BB962C8B-B14F-4D97-AF65-F5344CB8AC3E}">
        <p14:creationId xmlns:p14="http://schemas.microsoft.com/office/powerpoint/2010/main" val="1452692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##Community</a:t>
            </a:r>
          </a:p>
          <a:p>
            <a:r>
              <a:rPr lang="en-US" dirty="0" smtClean="0"/>
              <a:t>In many circles, Git has come to be the expected version control system for new projects. If your team is using Git, you won’t have to train new hires on your workflow, because they’ll already be familiar with distributed development.</a:t>
            </a:r>
          </a:p>
          <a:p>
            <a:endParaRPr lang="en-US" dirty="0" smtClean="0"/>
          </a:p>
          <a:p>
            <a:r>
              <a:rPr lang="en-US" dirty="0" smtClean="0"/>
              <a:t>In addition, Git is very popular among open source projects. This means it’s easy to leverage 3rd-party libraries and encourage others to fork your own open source code.</a:t>
            </a:r>
          </a:p>
          <a:p>
            <a:endParaRPr lang="en-US" dirty="0" smtClean="0"/>
          </a:p>
        </p:txBody>
      </p:sp>
      <p:sp>
        <p:nvSpPr>
          <p:cNvPr id="4" name="Slide Number Placeholder 3"/>
          <p:cNvSpPr>
            <a:spLocks noGrp="1"/>
          </p:cNvSpPr>
          <p:nvPr>
            <p:ph type="sldNum" sz="quarter" idx="10"/>
          </p:nvPr>
        </p:nvSpPr>
        <p:spPr/>
        <p:txBody>
          <a:bodyPr/>
          <a:lstStyle/>
          <a:p>
            <a:fld id="{E29F6AFF-7E04-4C46-8BF4-31DD73873FE8}" type="slidenum">
              <a:rPr lang="en-US" smtClean="0"/>
              <a:pPr/>
              <a:t>12</a:t>
            </a:fld>
            <a:endParaRPr lang="en-US"/>
          </a:p>
        </p:txBody>
      </p:sp>
    </p:spTree>
    <p:extLst>
      <p:ext uri="{BB962C8B-B14F-4D97-AF65-F5344CB8AC3E}">
        <p14:creationId xmlns:p14="http://schemas.microsoft.com/office/powerpoint/2010/main" val="284221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##Staging area</a:t>
            </a:r>
          </a:p>
          <a:p>
            <a:r>
              <a:rPr lang="en-US" dirty="0" smtClean="0"/>
              <a:t>Unlike the other systems, Git has something called the "staging area" or "index". This is an intermediate area where commits can be formatted and reviewed before completing the commit.</a:t>
            </a:r>
          </a:p>
          <a:p>
            <a:endParaRPr lang="en-US" dirty="0" smtClean="0"/>
          </a:p>
          <a:p>
            <a:r>
              <a:rPr lang="en-US" dirty="0" smtClean="0"/>
              <a:t>One thing that sets Git apart from other tools is that it's possible to quickly stage some of your files and commit them without committing all of the other modified files in your working directory or having to list them on the command line during the commit.</a:t>
            </a:r>
          </a:p>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13</a:t>
            </a:fld>
            <a:endParaRPr lang="en-US"/>
          </a:p>
        </p:txBody>
      </p:sp>
    </p:spTree>
    <p:extLst>
      <p:ext uri="{BB962C8B-B14F-4D97-AF65-F5344CB8AC3E}">
        <p14:creationId xmlns:p14="http://schemas.microsoft.com/office/powerpoint/2010/main" val="907656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##Faster Release Cycle</a:t>
            </a:r>
          </a:p>
          <a:p>
            <a:r>
              <a:rPr lang="en-US" dirty="0" smtClean="0"/>
              <a:t>The ultimate result of feature branches, distributed development, pull requests, and a stable community is a faster release cycle. </a:t>
            </a:r>
          </a:p>
          <a:p>
            <a:r>
              <a:rPr lang="en-US" dirty="0" smtClean="0"/>
              <a:t>These capabilities facilitate an agile workflow where developers are encouraged to share smaller changes more frequently. </a:t>
            </a:r>
          </a:p>
          <a:p>
            <a:r>
              <a:rPr lang="en-US" dirty="0" smtClean="0"/>
              <a:t>In turn, changes can get pushed down the deployment pipeline faster than the monolithic releases common with centralized version control systems.</a:t>
            </a:r>
          </a:p>
          <a:p>
            <a:endParaRPr lang="en-US" dirty="0" smtClean="0"/>
          </a:p>
          <a:p>
            <a:r>
              <a:rPr lang="en-US" dirty="0" smtClean="0"/>
              <a:t>As you might expect, Git works very well with continuous integration and continuous delivery environments. Git hooks allow you to run scripts when certain events occur inside of a repository, which lets you automate deployment to your heart’s content. You can even build or deploy code from specific branches to different servers.</a:t>
            </a:r>
          </a:p>
          <a:p>
            <a:endParaRPr lang="en-US" dirty="0" smtClean="0"/>
          </a:p>
          <a:p>
            <a:r>
              <a:rPr lang="en-US" dirty="0" smtClean="0"/>
              <a:t>For example, you might want to configure Git to deploy the most recent commit from the develop branch to a test server whenever anyone merges a pull request into it. Combining this kind of build automation with peer review means you have the highest possible confidence in your code as it moves from development to staging to production.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14</a:t>
            </a:fld>
            <a:endParaRPr lang="en-US"/>
          </a:p>
        </p:txBody>
      </p:sp>
    </p:spTree>
    <p:extLst>
      <p:ext uri="{BB962C8B-B14F-4D97-AF65-F5344CB8AC3E}">
        <p14:creationId xmlns:p14="http://schemas.microsoft.com/office/powerpoint/2010/main" val="751027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Ok; that is the end of this session.</a:t>
            </a:r>
          </a:p>
          <a:p>
            <a:r>
              <a:rPr lang="en-US" dirty="0" smtClean="0"/>
              <a:t>As mentioned in the introduction, This is just an overview of Git Distributed Version Control Tool &amp; how it could fit in your development environment.</a:t>
            </a:r>
          </a:p>
          <a:p>
            <a:endParaRPr lang="en-US" dirty="0" smtClean="0"/>
          </a:p>
          <a:p>
            <a:r>
              <a:rPr lang="en-US" dirty="0" smtClean="0"/>
              <a:t>For further technical training sessions, please refer to the different modules provided.</a:t>
            </a:r>
          </a:p>
          <a:p>
            <a:endParaRPr lang="en-US" dirty="0" smtClean="0"/>
          </a:p>
          <a:p>
            <a:r>
              <a:rPr lang="en-US" smtClean="0"/>
              <a:t>THANK YOU VERY MUCH!</a:t>
            </a:r>
          </a:p>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15</a:t>
            </a:fld>
            <a:endParaRPr lang="en-US"/>
          </a:p>
        </p:txBody>
      </p:sp>
    </p:spTree>
    <p:extLst>
      <p:ext uri="{BB962C8B-B14F-4D97-AF65-F5344CB8AC3E}">
        <p14:creationId xmlns:p14="http://schemas.microsoft.com/office/powerpoint/2010/main" val="3110057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What is Git?</a:t>
            </a:r>
          </a:p>
          <a:p>
            <a:r>
              <a:rPr lang="en-US" dirty="0" smtClean="0"/>
              <a:t>------------</a:t>
            </a:r>
          </a:p>
          <a:p>
            <a:r>
              <a:rPr lang="en-US" dirty="0" smtClean="0"/>
              <a:t>By far, the most widely used modern version control system in the world today is Git. Git is a mature, actively maintained open source project originally developed in 2005 by Linus Torvalds, the famous creator of the Linux operating system kernel. A staggering number of software projects rely on Git for version control, including commercial projects as well as open source. Developers who have worked with Git are well represented in the pool of available software development talent and it works well on a wide range of operating systems and IDEs (Integrated Development Environments).</a:t>
            </a:r>
          </a:p>
          <a:p>
            <a:endParaRPr lang="en-US" dirty="0" smtClean="0"/>
          </a:p>
          <a:p>
            <a:r>
              <a:rPr lang="en-US" dirty="0" smtClean="0"/>
              <a:t>&lt;1</a:t>
            </a:r>
            <a:r>
              <a:rPr lang="en-US" baseline="30000" dirty="0" smtClean="0"/>
              <a:t>st</a:t>
            </a:r>
            <a:r>
              <a:rPr lang="en-US" dirty="0" smtClean="0"/>
              <a:t> animation&gt;</a:t>
            </a:r>
          </a:p>
          <a:p>
            <a:r>
              <a:rPr lang="en-US" dirty="0" smtClean="0"/>
              <a:t>Having a distributed architecture, Git is an example of a DVCS (hence Distributed Version Control System). Rather than have only one single place for the full version history of the software as is common in once-popular version control systems like CVS or Subversion (also known as SVN), in Git, every developer's working copy of the code is also a repository that can contain the full history of all changes.</a:t>
            </a:r>
          </a:p>
          <a:p>
            <a:endParaRPr lang="en-US" dirty="0" smtClean="0"/>
          </a:p>
          <a:p>
            <a:r>
              <a:rPr lang="en-US" dirty="0" smtClean="0"/>
              <a:t>&lt;2</a:t>
            </a:r>
            <a:r>
              <a:rPr lang="en-US" baseline="30000" dirty="0" smtClean="0"/>
              <a:t>nd</a:t>
            </a:r>
            <a:r>
              <a:rPr lang="en-US" dirty="0" smtClean="0"/>
              <a:t> animation&gt;</a:t>
            </a:r>
          </a:p>
          <a:p>
            <a:r>
              <a:rPr lang="en-US" dirty="0" smtClean="0"/>
              <a:t>In addition to being distributed, Git has been designed with performance, security and flexibility in mind.</a:t>
            </a:r>
          </a:p>
          <a:p>
            <a:r>
              <a:rPr lang="en-US" dirty="0" smtClean="0"/>
              <a:t>Let us see these one by one in subsequent slides...</a:t>
            </a:r>
          </a:p>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2</a:t>
            </a:fld>
            <a:endParaRPr lang="en-US"/>
          </a:p>
        </p:txBody>
      </p:sp>
    </p:spTree>
    <p:extLst>
      <p:ext uri="{BB962C8B-B14F-4D97-AF65-F5344CB8AC3E}">
        <p14:creationId xmlns:p14="http://schemas.microsoft.com/office/powerpoint/2010/main" val="3651599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Git is fast. </a:t>
            </a:r>
          </a:p>
          <a:p>
            <a:r>
              <a:rPr lang="en-US" dirty="0" smtClean="0"/>
              <a:t>With Git, nearly all operations are performed locally, giving it a huge speed advantage on centralized systems like Subversion that constantly have to communicate with a server somewhere.</a:t>
            </a:r>
          </a:p>
          <a:p>
            <a:endParaRPr lang="en-US" dirty="0" smtClean="0"/>
          </a:p>
          <a:p>
            <a:r>
              <a:rPr lang="en-US" dirty="0" smtClean="0"/>
              <a:t>Git was built to work on the Linux kernel, meaning that it has had to effectively handle large repositories from day one. Git is written in C, reducing the overhead of runtimes associated with higher-level languages. Speed and performance has been a primary design goal of the Git from the start.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3</a:t>
            </a:fld>
            <a:endParaRPr lang="en-US"/>
          </a:p>
        </p:txBody>
      </p:sp>
    </p:spTree>
    <p:extLst>
      <p:ext uri="{BB962C8B-B14F-4D97-AF65-F5344CB8AC3E}">
        <p14:creationId xmlns:p14="http://schemas.microsoft.com/office/powerpoint/2010/main" val="767288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Being distributed enables significant performance benefits as well.</a:t>
            </a:r>
          </a:p>
          <a:p>
            <a:endParaRPr lang="en-US" dirty="0" smtClean="0"/>
          </a:p>
          <a:p>
            <a:r>
              <a:rPr lang="en-US" dirty="0" smtClean="0"/>
              <a:t>For example, say a developer, Alice, makes changes to source code, adding a feature for the upcoming 2.0 release, then commits those changes with descriptive messages. </a:t>
            </a:r>
          </a:p>
          <a:p>
            <a:endParaRPr lang="en-US" dirty="0" smtClean="0"/>
          </a:p>
          <a:p>
            <a:r>
              <a:rPr lang="en-US" dirty="0" smtClean="0"/>
              <a:t>&lt;1</a:t>
            </a:r>
            <a:r>
              <a:rPr lang="en-US" baseline="30000" dirty="0" smtClean="0"/>
              <a:t>st</a:t>
            </a:r>
            <a:r>
              <a:rPr lang="en-US" dirty="0" smtClean="0"/>
              <a:t> animation&gt;</a:t>
            </a:r>
          </a:p>
          <a:p>
            <a:r>
              <a:rPr lang="en-US" dirty="0" smtClean="0"/>
              <a:t>She then works on a second feature and commits those changes too. </a:t>
            </a:r>
          </a:p>
          <a:p>
            <a:endParaRPr lang="en-US" dirty="0" smtClean="0"/>
          </a:p>
          <a:p>
            <a:r>
              <a:rPr lang="en-US" dirty="0" smtClean="0"/>
              <a:t>&lt;2</a:t>
            </a:r>
            <a:r>
              <a:rPr lang="en-US" baseline="30000" dirty="0" smtClean="0"/>
              <a:t>nd</a:t>
            </a:r>
            <a:r>
              <a:rPr lang="en-US" dirty="0" smtClean="0"/>
              <a:t> animation&gt;</a:t>
            </a:r>
          </a:p>
          <a:p>
            <a:r>
              <a:rPr lang="en-US" dirty="0" smtClean="0"/>
              <a:t>Naturally these are stored as separate pieces of work in the version history. </a:t>
            </a:r>
          </a:p>
          <a:p>
            <a:endParaRPr lang="en-US" dirty="0" smtClean="0"/>
          </a:p>
          <a:p>
            <a:r>
              <a:rPr lang="en-US" dirty="0" smtClean="0"/>
              <a:t>&lt;4</a:t>
            </a:r>
            <a:r>
              <a:rPr lang="en-US" baseline="30000" dirty="0" smtClean="0"/>
              <a:t>th</a:t>
            </a:r>
            <a:r>
              <a:rPr lang="en-US" dirty="0" smtClean="0"/>
              <a:t> animation&gt;</a:t>
            </a:r>
          </a:p>
          <a:p>
            <a:r>
              <a:rPr lang="en-US" dirty="0" smtClean="0"/>
              <a:t>Alice then switches to the version 1.3 branch of the same software to fix a bug that affects only that older version. The purpose of this is to enable Alice's team to ship a bug fix release, version 1.3.1, before version 2.0 is ready. </a:t>
            </a:r>
          </a:p>
          <a:p>
            <a:endParaRPr lang="en-US" dirty="0" smtClean="0"/>
          </a:p>
          <a:p>
            <a:r>
              <a:rPr lang="en-US" dirty="0" smtClean="0"/>
              <a:t>Alice can then return to the 2.0 branch to continue working on new features for 2.0 </a:t>
            </a:r>
          </a:p>
          <a:p>
            <a:r>
              <a:rPr lang="en-US" dirty="0" smtClean="0"/>
              <a:t>and all of this can occur without any network access and is therefore fast and reliable. </a:t>
            </a:r>
          </a:p>
          <a:p>
            <a:endParaRPr lang="en-US" dirty="0" smtClean="0"/>
          </a:p>
          <a:p>
            <a:r>
              <a:rPr lang="en-US" dirty="0" smtClean="0"/>
              <a:t>&lt;5th animation&gt;</a:t>
            </a:r>
          </a:p>
          <a:p>
            <a:r>
              <a:rPr lang="en-US" dirty="0" smtClean="0"/>
              <a:t>When she is ready to send all of the individually committed changes to the remote repository, Alice can “push” them in one command.</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4</a:t>
            </a:fld>
            <a:endParaRPr lang="en-US"/>
          </a:p>
        </p:txBody>
      </p:sp>
    </p:spTree>
    <p:extLst>
      <p:ext uri="{BB962C8B-B14F-4D97-AF65-F5344CB8AC3E}">
        <p14:creationId xmlns:p14="http://schemas.microsoft.com/office/powerpoint/2010/main" val="2962113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Git has been designed with the integrity of managed source code as a top priority. The content of the files as well as the true relationships between files and directories, versions, tags and commits, all of these objects in the Git repository are secured with a cryptographically secure hashing algorithm called SHA1. This protects the code and the change history against any accidental change and ensures that the history is fully traceable.</a:t>
            </a:r>
          </a:p>
          <a:p>
            <a:endParaRPr lang="en-US" dirty="0" smtClean="0"/>
          </a:p>
          <a:p>
            <a:r>
              <a:rPr lang="en-US" dirty="0" smtClean="0"/>
              <a:t>With Git, you can be sure you have an authentic content history of your source code.</a:t>
            </a:r>
          </a:p>
          <a:p>
            <a:endParaRPr lang="en-US" dirty="0" smtClean="0"/>
          </a:p>
          <a:p>
            <a:r>
              <a:rPr lang="en-US" dirty="0" smtClean="0"/>
              <a:t>Some other version control systems have no protections against secret alteration at a later date. This can be a serious information security vulnerability for any organization that relies on software development.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5</a:t>
            </a:fld>
            <a:endParaRPr lang="en-US"/>
          </a:p>
        </p:txBody>
      </p:sp>
    </p:spTree>
    <p:extLst>
      <p:ext uri="{BB962C8B-B14F-4D97-AF65-F5344CB8AC3E}">
        <p14:creationId xmlns:p14="http://schemas.microsoft.com/office/powerpoint/2010/main" val="1480891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data model that Git uses ensures the cryptographic integrity of every bit of your project. Every file and commit is </a:t>
            </a:r>
            <a:r>
              <a:rPr lang="en-US" dirty="0" err="1" smtClean="0"/>
              <a:t>checksummed</a:t>
            </a:r>
            <a:r>
              <a:rPr lang="en-US" dirty="0" smtClean="0"/>
              <a:t> and retrieved by its checksum when checked back out. It's impossible to get anything out of Git other than the exact bits you put in.</a:t>
            </a:r>
          </a:p>
          <a:p>
            <a:endParaRPr lang="en-US" dirty="0" smtClean="0"/>
          </a:p>
          <a:p>
            <a:r>
              <a:rPr lang="en-US" dirty="0" smtClean="0"/>
              <a:t>It is also Impossible to change any file, date, commit message, or any other data in a Git repository without changing the IDs of everything after it. This means that if you have a commit ID, you can be assured not only that your project is exactly the same as when it was committed, but that nothing in its history was changed.</a:t>
            </a:r>
          </a:p>
          <a:p>
            <a:endParaRPr lang="en-US" dirty="0" smtClean="0"/>
          </a:p>
          <a:p>
            <a:r>
              <a:rPr lang="en-US" dirty="0" smtClean="0"/>
              <a:t>Most centralized version control systems DOES NOT provide such integrity by default.</a:t>
            </a:r>
          </a:p>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6</a:t>
            </a:fld>
            <a:endParaRPr lang="en-US"/>
          </a:p>
        </p:txBody>
      </p:sp>
    </p:spTree>
    <p:extLst>
      <p:ext uri="{BB962C8B-B14F-4D97-AF65-F5344CB8AC3E}">
        <p14:creationId xmlns:p14="http://schemas.microsoft.com/office/powerpoint/2010/main" val="2150045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 of </a:t>
            </a:r>
            <a:r>
              <a:rPr lang="en-US" dirty="0" err="1" smtClean="0"/>
              <a:t>Git's</a:t>
            </a:r>
            <a:r>
              <a:rPr lang="en-US" dirty="0" smtClean="0"/>
              <a:t> key design objectives is flexibility. Git is flexible in several respects: in support for various kinds of nonlinear development workflows, in its efficiency in both small and large projects and in its compatibility with many existing systems and protocols.</a:t>
            </a:r>
          </a:p>
          <a:p>
            <a:endParaRPr lang="en-US" dirty="0" smtClean="0"/>
          </a:p>
          <a:p>
            <a:r>
              <a:rPr lang="en-US" dirty="0" smtClean="0"/>
              <a:t>&lt;1st animation&gt;</a:t>
            </a:r>
          </a:p>
          <a:p>
            <a:r>
              <a:rPr lang="en-US" dirty="0" smtClean="0"/>
              <a:t>Git has been designed to support branching and tagging as first-class citizens (unlike SVN) and operations that affect branches and tags (such as merging or reverting) are also stored as part of the change history. Not all version control systems feature this level of tracking.</a:t>
            </a:r>
          </a:p>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7</a:t>
            </a:fld>
            <a:endParaRPr lang="en-US"/>
          </a:p>
        </p:txBody>
      </p:sp>
    </p:spTree>
    <p:extLst>
      <p:ext uri="{BB962C8B-B14F-4D97-AF65-F5344CB8AC3E}">
        <p14:creationId xmlns:p14="http://schemas.microsoft.com/office/powerpoint/2010/main" val="1560769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Git is the best choice for most software teams today. While every team is different and should do their own analysis, here are the main reasons why version control with Git is preferred over alternatives:</a:t>
            </a:r>
          </a:p>
          <a:p>
            <a:endParaRPr lang="en-US" dirty="0" smtClean="0"/>
          </a:p>
          <a:p>
            <a:r>
              <a:rPr lang="en-US" b="1" dirty="0" smtClean="0"/>
              <a:t>Git is good</a:t>
            </a:r>
          </a:p>
          <a:p>
            <a:r>
              <a:rPr lang="en-US" dirty="0" smtClean="0"/>
              <a:t>Git has the functionality, performance, security and flexibility that most teams and individual developers need. These attributes of Git are detailed above. In side-by-side comparisons with most other alternatives, many teams find that Git is very favorable.</a:t>
            </a:r>
          </a:p>
          <a:p>
            <a:endParaRPr lang="en-US" dirty="0" smtClean="0"/>
          </a:p>
          <a:p>
            <a:r>
              <a:rPr lang="en-US" dirty="0" smtClean="0"/>
              <a:t>&lt;1st animation&gt;</a:t>
            </a:r>
          </a:p>
          <a:p>
            <a:r>
              <a:rPr lang="en-US" dirty="0" smtClean="0"/>
              <a:t>##Git is a de facto standard</a:t>
            </a:r>
          </a:p>
          <a:p>
            <a:r>
              <a:rPr lang="en-US" dirty="0" smtClean="0"/>
              <a:t>Git is the most broadly adopted tool of its kind. This makes Git attractive.</a:t>
            </a:r>
          </a:p>
          <a:p>
            <a:endParaRPr lang="en-US" dirty="0" smtClean="0"/>
          </a:p>
          <a:p>
            <a:r>
              <a:rPr lang="en-US" dirty="0" smtClean="0"/>
              <a:t>In addition to the benefits of a large talent pool, the predominance of Git also means that many third party software tools and services are already integrated with Git including IDEs, and our own tools like DVCS desktop client </a:t>
            </a:r>
            <a:r>
              <a:rPr lang="en-US" dirty="0" err="1" smtClean="0"/>
              <a:t>SourceTree</a:t>
            </a:r>
            <a:r>
              <a:rPr lang="en-US" dirty="0" smtClean="0"/>
              <a:t>, issue and project tracking software, JIRA, etc...</a:t>
            </a:r>
          </a:p>
          <a:p>
            <a:endParaRPr lang="en-US" dirty="0" smtClean="0"/>
          </a:p>
          <a:p>
            <a:r>
              <a:rPr lang="en-US" dirty="0" smtClean="0"/>
              <a:t>If you are an inexperienced developer wanting to build up valuable skills in software development tools, when it comes to version control, Git should be on your list.</a:t>
            </a:r>
          </a:p>
          <a:p>
            <a:endParaRPr lang="en-US" dirty="0" smtClean="0"/>
          </a:p>
          <a:p>
            <a:r>
              <a:rPr lang="en-US" dirty="0" smtClean="0"/>
              <a:t>&lt;2nd animation&gt;</a:t>
            </a:r>
          </a:p>
          <a:p>
            <a:r>
              <a:rPr lang="en-US" dirty="0" smtClean="0"/>
              <a:t>##Git is a quality open source project</a:t>
            </a:r>
          </a:p>
          <a:p>
            <a:r>
              <a:rPr lang="en-US" dirty="0" smtClean="0"/>
              <a:t>Git is a very well supported open source project. The project maintainers have shown balanced judgement and a mature approach to meeting the long term needs of its users with regular releases that improve usability and functionality. The quality of the open source software is easily scrutinized and countless businesses rely heavily on that quality.</a:t>
            </a:r>
          </a:p>
          <a:p>
            <a:endParaRPr lang="en-US" dirty="0" smtClean="0"/>
          </a:p>
          <a:p>
            <a:r>
              <a:rPr lang="en-US" dirty="0" smtClean="0"/>
              <a:t>Git enjoys great community support and a vast user base. </a:t>
            </a:r>
          </a:p>
          <a:p>
            <a:r>
              <a:rPr lang="en-US" dirty="0" smtClean="0"/>
              <a:t>Documentation is excellent and plentiful, including books, tutorials and dedicated web sites.</a:t>
            </a:r>
          </a:p>
          <a:p>
            <a:endParaRPr lang="en-US" dirty="0" smtClean="0"/>
          </a:p>
          <a:p>
            <a:r>
              <a:rPr lang="en-US" dirty="0" smtClean="0"/>
              <a:t>Being open source lowers the cost for developers as they can use Git without paying a fee. For use in open-source projects, Git is undoubtedly the successor to the previous generations of successful open source version control systems, SVN and CVS.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8</a:t>
            </a:fld>
            <a:endParaRPr lang="en-US"/>
          </a:p>
        </p:txBody>
      </p:sp>
    </p:spTree>
    <p:extLst>
      <p:ext uri="{BB962C8B-B14F-4D97-AF65-F5344CB8AC3E}">
        <p14:creationId xmlns:p14="http://schemas.microsoft.com/office/powerpoint/2010/main" val="3581038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Why Git for your R&amp;D Organization</a:t>
            </a:r>
          </a:p>
          <a:p>
            <a:r>
              <a:rPr lang="en-US" dirty="0" smtClean="0"/>
              <a:t>---------------------------------</a:t>
            </a:r>
          </a:p>
          <a:p>
            <a:r>
              <a:rPr lang="en-US" dirty="0" smtClean="0"/>
              <a:t>Switching from a centralized version control system to Git changes the way your development team creates software. </a:t>
            </a:r>
          </a:p>
          <a:p>
            <a:r>
              <a:rPr lang="en-US" dirty="0" smtClean="0"/>
              <a:t>And, if you have mission-critical applications, altering your development workflow impacts your entire business.</a:t>
            </a:r>
          </a:p>
          <a:p>
            <a:endParaRPr lang="en-US" dirty="0" smtClean="0"/>
          </a:p>
          <a:p>
            <a:r>
              <a:rPr lang="en-US" dirty="0" smtClean="0"/>
              <a:t>&lt;1st animation&gt;</a:t>
            </a:r>
          </a:p>
          <a:p>
            <a:r>
              <a:rPr lang="en-US" dirty="0" smtClean="0"/>
              <a:t>##Feature Branch Workflow</a:t>
            </a:r>
          </a:p>
          <a:p>
            <a:r>
              <a:rPr lang="en-US" dirty="0" smtClean="0"/>
              <a:t>One of the biggest advantages of Git is its branching capabilities. Unlike centralized version control systems, Git branches are cheap and easy to merge. This facilitates the feature branch workflow popular with many Git users.</a:t>
            </a:r>
          </a:p>
          <a:p>
            <a:endParaRPr lang="en-US" dirty="0" smtClean="0"/>
          </a:p>
          <a:p>
            <a:r>
              <a:rPr lang="en-US" dirty="0" smtClean="0"/>
              <a:t>Feature branches provide an isolated environment for every change to your codebase. When a developer wants to start working on something—no matter how big or small—they create a new branch. This ensures that the master branch always contains production-quality code.</a:t>
            </a:r>
          </a:p>
          <a:p>
            <a:endParaRPr lang="en-US" dirty="0" smtClean="0"/>
          </a:p>
          <a:p>
            <a:r>
              <a:rPr lang="en-US" dirty="0" smtClean="0"/>
              <a:t>Using feature branches is not only more reliable than directly editing production code, but it also provides organizational benefits. They let you represent development work at the same granularity as your agile backlog. For example, you might implement a policy where each JIRA ticket is addressed in its own feature branch.</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9</a:t>
            </a:fld>
            <a:endParaRPr lang="en-US"/>
          </a:p>
        </p:txBody>
      </p:sp>
    </p:spTree>
    <p:extLst>
      <p:ext uri="{BB962C8B-B14F-4D97-AF65-F5344CB8AC3E}">
        <p14:creationId xmlns:p14="http://schemas.microsoft.com/office/powerpoint/2010/main" val="1795603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kia White 1">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baseline="0"/>
            </a:lvl1pPr>
            <a:lvl2pPr>
              <a:spcAft>
                <a:spcPts val="600"/>
              </a:spcAft>
              <a:defRPr/>
            </a:lvl2pPr>
            <a:lvl3pPr>
              <a:spcAft>
                <a:spcPts val="600"/>
              </a:spcAft>
              <a:defRPr/>
            </a:lvl3pPr>
            <a:lvl4pPr>
              <a:spcAft>
                <a:spcPts val="600"/>
              </a:spcAft>
              <a:defRPr/>
            </a:lvl4pPr>
            <a:lvl5pPr>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418120" y="279249"/>
            <a:ext cx="8229600" cy="311789"/>
          </a:xfrm>
        </p:spPr>
        <p:txBody>
          <a:bodyPr/>
          <a:lstStyle>
            <a:lvl1pPr>
              <a:defRPr/>
            </a:lvl1pPr>
          </a:lstStyle>
          <a:p>
            <a:r>
              <a:rPr lang="en-US"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kia White 2">
    <p:spTree>
      <p:nvGrpSpPr>
        <p:cNvPr id="1" name=""/>
        <p:cNvGrpSpPr/>
        <p:nvPr/>
      </p:nvGrpSpPr>
      <p:grpSpPr>
        <a:xfrm>
          <a:off x="0" y="0"/>
          <a:ext cx="0" cy="0"/>
          <a:chOff x="0" y="0"/>
          <a:chExt cx="0" cy="0"/>
        </a:xfrm>
      </p:grpSpPr>
      <p:sp>
        <p:nvSpPr>
          <p:cNvPr id="2" name="Title 1"/>
          <p:cNvSpPr>
            <a:spLocks noGrp="1"/>
          </p:cNvSpPr>
          <p:nvPr>
            <p:ph type="title"/>
          </p:nvPr>
        </p:nvSpPr>
        <p:spPr>
          <a:xfrm>
            <a:off x="418120" y="279249"/>
            <a:ext cx="8229600" cy="311789"/>
          </a:xfrm>
        </p:spPr>
        <p:txBody>
          <a:bodyPr/>
          <a:lstStyle>
            <a:lvl1pPr>
              <a:defRPr/>
            </a:lvl1pPr>
          </a:lstStyle>
          <a:p>
            <a:r>
              <a:rPr lang="en-US" smtClean="0"/>
              <a:t>Click to edit Master title style</a:t>
            </a:r>
            <a:endParaRPr lang="en-US" dirty="0"/>
          </a:p>
        </p:txBody>
      </p:sp>
      <p:sp>
        <p:nvSpPr>
          <p:cNvPr id="8"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12" name="Text Placeholder 10"/>
          <p:cNvSpPr>
            <a:spLocks noGrp="1"/>
          </p:cNvSpPr>
          <p:nvPr>
            <p:ph type="body" sz="quarter" idx="16"/>
          </p:nvPr>
        </p:nvSpPr>
        <p:spPr>
          <a:xfrm>
            <a:off x="423863" y="1087438"/>
            <a:ext cx="4032250" cy="2544762"/>
          </a:xfrm>
        </p:spPr>
        <p:txBody>
          <a:bodyPr/>
          <a:lstStyle>
            <a:lvl1pPr marL="0" indent="0">
              <a:spcAft>
                <a:spcPts val="600"/>
              </a:spcAft>
              <a:buFont typeface="Arial" pitchFamily="34" charset="0"/>
              <a:buNone/>
              <a:defRPr baseline="0"/>
            </a:lvl1pPr>
            <a:lvl2pPr>
              <a:buNone/>
              <a:defRPr/>
            </a:lvl2pPr>
            <a:lvl3pPr>
              <a:buNone/>
              <a:defRPr/>
            </a:lvl3pPr>
            <a:lvl4pPr>
              <a:buNone/>
              <a:defRPr/>
            </a:lvl4pPr>
            <a:lvl5pPr>
              <a:buNone/>
              <a:defRPr/>
            </a:lvl5pPr>
          </a:lstStyle>
          <a:p>
            <a:pPr lvl="0"/>
            <a:r>
              <a:rPr lang="en-US" smtClean="0"/>
              <a:t>Click to edit Master text styles</a:t>
            </a:r>
          </a:p>
        </p:txBody>
      </p:sp>
      <p:sp>
        <p:nvSpPr>
          <p:cNvPr id="14" name="Text Placeholder 10"/>
          <p:cNvSpPr>
            <a:spLocks noGrp="1"/>
          </p:cNvSpPr>
          <p:nvPr>
            <p:ph type="body" sz="quarter" idx="17"/>
          </p:nvPr>
        </p:nvSpPr>
        <p:spPr>
          <a:xfrm>
            <a:off x="4608513" y="1087310"/>
            <a:ext cx="4032250" cy="2544762"/>
          </a:xfrm>
        </p:spPr>
        <p:txBody>
          <a:bodyPr/>
          <a:lstStyle>
            <a:lvl1pPr marL="0" indent="0">
              <a:spcAft>
                <a:spcPts val="600"/>
              </a:spcAft>
              <a:buNone/>
              <a:defRPr baseline="0"/>
            </a:lvl1pPr>
            <a:lvl2pPr marL="0" indent="0">
              <a:spcAft>
                <a:spcPts val="600"/>
              </a:spcAft>
              <a:buNone/>
              <a:defRPr/>
            </a:lvl2pPr>
            <a:lvl3pPr>
              <a:buNone/>
              <a:defRPr/>
            </a:lvl3pPr>
            <a:lvl4pPr>
              <a:buNone/>
              <a:defRPr/>
            </a:lvl4pPr>
            <a:lvl5pPr>
              <a:buNone/>
              <a:defRPr/>
            </a:lvl5pPr>
          </a:lstStyle>
          <a:p>
            <a:pPr lvl="0"/>
            <a:r>
              <a:rPr lang="en-US" smtClean="0"/>
              <a:t>Click to edit Master text styles</a:t>
            </a:r>
          </a:p>
          <a:p>
            <a:pPr lvl="1"/>
            <a:r>
              <a:rPr lang="en-US" smtClean="0"/>
              <a:t>Second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Nokia White 4">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826BA7B4-F034-4744-96FF-D9467E8B98F6}" type="datetimeFigureOut">
              <a:rPr lang="en-US" smtClean="0"/>
              <a:pPr/>
              <a:t>6/12/2016</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A65093E-86D3-4B6A-8B0A-BCEC18431CB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okia Blue Plain">
    <p:spTree>
      <p:nvGrpSpPr>
        <p:cNvPr id="1" name=""/>
        <p:cNvGrpSpPr/>
        <p:nvPr/>
      </p:nvGrpSpPr>
      <p:grpSpPr>
        <a:xfrm>
          <a:off x="0" y="0"/>
          <a:ext cx="0" cy="0"/>
          <a:chOff x="0" y="0"/>
          <a:chExt cx="0" cy="0"/>
        </a:xfrm>
      </p:grpSpPr>
      <p:pic>
        <p:nvPicPr>
          <p:cNvPr id="4"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5" name="Text Placeholder 4"/>
          <p:cNvSpPr>
            <a:spLocks noGrp="1"/>
          </p:cNvSpPr>
          <p:nvPr>
            <p:ph type="body" sz="quarter" idx="10" hasCustomPrompt="1"/>
          </p:nvPr>
        </p:nvSpPr>
        <p:spPr>
          <a:xfrm>
            <a:off x="417600" y="180000"/>
            <a:ext cx="8244000" cy="2253600"/>
          </a:xfrm>
        </p:spPr>
        <p:txBody>
          <a:bodyPr/>
          <a:lstStyle>
            <a:lvl1pPr marL="0" indent="0">
              <a:buNone/>
              <a:defRPr sz="6600">
                <a:solidFill>
                  <a:schemeClr val="tx2"/>
                </a:solidFill>
                <a:latin typeface="Nokia Pure Headline Ultra Light" panose="020B0204020202020204" pitchFamily="34" charset="0"/>
              </a:defRPr>
            </a:lvl1pPr>
          </a:lstStyle>
          <a:p>
            <a:pPr lvl="0"/>
            <a:r>
              <a:rPr lang="en-US" dirty="0" smtClean="0"/>
              <a:t>click to edit Master text styles</a:t>
            </a:r>
          </a:p>
        </p:txBody>
      </p:sp>
      <p:sp>
        <p:nvSpPr>
          <p:cNvPr id="8" name="Text Placeholder 7"/>
          <p:cNvSpPr>
            <a:spLocks noGrp="1"/>
          </p:cNvSpPr>
          <p:nvPr>
            <p:ph type="body" sz="quarter" idx="11"/>
          </p:nvPr>
        </p:nvSpPr>
        <p:spPr>
          <a:xfrm>
            <a:off x="417600" y="2217675"/>
            <a:ext cx="8244000" cy="2030400"/>
          </a:xfrm>
        </p:spPr>
        <p:txBody>
          <a:bodyPr/>
          <a:lstStyle>
            <a:lvl1pPr marL="324000" indent="-324000">
              <a:buFont typeface="Arial" pitchFamily="34" charset="0"/>
              <a:buChar char="•"/>
              <a:tabLst/>
              <a:defRPr>
                <a:latin typeface="+mn-lt"/>
              </a:defRPr>
            </a:lvl1pPr>
            <a:lvl2pPr marL="230188" indent="0">
              <a:buNone/>
              <a:defRPr>
                <a:latin typeface="+mn-lt"/>
              </a:defRPr>
            </a:lvl2pPr>
            <a:lvl3pPr>
              <a:defRPr>
                <a:latin typeface="+mn-lt"/>
              </a:defRPr>
            </a:lvl3pPr>
            <a:lvl4pPr>
              <a:defRPr>
                <a:latin typeface="+mn-lt"/>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Nokia Blue Plain">
    <p:spTree>
      <p:nvGrpSpPr>
        <p:cNvPr id="1" name=""/>
        <p:cNvGrpSpPr/>
        <p:nvPr/>
      </p:nvGrpSpPr>
      <p:grpSpPr>
        <a:xfrm>
          <a:off x="0" y="0"/>
          <a:ext cx="0" cy="0"/>
          <a:chOff x="0" y="0"/>
          <a:chExt cx="0" cy="0"/>
        </a:xfrm>
      </p:grpSpPr>
      <p:pic>
        <p:nvPicPr>
          <p:cNvPr id="3"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5" name="Text Placeholder 4"/>
          <p:cNvSpPr>
            <a:spLocks noGrp="1"/>
          </p:cNvSpPr>
          <p:nvPr>
            <p:ph type="body" sz="quarter" idx="10"/>
          </p:nvPr>
        </p:nvSpPr>
        <p:spPr>
          <a:xfrm>
            <a:off x="417600" y="288000"/>
            <a:ext cx="8244000" cy="2253600"/>
          </a:xfrm>
        </p:spPr>
        <p:txBody>
          <a:bodyPr/>
          <a:lstStyle>
            <a:lvl1pPr marL="0" indent="0">
              <a:spcAft>
                <a:spcPts val="1200"/>
              </a:spcAft>
              <a:buNone/>
              <a:defRPr sz="4400" baseline="0">
                <a:solidFill>
                  <a:schemeClr val="tx2"/>
                </a:solidFill>
                <a:latin typeface="+mj-lt"/>
              </a:defRPr>
            </a:lvl1pPr>
            <a:lvl2pPr>
              <a:defRPr>
                <a:latin typeface="+mj-lt"/>
              </a:defRPr>
            </a:lvl2pPr>
            <a:lvl3pPr>
              <a:defRPr>
                <a:latin typeface="+mj-lt"/>
              </a:defRPr>
            </a:lvl3pPr>
          </a:lstStyle>
          <a:p>
            <a:pPr lvl="0"/>
            <a:r>
              <a:rPr lang="en-US" dirty="0" smtClean="0"/>
              <a:t>Click to edit Master text styles</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Nokia Blue Plain">
    <p:spTree>
      <p:nvGrpSpPr>
        <p:cNvPr id="1" name=""/>
        <p:cNvGrpSpPr/>
        <p:nvPr/>
      </p:nvGrpSpPr>
      <p:grpSpPr>
        <a:xfrm>
          <a:off x="0" y="0"/>
          <a:ext cx="0" cy="0"/>
          <a:chOff x="0" y="0"/>
          <a:chExt cx="0" cy="0"/>
        </a:xfrm>
      </p:grpSpPr>
      <p:pic>
        <p:nvPicPr>
          <p:cNvPr id="2"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Nokia Blue Separator">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bwMode="auto">
          <a:xfrm>
            <a:off x="3708400" y="2430463"/>
            <a:ext cx="1727200" cy="282575"/>
          </a:xfrm>
          <a:prstGeom prst="rect">
            <a:avLst/>
          </a:prstGeom>
          <a:noFill/>
          <a:ln w="9525">
            <a:noFill/>
            <a:miter lim="800000"/>
            <a:headEnd/>
            <a:tailEnd/>
          </a:ln>
        </p:spPr>
      </p:pic>
      <p:pic>
        <p:nvPicPr>
          <p:cNvPr id="3" name="Picture 3"/>
          <p:cNvPicPr>
            <a:picLocks noChangeAspect="1"/>
          </p:cNvPicPr>
          <p:nvPr userDrawn="1"/>
        </p:nvPicPr>
        <p:blipFill>
          <a:blip r:embed="rId2"/>
          <a:srcRect/>
          <a:stretch>
            <a:fillRect/>
          </a:stretch>
        </p:blipFill>
        <p:spPr bwMode="auto">
          <a:xfrm>
            <a:off x="3708400" y="2430463"/>
            <a:ext cx="1727200" cy="282575"/>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5" name="Line 9"/>
          <p:cNvSpPr>
            <a:spLocks noChangeShapeType="1"/>
          </p:cNvSpPr>
          <p:nvPr/>
        </p:nvSpPr>
        <p:spPr bwMode="auto">
          <a:xfrm flipV="1">
            <a:off x="-179388" y="593725"/>
            <a:ext cx="9502776" cy="0"/>
          </a:xfrm>
          <a:prstGeom prst="line">
            <a:avLst/>
          </a:prstGeom>
          <a:noFill/>
          <a:ln w="3175">
            <a:solidFill>
              <a:schemeClr val="bg1"/>
            </a:solidFill>
            <a:round/>
            <a:headEnd/>
            <a:tailEnd/>
          </a:ln>
          <a:extLst/>
        </p:spPr>
        <p:txBody>
          <a:bodyPr anchor="ctr"/>
          <a:lstStyle/>
          <a:p>
            <a:pPr>
              <a:defRPr/>
            </a:pPr>
            <a:endParaRPr lang="en-GB" dirty="0">
              <a:latin typeface="+mj-lt"/>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2" name="Title Placeholder 1"/>
          <p:cNvSpPr>
            <a:spLocks noGrp="1"/>
          </p:cNvSpPr>
          <p:nvPr>
            <p:ph type="title"/>
          </p:nvPr>
        </p:nvSpPr>
        <p:spPr bwMode="auto">
          <a:xfrm>
            <a:off x="417513" y="2794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
        <p:nvSpPr>
          <p:cNvPr id="4"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F8] and use the “FORM“</a:t>
            </a: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Arial" panose="020B0604020202020204" pitchFamily="34" charset="0"/>
                <a:cs typeface="Arial" panose="020B0604020202020204" pitchFamily="34" charset="0"/>
              </a:rPr>
              <a:t>Core and </a:t>
            </a:r>
            <a:r>
              <a:rPr lang="en-GB" sz="500" b="1" dirty="0">
                <a:solidFill>
                  <a:schemeClr val="tx2"/>
                </a:solidFill>
                <a:latin typeface="+mn-lt"/>
                <a:cs typeface="Arial" panose="020B0604020202020204" pitchFamily="34" charset="0"/>
              </a:rPr>
              <a:t>background</a:t>
            </a:r>
            <a:r>
              <a:rPr lang="en-GB" sz="500" b="1" dirty="0">
                <a:solidFill>
                  <a:schemeClr val="tx2"/>
                </a:solidFill>
                <a:latin typeface="Arial" panose="020B0604020202020204" pitchFamily="34" charset="0"/>
                <a:cs typeface="Arial" panose="020B0604020202020204" pitchFamily="34" charset="0"/>
              </a:rPr>
              <a:t> </a:t>
            </a:r>
            <a:r>
              <a:rPr lang="en-GB" sz="500" b="1" dirty="0" smtClean="0">
                <a:solidFill>
                  <a:schemeClr val="tx2"/>
                </a:solidFill>
                <a:latin typeface="Arial" panose="020B0604020202020204" pitchFamily="34" charset="0"/>
                <a:cs typeface="Arial" panose="020B0604020202020204" pitchFamily="34" charset="0"/>
              </a:rPr>
              <a:t>colors</a:t>
            </a:r>
            <a:r>
              <a:rPr lang="en-GB" sz="500" b="1" dirty="0">
                <a:solidFill>
                  <a:schemeClr val="tx2"/>
                </a:solidFill>
                <a:latin typeface="Arial" panose="020B0604020202020204" pitchFamily="34" charset="0"/>
                <a:cs typeface="Arial" panose="020B0604020202020204" pitchFamily="34" charset="0"/>
              </a:rPr>
              <a:t>:</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Arial" panose="020B0604020202020204" pitchFamily="34" charset="0"/>
              <a:cs typeface="Arial" panose="020B0604020202020204" pitchFamily="34" charset="0"/>
            </a:endParaRPr>
          </a:p>
        </p:txBody>
      </p:sp>
      <p:sp>
        <p:nvSpPr>
          <p:cNvPr id="52" name="Date Placeholder 3"/>
          <p:cNvSpPr txBox="1">
            <a:spLocks/>
          </p:cNvSpPr>
          <p:nvPr/>
        </p:nvSpPr>
        <p:spPr>
          <a:xfrm>
            <a:off x="722313" y="4643438"/>
            <a:ext cx="687387"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EF4778-5275-AF44-A3A2-413C53D52084}" type="datetime1">
              <a:rPr lang="en-GB" sz="800" smtClean="0">
                <a:solidFill>
                  <a:schemeClr val="bg2"/>
                </a:solidFill>
                <a:latin typeface="+mn-lt"/>
                <a:cs typeface="Arial" panose="020B0604020202020204" pitchFamily="34" charset="0"/>
              </a:rPr>
              <a:pPr>
                <a:defRPr/>
              </a:pPr>
              <a:t>12/06/2016</a:t>
            </a:fld>
            <a:endParaRPr lang="en-GB" sz="800" dirty="0">
              <a:solidFill>
                <a:schemeClr val="bg2"/>
              </a:solidFill>
              <a:latin typeface="+mn-lt"/>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9182688-34E5-4CE3-92E4-C88AA8BD9750}" type="slidenum">
              <a:rPr lang="en-GB" sz="800" smtClean="0">
                <a:solidFill>
                  <a:schemeClr val="bg2"/>
                </a:solidFill>
                <a:latin typeface="+mn-lt"/>
                <a:cs typeface="Arial" panose="020B0604020202020204" pitchFamily="34" charset="0"/>
              </a:rPr>
              <a:pPr>
                <a:defRPr/>
              </a:pPr>
              <a:t>‹#›</a:t>
            </a:fld>
            <a:endParaRPr lang="en-GB" dirty="0">
              <a:solidFill>
                <a:schemeClr val="bg2"/>
              </a:solidFill>
              <a:latin typeface="+mn-lt"/>
              <a:cs typeface="Arial" panose="020B0604020202020204" pitchFamily="34" charset="0"/>
            </a:endParaRPr>
          </a:p>
        </p:txBody>
      </p:sp>
      <p:pic>
        <p:nvPicPr>
          <p:cNvPr id="1050" name="Picture 1"/>
          <p:cNvPicPr>
            <a:picLocks/>
          </p:cNvPicPr>
          <p:nvPr/>
        </p:nvPicPr>
        <p:blipFill>
          <a:blip r:embed="rId7"/>
          <a:srcRect/>
          <a:stretch>
            <a:fillRect/>
          </a:stretch>
        </p:blipFill>
        <p:spPr bwMode="auto">
          <a:xfrm>
            <a:off x="7959725" y="4672013"/>
            <a:ext cx="701675" cy="115887"/>
          </a:xfrm>
          <a:prstGeom prst="rect">
            <a:avLst/>
          </a:prstGeom>
          <a:noFill/>
          <a:ln w="9525">
            <a:noFill/>
            <a:miter lim="800000"/>
            <a:headEnd/>
            <a:tailEnd/>
          </a:ln>
        </p:spPr>
      </p:pic>
      <p:sp>
        <p:nvSpPr>
          <p:cNvPr id="3" name="TextBox 2"/>
          <p:cNvSpPr txBox="1"/>
          <p:nvPr/>
        </p:nvSpPr>
        <p:spPr>
          <a:xfrm>
            <a:off x="1341438" y="4643438"/>
            <a:ext cx="6078537" cy="122237"/>
          </a:xfrm>
          <a:prstGeom prst="rect">
            <a:avLst/>
          </a:prstGeom>
          <a:noFill/>
        </p:spPr>
        <p:txBody>
          <a:bodyPr lIns="0" tIns="0" rIns="0" bIns="0">
            <a:spAutoFit/>
          </a:bodyPr>
          <a:lstStyle/>
          <a:p>
            <a:r>
              <a:rPr lang="en-GB" sz="800" smtClean="0">
                <a:solidFill>
                  <a:schemeClr val="bg2"/>
                </a:solidFill>
                <a:latin typeface="+mn-lt"/>
                <a:cs typeface="Arial" charset="0"/>
              </a:rPr>
              <a:t>© Nokia 2014   - File Name   - Version   - Creator   - DocID</a:t>
            </a:r>
            <a:endParaRPr lang="en-GB" sz="800" dirty="0">
              <a:solidFill>
                <a:schemeClr val="bg2"/>
              </a:solidFill>
              <a:latin typeface="+mn-lt"/>
              <a:cs typeface="Arial" charset="0"/>
            </a:endParaRPr>
          </a:p>
        </p:txBody>
      </p:sp>
      <p:sp>
        <p:nvSpPr>
          <p:cNvPr id="28" name="TextBox 27"/>
          <p:cNvSpPr txBox="1"/>
          <p:nvPr/>
        </p:nvSpPr>
        <p:spPr>
          <a:xfrm>
            <a:off x="1503363" y="4749800"/>
            <a:ext cx="6078537" cy="338138"/>
          </a:xfrm>
          <a:prstGeom prst="rect">
            <a:avLst/>
          </a:prstGeom>
          <a:noFill/>
        </p:spPr>
        <p:txBody>
          <a:bodyPr>
            <a:spAutoFit/>
          </a:bodyPr>
          <a:lstStyle/>
          <a:p>
            <a:pPr>
              <a:defRPr/>
            </a:pPr>
            <a:endParaRPr lang="en-GB" sz="800" dirty="0">
              <a:solidFill>
                <a:schemeClr val="bg2"/>
              </a:solidFill>
              <a:latin typeface="Arial" panose="020B0604020202020204" pitchFamily="34" charset="0"/>
              <a:ea typeface="+mn-ea"/>
              <a:cs typeface="Arial" panose="020B0604020202020204" pitchFamily="34" charset="0"/>
            </a:endParaRPr>
          </a:p>
          <a:p>
            <a:pPr>
              <a:defRPr/>
            </a:pPr>
            <a:endParaRPr lang="en-GB" sz="800" dirty="0">
              <a:solidFill>
                <a:schemeClr val="bg2"/>
              </a:solidFill>
              <a:latin typeface="Arial" panose="020B0604020202020204" pitchFamily="34" charset="0"/>
              <a:ea typeface="+mn-ea"/>
              <a:cs typeface="Arial" panose="020B0604020202020204" pitchFamily="34" charset="0"/>
            </a:endParaRPr>
          </a:p>
        </p:txBody>
      </p:sp>
      <p:sp>
        <p:nvSpPr>
          <p:cNvPr id="29" name="TextBox 28"/>
          <p:cNvSpPr txBox="1"/>
          <p:nvPr/>
        </p:nvSpPr>
        <p:spPr>
          <a:xfrm>
            <a:off x="432000" y="4787900"/>
            <a:ext cx="6078537" cy="123825"/>
          </a:xfrm>
          <a:prstGeom prst="rect">
            <a:avLst/>
          </a:prstGeom>
          <a:noFill/>
        </p:spPr>
        <p:txBody>
          <a:bodyPr lIns="0" tIns="0" rIns="0" bIns="0">
            <a:spAutoFit/>
          </a:bodyPr>
          <a:lstStyle/>
          <a:p>
            <a:pPr>
              <a:defRPr/>
            </a:pPr>
            <a:r>
              <a:rPr lang="en-GB" sz="800" smtClean="0">
                <a:solidFill>
                  <a:schemeClr val="bg2"/>
                </a:solidFill>
                <a:latin typeface="+mn-lt"/>
                <a:cs typeface="Arial" charset="0"/>
              </a:rPr>
              <a:t>Confidential</a:t>
            </a:r>
            <a:endParaRPr lang="en-GB" sz="800" dirty="0">
              <a:solidFill>
                <a:schemeClr val="bg2"/>
              </a:solidFill>
              <a:latin typeface="+mn-lt"/>
              <a:cs typeface="Arial" charset="0"/>
            </a:endParaRPr>
          </a:p>
        </p:txBody>
      </p:sp>
    </p:spTree>
  </p:cSld>
  <p:clrMap bg1="lt1" tx1="dk1" bg2="lt2" tx2="dk2" accent1="accent1" accent2="accent2" accent3="accent3" accent4="accent4" accent5="accent5" accent6="accent6" hlink="hlink" folHlink="folHlink"/>
  <p:sldLayoutIdLst>
    <p:sldLayoutId id="2147483806" r:id="rId1"/>
    <p:sldLayoutId id="2147483805" r:id="rId2"/>
    <p:sldLayoutId id="2147483804" r:id="rId3"/>
    <p:sldLayoutId id="2147483803" r:id="rId4"/>
    <p:sldLayoutId id="2147483811" r:id="rId5"/>
  </p:sldLayoutIdLst>
  <p:timing>
    <p:tnLst>
      <p:par>
        <p:cTn id="1" dur="indefinite" restart="never" nodeType="tmRoot"/>
      </p:par>
    </p:tnLst>
  </p:timing>
  <p:hf sldNum="0" hdr="0"/>
  <p:txStyles>
    <p:titleStyle>
      <a:lvl1pPr algn="l" defTabSz="457200" rtl="0" eaLnBrk="1" fontAlgn="base" hangingPunct="1">
        <a:spcBef>
          <a:spcPct val="0"/>
        </a:spcBef>
        <a:spcAft>
          <a:spcPct val="0"/>
        </a:spcAft>
        <a:defRPr sz="1800" b="1" kern="1200">
          <a:solidFill>
            <a:schemeClr val="tx1"/>
          </a:solidFill>
          <a:latin typeface="+mj-lt"/>
          <a:ea typeface="ヒラギノ角ゴ Pro W3" charset="0"/>
          <a:cs typeface="Arial"/>
        </a:defRPr>
      </a:lvl1pPr>
      <a:lvl2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2pPr>
      <a:lvl3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3pPr>
      <a:lvl4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4pPr>
      <a:lvl5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mn-lt"/>
          <a:ea typeface="ヒラギノ角ゴ Pro W3" charset="0"/>
          <a:cs typeface="ヒラギノ角ゴ Pro W3"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35" name="Line 9"/>
          <p:cNvSpPr>
            <a:spLocks noChangeShapeType="1"/>
          </p:cNvSpPr>
          <p:nvPr/>
        </p:nvSpPr>
        <p:spPr bwMode="auto">
          <a:xfrm flipV="1">
            <a:off x="-179388" y="593725"/>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6155" name="Title Placeholder 1"/>
          <p:cNvSpPr>
            <a:spLocks noGrp="1"/>
          </p:cNvSpPr>
          <p:nvPr>
            <p:ph type="title"/>
          </p:nvPr>
        </p:nvSpPr>
        <p:spPr bwMode="auto">
          <a:xfrm>
            <a:off x="417513" y="2880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6156"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F8] and use the “FORM“</a:t>
            </a: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bg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Core and background </a:t>
            </a:r>
            <a:r>
              <a:rPr lang="en-GB" sz="500" b="1" dirty="0" smtClean="0">
                <a:solidFill>
                  <a:schemeClr val="tx2"/>
                </a:solidFill>
                <a:latin typeface="+mn-lt"/>
                <a:cs typeface="Arial" panose="020B0604020202020204" pitchFamily="34" charset="0"/>
              </a:rPr>
              <a:t>colors</a:t>
            </a:r>
            <a:r>
              <a:rPr lang="en-GB" sz="500" b="1" dirty="0">
                <a:solidFill>
                  <a:schemeClr val="tx2"/>
                </a:solidFill>
                <a:latin typeface="+mn-lt"/>
                <a:cs typeface="Arial" panose="020B0604020202020204" pitchFamily="34" charset="0"/>
              </a:rPr>
              <a:t>:</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mn-lt"/>
              <a:cs typeface="Arial" panose="020B0604020202020204" pitchFamily="34" charset="0"/>
            </a:endParaRPr>
          </a:p>
        </p:txBody>
      </p:sp>
      <p:sp>
        <p:nvSpPr>
          <p:cNvPr id="52" name="Date Placeholder 3"/>
          <p:cNvSpPr txBox="1">
            <a:spLocks/>
          </p:cNvSpPr>
          <p:nvPr/>
        </p:nvSpPr>
        <p:spPr>
          <a:xfrm>
            <a:off x="722313" y="4643438"/>
            <a:ext cx="687387"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EF4778-5275-AF44-A3A2-413C53D52084}" type="datetime1">
              <a:rPr lang="en-GB" sz="800" smtClean="0">
                <a:latin typeface="+mn-lt"/>
                <a:cs typeface="Arial" panose="020B0604020202020204" pitchFamily="34" charset="0"/>
              </a:rPr>
              <a:pPr>
                <a:defRPr/>
              </a:pPr>
              <a:t>12/06/2016</a:t>
            </a:fld>
            <a:endParaRPr lang="en-GB" sz="800" dirty="0">
              <a:latin typeface="+mn-lt"/>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latin typeface="+mn-lt"/>
                <a:cs typeface="Arial" panose="020B0604020202020204" pitchFamily="34" charset="0"/>
              </a:rPr>
              <a:pPr>
                <a:defRPr/>
              </a:pPr>
              <a:t>‹#›</a:t>
            </a:fld>
            <a:endParaRPr lang="en-GB" dirty="0">
              <a:latin typeface="+mn-lt"/>
              <a:cs typeface="Arial" panose="020B0604020202020204" pitchFamily="34" charset="0"/>
            </a:endParaRPr>
          </a:p>
        </p:txBody>
      </p:sp>
      <p:sp>
        <p:nvSpPr>
          <p:cNvPr id="2" name="TextBox 1"/>
          <p:cNvSpPr txBox="1"/>
          <p:nvPr/>
        </p:nvSpPr>
        <p:spPr>
          <a:xfrm>
            <a:off x="1342800" y="4644000"/>
            <a:ext cx="5048250" cy="122237"/>
          </a:xfrm>
          <a:prstGeom prst="rect">
            <a:avLst/>
          </a:prstGeom>
          <a:noFill/>
        </p:spPr>
        <p:txBody>
          <a:bodyPr lIns="0" tIns="0" rIns="0" bIns="0">
            <a:spAutoFit/>
          </a:bodyPr>
          <a:lstStyle/>
          <a:p>
            <a:r>
              <a:rPr lang="en-GB" sz="800" smtClean="0">
                <a:solidFill>
                  <a:schemeClr val="bg1"/>
                </a:solidFill>
                <a:latin typeface="+mn-lt"/>
                <a:cs typeface="Arial" charset="0"/>
              </a:rPr>
              <a:t>© Nokia 2014   - File Name   - Version   - Creator   - DocID</a:t>
            </a:r>
            <a:endParaRPr lang="en-GB" sz="800">
              <a:solidFill>
                <a:schemeClr val="bg1"/>
              </a:solidFill>
              <a:latin typeface="+mn-lt"/>
              <a:cs typeface="Arial" charset="0"/>
            </a:endParaRPr>
          </a:p>
        </p:txBody>
      </p:sp>
      <p:sp>
        <p:nvSpPr>
          <p:cNvPr id="27" name="TextBox 26"/>
          <p:cNvSpPr txBox="1"/>
          <p:nvPr/>
        </p:nvSpPr>
        <p:spPr>
          <a:xfrm>
            <a:off x="432000" y="4788000"/>
            <a:ext cx="5048250" cy="123825"/>
          </a:xfrm>
          <a:prstGeom prst="rect">
            <a:avLst/>
          </a:prstGeom>
          <a:noFill/>
        </p:spPr>
        <p:txBody>
          <a:bodyPr lIns="0" tIns="0" rIns="0" bIns="0">
            <a:spAutoFit/>
          </a:bodyPr>
          <a:lstStyle/>
          <a:p>
            <a:pPr>
              <a:defRPr/>
            </a:pPr>
            <a:r>
              <a:rPr lang="en-GB" sz="800" smtClean="0">
                <a:solidFill>
                  <a:schemeClr val="bg1"/>
                </a:solidFill>
                <a:latin typeface="+mn-lt"/>
                <a:ea typeface="+mn-ea"/>
                <a:cs typeface="Arial" panose="020B0604020202020204" pitchFamily="34" charset="0"/>
              </a:rPr>
              <a:t>Confidential</a:t>
            </a:r>
            <a:endParaRPr lang="en-GB" sz="800" dirty="0">
              <a:solidFill>
                <a:schemeClr val="bg1"/>
              </a:solidFill>
              <a:latin typeface="+mn-lt"/>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Lst>
  <p:timing>
    <p:tnLst>
      <p:par>
        <p:cTn id="1" dur="indefinite" restart="never" nodeType="tmRoot"/>
      </p:par>
    </p:tnLst>
  </p:timing>
  <p:hf sldNum="0" hdr="0"/>
  <p:txStyles>
    <p:titleStyle>
      <a:lvl1pPr algn="l" defTabSz="457200" rtl="0" eaLnBrk="0" fontAlgn="base" hangingPunct="0">
        <a:spcBef>
          <a:spcPct val="0"/>
        </a:spcBef>
        <a:spcAft>
          <a:spcPct val="0"/>
        </a:spcAft>
        <a:defRPr sz="1800" b="1" kern="1200">
          <a:solidFill>
            <a:schemeClr val="tx2"/>
          </a:solidFill>
          <a:latin typeface="+mj-lt"/>
          <a:ea typeface="ヒラギノ角ゴ Pro W3" charset="0"/>
          <a:cs typeface="Arial"/>
        </a:defRPr>
      </a:lvl1pPr>
      <a:lvl2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2pPr>
      <a:lvl3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3pPr>
      <a:lvl4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4pPr>
      <a:lvl5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0" fontAlgn="base" hangingPunct="0">
        <a:spcBef>
          <a:spcPct val="0"/>
        </a:spcBef>
        <a:spcAft>
          <a:spcPts val="600"/>
        </a:spcAft>
        <a:buFont typeface="Arial" charset="0"/>
        <a:buChar char="•"/>
        <a:defRPr sz="3200" kern="1200">
          <a:solidFill>
            <a:schemeClr val="tx2"/>
          </a:solidFill>
          <a:latin typeface="+mn-lt"/>
          <a:ea typeface="ヒラギノ角ゴ Pro W3" charset="0"/>
          <a:cs typeface="ヒラギノ角ゴ Pro W3" charset="0"/>
        </a:defRPr>
      </a:lvl1pPr>
      <a:lvl2pPr marL="458788" indent="-228600" algn="l" defTabSz="457200" rtl="0" eaLnBrk="0" fontAlgn="base" hangingPunct="0">
        <a:spcBef>
          <a:spcPct val="0"/>
        </a:spcBef>
        <a:spcAft>
          <a:spcPts val="600"/>
        </a:spcAft>
        <a:buFont typeface="Lucida Grande"/>
        <a:buChar char="-"/>
        <a:defRPr sz="2800" kern="1200">
          <a:solidFill>
            <a:schemeClr val="tx2"/>
          </a:solidFill>
          <a:latin typeface="+mn-lt"/>
          <a:ea typeface="ヒラギノ角ゴ Pro W3" charset="0"/>
          <a:cs typeface="ヒラギノ角ゴ Pro W3"/>
        </a:defRPr>
      </a:lvl2pPr>
      <a:lvl3pPr marL="684213" indent="-225425" algn="l" defTabSz="457200" rtl="0" eaLnBrk="0" fontAlgn="base" hangingPunct="0">
        <a:spcBef>
          <a:spcPct val="0"/>
        </a:spcBef>
        <a:spcAft>
          <a:spcPts val="600"/>
        </a:spcAft>
        <a:buFont typeface="Arial" charset="0"/>
        <a:buChar char="•"/>
        <a:defRPr sz="2400" kern="1200">
          <a:solidFill>
            <a:schemeClr val="tx2"/>
          </a:solidFill>
          <a:latin typeface="+mn-lt"/>
          <a:ea typeface="ヒラギノ角ゴ Pro W3" charset="0"/>
          <a:cs typeface="ヒラギノ角ゴ Pro W3"/>
        </a:defRPr>
      </a:lvl3pPr>
      <a:lvl4pPr marL="912813" indent="-228600" algn="l" defTabSz="457200" rtl="0" eaLnBrk="0" fontAlgn="base" hangingPunct="0">
        <a:spcBef>
          <a:spcPct val="0"/>
        </a:spcBef>
        <a:spcAft>
          <a:spcPts val="600"/>
        </a:spcAft>
        <a:buFont typeface="Lucida Grande"/>
        <a:buChar char="-"/>
        <a:defRPr sz="2000" kern="1200">
          <a:solidFill>
            <a:schemeClr val="tx2"/>
          </a:solidFill>
          <a:latin typeface="+mn-lt"/>
          <a:ea typeface="ヒラギノ角ゴ Pro W3" charset="0"/>
          <a:cs typeface="ヒラギノ角ゴ Pro W3"/>
        </a:defRPr>
      </a:lvl4pPr>
      <a:lvl5pPr marL="1143000" indent="-230188" algn="l" defTabSz="457200" rtl="0" eaLnBrk="0" fontAlgn="base" hangingPunct="0">
        <a:spcBef>
          <a:spcPct val="0"/>
        </a:spcBef>
        <a:spcAft>
          <a:spcPts val="600"/>
        </a:spcAft>
        <a:buFont typeface="Arial" charset="0"/>
        <a:buChar char="•"/>
        <a:defRPr sz="20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17513" y="500624"/>
            <a:ext cx="8243887" cy="3478251"/>
          </a:xfrm>
        </p:spPr>
        <p:txBody>
          <a:bodyPr/>
          <a:lstStyle/>
          <a:p>
            <a:pPr eaLnBrk="1" hangingPunct="1"/>
            <a:endParaRPr lang="en-US" sz="3600" dirty="0" smtClean="0">
              <a:ea typeface="ヒラギノ角ゴ Pro W3"/>
              <a:cs typeface="ヒラギノ角ゴ Pro W3"/>
            </a:endParaRPr>
          </a:p>
          <a:p>
            <a:pPr eaLnBrk="1" hangingPunct="1"/>
            <a:endParaRPr lang="en-US" sz="3600" dirty="0">
              <a:ea typeface="ヒラギノ角ゴ Pro W3"/>
              <a:cs typeface="ヒラギノ角ゴ Pro W3"/>
            </a:endParaRPr>
          </a:p>
          <a:p>
            <a:pPr eaLnBrk="1" hangingPunct="1"/>
            <a:endParaRPr lang="en-US" sz="3600" dirty="0" smtClean="0">
              <a:ea typeface="ヒラギノ角ゴ Pro W3"/>
              <a:cs typeface="ヒラギノ角ゴ Pro W3"/>
            </a:endParaRPr>
          </a:p>
          <a:p>
            <a:pPr eaLnBrk="1" hangingPunct="1"/>
            <a:endParaRPr lang="en-US" sz="3600" dirty="0" smtClean="0">
              <a:ea typeface="ヒラギノ角ゴ Pro W3"/>
              <a:cs typeface="ヒラギノ角ゴ Pro W3"/>
            </a:endParaRPr>
          </a:p>
        </p:txBody>
      </p:sp>
      <p:sp>
        <p:nvSpPr>
          <p:cNvPr id="6" name="TextBox 5"/>
          <p:cNvSpPr txBox="1"/>
          <p:nvPr/>
        </p:nvSpPr>
        <p:spPr>
          <a:xfrm>
            <a:off x="422382" y="3796250"/>
            <a:ext cx="7488832" cy="769441"/>
          </a:xfrm>
          <a:prstGeom prst="rect">
            <a:avLst/>
          </a:prstGeom>
          <a:noFill/>
        </p:spPr>
        <p:txBody>
          <a:bodyPr wrap="square" rtlCol="0">
            <a:spAutoFit/>
          </a:bodyPr>
          <a:lstStyle/>
          <a:p>
            <a:r>
              <a:rPr lang="en-US" sz="2800" b="1" dirty="0" smtClean="0">
                <a:solidFill>
                  <a:schemeClr val="bg1"/>
                </a:solidFill>
                <a:latin typeface="+mj-lt"/>
              </a:rPr>
              <a:t>Anugrith V.</a:t>
            </a:r>
          </a:p>
          <a:p>
            <a:r>
              <a:rPr lang="en-US" sz="1600" b="1" dirty="0" smtClean="0">
                <a:solidFill>
                  <a:schemeClr val="bg1"/>
                </a:solidFill>
                <a:latin typeface="+mj-lt"/>
              </a:rPr>
              <a:t>SCM Specialist, MBB LC IMS</a:t>
            </a:r>
            <a:endParaRPr lang="en-US" sz="1600" b="1" dirty="0">
              <a:solidFill>
                <a:schemeClr val="bg1"/>
              </a:solidFill>
              <a:latin typeface="+mj-lt"/>
            </a:endParaRPr>
          </a:p>
        </p:txBody>
      </p:sp>
      <p:pic>
        <p:nvPicPr>
          <p:cNvPr id="2" name="Picture 1"/>
          <p:cNvPicPr>
            <a:picLocks noChangeAspect="1"/>
          </p:cNvPicPr>
          <p:nvPr/>
        </p:nvPicPr>
        <p:blipFill>
          <a:blip r:embed="rId3"/>
          <a:stretch>
            <a:fillRect/>
          </a:stretch>
        </p:blipFill>
        <p:spPr>
          <a:xfrm>
            <a:off x="0" y="0"/>
            <a:ext cx="9144000" cy="3796250"/>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IN" sz="2800" dirty="0"/>
              <a:t>Why Git for your R&amp;D </a:t>
            </a:r>
            <a:r>
              <a:rPr lang="en-IN" sz="2800" dirty="0" smtClean="0"/>
              <a:t>Organization?</a:t>
            </a:r>
            <a:endParaRPr lang="en-IN" sz="2800" dirty="0"/>
          </a:p>
        </p:txBody>
      </p:sp>
      <p:sp>
        <p:nvSpPr>
          <p:cNvPr id="5" name="Rectangle 4"/>
          <p:cNvSpPr/>
          <p:nvPr/>
        </p:nvSpPr>
        <p:spPr>
          <a:xfrm>
            <a:off x="323528" y="791366"/>
            <a:ext cx="2956259" cy="369332"/>
          </a:xfrm>
          <a:prstGeom prst="rect">
            <a:avLst/>
          </a:prstGeom>
        </p:spPr>
        <p:txBody>
          <a:bodyPr wrap="none">
            <a:spAutoFit/>
          </a:bodyPr>
          <a:lstStyle/>
          <a:p>
            <a:r>
              <a:rPr lang="en-IN" dirty="0">
                <a:sym typeface="Wingdings" panose="05000000000000000000" pitchFamily="2" charset="2"/>
              </a:rPr>
              <a:t> </a:t>
            </a:r>
            <a:r>
              <a:rPr lang="en-IN" dirty="0" smtClean="0"/>
              <a:t>Distributed </a:t>
            </a:r>
            <a:r>
              <a:rPr lang="en-IN" dirty="0"/>
              <a:t>Development</a:t>
            </a:r>
          </a:p>
        </p:txBody>
      </p:sp>
      <p:pic>
        <p:nvPicPr>
          <p:cNvPr id="2" name="Picture 1"/>
          <p:cNvPicPr>
            <a:picLocks noChangeAspect="1"/>
          </p:cNvPicPr>
          <p:nvPr/>
        </p:nvPicPr>
        <p:blipFill>
          <a:blip r:embed="rId3"/>
          <a:stretch>
            <a:fillRect/>
          </a:stretch>
        </p:blipFill>
        <p:spPr>
          <a:xfrm>
            <a:off x="3324224" y="791366"/>
            <a:ext cx="3354481" cy="3845102"/>
          </a:xfrm>
          <a:prstGeom prst="rect">
            <a:avLst/>
          </a:prstGeom>
        </p:spPr>
      </p:pic>
    </p:spTree>
    <p:extLst>
      <p:ext uri="{BB962C8B-B14F-4D97-AF65-F5344CB8AC3E}">
        <p14:creationId xmlns:p14="http://schemas.microsoft.com/office/powerpoint/2010/main" val="11010361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IN" sz="2800" dirty="0"/>
              <a:t>Why Git for your R&amp;D </a:t>
            </a:r>
            <a:r>
              <a:rPr lang="en-IN" sz="2800" dirty="0" smtClean="0"/>
              <a:t>Organization?</a:t>
            </a:r>
            <a:endParaRPr lang="en-IN" sz="2800" dirty="0"/>
          </a:p>
        </p:txBody>
      </p:sp>
      <p:sp>
        <p:nvSpPr>
          <p:cNvPr id="3" name="Rectangle 2"/>
          <p:cNvSpPr/>
          <p:nvPr/>
        </p:nvSpPr>
        <p:spPr>
          <a:xfrm>
            <a:off x="323528" y="791366"/>
            <a:ext cx="2417650" cy="369332"/>
          </a:xfrm>
          <a:prstGeom prst="rect">
            <a:avLst/>
          </a:prstGeom>
        </p:spPr>
        <p:txBody>
          <a:bodyPr wrap="none">
            <a:spAutoFit/>
          </a:bodyPr>
          <a:lstStyle/>
          <a:p>
            <a:r>
              <a:rPr lang="en-IN" dirty="0">
                <a:sym typeface="Wingdings" panose="05000000000000000000" pitchFamily="2" charset="2"/>
              </a:rPr>
              <a:t> </a:t>
            </a:r>
            <a:r>
              <a:rPr lang="en-IN" dirty="0" smtClean="0"/>
              <a:t>Pull/fetch Requests</a:t>
            </a:r>
            <a:endParaRPr lang="en-IN" dirty="0"/>
          </a:p>
        </p:txBody>
      </p:sp>
      <p:pic>
        <p:nvPicPr>
          <p:cNvPr id="6" name="Picture 5"/>
          <p:cNvPicPr>
            <a:picLocks noChangeAspect="1"/>
          </p:cNvPicPr>
          <p:nvPr/>
        </p:nvPicPr>
        <p:blipFill>
          <a:blip r:embed="rId3"/>
          <a:stretch>
            <a:fillRect/>
          </a:stretch>
        </p:blipFill>
        <p:spPr>
          <a:xfrm>
            <a:off x="2761129" y="538307"/>
            <a:ext cx="5051231" cy="4082350"/>
          </a:xfrm>
          <a:prstGeom prst="rect">
            <a:avLst/>
          </a:prstGeom>
        </p:spPr>
      </p:pic>
    </p:spTree>
    <p:extLst>
      <p:ext uri="{BB962C8B-B14F-4D97-AF65-F5344CB8AC3E}">
        <p14:creationId xmlns:p14="http://schemas.microsoft.com/office/powerpoint/2010/main" val="3491786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IN" sz="2800" dirty="0"/>
              <a:t>Why Git for your R&amp;D </a:t>
            </a:r>
            <a:r>
              <a:rPr lang="en-IN" sz="2800" dirty="0" smtClean="0"/>
              <a:t>Organization?</a:t>
            </a:r>
            <a:endParaRPr lang="en-IN" sz="2800" dirty="0"/>
          </a:p>
        </p:txBody>
      </p:sp>
      <p:sp>
        <p:nvSpPr>
          <p:cNvPr id="3" name="Rectangle 2"/>
          <p:cNvSpPr/>
          <p:nvPr/>
        </p:nvSpPr>
        <p:spPr>
          <a:xfrm>
            <a:off x="323528" y="791366"/>
            <a:ext cx="1596912" cy="369332"/>
          </a:xfrm>
          <a:prstGeom prst="rect">
            <a:avLst/>
          </a:prstGeom>
        </p:spPr>
        <p:txBody>
          <a:bodyPr wrap="none">
            <a:spAutoFit/>
          </a:bodyPr>
          <a:lstStyle/>
          <a:p>
            <a:r>
              <a:rPr lang="en-IN" dirty="0">
                <a:sym typeface="Wingdings" panose="05000000000000000000" pitchFamily="2" charset="2"/>
              </a:rPr>
              <a:t> </a:t>
            </a:r>
            <a:r>
              <a:rPr lang="en-US" dirty="0" smtClean="0"/>
              <a:t>Community</a:t>
            </a:r>
            <a:endParaRPr lang="en-IN" dirty="0"/>
          </a:p>
        </p:txBody>
      </p:sp>
    </p:spTree>
    <p:extLst>
      <p:ext uri="{BB962C8B-B14F-4D97-AF65-F5344CB8AC3E}">
        <p14:creationId xmlns:p14="http://schemas.microsoft.com/office/powerpoint/2010/main" val="13831230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IN" sz="2800" dirty="0"/>
              <a:t>Why Git for your R&amp;D </a:t>
            </a:r>
            <a:r>
              <a:rPr lang="en-IN" sz="2800" dirty="0" smtClean="0"/>
              <a:t>Organization?</a:t>
            </a:r>
            <a:endParaRPr lang="en-IN" sz="2800" dirty="0"/>
          </a:p>
        </p:txBody>
      </p:sp>
      <p:sp>
        <p:nvSpPr>
          <p:cNvPr id="3" name="Rectangle 2"/>
          <p:cNvSpPr/>
          <p:nvPr/>
        </p:nvSpPr>
        <p:spPr>
          <a:xfrm>
            <a:off x="323528" y="791366"/>
            <a:ext cx="1737976" cy="369332"/>
          </a:xfrm>
          <a:prstGeom prst="rect">
            <a:avLst/>
          </a:prstGeom>
        </p:spPr>
        <p:txBody>
          <a:bodyPr wrap="none">
            <a:spAutoFit/>
          </a:bodyPr>
          <a:lstStyle/>
          <a:p>
            <a:r>
              <a:rPr lang="en-IN" dirty="0">
                <a:sym typeface="Wingdings" panose="05000000000000000000" pitchFamily="2" charset="2"/>
              </a:rPr>
              <a:t> </a:t>
            </a:r>
            <a:r>
              <a:rPr lang="en-US" dirty="0" smtClean="0"/>
              <a:t>Staging area</a:t>
            </a:r>
            <a:endParaRPr lang="en-IN" dirty="0"/>
          </a:p>
        </p:txBody>
      </p:sp>
      <p:pic>
        <p:nvPicPr>
          <p:cNvPr id="2" name="Picture 1"/>
          <p:cNvPicPr>
            <a:picLocks noChangeAspect="1"/>
          </p:cNvPicPr>
          <p:nvPr/>
        </p:nvPicPr>
        <p:blipFill>
          <a:blip r:embed="rId3"/>
          <a:stretch>
            <a:fillRect/>
          </a:stretch>
        </p:blipFill>
        <p:spPr>
          <a:xfrm>
            <a:off x="2076576" y="1355351"/>
            <a:ext cx="3982735" cy="2400860"/>
          </a:xfrm>
          <a:prstGeom prst="rect">
            <a:avLst/>
          </a:prstGeom>
        </p:spPr>
      </p:pic>
    </p:spTree>
    <p:extLst>
      <p:ext uri="{BB962C8B-B14F-4D97-AF65-F5344CB8AC3E}">
        <p14:creationId xmlns:p14="http://schemas.microsoft.com/office/powerpoint/2010/main" val="6262664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IN" sz="2800" dirty="0"/>
              <a:t>Why Git for your R&amp;D </a:t>
            </a:r>
            <a:r>
              <a:rPr lang="en-IN" sz="2800" dirty="0" smtClean="0"/>
              <a:t>Organization?</a:t>
            </a:r>
            <a:endParaRPr lang="en-IN" sz="2800" dirty="0"/>
          </a:p>
        </p:txBody>
      </p:sp>
      <p:sp>
        <p:nvSpPr>
          <p:cNvPr id="5" name="Rectangle 4"/>
          <p:cNvSpPr/>
          <p:nvPr/>
        </p:nvSpPr>
        <p:spPr>
          <a:xfrm>
            <a:off x="323528" y="791366"/>
            <a:ext cx="2635658" cy="369332"/>
          </a:xfrm>
          <a:prstGeom prst="rect">
            <a:avLst/>
          </a:prstGeom>
        </p:spPr>
        <p:txBody>
          <a:bodyPr wrap="none">
            <a:spAutoFit/>
          </a:bodyPr>
          <a:lstStyle/>
          <a:p>
            <a:r>
              <a:rPr lang="en-IN" dirty="0">
                <a:sym typeface="Wingdings" panose="05000000000000000000" pitchFamily="2" charset="2"/>
              </a:rPr>
              <a:t> </a:t>
            </a:r>
            <a:r>
              <a:rPr lang="en-US" dirty="0" smtClean="0"/>
              <a:t>Faster Release Cycle</a:t>
            </a:r>
          </a:p>
        </p:txBody>
      </p:sp>
    </p:spTree>
    <p:extLst>
      <p:ext uri="{BB962C8B-B14F-4D97-AF65-F5344CB8AC3E}">
        <p14:creationId xmlns:p14="http://schemas.microsoft.com/office/powerpoint/2010/main" val="37693566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68116" y="1920919"/>
            <a:ext cx="2339102" cy="646331"/>
          </a:xfrm>
          <a:prstGeom prst="rect">
            <a:avLst/>
          </a:prstGeom>
        </p:spPr>
        <p:txBody>
          <a:bodyPr wrap="none">
            <a:spAutoFit/>
          </a:bodyPr>
          <a:lstStyle/>
          <a:p>
            <a:r>
              <a:rPr lang="en-US" sz="3600" dirty="0" smtClean="0">
                <a:sym typeface="Wingdings" panose="05000000000000000000" pitchFamily="2" charset="2"/>
              </a:rPr>
              <a:t>Thank you</a:t>
            </a:r>
            <a:endParaRPr lang="en-US" sz="3600" dirty="0" smtClean="0"/>
          </a:p>
        </p:txBody>
      </p:sp>
    </p:spTree>
    <p:extLst>
      <p:ext uri="{BB962C8B-B14F-4D97-AF65-F5344CB8AC3E}">
        <p14:creationId xmlns:p14="http://schemas.microsoft.com/office/powerpoint/2010/main" val="319329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09" name="Picture 3"/>
          <p:cNvPicPr>
            <a:picLocks noChangeAspect="1"/>
          </p:cNvPicPr>
          <p:nvPr/>
        </p:nvPicPr>
        <p:blipFill>
          <a:blip r:embed="rId2"/>
          <a:srcRect/>
          <a:stretch>
            <a:fillRect/>
          </a:stretch>
        </p:blipFill>
        <p:spPr bwMode="auto">
          <a:xfrm>
            <a:off x="3708400" y="2430463"/>
            <a:ext cx="1727200" cy="28257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What is Git?</a:t>
            </a:r>
            <a:endParaRPr lang="en-US" sz="2800" b="1" dirty="0">
              <a:latin typeface="+mj-lt"/>
            </a:endParaRPr>
          </a:p>
        </p:txBody>
      </p:sp>
      <p:cxnSp>
        <p:nvCxnSpPr>
          <p:cNvPr id="5" name="Straight Connector 4"/>
          <p:cNvCxnSpPr/>
          <p:nvPr/>
        </p:nvCxnSpPr>
        <p:spPr>
          <a:xfrm flipV="1">
            <a:off x="0" y="465221"/>
            <a:ext cx="9144000" cy="56149"/>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68973" y="1243701"/>
            <a:ext cx="8775027" cy="2431435"/>
          </a:xfrm>
          <a:prstGeom prst="rect">
            <a:avLst/>
          </a:prstGeom>
          <a:noFill/>
        </p:spPr>
        <p:txBody>
          <a:bodyPr wrap="square" rtlCol="0">
            <a:spAutoFit/>
          </a:bodyPr>
          <a:lstStyle/>
          <a:p>
            <a:r>
              <a:rPr lang="en-US" sz="2800" dirty="0" smtClean="0"/>
              <a:t>Git is a free and open source </a:t>
            </a:r>
          </a:p>
          <a:p>
            <a:r>
              <a:rPr lang="en-US" sz="2800" b="1" dirty="0" smtClean="0"/>
              <a:t>Distributed Version Control System</a:t>
            </a:r>
            <a:r>
              <a:rPr lang="en-US" sz="2800" dirty="0" smtClean="0"/>
              <a:t> </a:t>
            </a:r>
          </a:p>
          <a:p>
            <a:endParaRPr lang="en-US" sz="2800" dirty="0" smtClean="0"/>
          </a:p>
          <a:p>
            <a:r>
              <a:rPr lang="en-US" sz="2800" dirty="0" smtClean="0"/>
              <a:t>It has been designed with performance, security and flexibility in mind</a:t>
            </a:r>
          </a:p>
          <a:p>
            <a:endParaRPr lang="en-US" sz="1200" dirty="0" smtClean="0"/>
          </a:p>
        </p:txBody>
      </p:sp>
    </p:spTree>
    <p:extLst>
      <p:ext uri="{BB962C8B-B14F-4D97-AF65-F5344CB8AC3E}">
        <p14:creationId xmlns:p14="http://schemas.microsoft.com/office/powerpoint/2010/main" val="358467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Performance</a:t>
            </a:r>
            <a:endParaRPr lang="en-US" sz="2800" b="1" dirty="0">
              <a:latin typeface="+mj-lt"/>
            </a:endParaRPr>
          </a:p>
        </p:txBody>
      </p:sp>
      <p:pic>
        <p:nvPicPr>
          <p:cNvPr id="2" name="Picture 1"/>
          <p:cNvPicPr>
            <a:picLocks noChangeAspect="1"/>
          </p:cNvPicPr>
          <p:nvPr/>
        </p:nvPicPr>
        <p:blipFill>
          <a:blip r:embed="rId3"/>
          <a:stretch>
            <a:fillRect/>
          </a:stretch>
        </p:blipFill>
        <p:spPr>
          <a:xfrm>
            <a:off x="5048250" y="550021"/>
            <a:ext cx="4095750" cy="4105275"/>
          </a:xfrm>
          <a:prstGeom prst="rect">
            <a:avLst/>
          </a:prstGeom>
        </p:spPr>
      </p:pic>
      <p:pic>
        <p:nvPicPr>
          <p:cNvPr id="3" name="Picture 2"/>
          <p:cNvPicPr>
            <a:picLocks noChangeAspect="1"/>
          </p:cNvPicPr>
          <p:nvPr/>
        </p:nvPicPr>
        <p:blipFill>
          <a:blip r:embed="rId4"/>
          <a:stretch>
            <a:fillRect/>
          </a:stretch>
        </p:blipFill>
        <p:spPr>
          <a:xfrm>
            <a:off x="411259" y="560302"/>
            <a:ext cx="3971925" cy="4105275"/>
          </a:xfrm>
          <a:prstGeom prst="rect">
            <a:avLst/>
          </a:prstGeom>
        </p:spPr>
      </p:pic>
    </p:spTree>
    <p:extLst>
      <p:ext uri="{BB962C8B-B14F-4D97-AF65-F5344CB8AC3E}">
        <p14:creationId xmlns:p14="http://schemas.microsoft.com/office/powerpoint/2010/main" val="4136992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Performance</a:t>
            </a:r>
            <a:endParaRPr lang="en-US" sz="2800" b="1" dirty="0">
              <a:latin typeface="+mj-lt"/>
            </a:endParaRPr>
          </a:p>
        </p:txBody>
      </p:sp>
      <p:cxnSp>
        <p:nvCxnSpPr>
          <p:cNvPr id="19" name="Straight Arrow Connector 18"/>
          <p:cNvCxnSpPr/>
          <p:nvPr/>
        </p:nvCxnSpPr>
        <p:spPr>
          <a:xfrm flipH="1">
            <a:off x="3368064" y="2085145"/>
            <a:ext cx="445522" cy="0"/>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a:off x="4650020" y="2085143"/>
            <a:ext cx="445522" cy="0"/>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3812568" y="1086700"/>
            <a:ext cx="864973" cy="369332"/>
          </a:xfrm>
          <a:prstGeom prst="rect">
            <a:avLst/>
          </a:prstGeom>
          <a:solidFill>
            <a:schemeClr val="tx2"/>
          </a:solidFill>
          <a:ln>
            <a:solidFill>
              <a:schemeClr val="accent1"/>
            </a:solidFill>
          </a:ln>
        </p:spPr>
        <p:txBody>
          <a:bodyPr wrap="square" rtlCol="0">
            <a:spAutoFit/>
          </a:bodyPr>
          <a:lstStyle/>
          <a:p>
            <a:pPr algn="ctr"/>
            <a:r>
              <a:rPr lang="en-US" dirty="0" smtClean="0"/>
              <a:t>2.0</a:t>
            </a:r>
            <a:endParaRPr lang="en-IN" dirty="0"/>
          </a:p>
        </p:txBody>
      </p:sp>
      <p:sp>
        <p:nvSpPr>
          <p:cNvPr id="32" name="TextBox 31"/>
          <p:cNvSpPr txBox="1"/>
          <p:nvPr/>
        </p:nvSpPr>
        <p:spPr>
          <a:xfrm>
            <a:off x="5611907" y="4339280"/>
            <a:ext cx="681469" cy="276999"/>
          </a:xfrm>
          <a:prstGeom prst="rect">
            <a:avLst/>
          </a:prstGeom>
          <a:noFill/>
        </p:spPr>
        <p:txBody>
          <a:bodyPr wrap="square" rtlCol="0">
            <a:spAutoFit/>
          </a:bodyPr>
          <a:lstStyle/>
          <a:p>
            <a:r>
              <a:rPr lang="en-US" sz="1200" dirty="0" smtClean="0"/>
              <a:t>commit</a:t>
            </a:r>
            <a:endParaRPr lang="en-IN" sz="1200" dirty="0"/>
          </a:p>
        </p:txBody>
      </p:sp>
      <p:sp>
        <p:nvSpPr>
          <p:cNvPr id="33" name="TextBox 32"/>
          <p:cNvSpPr txBox="1"/>
          <p:nvPr/>
        </p:nvSpPr>
        <p:spPr>
          <a:xfrm>
            <a:off x="6707049" y="4375292"/>
            <a:ext cx="608154" cy="236433"/>
          </a:xfrm>
          <a:prstGeom prst="rect">
            <a:avLst/>
          </a:prstGeom>
          <a:solidFill>
            <a:schemeClr val="bg1"/>
          </a:solidFill>
          <a:ln>
            <a:solidFill>
              <a:schemeClr val="accent1"/>
            </a:solidFill>
          </a:ln>
        </p:spPr>
        <p:txBody>
          <a:bodyPr wrap="square" rtlCol="0">
            <a:spAutoFit/>
          </a:bodyPr>
          <a:lstStyle/>
          <a:p>
            <a:pPr algn="ctr"/>
            <a:endParaRPr lang="en-IN" dirty="0"/>
          </a:p>
        </p:txBody>
      </p:sp>
      <p:cxnSp>
        <p:nvCxnSpPr>
          <p:cNvPr id="35" name="Straight Arrow Connector 34"/>
          <p:cNvCxnSpPr/>
          <p:nvPr/>
        </p:nvCxnSpPr>
        <p:spPr>
          <a:xfrm>
            <a:off x="4249104" y="1471926"/>
            <a:ext cx="6518" cy="391194"/>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39" name="Oval 38"/>
          <p:cNvSpPr/>
          <p:nvPr/>
        </p:nvSpPr>
        <p:spPr>
          <a:xfrm>
            <a:off x="5126660" y="1858781"/>
            <a:ext cx="866093" cy="485600"/>
          </a:xfrm>
          <a:prstGeom prst="ellipse">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IN" dirty="0" smtClean="0">
              <a:solidFill>
                <a:schemeClr val="accent4"/>
              </a:solidFill>
            </a:endParaRPr>
          </a:p>
        </p:txBody>
      </p:sp>
      <p:sp>
        <p:nvSpPr>
          <p:cNvPr id="40" name="Oval 39"/>
          <p:cNvSpPr/>
          <p:nvPr/>
        </p:nvSpPr>
        <p:spPr>
          <a:xfrm>
            <a:off x="3817725" y="1863115"/>
            <a:ext cx="866093" cy="485600"/>
          </a:xfrm>
          <a:prstGeom prst="ellipse">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IN" dirty="0" smtClean="0">
              <a:solidFill>
                <a:schemeClr val="accent4"/>
              </a:solidFill>
            </a:endParaRPr>
          </a:p>
        </p:txBody>
      </p:sp>
      <p:sp>
        <p:nvSpPr>
          <p:cNvPr id="41" name="Oval 40"/>
          <p:cNvSpPr/>
          <p:nvPr/>
        </p:nvSpPr>
        <p:spPr>
          <a:xfrm>
            <a:off x="2508790" y="1863115"/>
            <a:ext cx="866093" cy="485600"/>
          </a:xfrm>
          <a:prstGeom prst="ellipse">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IN" dirty="0" smtClean="0">
              <a:solidFill>
                <a:schemeClr val="accent4"/>
              </a:solidFill>
            </a:endParaRPr>
          </a:p>
        </p:txBody>
      </p:sp>
      <p:sp>
        <p:nvSpPr>
          <p:cNvPr id="51" name="Oval 50"/>
          <p:cNvSpPr/>
          <p:nvPr/>
        </p:nvSpPr>
        <p:spPr>
          <a:xfrm>
            <a:off x="3432250" y="3450756"/>
            <a:ext cx="635694" cy="362456"/>
          </a:xfrm>
          <a:prstGeom prst="ellipse">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IN" dirty="0" smtClean="0">
              <a:solidFill>
                <a:schemeClr val="accent4"/>
              </a:solidFill>
            </a:endParaRPr>
          </a:p>
        </p:txBody>
      </p:sp>
      <p:sp>
        <p:nvSpPr>
          <p:cNvPr id="55" name="TextBox 54"/>
          <p:cNvSpPr txBox="1"/>
          <p:nvPr/>
        </p:nvSpPr>
        <p:spPr>
          <a:xfrm>
            <a:off x="7297272" y="4330321"/>
            <a:ext cx="681469" cy="276999"/>
          </a:xfrm>
          <a:prstGeom prst="rect">
            <a:avLst/>
          </a:prstGeom>
          <a:noFill/>
        </p:spPr>
        <p:txBody>
          <a:bodyPr wrap="square" rtlCol="0">
            <a:spAutoFit/>
          </a:bodyPr>
          <a:lstStyle/>
          <a:p>
            <a:r>
              <a:rPr lang="en-US" sz="1200" dirty="0" smtClean="0"/>
              <a:t>branch</a:t>
            </a:r>
            <a:endParaRPr lang="en-IN" sz="1200" dirty="0"/>
          </a:p>
        </p:txBody>
      </p:sp>
      <p:sp>
        <p:nvSpPr>
          <p:cNvPr id="57" name="Oval 56"/>
          <p:cNvSpPr/>
          <p:nvPr/>
        </p:nvSpPr>
        <p:spPr>
          <a:xfrm>
            <a:off x="1338130" y="1876744"/>
            <a:ext cx="866093" cy="485600"/>
          </a:xfrm>
          <a:prstGeom prst="ellipse">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IN" dirty="0" smtClean="0">
              <a:solidFill>
                <a:schemeClr val="accent4"/>
              </a:solidFill>
            </a:endParaRPr>
          </a:p>
        </p:txBody>
      </p:sp>
      <p:sp>
        <p:nvSpPr>
          <p:cNvPr id="58" name="Oval 57"/>
          <p:cNvSpPr/>
          <p:nvPr/>
        </p:nvSpPr>
        <p:spPr>
          <a:xfrm>
            <a:off x="210828" y="1883772"/>
            <a:ext cx="866093" cy="485600"/>
          </a:xfrm>
          <a:prstGeom prst="ellipse">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IN" dirty="0" smtClean="0">
              <a:solidFill>
                <a:schemeClr val="accent4"/>
              </a:solidFill>
            </a:endParaRPr>
          </a:p>
        </p:txBody>
      </p:sp>
      <p:cxnSp>
        <p:nvCxnSpPr>
          <p:cNvPr id="59" name="Straight Arrow Connector 58"/>
          <p:cNvCxnSpPr/>
          <p:nvPr/>
        </p:nvCxnSpPr>
        <p:spPr>
          <a:xfrm flipH="1">
            <a:off x="2165437" y="2123611"/>
            <a:ext cx="363410" cy="0"/>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flipH="1">
            <a:off x="1008990" y="2123608"/>
            <a:ext cx="363410" cy="0"/>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2528847" y="2635624"/>
            <a:ext cx="864973" cy="369332"/>
          </a:xfrm>
          <a:prstGeom prst="rect">
            <a:avLst/>
          </a:prstGeom>
          <a:solidFill>
            <a:schemeClr val="tx2"/>
          </a:solidFill>
          <a:ln>
            <a:solidFill>
              <a:schemeClr val="accent1"/>
            </a:solidFill>
          </a:ln>
        </p:spPr>
        <p:txBody>
          <a:bodyPr wrap="square" rtlCol="0">
            <a:spAutoFit/>
          </a:bodyPr>
          <a:lstStyle/>
          <a:p>
            <a:pPr algn="ctr"/>
            <a:r>
              <a:rPr lang="en-US" dirty="0" smtClean="0"/>
              <a:t>1.3</a:t>
            </a:r>
            <a:endParaRPr lang="en-IN" dirty="0"/>
          </a:p>
        </p:txBody>
      </p:sp>
      <p:cxnSp>
        <p:nvCxnSpPr>
          <p:cNvPr id="64" name="Straight Arrow Connector 63"/>
          <p:cNvCxnSpPr/>
          <p:nvPr/>
        </p:nvCxnSpPr>
        <p:spPr>
          <a:xfrm flipH="1" flipV="1">
            <a:off x="2972079" y="2297654"/>
            <a:ext cx="179" cy="337970"/>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a:endCxn id="63" idx="2"/>
          </p:cNvCxnSpPr>
          <p:nvPr/>
        </p:nvCxnSpPr>
        <p:spPr>
          <a:xfrm flipH="1" flipV="1">
            <a:off x="2961334" y="3004956"/>
            <a:ext cx="693677" cy="445800"/>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75" name="Oval 74"/>
          <p:cNvSpPr/>
          <p:nvPr/>
        </p:nvSpPr>
        <p:spPr>
          <a:xfrm>
            <a:off x="6400801" y="1856877"/>
            <a:ext cx="866093" cy="485600"/>
          </a:xfrm>
          <a:prstGeom prst="ellipse">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IN" dirty="0" smtClean="0">
              <a:solidFill>
                <a:schemeClr val="accent4"/>
              </a:solidFill>
            </a:endParaRPr>
          </a:p>
        </p:txBody>
      </p:sp>
      <p:cxnSp>
        <p:nvCxnSpPr>
          <p:cNvPr id="76" name="Straight Arrow Connector 75"/>
          <p:cNvCxnSpPr/>
          <p:nvPr/>
        </p:nvCxnSpPr>
        <p:spPr>
          <a:xfrm flipH="1">
            <a:off x="5962254" y="2085143"/>
            <a:ext cx="445522" cy="0"/>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77" name="Oval 76"/>
          <p:cNvSpPr/>
          <p:nvPr/>
        </p:nvSpPr>
        <p:spPr>
          <a:xfrm>
            <a:off x="7674942" y="1859567"/>
            <a:ext cx="866093" cy="485600"/>
          </a:xfrm>
          <a:prstGeom prst="ellipse">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IN" dirty="0" smtClean="0">
              <a:solidFill>
                <a:schemeClr val="accent4"/>
              </a:solidFill>
            </a:endParaRPr>
          </a:p>
        </p:txBody>
      </p:sp>
      <p:cxnSp>
        <p:nvCxnSpPr>
          <p:cNvPr id="78" name="Straight Arrow Connector 77"/>
          <p:cNvCxnSpPr/>
          <p:nvPr/>
        </p:nvCxnSpPr>
        <p:spPr>
          <a:xfrm flipH="1">
            <a:off x="7236395" y="2087833"/>
            <a:ext cx="445522" cy="0"/>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79" name="Oval 78"/>
          <p:cNvSpPr/>
          <p:nvPr/>
        </p:nvSpPr>
        <p:spPr>
          <a:xfrm>
            <a:off x="4998949" y="4330321"/>
            <a:ext cx="635694" cy="362456"/>
          </a:xfrm>
          <a:prstGeom prst="ellipse">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IN" dirty="0" smtClean="0">
              <a:solidFill>
                <a:schemeClr val="accent4"/>
              </a:solidFill>
            </a:endParaRPr>
          </a:p>
        </p:txBody>
      </p:sp>
      <p:sp>
        <p:nvSpPr>
          <p:cNvPr id="81" name="Freeform 80"/>
          <p:cNvSpPr/>
          <p:nvPr/>
        </p:nvSpPr>
        <p:spPr>
          <a:xfrm>
            <a:off x="107576" y="886554"/>
            <a:ext cx="4679576" cy="2260057"/>
          </a:xfrm>
          <a:custGeom>
            <a:avLst/>
            <a:gdLst>
              <a:gd name="connsiteX0" fmla="*/ 152400 w 4679576"/>
              <a:gd name="connsiteY0" fmla="*/ 789845 h 2260057"/>
              <a:gd name="connsiteX1" fmla="*/ 259976 w 4679576"/>
              <a:gd name="connsiteY1" fmla="*/ 762951 h 2260057"/>
              <a:gd name="connsiteX2" fmla="*/ 340659 w 4679576"/>
              <a:gd name="connsiteY2" fmla="*/ 745021 h 2260057"/>
              <a:gd name="connsiteX3" fmla="*/ 394447 w 4679576"/>
              <a:gd name="connsiteY3" fmla="*/ 718127 h 2260057"/>
              <a:gd name="connsiteX4" fmla="*/ 502023 w 4679576"/>
              <a:gd name="connsiteY4" fmla="*/ 682268 h 2260057"/>
              <a:gd name="connsiteX5" fmla="*/ 555812 w 4679576"/>
              <a:gd name="connsiteY5" fmla="*/ 664339 h 2260057"/>
              <a:gd name="connsiteX6" fmla="*/ 591670 w 4679576"/>
              <a:gd name="connsiteY6" fmla="*/ 646410 h 2260057"/>
              <a:gd name="connsiteX7" fmla="*/ 645459 w 4679576"/>
              <a:gd name="connsiteY7" fmla="*/ 628480 h 2260057"/>
              <a:gd name="connsiteX8" fmla="*/ 797859 w 4679576"/>
              <a:gd name="connsiteY8" fmla="*/ 583657 h 2260057"/>
              <a:gd name="connsiteX9" fmla="*/ 869576 w 4679576"/>
              <a:gd name="connsiteY9" fmla="*/ 565727 h 2260057"/>
              <a:gd name="connsiteX10" fmla="*/ 896470 w 4679576"/>
              <a:gd name="connsiteY10" fmla="*/ 556762 h 2260057"/>
              <a:gd name="connsiteX11" fmla="*/ 977153 w 4679576"/>
              <a:gd name="connsiteY11" fmla="*/ 547798 h 2260057"/>
              <a:gd name="connsiteX12" fmla="*/ 1048870 w 4679576"/>
              <a:gd name="connsiteY12" fmla="*/ 529868 h 2260057"/>
              <a:gd name="connsiteX13" fmla="*/ 1075765 w 4679576"/>
              <a:gd name="connsiteY13" fmla="*/ 520904 h 2260057"/>
              <a:gd name="connsiteX14" fmla="*/ 1201270 w 4679576"/>
              <a:gd name="connsiteY14" fmla="*/ 511939 h 2260057"/>
              <a:gd name="connsiteX15" fmla="*/ 1380565 w 4679576"/>
              <a:gd name="connsiteY15" fmla="*/ 476080 h 2260057"/>
              <a:gd name="connsiteX16" fmla="*/ 1443318 w 4679576"/>
              <a:gd name="connsiteY16" fmla="*/ 458151 h 2260057"/>
              <a:gd name="connsiteX17" fmla="*/ 1470212 w 4679576"/>
              <a:gd name="connsiteY17" fmla="*/ 449186 h 2260057"/>
              <a:gd name="connsiteX18" fmla="*/ 1541929 w 4679576"/>
              <a:gd name="connsiteY18" fmla="*/ 440221 h 2260057"/>
              <a:gd name="connsiteX19" fmla="*/ 1631576 w 4679576"/>
              <a:gd name="connsiteY19" fmla="*/ 413327 h 2260057"/>
              <a:gd name="connsiteX20" fmla="*/ 1775012 w 4679576"/>
              <a:gd name="connsiteY20" fmla="*/ 377468 h 2260057"/>
              <a:gd name="connsiteX21" fmla="*/ 2017059 w 4679576"/>
              <a:gd name="connsiteY21" fmla="*/ 350574 h 2260057"/>
              <a:gd name="connsiteX22" fmla="*/ 2698376 w 4679576"/>
              <a:gd name="connsiteY22" fmla="*/ 341610 h 2260057"/>
              <a:gd name="connsiteX23" fmla="*/ 2743200 w 4679576"/>
              <a:gd name="connsiteY23" fmla="*/ 314715 h 2260057"/>
              <a:gd name="connsiteX24" fmla="*/ 2823882 w 4679576"/>
              <a:gd name="connsiteY24" fmla="*/ 269892 h 2260057"/>
              <a:gd name="connsiteX25" fmla="*/ 2931459 w 4679576"/>
              <a:gd name="connsiteY25" fmla="*/ 234033 h 2260057"/>
              <a:gd name="connsiteX26" fmla="*/ 2976282 w 4679576"/>
              <a:gd name="connsiteY26" fmla="*/ 207139 h 2260057"/>
              <a:gd name="connsiteX27" fmla="*/ 3021106 w 4679576"/>
              <a:gd name="connsiteY27" fmla="*/ 189210 h 2260057"/>
              <a:gd name="connsiteX28" fmla="*/ 3110753 w 4679576"/>
              <a:gd name="connsiteY28" fmla="*/ 144386 h 2260057"/>
              <a:gd name="connsiteX29" fmla="*/ 3137647 w 4679576"/>
              <a:gd name="connsiteY29" fmla="*/ 126457 h 2260057"/>
              <a:gd name="connsiteX30" fmla="*/ 3227294 w 4679576"/>
              <a:gd name="connsiteY30" fmla="*/ 108527 h 2260057"/>
              <a:gd name="connsiteX31" fmla="*/ 3263153 w 4679576"/>
              <a:gd name="connsiteY31" fmla="*/ 90598 h 2260057"/>
              <a:gd name="connsiteX32" fmla="*/ 3316941 w 4679576"/>
              <a:gd name="connsiteY32" fmla="*/ 81633 h 2260057"/>
              <a:gd name="connsiteX33" fmla="*/ 3424518 w 4679576"/>
              <a:gd name="connsiteY33" fmla="*/ 54739 h 2260057"/>
              <a:gd name="connsiteX34" fmla="*/ 3478306 w 4679576"/>
              <a:gd name="connsiteY34" fmla="*/ 36810 h 2260057"/>
              <a:gd name="connsiteX35" fmla="*/ 3738282 w 4679576"/>
              <a:gd name="connsiteY35" fmla="*/ 18880 h 2260057"/>
              <a:gd name="connsiteX36" fmla="*/ 3765176 w 4679576"/>
              <a:gd name="connsiteY36" fmla="*/ 9915 h 2260057"/>
              <a:gd name="connsiteX37" fmla="*/ 4204447 w 4679576"/>
              <a:gd name="connsiteY37" fmla="*/ 9915 h 2260057"/>
              <a:gd name="connsiteX38" fmla="*/ 4303059 w 4679576"/>
              <a:gd name="connsiteY38" fmla="*/ 45774 h 2260057"/>
              <a:gd name="connsiteX39" fmla="*/ 4356847 w 4679576"/>
              <a:gd name="connsiteY39" fmla="*/ 72668 h 2260057"/>
              <a:gd name="connsiteX40" fmla="*/ 4374776 w 4679576"/>
              <a:gd name="connsiteY40" fmla="*/ 90598 h 2260057"/>
              <a:gd name="connsiteX41" fmla="*/ 4446494 w 4679576"/>
              <a:gd name="connsiteY41" fmla="*/ 108527 h 2260057"/>
              <a:gd name="connsiteX42" fmla="*/ 4473388 w 4679576"/>
              <a:gd name="connsiteY42" fmla="*/ 117492 h 2260057"/>
              <a:gd name="connsiteX43" fmla="*/ 4518212 w 4679576"/>
              <a:gd name="connsiteY43" fmla="*/ 144386 h 2260057"/>
              <a:gd name="connsiteX44" fmla="*/ 4545106 w 4679576"/>
              <a:gd name="connsiteY44" fmla="*/ 162315 h 2260057"/>
              <a:gd name="connsiteX45" fmla="*/ 4643718 w 4679576"/>
              <a:gd name="connsiteY45" fmla="*/ 171280 h 2260057"/>
              <a:gd name="connsiteX46" fmla="*/ 4670612 w 4679576"/>
              <a:gd name="connsiteY46" fmla="*/ 189210 h 2260057"/>
              <a:gd name="connsiteX47" fmla="*/ 4679576 w 4679576"/>
              <a:gd name="connsiteY47" fmla="*/ 225068 h 2260057"/>
              <a:gd name="connsiteX48" fmla="*/ 4670612 w 4679576"/>
              <a:gd name="connsiteY48" fmla="*/ 386433 h 2260057"/>
              <a:gd name="connsiteX49" fmla="*/ 4643718 w 4679576"/>
              <a:gd name="connsiteY49" fmla="*/ 467115 h 2260057"/>
              <a:gd name="connsiteX50" fmla="*/ 4625788 w 4679576"/>
              <a:gd name="connsiteY50" fmla="*/ 538833 h 2260057"/>
              <a:gd name="connsiteX51" fmla="*/ 4616823 w 4679576"/>
              <a:gd name="connsiteY51" fmla="*/ 574692 h 2260057"/>
              <a:gd name="connsiteX52" fmla="*/ 4625788 w 4679576"/>
              <a:gd name="connsiteY52" fmla="*/ 753986 h 2260057"/>
              <a:gd name="connsiteX53" fmla="*/ 4607859 w 4679576"/>
              <a:gd name="connsiteY53" fmla="*/ 942245 h 2260057"/>
              <a:gd name="connsiteX54" fmla="*/ 4598894 w 4679576"/>
              <a:gd name="connsiteY54" fmla="*/ 1049821 h 2260057"/>
              <a:gd name="connsiteX55" fmla="*/ 4580965 w 4679576"/>
              <a:gd name="connsiteY55" fmla="*/ 1103610 h 2260057"/>
              <a:gd name="connsiteX56" fmla="*/ 4572000 w 4679576"/>
              <a:gd name="connsiteY56" fmla="*/ 1498057 h 2260057"/>
              <a:gd name="connsiteX57" fmla="*/ 4554070 w 4679576"/>
              <a:gd name="connsiteY57" fmla="*/ 1524951 h 2260057"/>
              <a:gd name="connsiteX58" fmla="*/ 4455459 w 4679576"/>
              <a:gd name="connsiteY58" fmla="*/ 1614598 h 2260057"/>
              <a:gd name="connsiteX59" fmla="*/ 4428565 w 4679576"/>
              <a:gd name="connsiteY59" fmla="*/ 1641492 h 2260057"/>
              <a:gd name="connsiteX60" fmla="*/ 4383741 w 4679576"/>
              <a:gd name="connsiteY60" fmla="*/ 1668386 h 2260057"/>
              <a:gd name="connsiteX61" fmla="*/ 4231341 w 4679576"/>
              <a:gd name="connsiteY61" fmla="*/ 1758033 h 2260057"/>
              <a:gd name="connsiteX62" fmla="*/ 4141694 w 4679576"/>
              <a:gd name="connsiteY62" fmla="*/ 1793892 h 2260057"/>
              <a:gd name="connsiteX63" fmla="*/ 3989294 w 4679576"/>
              <a:gd name="connsiteY63" fmla="*/ 1802857 h 2260057"/>
              <a:gd name="connsiteX64" fmla="*/ 3783106 w 4679576"/>
              <a:gd name="connsiteY64" fmla="*/ 1793892 h 2260057"/>
              <a:gd name="connsiteX65" fmla="*/ 3541059 w 4679576"/>
              <a:gd name="connsiteY65" fmla="*/ 1775962 h 2260057"/>
              <a:gd name="connsiteX66" fmla="*/ 3514165 w 4679576"/>
              <a:gd name="connsiteY66" fmla="*/ 1820786 h 2260057"/>
              <a:gd name="connsiteX67" fmla="*/ 3496235 w 4679576"/>
              <a:gd name="connsiteY67" fmla="*/ 1838715 h 2260057"/>
              <a:gd name="connsiteX68" fmla="*/ 3460376 w 4679576"/>
              <a:gd name="connsiteY68" fmla="*/ 1910433 h 2260057"/>
              <a:gd name="connsiteX69" fmla="*/ 3442447 w 4679576"/>
              <a:gd name="connsiteY69" fmla="*/ 1964221 h 2260057"/>
              <a:gd name="connsiteX70" fmla="*/ 3433482 w 4679576"/>
              <a:gd name="connsiteY70" fmla="*/ 1991115 h 2260057"/>
              <a:gd name="connsiteX71" fmla="*/ 3406588 w 4679576"/>
              <a:gd name="connsiteY71" fmla="*/ 2026974 h 2260057"/>
              <a:gd name="connsiteX72" fmla="*/ 3388659 w 4679576"/>
              <a:gd name="connsiteY72" fmla="*/ 2053868 h 2260057"/>
              <a:gd name="connsiteX73" fmla="*/ 3343835 w 4679576"/>
              <a:gd name="connsiteY73" fmla="*/ 2089727 h 2260057"/>
              <a:gd name="connsiteX74" fmla="*/ 3299012 w 4679576"/>
              <a:gd name="connsiteY74" fmla="*/ 2125586 h 2260057"/>
              <a:gd name="connsiteX75" fmla="*/ 3218329 w 4679576"/>
              <a:gd name="connsiteY75" fmla="*/ 2143515 h 2260057"/>
              <a:gd name="connsiteX76" fmla="*/ 3083859 w 4679576"/>
              <a:gd name="connsiteY76" fmla="*/ 2134551 h 2260057"/>
              <a:gd name="connsiteX77" fmla="*/ 3056965 w 4679576"/>
              <a:gd name="connsiteY77" fmla="*/ 2125586 h 2260057"/>
              <a:gd name="connsiteX78" fmla="*/ 2994212 w 4679576"/>
              <a:gd name="connsiteY78" fmla="*/ 2107657 h 2260057"/>
              <a:gd name="connsiteX79" fmla="*/ 2707341 w 4679576"/>
              <a:gd name="connsiteY79" fmla="*/ 2116621 h 2260057"/>
              <a:gd name="connsiteX80" fmla="*/ 2608729 w 4679576"/>
              <a:gd name="connsiteY80" fmla="*/ 2143515 h 2260057"/>
              <a:gd name="connsiteX81" fmla="*/ 2581835 w 4679576"/>
              <a:gd name="connsiteY81" fmla="*/ 2152480 h 2260057"/>
              <a:gd name="connsiteX82" fmla="*/ 2492188 w 4679576"/>
              <a:gd name="connsiteY82" fmla="*/ 2170410 h 2260057"/>
              <a:gd name="connsiteX83" fmla="*/ 2438400 w 4679576"/>
              <a:gd name="connsiteY83" fmla="*/ 2188339 h 2260057"/>
              <a:gd name="connsiteX84" fmla="*/ 2402541 w 4679576"/>
              <a:gd name="connsiteY84" fmla="*/ 2197304 h 2260057"/>
              <a:gd name="connsiteX85" fmla="*/ 2366682 w 4679576"/>
              <a:gd name="connsiteY85" fmla="*/ 2215233 h 2260057"/>
              <a:gd name="connsiteX86" fmla="*/ 2268070 w 4679576"/>
              <a:gd name="connsiteY86" fmla="*/ 2233162 h 2260057"/>
              <a:gd name="connsiteX87" fmla="*/ 2151529 w 4679576"/>
              <a:gd name="connsiteY87" fmla="*/ 2260057 h 2260057"/>
              <a:gd name="connsiteX88" fmla="*/ 1452282 w 4679576"/>
              <a:gd name="connsiteY88" fmla="*/ 2251092 h 2260057"/>
              <a:gd name="connsiteX89" fmla="*/ 887506 w 4679576"/>
              <a:gd name="connsiteY89" fmla="*/ 2179374 h 2260057"/>
              <a:gd name="connsiteX90" fmla="*/ 770965 w 4679576"/>
              <a:gd name="connsiteY90" fmla="*/ 2170410 h 2260057"/>
              <a:gd name="connsiteX91" fmla="*/ 663388 w 4679576"/>
              <a:gd name="connsiteY91" fmla="*/ 2125586 h 2260057"/>
              <a:gd name="connsiteX92" fmla="*/ 618565 w 4679576"/>
              <a:gd name="connsiteY92" fmla="*/ 2098692 h 2260057"/>
              <a:gd name="connsiteX93" fmla="*/ 564776 w 4679576"/>
              <a:gd name="connsiteY93" fmla="*/ 2062833 h 2260057"/>
              <a:gd name="connsiteX94" fmla="*/ 394447 w 4679576"/>
              <a:gd name="connsiteY94" fmla="*/ 1901468 h 2260057"/>
              <a:gd name="connsiteX95" fmla="*/ 358588 w 4679576"/>
              <a:gd name="connsiteY95" fmla="*/ 1856645 h 2260057"/>
              <a:gd name="connsiteX96" fmla="*/ 313765 w 4679576"/>
              <a:gd name="connsiteY96" fmla="*/ 1811821 h 2260057"/>
              <a:gd name="connsiteX97" fmla="*/ 251012 w 4679576"/>
              <a:gd name="connsiteY97" fmla="*/ 1740104 h 2260057"/>
              <a:gd name="connsiteX98" fmla="*/ 233082 w 4679576"/>
              <a:gd name="connsiteY98" fmla="*/ 1722174 h 2260057"/>
              <a:gd name="connsiteX99" fmla="*/ 179294 w 4679576"/>
              <a:gd name="connsiteY99" fmla="*/ 1668386 h 2260057"/>
              <a:gd name="connsiteX100" fmla="*/ 161365 w 4679576"/>
              <a:gd name="connsiteY100" fmla="*/ 1632527 h 2260057"/>
              <a:gd name="connsiteX101" fmla="*/ 134470 w 4679576"/>
              <a:gd name="connsiteY101" fmla="*/ 1605633 h 2260057"/>
              <a:gd name="connsiteX102" fmla="*/ 125506 w 4679576"/>
              <a:gd name="connsiteY102" fmla="*/ 1569774 h 2260057"/>
              <a:gd name="connsiteX103" fmla="*/ 98612 w 4679576"/>
              <a:gd name="connsiteY103" fmla="*/ 1542880 h 2260057"/>
              <a:gd name="connsiteX104" fmla="*/ 80682 w 4679576"/>
              <a:gd name="connsiteY104" fmla="*/ 1507021 h 2260057"/>
              <a:gd name="connsiteX105" fmla="*/ 35859 w 4679576"/>
              <a:gd name="connsiteY105" fmla="*/ 1354621 h 2260057"/>
              <a:gd name="connsiteX106" fmla="*/ 26894 w 4679576"/>
              <a:gd name="connsiteY106" fmla="*/ 1327727 h 2260057"/>
              <a:gd name="connsiteX107" fmla="*/ 17929 w 4679576"/>
              <a:gd name="connsiteY107" fmla="*/ 1291868 h 2260057"/>
              <a:gd name="connsiteX108" fmla="*/ 0 w 4679576"/>
              <a:gd name="connsiteY108" fmla="*/ 1256010 h 2260057"/>
              <a:gd name="connsiteX109" fmla="*/ 8965 w 4679576"/>
              <a:gd name="connsiteY109" fmla="*/ 987068 h 2260057"/>
              <a:gd name="connsiteX110" fmla="*/ 26894 w 4679576"/>
              <a:gd name="connsiteY110" fmla="*/ 960174 h 2260057"/>
              <a:gd name="connsiteX111" fmla="*/ 35859 w 4679576"/>
              <a:gd name="connsiteY111" fmla="*/ 933280 h 2260057"/>
              <a:gd name="connsiteX112" fmla="*/ 62753 w 4679576"/>
              <a:gd name="connsiteY112" fmla="*/ 915351 h 2260057"/>
              <a:gd name="connsiteX113" fmla="*/ 71718 w 4679576"/>
              <a:gd name="connsiteY113" fmla="*/ 888457 h 2260057"/>
              <a:gd name="connsiteX114" fmla="*/ 116541 w 4679576"/>
              <a:gd name="connsiteY114" fmla="*/ 852598 h 2260057"/>
              <a:gd name="connsiteX115" fmla="*/ 134470 w 4679576"/>
              <a:gd name="connsiteY115" fmla="*/ 834668 h 2260057"/>
              <a:gd name="connsiteX116" fmla="*/ 197223 w 4679576"/>
              <a:gd name="connsiteY116" fmla="*/ 816739 h 2260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4679576" h="2260057">
                <a:moveTo>
                  <a:pt x="152400" y="789845"/>
                </a:moveTo>
                <a:cubicBezTo>
                  <a:pt x="263868" y="771266"/>
                  <a:pt x="148354" y="793393"/>
                  <a:pt x="259976" y="762951"/>
                </a:cubicBezTo>
                <a:cubicBezTo>
                  <a:pt x="275588" y="758693"/>
                  <a:pt x="323408" y="751922"/>
                  <a:pt x="340659" y="745021"/>
                </a:cubicBezTo>
                <a:cubicBezTo>
                  <a:pt x="359271" y="737576"/>
                  <a:pt x="375764" y="725392"/>
                  <a:pt x="394447" y="718127"/>
                </a:cubicBezTo>
                <a:cubicBezTo>
                  <a:pt x="429675" y="704427"/>
                  <a:pt x="466164" y="694221"/>
                  <a:pt x="502023" y="682268"/>
                </a:cubicBezTo>
                <a:cubicBezTo>
                  <a:pt x="519953" y="676291"/>
                  <a:pt x="538908" y="672791"/>
                  <a:pt x="555812" y="664339"/>
                </a:cubicBezTo>
                <a:cubicBezTo>
                  <a:pt x="567765" y="658363"/>
                  <a:pt x="579262" y="651373"/>
                  <a:pt x="591670" y="646410"/>
                </a:cubicBezTo>
                <a:cubicBezTo>
                  <a:pt x="609218" y="639391"/>
                  <a:pt x="627378" y="633983"/>
                  <a:pt x="645459" y="628480"/>
                </a:cubicBezTo>
                <a:cubicBezTo>
                  <a:pt x="696116" y="613063"/>
                  <a:pt x="747141" y="598872"/>
                  <a:pt x="797859" y="583657"/>
                </a:cubicBezTo>
                <a:cubicBezTo>
                  <a:pt x="900345" y="552911"/>
                  <a:pt x="716907" y="603896"/>
                  <a:pt x="869576" y="565727"/>
                </a:cubicBezTo>
                <a:cubicBezTo>
                  <a:pt x="878743" y="563435"/>
                  <a:pt x="887149" y="558315"/>
                  <a:pt x="896470" y="556762"/>
                </a:cubicBezTo>
                <a:cubicBezTo>
                  <a:pt x="923162" y="552314"/>
                  <a:pt x="950259" y="550786"/>
                  <a:pt x="977153" y="547798"/>
                </a:cubicBezTo>
                <a:cubicBezTo>
                  <a:pt x="1038618" y="527309"/>
                  <a:pt x="962345" y="551499"/>
                  <a:pt x="1048870" y="529868"/>
                </a:cubicBezTo>
                <a:cubicBezTo>
                  <a:pt x="1058038" y="527576"/>
                  <a:pt x="1066380" y="522008"/>
                  <a:pt x="1075765" y="520904"/>
                </a:cubicBezTo>
                <a:cubicBezTo>
                  <a:pt x="1117419" y="516004"/>
                  <a:pt x="1159435" y="514927"/>
                  <a:pt x="1201270" y="511939"/>
                </a:cubicBezTo>
                <a:cubicBezTo>
                  <a:pt x="1308256" y="485193"/>
                  <a:pt x="1248682" y="498061"/>
                  <a:pt x="1380565" y="476080"/>
                </a:cubicBezTo>
                <a:cubicBezTo>
                  <a:pt x="1445048" y="454585"/>
                  <a:pt x="1364522" y="480664"/>
                  <a:pt x="1443318" y="458151"/>
                </a:cubicBezTo>
                <a:cubicBezTo>
                  <a:pt x="1452404" y="455555"/>
                  <a:pt x="1460915" y="450876"/>
                  <a:pt x="1470212" y="449186"/>
                </a:cubicBezTo>
                <a:cubicBezTo>
                  <a:pt x="1493915" y="444876"/>
                  <a:pt x="1518023" y="443209"/>
                  <a:pt x="1541929" y="440221"/>
                </a:cubicBezTo>
                <a:cubicBezTo>
                  <a:pt x="1605768" y="408302"/>
                  <a:pt x="1548662" y="432461"/>
                  <a:pt x="1631576" y="413327"/>
                </a:cubicBezTo>
                <a:cubicBezTo>
                  <a:pt x="1701185" y="397263"/>
                  <a:pt x="1697958" y="388170"/>
                  <a:pt x="1775012" y="377468"/>
                </a:cubicBezTo>
                <a:cubicBezTo>
                  <a:pt x="1855419" y="366300"/>
                  <a:pt x="1935941" y="353724"/>
                  <a:pt x="2017059" y="350574"/>
                </a:cubicBezTo>
                <a:cubicBezTo>
                  <a:pt x="2244013" y="341760"/>
                  <a:pt x="2471270" y="344598"/>
                  <a:pt x="2698376" y="341610"/>
                </a:cubicBezTo>
                <a:cubicBezTo>
                  <a:pt x="2733396" y="306590"/>
                  <a:pt x="2696651" y="337990"/>
                  <a:pt x="2743200" y="314715"/>
                </a:cubicBezTo>
                <a:cubicBezTo>
                  <a:pt x="2815620" y="278505"/>
                  <a:pt x="2706786" y="314929"/>
                  <a:pt x="2823882" y="269892"/>
                </a:cubicBezTo>
                <a:cubicBezTo>
                  <a:pt x="2892966" y="243321"/>
                  <a:pt x="2873198" y="263163"/>
                  <a:pt x="2931459" y="234033"/>
                </a:cubicBezTo>
                <a:cubicBezTo>
                  <a:pt x="2947044" y="226241"/>
                  <a:pt x="2960697" y="214931"/>
                  <a:pt x="2976282" y="207139"/>
                </a:cubicBezTo>
                <a:cubicBezTo>
                  <a:pt x="2990675" y="199942"/>
                  <a:pt x="3006523" y="196015"/>
                  <a:pt x="3021106" y="189210"/>
                </a:cubicBezTo>
                <a:cubicBezTo>
                  <a:pt x="3051381" y="175082"/>
                  <a:pt x="3081337" y="160225"/>
                  <a:pt x="3110753" y="144386"/>
                </a:cubicBezTo>
                <a:cubicBezTo>
                  <a:pt x="3120239" y="139278"/>
                  <a:pt x="3127426" y="129864"/>
                  <a:pt x="3137647" y="126457"/>
                </a:cubicBezTo>
                <a:cubicBezTo>
                  <a:pt x="3230616" y="95467"/>
                  <a:pt x="3155481" y="135457"/>
                  <a:pt x="3227294" y="108527"/>
                </a:cubicBezTo>
                <a:cubicBezTo>
                  <a:pt x="3239807" y="103835"/>
                  <a:pt x="3250353" y="94438"/>
                  <a:pt x="3263153" y="90598"/>
                </a:cubicBezTo>
                <a:cubicBezTo>
                  <a:pt x="3280563" y="85375"/>
                  <a:pt x="3299197" y="85576"/>
                  <a:pt x="3316941" y="81633"/>
                </a:cubicBezTo>
                <a:cubicBezTo>
                  <a:pt x="3353023" y="73615"/>
                  <a:pt x="3389452" y="66427"/>
                  <a:pt x="3424518" y="54739"/>
                </a:cubicBezTo>
                <a:cubicBezTo>
                  <a:pt x="3442447" y="48763"/>
                  <a:pt x="3459484" y="38521"/>
                  <a:pt x="3478306" y="36810"/>
                </a:cubicBezTo>
                <a:cubicBezTo>
                  <a:pt x="3630568" y="22968"/>
                  <a:pt x="3543963" y="29676"/>
                  <a:pt x="3738282" y="18880"/>
                </a:cubicBezTo>
                <a:cubicBezTo>
                  <a:pt x="3747247" y="15892"/>
                  <a:pt x="3755809" y="11164"/>
                  <a:pt x="3765176" y="9915"/>
                </a:cubicBezTo>
                <a:cubicBezTo>
                  <a:pt x="3915059" y="-10069"/>
                  <a:pt x="4045545" y="5621"/>
                  <a:pt x="4204447" y="9915"/>
                </a:cubicBezTo>
                <a:cubicBezTo>
                  <a:pt x="4264280" y="49805"/>
                  <a:pt x="4192447" y="6270"/>
                  <a:pt x="4303059" y="45774"/>
                </a:cubicBezTo>
                <a:cubicBezTo>
                  <a:pt x="4321937" y="52516"/>
                  <a:pt x="4338918" y="63703"/>
                  <a:pt x="4356847" y="72668"/>
                </a:cubicBezTo>
                <a:cubicBezTo>
                  <a:pt x="4362823" y="78645"/>
                  <a:pt x="4366928" y="87459"/>
                  <a:pt x="4374776" y="90598"/>
                </a:cubicBezTo>
                <a:cubicBezTo>
                  <a:pt x="4397655" y="99750"/>
                  <a:pt x="4423117" y="100734"/>
                  <a:pt x="4446494" y="108527"/>
                </a:cubicBezTo>
                <a:lnTo>
                  <a:pt x="4473388" y="117492"/>
                </a:lnTo>
                <a:cubicBezTo>
                  <a:pt x="4508409" y="152511"/>
                  <a:pt x="4471662" y="121111"/>
                  <a:pt x="4518212" y="144386"/>
                </a:cubicBezTo>
                <a:cubicBezTo>
                  <a:pt x="4527849" y="149204"/>
                  <a:pt x="4534571" y="160058"/>
                  <a:pt x="4545106" y="162315"/>
                </a:cubicBezTo>
                <a:cubicBezTo>
                  <a:pt x="4577380" y="169231"/>
                  <a:pt x="4610847" y="168292"/>
                  <a:pt x="4643718" y="171280"/>
                </a:cubicBezTo>
                <a:cubicBezTo>
                  <a:pt x="4652683" y="177257"/>
                  <a:pt x="4664636" y="180245"/>
                  <a:pt x="4670612" y="189210"/>
                </a:cubicBezTo>
                <a:cubicBezTo>
                  <a:pt x="4677446" y="199461"/>
                  <a:pt x="4679576" y="212748"/>
                  <a:pt x="4679576" y="225068"/>
                </a:cubicBezTo>
                <a:cubicBezTo>
                  <a:pt x="4679576" y="278939"/>
                  <a:pt x="4677294" y="332978"/>
                  <a:pt x="4670612" y="386433"/>
                </a:cubicBezTo>
                <a:cubicBezTo>
                  <a:pt x="4668374" y="404337"/>
                  <a:pt x="4649318" y="444716"/>
                  <a:pt x="4643718" y="467115"/>
                </a:cubicBezTo>
                <a:lnTo>
                  <a:pt x="4625788" y="538833"/>
                </a:lnTo>
                <a:lnTo>
                  <a:pt x="4616823" y="574692"/>
                </a:lnTo>
                <a:cubicBezTo>
                  <a:pt x="4619811" y="634457"/>
                  <a:pt x="4625788" y="694147"/>
                  <a:pt x="4625788" y="753986"/>
                </a:cubicBezTo>
                <a:cubicBezTo>
                  <a:pt x="4625788" y="896316"/>
                  <a:pt x="4632193" y="869238"/>
                  <a:pt x="4607859" y="942245"/>
                </a:cubicBezTo>
                <a:cubicBezTo>
                  <a:pt x="4604871" y="978104"/>
                  <a:pt x="4604810" y="1014328"/>
                  <a:pt x="4598894" y="1049821"/>
                </a:cubicBezTo>
                <a:cubicBezTo>
                  <a:pt x="4595787" y="1068463"/>
                  <a:pt x="4580965" y="1103610"/>
                  <a:pt x="4580965" y="1103610"/>
                </a:cubicBezTo>
                <a:cubicBezTo>
                  <a:pt x="4577977" y="1235092"/>
                  <a:pt x="4580378" y="1366808"/>
                  <a:pt x="4572000" y="1498057"/>
                </a:cubicBezTo>
                <a:cubicBezTo>
                  <a:pt x="4571314" y="1508809"/>
                  <a:pt x="4561278" y="1516943"/>
                  <a:pt x="4554070" y="1524951"/>
                </a:cubicBezTo>
                <a:cubicBezTo>
                  <a:pt x="4463107" y="1626022"/>
                  <a:pt x="4523896" y="1555938"/>
                  <a:pt x="4455459" y="1614598"/>
                </a:cubicBezTo>
                <a:cubicBezTo>
                  <a:pt x="4445833" y="1622849"/>
                  <a:pt x="4438707" y="1633885"/>
                  <a:pt x="4428565" y="1641492"/>
                </a:cubicBezTo>
                <a:cubicBezTo>
                  <a:pt x="4414625" y="1651947"/>
                  <a:pt x="4397681" y="1657931"/>
                  <a:pt x="4383741" y="1668386"/>
                </a:cubicBezTo>
                <a:cubicBezTo>
                  <a:pt x="4291535" y="1737540"/>
                  <a:pt x="4487126" y="1655718"/>
                  <a:pt x="4231341" y="1758033"/>
                </a:cubicBezTo>
                <a:cubicBezTo>
                  <a:pt x="4201459" y="1769986"/>
                  <a:pt x="4173823" y="1792002"/>
                  <a:pt x="4141694" y="1793892"/>
                </a:cubicBezTo>
                <a:lnTo>
                  <a:pt x="3989294" y="1802857"/>
                </a:lnTo>
                <a:cubicBezTo>
                  <a:pt x="3920565" y="1799869"/>
                  <a:pt x="3851394" y="1802220"/>
                  <a:pt x="3783106" y="1793892"/>
                </a:cubicBezTo>
                <a:cubicBezTo>
                  <a:pt x="3540000" y="1764245"/>
                  <a:pt x="3702953" y="1739986"/>
                  <a:pt x="3541059" y="1775962"/>
                </a:cubicBezTo>
                <a:cubicBezTo>
                  <a:pt x="3495626" y="1821395"/>
                  <a:pt x="3549080" y="1762596"/>
                  <a:pt x="3514165" y="1820786"/>
                </a:cubicBezTo>
                <a:cubicBezTo>
                  <a:pt x="3509816" y="1828034"/>
                  <a:pt x="3502212" y="1832739"/>
                  <a:pt x="3496235" y="1838715"/>
                </a:cubicBezTo>
                <a:cubicBezTo>
                  <a:pt x="3475633" y="1900522"/>
                  <a:pt x="3491670" y="1879140"/>
                  <a:pt x="3460376" y="1910433"/>
                </a:cubicBezTo>
                <a:lnTo>
                  <a:pt x="3442447" y="1964221"/>
                </a:lnTo>
                <a:cubicBezTo>
                  <a:pt x="3439459" y="1973186"/>
                  <a:pt x="3439152" y="1983555"/>
                  <a:pt x="3433482" y="1991115"/>
                </a:cubicBezTo>
                <a:cubicBezTo>
                  <a:pt x="3424517" y="2003068"/>
                  <a:pt x="3415272" y="2014816"/>
                  <a:pt x="3406588" y="2026974"/>
                </a:cubicBezTo>
                <a:cubicBezTo>
                  <a:pt x="3400326" y="2035741"/>
                  <a:pt x="3395390" y="2045455"/>
                  <a:pt x="3388659" y="2053868"/>
                </a:cubicBezTo>
                <a:cubicBezTo>
                  <a:pt x="3369417" y="2077921"/>
                  <a:pt x="3369723" y="2069016"/>
                  <a:pt x="3343835" y="2089727"/>
                </a:cubicBezTo>
                <a:cubicBezTo>
                  <a:pt x="3316038" y="2111965"/>
                  <a:pt x="3335807" y="2107188"/>
                  <a:pt x="3299012" y="2125586"/>
                </a:cubicBezTo>
                <a:cubicBezTo>
                  <a:pt x="3276940" y="2136622"/>
                  <a:pt x="3238993" y="2140071"/>
                  <a:pt x="3218329" y="2143515"/>
                </a:cubicBezTo>
                <a:cubicBezTo>
                  <a:pt x="3173506" y="2140527"/>
                  <a:pt x="3128507" y="2139512"/>
                  <a:pt x="3083859" y="2134551"/>
                </a:cubicBezTo>
                <a:cubicBezTo>
                  <a:pt x="3074467" y="2133507"/>
                  <a:pt x="3066051" y="2128182"/>
                  <a:pt x="3056965" y="2125586"/>
                </a:cubicBezTo>
                <a:cubicBezTo>
                  <a:pt x="2978143" y="2103065"/>
                  <a:pt x="3058714" y="2129156"/>
                  <a:pt x="2994212" y="2107657"/>
                </a:cubicBezTo>
                <a:cubicBezTo>
                  <a:pt x="2898588" y="2110645"/>
                  <a:pt x="2802872" y="2111457"/>
                  <a:pt x="2707341" y="2116621"/>
                </a:cubicBezTo>
                <a:cubicBezTo>
                  <a:pt x="2677098" y="2118256"/>
                  <a:pt x="2635901" y="2134458"/>
                  <a:pt x="2608729" y="2143515"/>
                </a:cubicBezTo>
                <a:cubicBezTo>
                  <a:pt x="2599764" y="2146503"/>
                  <a:pt x="2591101" y="2150627"/>
                  <a:pt x="2581835" y="2152480"/>
                </a:cubicBezTo>
                <a:cubicBezTo>
                  <a:pt x="2551953" y="2158457"/>
                  <a:pt x="2521098" y="2160773"/>
                  <a:pt x="2492188" y="2170410"/>
                </a:cubicBezTo>
                <a:cubicBezTo>
                  <a:pt x="2474259" y="2176386"/>
                  <a:pt x="2456735" y="2183755"/>
                  <a:pt x="2438400" y="2188339"/>
                </a:cubicBezTo>
                <a:cubicBezTo>
                  <a:pt x="2426447" y="2191327"/>
                  <a:pt x="2414077" y="2192978"/>
                  <a:pt x="2402541" y="2197304"/>
                </a:cubicBezTo>
                <a:cubicBezTo>
                  <a:pt x="2390028" y="2201996"/>
                  <a:pt x="2379595" y="2211790"/>
                  <a:pt x="2366682" y="2215233"/>
                </a:cubicBezTo>
                <a:cubicBezTo>
                  <a:pt x="2334400" y="2223841"/>
                  <a:pt x="2300777" y="2226348"/>
                  <a:pt x="2268070" y="2233162"/>
                </a:cubicBezTo>
                <a:cubicBezTo>
                  <a:pt x="2229040" y="2241293"/>
                  <a:pt x="2190376" y="2251092"/>
                  <a:pt x="2151529" y="2260057"/>
                </a:cubicBezTo>
                <a:lnTo>
                  <a:pt x="1452282" y="2251092"/>
                </a:lnTo>
                <a:cubicBezTo>
                  <a:pt x="1262897" y="2239003"/>
                  <a:pt x="1076718" y="2193928"/>
                  <a:pt x="887506" y="2179374"/>
                </a:cubicBezTo>
                <a:lnTo>
                  <a:pt x="770965" y="2170410"/>
                </a:lnTo>
                <a:cubicBezTo>
                  <a:pt x="725709" y="2155325"/>
                  <a:pt x="722934" y="2155359"/>
                  <a:pt x="663388" y="2125586"/>
                </a:cubicBezTo>
                <a:cubicBezTo>
                  <a:pt x="647803" y="2117794"/>
                  <a:pt x="633265" y="2108047"/>
                  <a:pt x="618565" y="2098692"/>
                </a:cubicBezTo>
                <a:cubicBezTo>
                  <a:pt x="600385" y="2087123"/>
                  <a:pt x="580953" y="2077069"/>
                  <a:pt x="564776" y="2062833"/>
                </a:cubicBezTo>
                <a:cubicBezTo>
                  <a:pt x="506063" y="2011166"/>
                  <a:pt x="449750" y="1956771"/>
                  <a:pt x="394447" y="1901468"/>
                </a:cubicBezTo>
                <a:cubicBezTo>
                  <a:pt x="380917" y="1887938"/>
                  <a:pt x="371388" y="1870867"/>
                  <a:pt x="358588" y="1856645"/>
                </a:cubicBezTo>
                <a:cubicBezTo>
                  <a:pt x="344453" y="1840939"/>
                  <a:pt x="328097" y="1827347"/>
                  <a:pt x="313765" y="1811821"/>
                </a:cubicBezTo>
                <a:cubicBezTo>
                  <a:pt x="292219" y="1788480"/>
                  <a:pt x="272262" y="1763715"/>
                  <a:pt x="251012" y="1740104"/>
                </a:cubicBezTo>
                <a:cubicBezTo>
                  <a:pt x="245358" y="1733821"/>
                  <a:pt x="238362" y="1728774"/>
                  <a:pt x="233082" y="1722174"/>
                </a:cubicBezTo>
                <a:cubicBezTo>
                  <a:pt x="193756" y="1673016"/>
                  <a:pt x="241952" y="1715379"/>
                  <a:pt x="179294" y="1668386"/>
                </a:cubicBezTo>
                <a:cubicBezTo>
                  <a:pt x="173318" y="1656433"/>
                  <a:pt x="169133" y="1643402"/>
                  <a:pt x="161365" y="1632527"/>
                </a:cubicBezTo>
                <a:cubicBezTo>
                  <a:pt x="153996" y="1622210"/>
                  <a:pt x="140760" y="1616641"/>
                  <a:pt x="134470" y="1605633"/>
                </a:cubicBezTo>
                <a:cubicBezTo>
                  <a:pt x="128357" y="1594936"/>
                  <a:pt x="131619" y="1580472"/>
                  <a:pt x="125506" y="1569774"/>
                </a:cubicBezTo>
                <a:cubicBezTo>
                  <a:pt x="119216" y="1558766"/>
                  <a:pt x="105981" y="1553196"/>
                  <a:pt x="98612" y="1542880"/>
                </a:cubicBezTo>
                <a:cubicBezTo>
                  <a:pt x="90844" y="1532005"/>
                  <a:pt x="86110" y="1519233"/>
                  <a:pt x="80682" y="1507021"/>
                </a:cubicBezTo>
                <a:cubicBezTo>
                  <a:pt x="52068" y="1442639"/>
                  <a:pt x="59668" y="1443906"/>
                  <a:pt x="35859" y="1354621"/>
                </a:cubicBezTo>
                <a:cubicBezTo>
                  <a:pt x="33424" y="1345490"/>
                  <a:pt x="29490" y="1336813"/>
                  <a:pt x="26894" y="1327727"/>
                </a:cubicBezTo>
                <a:cubicBezTo>
                  <a:pt x="23509" y="1315880"/>
                  <a:pt x="22255" y="1303404"/>
                  <a:pt x="17929" y="1291868"/>
                </a:cubicBezTo>
                <a:cubicBezTo>
                  <a:pt x="13237" y="1279355"/>
                  <a:pt x="5976" y="1267963"/>
                  <a:pt x="0" y="1256010"/>
                </a:cubicBezTo>
                <a:cubicBezTo>
                  <a:pt x="2988" y="1166363"/>
                  <a:pt x="844" y="1076397"/>
                  <a:pt x="8965" y="987068"/>
                </a:cubicBezTo>
                <a:cubicBezTo>
                  <a:pt x="9940" y="976338"/>
                  <a:pt x="22076" y="969811"/>
                  <a:pt x="26894" y="960174"/>
                </a:cubicBezTo>
                <a:cubicBezTo>
                  <a:pt x="31120" y="951722"/>
                  <a:pt x="29956" y="940659"/>
                  <a:pt x="35859" y="933280"/>
                </a:cubicBezTo>
                <a:cubicBezTo>
                  <a:pt x="42590" y="924867"/>
                  <a:pt x="53788" y="921327"/>
                  <a:pt x="62753" y="915351"/>
                </a:cubicBezTo>
                <a:cubicBezTo>
                  <a:pt x="65741" y="906386"/>
                  <a:pt x="66856" y="896560"/>
                  <a:pt x="71718" y="888457"/>
                </a:cubicBezTo>
                <a:cubicBezTo>
                  <a:pt x="81710" y="871803"/>
                  <a:pt x="102443" y="863876"/>
                  <a:pt x="116541" y="852598"/>
                </a:cubicBezTo>
                <a:cubicBezTo>
                  <a:pt x="123141" y="847318"/>
                  <a:pt x="126910" y="838448"/>
                  <a:pt x="134470" y="834668"/>
                </a:cubicBezTo>
                <a:cubicBezTo>
                  <a:pt x="172218" y="815794"/>
                  <a:pt x="172344" y="816739"/>
                  <a:pt x="197223" y="816739"/>
                </a:cubicBezTo>
              </a:path>
            </a:pathLst>
          </a:custGeom>
          <a:noFill/>
          <a:ln>
            <a:solidFill>
              <a:schemeClr val="tx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82" name="TextBox 81"/>
          <p:cNvSpPr txBox="1"/>
          <p:nvPr/>
        </p:nvSpPr>
        <p:spPr>
          <a:xfrm>
            <a:off x="1890927" y="1009756"/>
            <a:ext cx="912429" cy="261610"/>
          </a:xfrm>
          <a:prstGeom prst="rect">
            <a:avLst/>
          </a:prstGeom>
          <a:noFill/>
        </p:spPr>
        <p:txBody>
          <a:bodyPr wrap="none" rtlCol="0">
            <a:spAutoFit/>
          </a:bodyPr>
          <a:lstStyle/>
          <a:p>
            <a:r>
              <a:rPr lang="en-US" sz="1100" dirty="0" smtClean="0"/>
              <a:t>server copy</a:t>
            </a:r>
            <a:endParaRPr lang="en-IN" dirty="0"/>
          </a:p>
        </p:txBody>
      </p:sp>
    </p:spTree>
    <p:extLst>
      <p:ext uri="{BB962C8B-B14F-4D97-AF65-F5344CB8AC3E}">
        <p14:creationId xmlns:p14="http://schemas.microsoft.com/office/powerpoint/2010/main" val="2303840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6"/>
                                        </p:tgtEl>
                                        <p:attrNameLst>
                                          <p:attrName>style.visibility</p:attrName>
                                        </p:attrNameLst>
                                      </p:cBhvr>
                                      <p:to>
                                        <p:strVal val="visible"/>
                                      </p:to>
                                    </p:set>
                                    <p:animEffect transition="in" filter="fade">
                                      <p:cBhvr>
                                        <p:cTn id="20" dur="500"/>
                                        <p:tgtEl>
                                          <p:spTgt spid="7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fade">
                                      <p:cBhvr>
                                        <p:cTn id="23" dur="500"/>
                                        <p:tgtEl>
                                          <p:spTgt spid="75"/>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8"/>
                                        </p:tgtEl>
                                        <p:attrNameLst>
                                          <p:attrName>style.visibility</p:attrName>
                                        </p:attrNameLst>
                                      </p:cBhvr>
                                      <p:to>
                                        <p:strVal val="visible"/>
                                      </p:to>
                                    </p:set>
                                    <p:anim calcmode="lin" valueType="num">
                                      <p:cBhvr additive="base">
                                        <p:cTn id="28" dur="500" fill="hold"/>
                                        <p:tgtEl>
                                          <p:spTgt spid="68"/>
                                        </p:tgtEl>
                                        <p:attrNameLst>
                                          <p:attrName>ppt_x</p:attrName>
                                        </p:attrNameLst>
                                      </p:cBhvr>
                                      <p:tavLst>
                                        <p:tav tm="0">
                                          <p:val>
                                            <p:strVal val="#ppt_x"/>
                                          </p:val>
                                        </p:tav>
                                        <p:tav tm="100000">
                                          <p:val>
                                            <p:strVal val="#ppt_x"/>
                                          </p:val>
                                        </p:tav>
                                      </p:tavLst>
                                    </p:anim>
                                    <p:anim calcmode="lin" valueType="num">
                                      <p:cBhvr additive="base">
                                        <p:cTn id="29" dur="500" fill="hold"/>
                                        <p:tgtEl>
                                          <p:spTgt spid="68"/>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51"/>
                                        </p:tgtEl>
                                        <p:attrNameLst>
                                          <p:attrName>style.visibility</p:attrName>
                                        </p:attrNameLst>
                                      </p:cBhvr>
                                      <p:to>
                                        <p:strVal val="visible"/>
                                      </p:to>
                                    </p:set>
                                    <p:anim calcmode="lin" valueType="num">
                                      <p:cBhvr additive="base">
                                        <p:cTn id="32" dur="500" fill="hold"/>
                                        <p:tgtEl>
                                          <p:spTgt spid="51"/>
                                        </p:tgtEl>
                                        <p:attrNameLst>
                                          <p:attrName>ppt_x</p:attrName>
                                        </p:attrNameLst>
                                      </p:cBhvr>
                                      <p:tavLst>
                                        <p:tav tm="0">
                                          <p:val>
                                            <p:strVal val="#ppt_x"/>
                                          </p:val>
                                        </p:tav>
                                        <p:tav tm="100000">
                                          <p:val>
                                            <p:strVal val="#ppt_x"/>
                                          </p:val>
                                        </p:tav>
                                      </p:tavLst>
                                    </p:anim>
                                    <p:anim calcmode="lin" valueType="num">
                                      <p:cBhvr additive="base">
                                        <p:cTn id="33"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78"/>
                                        </p:tgtEl>
                                        <p:attrNameLst>
                                          <p:attrName>style.visibility</p:attrName>
                                        </p:attrNameLst>
                                      </p:cBhvr>
                                      <p:to>
                                        <p:strVal val="visible"/>
                                      </p:to>
                                    </p:set>
                                    <p:animEffect transition="in" filter="fade">
                                      <p:cBhvr>
                                        <p:cTn id="38" dur="500"/>
                                        <p:tgtEl>
                                          <p:spTgt spid="7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7"/>
                                        </p:tgtEl>
                                        <p:attrNameLst>
                                          <p:attrName>style.visibility</p:attrName>
                                        </p:attrNameLst>
                                      </p:cBhvr>
                                      <p:to>
                                        <p:strVal val="visible"/>
                                      </p:to>
                                    </p:set>
                                    <p:animEffect transition="in" filter="fade">
                                      <p:cBhvr>
                                        <p:cTn id="41"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51" grpId="0" animBg="1"/>
      <p:bldP spid="63" grpId="0" animBg="1"/>
      <p:bldP spid="75" grpId="0" animBg="1"/>
      <p:bldP spid="7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Security</a:t>
            </a:r>
            <a:endParaRPr lang="en-US" sz="2800" b="1" dirty="0">
              <a:latin typeface="+mj-lt"/>
            </a:endParaRPr>
          </a:p>
        </p:txBody>
      </p:sp>
      <p:pic>
        <p:nvPicPr>
          <p:cNvPr id="2" name="Picture 1"/>
          <p:cNvPicPr>
            <a:picLocks noChangeAspect="1"/>
          </p:cNvPicPr>
          <p:nvPr/>
        </p:nvPicPr>
        <p:blipFill>
          <a:blip r:embed="rId3"/>
          <a:stretch>
            <a:fillRect/>
          </a:stretch>
        </p:blipFill>
        <p:spPr>
          <a:xfrm>
            <a:off x="394446" y="729829"/>
            <a:ext cx="6651813" cy="3779233"/>
          </a:xfrm>
          <a:prstGeom prst="rect">
            <a:avLst/>
          </a:prstGeom>
        </p:spPr>
      </p:pic>
      <p:sp>
        <p:nvSpPr>
          <p:cNvPr id="3" name="TextBox 2"/>
          <p:cNvSpPr txBox="1"/>
          <p:nvPr/>
        </p:nvSpPr>
        <p:spPr>
          <a:xfrm>
            <a:off x="7557249" y="2788902"/>
            <a:ext cx="1676936" cy="369332"/>
          </a:xfrm>
          <a:prstGeom prst="rect">
            <a:avLst/>
          </a:prstGeom>
          <a:noFill/>
        </p:spPr>
        <p:txBody>
          <a:bodyPr wrap="square" rtlCol="0">
            <a:spAutoFit/>
          </a:bodyPr>
          <a:lstStyle/>
          <a:p>
            <a:r>
              <a:rPr lang="en-US" sz="1400" b="1" i="1" dirty="0" smtClean="0"/>
              <a:t>blob</a:t>
            </a:r>
            <a:r>
              <a:rPr lang="en-US" dirty="0" smtClean="0"/>
              <a:t>: </a:t>
            </a:r>
            <a:r>
              <a:rPr lang="en-US" sz="1100" dirty="0" smtClean="0"/>
              <a:t>content</a:t>
            </a:r>
            <a:r>
              <a:rPr lang="en-US" sz="1050" dirty="0" smtClean="0"/>
              <a:t> of a file</a:t>
            </a:r>
            <a:endParaRPr lang="en-IN" sz="1050" dirty="0"/>
          </a:p>
        </p:txBody>
      </p:sp>
      <p:sp>
        <p:nvSpPr>
          <p:cNvPr id="31" name="TextBox 30"/>
          <p:cNvSpPr txBox="1"/>
          <p:nvPr/>
        </p:nvSpPr>
        <p:spPr>
          <a:xfrm>
            <a:off x="7557249" y="3343837"/>
            <a:ext cx="1564916" cy="815608"/>
          </a:xfrm>
          <a:prstGeom prst="rect">
            <a:avLst/>
          </a:prstGeom>
          <a:noFill/>
        </p:spPr>
        <p:txBody>
          <a:bodyPr wrap="square" rtlCol="0">
            <a:spAutoFit/>
          </a:bodyPr>
          <a:lstStyle/>
          <a:p>
            <a:r>
              <a:rPr lang="en-US" sz="1400" b="1" i="1" dirty="0" smtClean="0"/>
              <a:t>tree</a:t>
            </a:r>
            <a:r>
              <a:rPr lang="en-US" sz="1100" dirty="0" smtClean="0"/>
              <a:t>: content of a directory; it can point to blobs and other trees</a:t>
            </a:r>
            <a:endParaRPr lang="en-IN" sz="1100" dirty="0"/>
          </a:p>
        </p:txBody>
      </p:sp>
    </p:spTree>
    <p:extLst>
      <p:ext uri="{BB962C8B-B14F-4D97-AF65-F5344CB8AC3E}">
        <p14:creationId xmlns:p14="http://schemas.microsoft.com/office/powerpoint/2010/main" val="9179001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Security</a:t>
            </a:r>
            <a:endParaRPr lang="en-US" sz="2800" b="1" dirty="0">
              <a:latin typeface="+mj-lt"/>
            </a:endParaRPr>
          </a:p>
        </p:txBody>
      </p:sp>
      <p:pic>
        <p:nvPicPr>
          <p:cNvPr id="5" name="Picture 4"/>
          <p:cNvPicPr>
            <a:picLocks noChangeAspect="1"/>
          </p:cNvPicPr>
          <p:nvPr/>
        </p:nvPicPr>
        <p:blipFill>
          <a:blip r:embed="rId3"/>
          <a:stretch>
            <a:fillRect/>
          </a:stretch>
        </p:blipFill>
        <p:spPr>
          <a:xfrm>
            <a:off x="2040210" y="179013"/>
            <a:ext cx="5772150" cy="4437811"/>
          </a:xfrm>
          <a:prstGeom prst="rect">
            <a:avLst/>
          </a:prstGeom>
        </p:spPr>
      </p:pic>
    </p:spTree>
    <p:extLst>
      <p:ext uri="{BB962C8B-B14F-4D97-AF65-F5344CB8AC3E}">
        <p14:creationId xmlns:p14="http://schemas.microsoft.com/office/powerpoint/2010/main" val="4108764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Flexibility</a:t>
            </a:r>
            <a:endParaRPr lang="en-US" sz="2800" b="1" dirty="0">
              <a:latin typeface="+mj-lt"/>
            </a:endParaRPr>
          </a:p>
        </p:txBody>
      </p:sp>
      <p:sp>
        <p:nvSpPr>
          <p:cNvPr id="2" name="Rectangle 1"/>
          <p:cNvSpPr/>
          <p:nvPr/>
        </p:nvSpPr>
        <p:spPr>
          <a:xfrm>
            <a:off x="323528" y="943766"/>
            <a:ext cx="7717369" cy="1815882"/>
          </a:xfrm>
          <a:prstGeom prst="rect">
            <a:avLst/>
          </a:prstGeom>
        </p:spPr>
        <p:txBody>
          <a:bodyPr wrap="none">
            <a:spAutoFit/>
          </a:bodyPr>
          <a:lstStyle/>
          <a:p>
            <a:endParaRPr lang="en-IN" sz="2800" dirty="0" smtClean="0"/>
          </a:p>
          <a:p>
            <a:pPr marL="457200" indent="-457200">
              <a:buFont typeface="Arial" panose="020B0604020202020204" pitchFamily="34" charset="0"/>
              <a:buChar char="•"/>
            </a:pPr>
            <a:r>
              <a:rPr lang="en-IN" sz="2800" dirty="0" smtClean="0"/>
              <a:t>Efficiency </a:t>
            </a:r>
            <a:r>
              <a:rPr lang="en-IN" sz="2800" dirty="0"/>
              <a:t>in both small and large </a:t>
            </a:r>
            <a:r>
              <a:rPr lang="en-IN" sz="2800" dirty="0" smtClean="0"/>
              <a:t>projects</a:t>
            </a:r>
          </a:p>
          <a:p>
            <a:pPr marL="457200" indent="-457200">
              <a:buFont typeface="Arial" panose="020B0604020202020204" pitchFamily="34" charset="0"/>
              <a:buChar char="•"/>
            </a:pPr>
            <a:endParaRPr lang="en-IN" sz="2800" dirty="0" smtClean="0"/>
          </a:p>
          <a:p>
            <a:pPr marL="457200" indent="-457200">
              <a:buFont typeface="Arial" panose="020B0604020202020204" pitchFamily="34" charset="0"/>
              <a:buChar char="•"/>
            </a:pPr>
            <a:r>
              <a:rPr lang="en-US" sz="2800" dirty="0" smtClean="0"/>
              <a:t>Branching </a:t>
            </a:r>
            <a:r>
              <a:rPr lang="en-US" sz="2800" dirty="0"/>
              <a:t>and </a:t>
            </a:r>
            <a:r>
              <a:rPr lang="en-US" sz="2800" dirty="0" smtClean="0"/>
              <a:t>Tagging </a:t>
            </a:r>
            <a:r>
              <a:rPr lang="en-US" sz="2800" dirty="0"/>
              <a:t>as first-class citizens</a:t>
            </a:r>
            <a:endParaRPr lang="en-IN" sz="2800" dirty="0"/>
          </a:p>
        </p:txBody>
      </p:sp>
    </p:spTree>
    <p:extLst>
      <p:ext uri="{BB962C8B-B14F-4D97-AF65-F5344CB8AC3E}">
        <p14:creationId xmlns:p14="http://schemas.microsoft.com/office/powerpoint/2010/main" val="98253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Version control with Git</a:t>
            </a:r>
            <a:endParaRPr lang="en-US" sz="2800" b="1" dirty="0">
              <a:latin typeface="+mj-lt"/>
            </a:endParaRPr>
          </a:p>
        </p:txBody>
      </p:sp>
      <p:sp>
        <p:nvSpPr>
          <p:cNvPr id="2" name="Rectangle 1"/>
          <p:cNvSpPr/>
          <p:nvPr/>
        </p:nvSpPr>
        <p:spPr>
          <a:xfrm>
            <a:off x="323528" y="226588"/>
            <a:ext cx="7484741" cy="4401205"/>
          </a:xfrm>
          <a:prstGeom prst="rect">
            <a:avLst/>
          </a:prstGeom>
        </p:spPr>
        <p:txBody>
          <a:bodyPr wrap="none">
            <a:spAutoFit/>
          </a:bodyPr>
          <a:lstStyle/>
          <a:p>
            <a:endParaRPr lang="en-IN" sz="2800" dirty="0" smtClean="0"/>
          </a:p>
          <a:p>
            <a:pPr marL="457200" indent="-457200">
              <a:buFont typeface="Arial" panose="020B0604020202020204" pitchFamily="34" charset="0"/>
              <a:buChar char="•"/>
            </a:pPr>
            <a:r>
              <a:rPr lang="en-IN" sz="2800" dirty="0" smtClean="0"/>
              <a:t>Git is good</a:t>
            </a:r>
          </a:p>
          <a:p>
            <a:pPr lvl="1"/>
            <a:endParaRPr lang="en-IN" sz="2800" dirty="0" smtClean="0"/>
          </a:p>
          <a:p>
            <a:pPr marL="457200" indent="-457200">
              <a:buFont typeface="Arial" panose="020B0604020202020204" pitchFamily="34" charset="0"/>
              <a:buChar char="•"/>
            </a:pPr>
            <a:r>
              <a:rPr lang="en-IN" sz="2800" dirty="0" smtClean="0"/>
              <a:t>Git </a:t>
            </a:r>
            <a:r>
              <a:rPr lang="en-IN" sz="2800" dirty="0"/>
              <a:t>is a de facto </a:t>
            </a:r>
            <a:r>
              <a:rPr lang="en-IN" sz="2800" dirty="0" smtClean="0"/>
              <a:t>standard</a:t>
            </a:r>
          </a:p>
          <a:p>
            <a:pPr marL="914400" lvl="1" indent="-457200">
              <a:buFont typeface="Arial" panose="020B0604020202020204" pitchFamily="34" charset="0"/>
              <a:buChar char="•"/>
            </a:pPr>
            <a:r>
              <a:rPr lang="en-US" sz="2800" dirty="0"/>
              <a:t>Integration to 3</a:t>
            </a:r>
            <a:r>
              <a:rPr lang="en-US" sz="2800" baseline="30000" dirty="0"/>
              <a:t>rd</a:t>
            </a:r>
            <a:r>
              <a:rPr lang="en-US" sz="2800" dirty="0"/>
              <a:t> party </a:t>
            </a:r>
            <a:r>
              <a:rPr lang="en-US" sz="2800" dirty="0" smtClean="0"/>
              <a:t>tools</a:t>
            </a:r>
            <a:endParaRPr lang="en-IN" sz="2800" dirty="0" smtClean="0"/>
          </a:p>
          <a:p>
            <a:endParaRPr lang="en-IN" sz="2800" dirty="0" smtClean="0"/>
          </a:p>
          <a:p>
            <a:pPr marL="457200" indent="-457200">
              <a:buFont typeface="Arial" panose="020B0604020202020204" pitchFamily="34" charset="0"/>
              <a:buChar char="•"/>
            </a:pPr>
            <a:r>
              <a:rPr lang="en-US" sz="2800" dirty="0"/>
              <a:t>Git is a quality open source </a:t>
            </a:r>
            <a:r>
              <a:rPr lang="en-US" sz="2800" dirty="0" smtClean="0"/>
              <a:t>project</a:t>
            </a:r>
          </a:p>
          <a:p>
            <a:pPr marL="914400" lvl="1" indent="-457200">
              <a:buFont typeface="Arial" panose="020B0604020202020204" pitchFamily="34" charset="0"/>
              <a:buChar char="•"/>
            </a:pPr>
            <a:r>
              <a:rPr lang="en-US" sz="2800" dirty="0" smtClean="0"/>
              <a:t>Great community support</a:t>
            </a:r>
          </a:p>
          <a:p>
            <a:pPr marL="914400" lvl="1" indent="-457200">
              <a:buFont typeface="Arial" panose="020B0604020202020204" pitchFamily="34" charset="0"/>
              <a:buChar char="•"/>
            </a:pPr>
            <a:r>
              <a:rPr lang="en-US" sz="2800" dirty="0" smtClean="0"/>
              <a:t>Documentation</a:t>
            </a:r>
          </a:p>
          <a:p>
            <a:pPr marL="914400" lvl="1" indent="-457200">
              <a:buFont typeface="Arial" panose="020B0604020202020204" pitchFamily="34" charset="0"/>
              <a:buChar char="•"/>
            </a:pPr>
            <a:r>
              <a:rPr lang="en-US" sz="2800" dirty="0" smtClean="0"/>
              <a:t>Open source – successor to Subversion</a:t>
            </a:r>
            <a:endParaRPr lang="en-IN" sz="2800" dirty="0" smtClean="0"/>
          </a:p>
        </p:txBody>
      </p:sp>
    </p:spTree>
    <p:extLst>
      <p:ext uri="{BB962C8B-B14F-4D97-AF65-F5344CB8AC3E}">
        <p14:creationId xmlns:p14="http://schemas.microsoft.com/office/powerpoint/2010/main" val="282125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fade">
                                      <p:cBhvr>
                                        <p:cTn id="10" dur="500"/>
                                        <p:tgtEl>
                                          <p:spTgt spid="2">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animEffect transition="in" filter="fade">
                                      <p:cBhvr>
                                        <p:cTn id="15" dur="500"/>
                                        <p:tgtEl>
                                          <p:spTgt spid="2">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7" end="7"/>
                                            </p:txEl>
                                          </p:spTgt>
                                        </p:tgtEl>
                                        <p:attrNameLst>
                                          <p:attrName>style.visibility</p:attrName>
                                        </p:attrNameLst>
                                      </p:cBhvr>
                                      <p:to>
                                        <p:strVal val="visible"/>
                                      </p:to>
                                    </p:set>
                                    <p:animEffect transition="in" filter="fade">
                                      <p:cBhvr>
                                        <p:cTn id="18" dur="500"/>
                                        <p:tgtEl>
                                          <p:spTgt spid="2">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animEffect transition="in" filter="fade">
                                      <p:cBhvr>
                                        <p:cTn id="21" dur="500"/>
                                        <p:tgtEl>
                                          <p:spTgt spid="2">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9" end="9"/>
                                            </p:txEl>
                                          </p:spTgt>
                                        </p:tgtEl>
                                        <p:attrNameLst>
                                          <p:attrName>style.visibility</p:attrName>
                                        </p:attrNameLst>
                                      </p:cBhvr>
                                      <p:to>
                                        <p:strVal val="visible"/>
                                      </p:to>
                                    </p:set>
                                    <p:animEffect transition="in" filter="fade">
                                      <p:cBhvr>
                                        <p:cTn id="24"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IN" sz="2800" dirty="0"/>
              <a:t>Why Git for your R&amp;D </a:t>
            </a:r>
            <a:r>
              <a:rPr lang="en-IN" sz="2800" dirty="0" smtClean="0"/>
              <a:t>Organization?</a:t>
            </a:r>
            <a:endParaRPr lang="en-IN" sz="2800" dirty="0"/>
          </a:p>
        </p:txBody>
      </p:sp>
      <p:sp>
        <p:nvSpPr>
          <p:cNvPr id="5" name="Rectangle 4"/>
          <p:cNvSpPr/>
          <p:nvPr/>
        </p:nvSpPr>
        <p:spPr>
          <a:xfrm>
            <a:off x="323528" y="791366"/>
            <a:ext cx="3029034" cy="369332"/>
          </a:xfrm>
          <a:prstGeom prst="rect">
            <a:avLst/>
          </a:prstGeom>
        </p:spPr>
        <p:txBody>
          <a:bodyPr wrap="none">
            <a:spAutoFit/>
          </a:bodyPr>
          <a:lstStyle/>
          <a:p>
            <a:r>
              <a:rPr lang="en-IN" dirty="0" smtClean="0">
                <a:sym typeface="Wingdings" panose="05000000000000000000" pitchFamily="2" charset="2"/>
              </a:rPr>
              <a:t> </a:t>
            </a:r>
            <a:r>
              <a:rPr lang="en-IN" dirty="0" smtClean="0"/>
              <a:t>Feature </a:t>
            </a:r>
            <a:r>
              <a:rPr lang="en-IN" dirty="0"/>
              <a:t>Branch </a:t>
            </a:r>
            <a:r>
              <a:rPr lang="en-IN" dirty="0" smtClean="0"/>
              <a:t>Workflow</a:t>
            </a:r>
          </a:p>
        </p:txBody>
      </p:sp>
      <p:pic>
        <p:nvPicPr>
          <p:cNvPr id="6" name="Picture 5"/>
          <p:cNvPicPr>
            <a:picLocks noChangeAspect="1"/>
          </p:cNvPicPr>
          <p:nvPr/>
        </p:nvPicPr>
        <p:blipFill>
          <a:blip r:embed="rId3"/>
          <a:stretch>
            <a:fillRect/>
          </a:stretch>
        </p:blipFill>
        <p:spPr>
          <a:xfrm>
            <a:off x="438150" y="1326496"/>
            <a:ext cx="5829300" cy="2562225"/>
          </a:xfrm>
          <a:prstGeom prst="rect">
            <a:avLst/>
          </a:prstGeom>
        </p:spPr>
      </p:pic>
    </p:spTree>
    <p:extLst>
      <p:ext uri="{BB962C8B-B14F-4D97-AF65-F5344CB8AC3E}">
        <p14:creationId xmlns:p14="http://schemas.microsoft.com/office/powerpoint/2010/main" val="83837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Nokia PowerPoint Template Nokia Pure v25">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okia PowerPoint Template Nokia Pure v12" id="{7AC05BEF-BBDF-4CF1-AA23-A676535EABCE}" vid="{991539CA-B441-4AED-8339-F6770207F6A2}"/>
    </a:ext>
  </a:extLst>
</a:theme>
</file>

<file path=ppt/theme/theme2.xml><?xml version="1.0" encoding="utf-8"?>
<a:theme xmlns:a="http://schemas.openxmlformats.org/drawingml/2006/main" name="Nokia Master Blue Backgroun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mn-lt"/>
          </a:defRPr>
        </a:defPPr>
      </a:lstStyle>
    </a:txDef>
  </a:objectDefaults>
  <a:extraClrSchemeLst/>
  <a:extLst>
    <a:ext uri="{05A4C25C-085E-4340-85A3-A5531E510DB2}">
      <thm15:themeFamily xmlns:thm15="http://schemas.microsoft.com/office/thememl/2012/main" name="Nokia PowerPoint Template Nokia Pure v12" id="{7AC05BEF-BBDF-4CF1-AA23-A676535EABCE}" vid="{AF106B15-0C1E-44CE-A53A-F2CB8A6EA7E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Nokia PowerPoint Template Nokia Pure v25</Template>
  <TotalTime>0</TotalTime>
  <Words>2229</Words>
  <Application>Microsoft Office PowerPoint</Application>
  <PresentationFormat>On-screen Show (16:9)</PresentationFormat>
  <Paragraphs>183</Paragraphs>
  <Slides>16</Slides>
  <Notes>15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Arial</vt:lpstr>
      <vt:lpstr>Calibri</vt:lpstr>
      <vt:lpstr>Lucida Grande</vt:lpstr>
      <vt:lpstr>Nokia Pure Headline Light</vt:lpstr>
      <vt:lpstr>Nokia Pure Headline Ultra Light</vt:lpstr>
      <vt:lpstr>Nokia Pure Text Light</vt:lpstr>
      <vt:lpstr>Wingdings</vt:lpstr>
      <vt:lpstr>ヒラギノ角ゴ Pro W3</vt:lpstr>
      <vt:lpstr>Nokia PowerPoint Template Nokia Pure v25</vt:lpstr>
      <vt:lpstr>Nokia Master Blue Background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2014-05-28T13:13:20Z</dcterms:created>
  <dcterms:modified xsi:type="dcterms:W3CDTF">2016-06-12T11:29:43Z</dcterms:modified>
</cp:coreProperties>
</file>