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2998" autoAdjust="0"/>
  </p:normalViewPr>
  <p:slideViewPr>
    <p:cSldViewPr>
      <p:cViewPr varScale="1">
        <p:scale>
          <a:sx n="64" d="100"/>
          <a:sy n="64" d="100"/>
        </p:scale>
        <p:origin x="-148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7"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08"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0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10"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1"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12"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582"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3" name="Date Placeholder 3"/>
          <p:cNvSpPr>
            <a:spLocks noGrp="1"/>
          </p:cNvSpPr>
          <p:nvPr>
            <p:ph type="dt" sz="half" idx="10"/>
          </p:nvPr>
        </p:nvSpPr>
        <p:spPr/>
        <p:txBody>
          <a:bodyPr/>
          <a:lstStyle/>
          <a:p>
            <a:fld id="{1D8BD707-D9CF-40AE-B4C6-C98DA3205C09}" type="datetimeFigureOut">
              <a:rPr lang="en-US" smtClean="0"/>
              <a:t>1/21/2021</a:t>
            </a:fld>
            <a:endParaRPr lang="en-US"/>
          </a:p>
        </p:txBody>
      </p:sp>
      <p:sp>
        <p:nvSpPr>
          <p:cNvPr id="1048584" name="Footer Placeholder 4"/>
          <p:cNvSpPr>
            <a:spLocks noGrp="1"/>
          </p:cNvSpPr>
          <p:nvPr>
            <p:ph type="ftr" sz="quarter" idx="11"/>
          </p:nvPr>
        </p:nvSpPr>
        <p:spPr/>
        <p:txBody>
          <a:bodyPr/>
          <a:lstStyle/>
          <a:p>
            <a:endParaRPr lang="en-US"/>
          </a:p>
        </p:txBody>
      </p:sp>
      <p:sp>
        <p:nvSpPr>
          <p:cNvPr id="1048585"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74" name="Title 1"/>
          <p:cNvSpPr>
            <a:spLocks noGrp="1"/>
          </p:cNvSpPr>
          <p:nvPr>
            <p:ph type="title"/>
          </p:nvPr>
        </p:nvSpPr>
        <p:spPr/>
        <p:txBody>
          <a:bodyPr/>
          <a:lstStyle/>
          <a:p>
            <a:r>
              <a:rPr lang="en-US"/>
              <a:t>Click to edit Master title style</a:t>
            </a:r>
          </a:p>
        </p:txBody>
      </p:sp>
      <p:sp>
        <p:nvSpPr>
          <p:cNvPr id="1048675"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Date Placeholder 3"/>
          <p:cNvSpPr>
            <a:spLocks noGrp="1"/>
          </p:cNvSpPr>
          <p:nvPr>
            <p:ph type="dt" sz="half" idx="10"/>
          </p:nvPr>
        </p:nvSpPr>
        <p:spPr/>
        <p:txBody>
          <a:bodyPr/>
          <a:lstStyle/>
          <a:p>
            <a:fld id="{1D8BD707-D9CF-40AE-B4C6-C98DA3205C09}" type="datetimeFigureOut">
              <a:rPr lang="en-US" smtClean="0"/>
              <a:t>1/21/2021</a:t>
            </a:fld>
            <a:endParaRPr lang="en-US"/>
          </a:p>
        </p:txBody>
      </p:sp>
      <p:sp>
        <p:nvSpPr>
          <p:cNvPr id="1048677" name="Footer Placeholder 4"/>
          <p:cNvSpPr>
            <a:spLocks noGrp="1"/>
          </p:cNvSpPr>
          <p:nvPr>
            <p:ph type="ftr" sz="quarter" idx="11"/>
          </p:nvPr>
        </p:nvSpPr>
        <p:spPr/>
        <p:txBody>
          <a:bodyPr/>
          <a:lstStyle/>
          <a:p>
            <a:endParaRPr lang="en-US"/>
          </a:p>
        </p:txBody>
      </p:sp>
      <p:sp>
        <p:nvSpPr>
          <p:cNvPr id="1048678"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63"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1048664"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Date Placeholder 3"/>
          <p:cNvSpPr>
            <a:spLocks noGrp="1"/>
          </p:cNvSpPr>
          <p:nvPr>
            <p:ph type="dt" sz="half" idx="10"/>
          </p:nvPr>
        </p:nvSpPr>
        <p:spPr/>
        <p:txBody>
          <a:bodyPr/>
          <a:lstStyle/>
          <a:p>
            <a:fld id="{1D8BD707-D9CF-40AE-B4C6-C98DA3205C09}" type="datetimeFigureOut">
              <a:rPr lang="en-US" smtClean="0"/>
              <a:t>1/21/2021</a:t>
            </a:fld>
            <a:endParaRPr lang="en-US"/>
          </a:p>
        </p:txBody>
      </p:sp>
      <p:sp>
        <p:nvSpPr>
          <p:cNvPr id="1048666" name="Footer Placeholder 4"/>
          <p:cNvSpPr>
            <a:spLocks noGrp="1"/>
          </p:cNvSpPr>
          <p:nvPr>
            <p:ph type="ftr" sz="quarter" idx="11"/>
          </p:nvPr>
        </p:nvSpPr>
        <p:spPr/>
        <p:txBody>
          <a:bodyPr/>
          <a:lstStyle/>
          <a:p>
            <a:endParaRPr lang="en-US"/>
          </a:p>
        </p:txBody>
      </p:sp>
      <p:sp>
        <p:nvSpPr>
          <p:cNvPr id="1048667"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8" name="Title 1"/>
          <p:cNvSpPr>
            <a:spLocks noGrp="1"/>
          </p:cNvSpPr>
          <p:nvPr>
            <p:ph type="title"/>
          </p:nvPr>
        </p:nvSpPr>
        <p:spPr/>
        <p:txBody>
          <a:bodyPr/>
          <a:lstStyle/>
          <a:p>
            <a:r>
              <a:rPr lang="en-US"/>
              <a:t>Click to edit Master title style</a:t>
            </a:r>
          </a:p>
        </p:txBody>
      </p:sp>
      <p:sp>
        <p:nvSpPr>
          <p:cNvPr id="1048589"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0" name="Date Placeholder 3"/>
          <p:cNvSpPr>
            <a:spLocks noGrp="1"/>
          </p:cNvSpPr>
          <p:nvPr>
            <p:ph type="dt" sz="half" idx="10"/>
          </p:nvPr>
        </p:nvSpPr>
        <p:spPr/>
        <p:txBody>
          <a:bodyPr/>
          <a:lstStyle/>
          <a:p>
            <a:fld id="{1D8BD707-D9CF-40AE-B4C6-C98DA3205C09}" type="datetimeFigureOut">
              <a:rPr lang="en-US" smtClean="0"/>
              <a:t>1/21/2021</a:t>
            </a:fld>
            <a:endParaRPr lang="en-US"/>
          </a:p>
        </p:txBody>
      </p:sp>
      <p:sp>
        <p:nvSpPr>
          <p:cNvPr id="1048591" name="Footer Placeholder 4"/>
          <p:cNvSpPr>
            <a:spLocks noGrp="1"/>
          </p:cNvSpPr>
          <p:nvPr>
            <p:ph type="ftr" sz="quarter" idx="11"/>
          </p:nvPr>
        </p:nvSpPr>
        <p:spPr/>
        <p:txBody>
          <a:bodyPr/>
          <a:lstStyle/>
          <a:p>
            <a:endParaRPr lang="en-US"/>
          </a:p>
        </p:txBody>
      </p:sp>
      <p:sp>
        <p:nvSpPr>
          <p:cNvPr id="1048592"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79"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680"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81" name="Date Placeholder 3"/>
          <p:cNvSpPr>
            <a:spLocks noGrp="1"/>
          </p:cNvSpPr>
          <p:nvPr>
            <p:ph type="dt" sz="half" idx="10"/>
          </p:nvPr>
        </p:nvSpPr>
        <p:spPr/>
        <p:txBody>
          <a:bodyPr/>
          <a:lstStyle/>
          <a:p>
            <a:fld id="{1D8BD707-D9CF-40AE-B4C6-C98DA3205C09}" type="datetimeFigureOut">
              <a:rPr lang="en-US" smtClean="0"/>
              <a:t>1/21/2021</a:t>
            </a:fld>
            <a:endParaRPr lang="en-US"/>
          </a:p>
        </p:txBody>
      </p:sp>
      <p:sp>
        <p:nvSpPr>
          <p:cNvPr id="1048682" name="Footer Placeholder 4"/>
          <p:cNvSpPr>
            <a:spLocks noGrp="1"/>
          </p:cNvSpPr>
          <p:nvPr>
            <p:ph type="ftr" sz="quarter" idx="11"/>
          </p:nvPr>
        </p:nvSpPr>
        <p:spPr/>
        <p:txBody>
          <a:bodyPr/>
          <a:lstStyle/>
          <a:p>
            <a:endParaRPr lang="en-US"/>
          </a:p>
        </p:txBody>
      </p:sp>
      <p:sp>
        <p:nvSpPr>
          <p:cNvPr id="1048683"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4" name="Title 1"/>
          <p:cNvSpPr>
            <a:spLocks noGrp="1"/>
          </p:cNvSpPr>
          <p:nvPr>
            <p:ph type="title"/>
          </p:nvPr>
        </p:nvSpPr>
        <p:spPr/>
        <p:txBody>
          <a:bodyPr/>
          <a:lstStyle/>
          <a:p>
            <a:r>
              <a:rPr lang="en-US"/>
              <a:t>Click to edit Master title style</a:t>
            </a:r>
          </a:p>
        </p:txBody>
      </p:sp>
      <p:sp>
        <p:nvSpPr>
          <p:cNvPr id="1048685"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6"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7" name="Date Placeholder 4"/>
          <p:cNvSpPr>
            <a:spLocks noGrp="1"/>
          </p:cNvSpPr>
          <p:nvPr>
            <p:ph type="dt" sz="half" idx="10"/>
          </p:nvPr>
        </p:nvSpPr>
        <p:spPr/>
        <p:txBody>
          <a:bodyPr/>
          <a:lstStyle/>
          <a:p>
            <a:fld id="{1D8BD707-D9CF-40AE-B4C6-C98DA3205C09}" type="datetimeFigureOut">
              <a:rPr lang="en-US" smtClean="0"/>
              <a:t>1/21/2021</a:t>
            </a:fld>
            <a:endParaRPr lang="en-US"/>
          </a:p>
        </p:txBody>
      </p:sp>
      <p:sp>
        <p:nvSpPr>
          <p:cNvPr id="1048688" name="Footer Placeholder 5"/>
          <p:cNvSpPr>
            <a:spLocks noGrp="1"/>
          </p:cNvSpPr>
          <p:nvPr>
            <p:ph type="ftr" sz="quarter" idx="11"/>
          </p:nvPr>
        </p:nvSpPr>
        <p:spPr/>
        <p:txBody>
          <a:bodyPr/>
          <a:lstStyle/>
          <a:p>
            <a:endParaRPr lang="en-US"/>
          </a:p>
        </p:txBody>
      </p:sp>
      <p:sp>
        <p:nvSpPr>
          <p:cNvPr id="1048689"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90" name="Title 1"/>
          <p:cNvSpPr>
            <a:spLocks noGrp="1"/>
          </p:cNvSpPr>
          <p:nvPr>
            <p:ph type="title"/>
          </p:nvPr>
        </p:nvSpPr>
        <p:spPr/>
        <p:txBody>
          <a:bodyPr/>
          <a:lstStyle/>
          <a:p>
            <a:r>
              <a:rPr lang="en-US"/>
              <a:t>Click to edit Master title style</a:t>
            </a:r>
          </a:p>
        </p:txBody>
      </p:sp>
      <p:sp>
        <p:nvSpPr>
          <p:cNvPr id="1048691"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2"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3"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4"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5" name="Date Placeholder 6"/>
          <p:cNvSpPr>
            <a:spLocks noGrp="1"/>
          </p:cNvSpPr>
          <p:nvPr>
            <p:ph type="dt" sz="half" idx="10"/>
          </p:nvPr>
        </p:nvSpPr>
        <p:spPr/>
        <p:txBody>
          <a:bodyPr/>
          <a:lstStyle/>
          <a:p>
            <a:fld id="{1D8BD707-D9CF-40AE-B4C6-C98DA3205C09}" type="datetimeFigureOut">
              <a:rPr lang="en-US" smtClean="0"/>
              <a:t>1/21/2021</a:t>
            </a:fld>
            <a:endParaRPr lang="en-US"/>
          </a:p>
        </p:txBody>
      </p:sp>
      <p:sp>
        <p:nvSpPr>
          <p:cNvPr id="1048696" name="Footer Placeholder 7"/>
          <p:cNvSpPr>
            <a:spLocks noGrp="1"/>
          </p:cNvSpPr>
          <p:nvPr>
            <p:ph type="ftr" sz="quarter" idx="11"/>
          </p:nvPr>
        </p:nvSpPr>
        <p:spPr/>
        <p:txBody>
          <a:bodyPr/>
          <a:lstStyle/>
          <a:p>
            <a:endParaRPr lang="en-US"/>
          </a:p>
        </p:txBody>
      </p:sp>
      <p:sp>
        <p:nvSpPr>
          <p:cNvPr id="1048697"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59" name="Title 1"/>
          <p:cNvSpPr>
            <a:spLocks noGrp="1"/>
          </p:cNvSpPr>
          <p:nvPr>
            <p:ph type="title"/>
          </p:nvPr>
        </p:nvSpPr>
        <p:spPr/>
        <p:txBody>
          <a:bodyPr/>
          <a:lstStyle/>
          <a:p>
            <a:r>
              <a:rPr lang="en-US"/>
              <a:t>Click to edit Master title style</a:t>
            </a:r>
          </a:p>
        </p:txBody>
      </p:sp>
      <p:sp>
        <p:nvSpPr>
          <p:cNvPr id="1048660" name="Date Placeholder 2"/>
          <p:cNvSpPr>
            <a:spLocks noGrp="1"/>
          </p:cNvSpPr>
          <p:nvPr>
            <p:ph type="dt" sz="half" idx="10"/>
          </p:nvPr>
        </p:nvSpPr>
        <p:spPr/>
        <p:txBody>
          <a:bodyPr/>
          <a:lstStyle/>
          <a:p>
            <a:fld id="{1D8BD707-D9CF-40AE-B4C6-C98DA3205C09}" type="datetimeFigureOut">
              <a:rPr lang="en-US" smtClean="0"/>
              <a:t>1/21/2021</a:t>
            </a:fld>
            <a:endParaRPr lang="en-US"/>
          </a:p>
        </p:txBody>
      </p:sp>
      <p:sp>
        <p:nvSpPr>
          <p:cNvPr id="1048661" name="Footer Placeholder 3"/>
          <p:cNvSpPr>
            <a:spLocks noGrp="1"/>
          </p:cNvSpPr>
          <p:nvPr>
            <p:ph type="ftr" sz="quarter" idx="11"/>
          </p:nvPr>
        </p:nvSpPr>
        <p:spPr/>
        <p:txBody>
          <a:bodyPr/>
          <a:lstStyle/>
          <a:p>
            <a:endParaRPr lang="en-US"/>
          </a:p>
        </p:txBody>
      </p:sp>
      <p:sp>
        <p:nvSpPr>
          <p:cNvPr id="1048662"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98" name="Date Placeholder 1"/>
          <p:cNvSpPr>
            <a:spLocks noGrp="1"/>
          </p:cNvSpPr>
          <p:nvPr>
            <p:ph type="dt" sz="half" idx="10"/>
          </p:nvPr>
        </p:nvSpPr>
        <p:spPr/>
        <p:txBody>
          <a:bodyPr/>
          <a:lstStyle/>
          <a:p>
            <a:fld id="{1D8BD707-D9CF-40AE-B4C6-C98DA3205C09}" type="datetimeFigureOut">
              <a:rPr lang="en-US" smtClean="0"/>
              <a:t>1/21/2021</a:t>
            </a:fld>
            <a:endParaRPr lang="en-US"/>
          </a:p>
        </p:txBody>
      </p:sp>
      <p:sp>
        <p:nvSpPr>
          <p:cNvPr id="1048699" name="Footer Placeholder 2"/>
          <p:cNvSpPr>
            <a:spLocks noGrp="1"/>
          </p:cNvSpPr>
          <p:nvPr>
            <p:ph type="ftr" sz="quarter" idx="11"/>
          </p:nvPr>
        </p:nvSpPr>
        <p:spPr/>
        <p:txBody>
          <a:bodyPr/>
          <a:lstStyle/>
          <a:p>
            <a:endParaRPr lang="en-US"/>
          </a:p>
        </p:txBody>
      </p:sp>
      <p:sp>
        <p:nvSpPr>
          <p:cNvPr id="1048700"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01"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702"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3"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04" name="Date Placeholder 4"/>
          <p:cNvSpPr>
            <a:spLocks noGrp="1"/>
          </p:cNvSpPr>
          <p:nvPr>
            <p:ph type="dt" sz="half" idx="10"/>
          </p:nvPr>
        </p:nvSpPr>
        <p:spPr/>
        <p:txBody>
          <a:bodyPr/>
          <a:lstStyle/>
          <a:p>
            <a:fld id="{1D8BD707-D9CF-40AE-B4C6-C98DA3205C09}" type="datetimeFigureOut">
              <a:rPr lang="en-US" smtClean="0"/>
              <a:t>1/21/2021</a:t>
            </a:fld>
            <a:endParaRPr lang="en-US"/>
          </a:p>
        </p:txBody>
      </p:sp>
      <p:sp>
        <p:nvSpPr>
          <p:cNvPr id="1048705" name="Footer Placeholder 5"/>
          <p:cNvSpPr>
            <a:spLocks noGrp="1"/>
          </p:cNvSpPr>
          <p:nvPr>
            <p:ph type="ftr" sz="quarter" idx="11"/>
          </p:nvPr>
        </p:nvSpPr>
        <p:spPr/>
        <p:txBody>
          <a:bodyPr/>
          <a:lstStyle/>
          <a:p>
            <a:endParaRPr lang="en-US"/>
          </a:p>
        </p:txBody>
      </p:sp>
      <p:sp>
        <p:nvSpPr>
          <p:cNvPr id="1048706"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68"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669"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70"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1" name="Date Placeholder 4"/>
          <p:cNvSpPr>
            <a:spLocks noGrp="1"/>
          </p:cNvSpPr>
          <p:nvPr>
            <p:ph type="dt" sz="half" idx="10"/>
          </p:nvPr>
        </p:nvSpPr>
        <p:spPr/>
        <p:txBody>
          <a:bodyPr/>
          <a:lstStyle/>
          <a:p>
            <a:fld id="{1D8BD707-D9CF-40AE-B4C6-C98DA3205C09}" type="datetimeFigureOut">
              <a:rPr lang="en-US" smtClean="0"/>
              <a:t>1/21/2021</a:t>
            </a:fld>
            <a:endParaRPr lang="en-US"/>
          </a:p>
        </p:txBody>
      </p:sp>
      <p:sp>
        <p:nvSpPr>
          <p:cNvPr id="1048672" name="Footer Placeholder 5"/>
          <p:cNvSpPr>
            <a:spLocks noGrp="1"/>
          </p:cNvSpPr>
          <p:nvPr>
            <p:ph type="ftr" sz="quarter" idx="11"/>
          </p:nvPr>
        </p:nvSpPr>
        <p:spPr/>
        <p:txBody>
          <a:bodyPr/>
          <a:lstStyle/>
          <a:p>
            <a:endParaRPr lang="en-US"/>
          </a:p>
        </p:txBody>
      </p:sp>
      <p:sp>
        <p:nvSpPr>
          <p:cNvPr id="1048673"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1/21/2021</a:t>
            </a:fld>
            <a:endParaRPr lang="en-US"/>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1.jpeg" /><Relationship Id="rId1" Type="http://schemas.openxmlformats.org/officeDocument/2006/relationships/slideLayout" Target="../slideLayouts/slideLayout2.xml" /><Relationship Id="rId6" Type="http://schemas.openxmlformats.org/officeDocument/2006/relationships/image" Target="../media/image11.png" /><Relationship Id="rId5" Type="http://schemas.openxmlformats.org/officeDocument/2006/relationships/image" Target="../media/image15.png" /><Relationship Id="rId4" Type="http://schemas.openxmlformats.org/officeDocument/2006/relationships/image" Target="../media/image12.jpe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image" Target="../media/image2.jpeg" /><Relationship Id="rId7" Type="http://schemas.openxmlformats.org/officeDocument/2006/relationships/image" Target="../media/image6.jpeg" /><Relationship Id="rId2" Type="http://schemas.openxmlformats.org/officeDocument/2006/relationships/image" Target="../media/image1.jpeg" /><Relationship Id="rId1" Type="http://schemas.openxmlformats.org/officeDocument/2006/relationships/slideLayout" Target="../slideLayouts/slideLayout2.xml" /><Relationship Id="rId6" Type="http://schemas.openxmlformats.org/officeDocument/2006/relationships/image" Target="../media/image5.png" /><Relationship Id="rId5" Type="http://schemas.openxmlformats.org/officeDocument/2006/relationships/image" Target="../media/image4.jpeg" /><Relationship Id="rId4" Type="http://schemas.openxmlformats.org/officeDocument/2006/relationships/image" Target="../media/image3.jpe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eg" /><Relationship Id="rId7" Type="http://schemas.openxmlformats.org/officeDocument/2006/relationships/image" Target="../media/image14.jpeg" /><Relationship Id="rId2" Type="http://schemas.openxmlformats.org/officeDocument/2006/relationships/image" Target="../media/image1.jpeg" /><Relationship Id="rId1" Type="http://schemas.openxmlformats.org/officeDocument/2006/relationships/slideLayout" Target="../slideLayouts/slideLayout2.xml" /><Relationship Id="rId6" Type="http://schemas.openxmlformats.org/officeDocument/2006/relationships/image" Target="../media/image13.png" /><Relationship Id="rId5" Type="http://schemas.openxmlformats.org/officeDocument/2006/relationships/image" Target="../media/image12.jpeg" /><Relationship Id="rId4" Type="http://schemas.openxmlformats.org/officeDocument/2006/relationships/image" Target="../media/image11.png" /></Relationships>
</file>

<file path=ppt/slides/_rels/slide9.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8.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p:txBody>
          <a:bodyPr>
            <a:normAutofit/>
          </a:bodyPr>
          <a:lstStyle/>
          <a:p>
            <a:r>
              <a:rPr lang="en-US" altLang="zh-CN" dirty="0">
                <a:solidFill>
                  <a:schemeClr val="accent3"/>
                </a:solidFill>
                <a:latin typeface="Verdana" panose="020B0604030504040204" pitchFamily="34" charset="0"/>
                <a:ea typeface="Verdana" panose="020B0604030504040204" pitchFamily="34" charset="0"/>
              </a:rPr>
              <a:t>BrandShoes </a:t>
            </a:r>
            <a:br>
              <a:rPr lang="en-US" dirty="0">
                <a:solidFill>
                  <a:schemeClr val="accent3"/>
                </a:solidFill>
                <a:latin typeface="Verdana" panose="020B0604030504040204" pitchFamily="34" charset="0"/>
                <a:ea typeface="Verdana" panose="020B0604030504040204" pitchFamily="34" charset="0"/>
              </a:rPr>
            </a:br>
            <a:r>
              <a:rPr lang="en-US" dirty="0">
                <a:solidFill>
                  <a:schemeClr val="accent3"/>
                </a:solidFill>
                <a:latin typeface="Verdana" panose="020B0604030504040204" pitchFamily="34" charset="0"/>
                <a:ea typeface="Verdana" panose="020B0604030504040204" pitchFamily="34" charset="0"/>
              </a:rPr>
              <a:t> </a:t>
            </a:r>
            <a:r>
              <a:rPr lang="en-US" sz="1800" dirty="0">
                <a:solidFill>
                  <a:schemeClr val="accent3"/>
                </a:solidFill>
                <a:latin typeface="Verdana" panose="020B0604030504040204" pitchFamily="34" charset="0"/>
                <a:ea typeface="Verdana" panose="020B0604030504040204" pitchFamily="34" charset="0"/>
              </a:rPr>
              <a:t>				</a:t>
            </a:r>
            <a:r>
              <a:rPr lang="en-US" altLang="zh-CN" sz="1800" dirty="0">
                <a:solidFill>
                  <a:schemeClr val="accent3"/>
                </a:solidFill>
                <a:latin typeface="Verdana" panose="020B0604030504040204" pitchFamily="34" charset="0"/>
                <a:ea typeface="Verdana" panose="020B0604030504040204" pitchFamily="34" charset="0"/>
              </a:rPr>
              <a:t> Style that make fashion </a:t>
            </a:r>
            <a:endParaRPr lang="zh-CN" altLang="en-US"/>
          </a:p>
        </p:txBody>
      </p:sp>
      <p:sp>
        <p:nvSpPr>
          <p:cNvPr id="2" name="Subtitle 1">
            <a:extLst>
              <a:ext uri="{FF2B5EF4-FFF2-40B4-BE49-F238E27FC236}">
                <a16:creationId xmlns:a16="http://schemas.microsoft.com/office/drawing/2014/main" id="{7DDDC89B-6900-0A4E-ACB6-758587EEA47E}"/>
              </a:ext>
            </a:extLst>
          </p:cNvPr>
          <p:cNvSpPr>
            <a:spLocks noGrp="1"/>
          </p:cNvSpPr>
          <p:nvPr>
            <p:ph type="subTitle" idx="1"/>
          </p:nvPr>
        </p:nvSpPr>
        <p:spPr>
          <a:xfrm>
            <a:off x="2088016" y="499621"/>
            <a:ext cx="4967968" cy="687829"/>
          </a:xfrm>
        </p:spPr>
        <p:txBody>
          <a:bodyPr>
            <a:normAutofit fontScale="77500" lnSpcReduction="20000"/>
          </a:bodyPr>
          <a:lstStyle/>
          <a:p>
            <a:r>
              <a:rPr lang="en-US" altLang="zh-CN">
                <a:solidFill>
                  <a:schemeClr val="tx1"/>
                </a:solidFill>
              </a:rPr>
              <a:t>Module-2</a:t>
            </a:r>
          </a:p>
          <a:p>
            <a:r>
              <a:rPr lang="en-US" altLang="zh-CN">
                <a:solidFill>
                  <a:schemeClr val="tx1"/>
                </a:solidFill>
              </a:rPr>
              <a:t>Assignment-1</a:t>
            </a:r>
          </a:p>
        </p:txBody>
      </p:sp>
      <p:sp>
        <p:nvSpPr>
          <p:cNvPr id="1048587" name="TextBox 3"/>
          <p:cNvSpPr txBox="1"/>
          <p:nvPr/>
        </p:nvSpPr>
        <p:spPr>
          <a:xfrm>
            <a:off x="6400800" y="5486400"/>
            <a:ext cx="2133600" cy="646331"/>
          </a:xfrm>
          <a:prstGeom prst="rect">
            <a:avLst/>
          </a:prstGeom>
          <a:noFill/>
        </p:spPr>
        <p:txBody>
          <a:bodyPr wrap="square" rtlCol="0">
            <a:spAutoFit/>
          </a:bodyPr>
          <a:lstStyle/>
          <a:p>
            <a:r>
              <a:rPr lang="en-US" b="1" dirty="0"/>
              <a:t>Presentation by:</a:t>
            </a:r>
          </a:p>
          <a:p>
            <a:r>
              <a:rPr lang="en-US" altLang="zh-CN" dirty="0" err="1"/>
              <a:t>Manjesh M </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a:xfrm>
            <a:off x="434205" y="103123"/>
            <a:ext cx="8229600" cy="1143000"/>
          </a:xfrm>
        </p:spPr>
        <p:txBody>
          <a:bodyPr>
            <a:normAutofit fontScale="90000"/>
          </a:bodyPr>
          <a:lstStyle/>
          <a:p>
            <a:r>
              <a:rPr lang="en-US" dirty="0"/>
              <a:t>Identifying Relations between Objects</a:t>
            </a:r>
          </a:p>
        </p:txBody>
      </p:sp>
      <p:sp>
        <p:nvSpPr>
          <p:cNvPr id="1048627" name="Flowchart: Process 3"/>
          <p:cNvSpPr/>
          <p:nvPr/>
        </p:nvSpPr>
        <p:spPr>
          <a:xfrm>
            <a:off x="304801" y="1837730"/>
            <a:ext cx="1882004" cy="1972270"/>
          </a:xfrm>
          <a:prstGeom prst="flowChartProcess">
            <a:avLst/>
          </a:prstGeom>
          <a:solidFill>
            <a:schemeClr val="accent6">
              <a:lumMod val="20000"/>
              <a:lumOff val="8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28" name="TextBox 6"/>
          <p:cNvSpPr txBox="1"/>
          <p:nvPr/>
        </p:nvSpPr>
        <p:spPr>
          <a:xfrm>
            <a:off x="371567" y="1837730"/>
            <a:ext cx="1657350" cy="369332"/>
          </a:xfrm>
          <a:prstGeom prst="rect">
            <a:avLst/>
          </a:prstGeom>
          <a:noFill/>
        </p:spPr>
        <p:txBody>
          <a:bodyPr wrap="square" rtlCol="0">
            <a:spAutoFit/>
          </a:bodyPr>
          <a:lstStyle/>
          <a:p>
            <a:pPr algn="ctr"/>
            <a:r>
              <a:rPr lang="en-US" b="1" dirty="0"/>
              <a:t>Catalog</a:t>
            </a:r>
          </a:p>
        </p:txBody>
      </p:sp>
      <p:sp>
        <p:nvSpPr>
          <p:cNvPr id="1048629" name="TextBox 8"/>
          <p:cNvSpPr txBox="1"/>
          <p:nvPr/>
        </p:nvSpPr>
        <p:spPr>
          <a:xfrm>
            <a:off x="329430" y="3200399"/>
            <a:ext cx="1638300" cy="497840"/>
          </a:xfrm>
          <a:prstGeom prst="rect">
            <a:avLst/>
          </a:prstGeom>
          <a:noFill/>
        </p:spPr>
        <p:txBody>
          <a:bodyPr wrap="square" rtlCol="0">
            <a:spAutoFit/>
          </a:bodyPr>
          <a:lstStyle/>
          <a:p>
            <a:r>
              <a:rPr lang="en-US" sz="1400" dirty="0"/>
              <a:t>Add a </a:t>
            </a:r>
            <a:r>
              <a:rPr lang="en-US" altLang="zh-CN" sz="1400" dirty="0"/>
              <a:t>Shoe</a:t>
            </a:r>
            <a:endParaRPr lang="zh-CN" altLang="en-US"/>
          </a:p>
          <a:p>
            <a:r>
              <a:rPr lang="en-US" sz="1400" dirty="0"/>
              <a:t>Remove a </a:t>
            </a:r>
            <a:r>
              <a:rPr lang="en-US" altLang="zh-CN" sz="1400" dirty="0"/>
              <a:t>Shoe</a:t>
            </a:r>
            <a:endParaRPr lang="zh-CN" altLang="en-US"/>
          </a:p>
        </p:txBody>
      </p:sp>
      <p:pic>
        <p:nvPicPr>
          <p:cNvPr id="2097170" name="Picture 4" descr="C:\Users\Welcome\Desktop\download.jpg"/>
          <p:cNvPicPr>
            <a:picLocks noGrp="1" noChangeAspect="1" noChangeArrowheads="1"/>
          </p:cNvPicPr>
          <p:nvPr>
            <p:ph idx="1"/>
          </p:nvPr>
        </p:nvPicPr>
        <p:blipFill rotWithShape="1">
          <a:blip r:embed="rId2"/>
          <a:srcRect l="10369" b="9671"/>
          <a:stretch>
            <a:fillRect/>
          </a:stretch>
        </p:blipFill>
        <p:spPr bwMode="auto">
          <a:xfrm>
            <a:off x="1066800" y="2276897"/>
            <a:ext cx="1058717" cy="771104"/>
          </a:xfrm>
          <a:prstGeom prst="rect">
            <a:avLst/>
          </a:prstGeom>
          <a:noFill/>
        </p:spPr>
      </p:pic>
      <p:sp>
        <p:nvSpPr>
          <p:cNvPr id="1048630" name="Flowchart: Process 23"/>
          <p:cNvSpPr/>
          <p:nvPr/>
        </p:nvSpPr>
        <p:spPr>
          <a:xfrm>
            <a:off x="2810692" y="1653064"/>
            <a:ext cx="2343151" cy="2614136"/>
          </a:xfrm>
          <a:prstGeom prst="flowChartProcess">
            <a:avLst/>
          </a:prstGeom>
          <a:solidFill>
            <a:schemeClr val="accent6">
              <a:lumMod val="20000"/>
              <a:lumOff val="8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97171" name="Picture 7"/>
          <p:cNvPicPr>
            <a:picLocks noChangeAspect="1" noChangeArrowheads="1"/>
          </p:cNvPicPr>
          <p:nvPr/>
        </p:nvPicPr>
        <p:blipFill>
          <a:blip r:embed="rId3" cstate="print"/>
          <a:srcRect t="1260" b="1260"/>
          <a:stretch>
            <a:fillRect/>
          </a:stretch>
        </p:blipFill>
        <p:spPr bwMode="auto">
          <a:xfrm>
            <a:off x="4052169" y="2082333"/>
            <a:ext cx="993672" cy="708310"/>
          </a:xfrm>
          <a:prstGeom prst="rect">
            <a:avLst/>
          </a:prstGeom>
          <a:noFill/>
        </p:spPr>
      </p:pic>
      <p:sp>
        <p:nvSpPr>
          <p:cNvPr id="1048631" name="TextBox 25"/>
          <p:cNvSpPr txBox="1"/>
          <p:nvPr/>
        </p:nvSpPr>
        <p:spPr>
          <a:xfrm>
            <a:off x="2858317" y="2085380"/>
            <a:ext cx="1624013" cy="1107441"/>
          </a:xfrm>
          <a:prstGeom prst="rect">
            <a:avLst/>
          </a:prstGeom>
          <a:noFill/>
        </p:spPr>
        <p:txBody>
          <a:bodyPr wrap="square" rtlCol="0">
            <a:spAutoFit/>
          </a:bodyPr>
          <a:lstStyle/>
          <a:p>
            <a:r>
              <a:rPr lang="en-US" altLang="zh-CN" sz="1400" dirty="0"/>
              <a:t>Shoe</a:t>
            </a:r>
            <a:r>
              <a:rPr lang="en-US" sz="1400" dirty="0"/>
              <a:t> id</a:t>
            </a:r>
            <a:endParaRPr lang="zh-CN" altLang="en-US"/>
          </a:p>
          <a:p>
            <a:r>
              <a:rPr lang="en-US" sz="1400" dirty="0"/>
              <a:t>Price</a:t>
            </a:r>
          </a:p>
          <a:p>
            <a:r>
              <a:rPr lang="en-US" altLang="zh-CN" sz="1400" dirty="0"/>
              <a:t>Brand </a:t>
            </a:r>
            <a:endParaRPr lang="zh-CN" altLang="en-US"/>
          </a:p>
          <a:p>
            <a:r>
              <a:rPr lang="en-US" sz="1400" dirty="0"/>
              <a:t>Description</a:t>
            </a:r>
          </a:p>
          <a:p>
            <a:r>
              <a:rPr lang="en-US" sz="1400" dirty="0"/>
              <a:t>Quantity in Stock</a:t>
            </a:r>
          </a:p>
        </p:txBody>
      </p:sp>
      <p:sp>
        <p:nvSpPr>
          <p:cNvPr id="1048632" name="TextBox 26"/>
          <p:cNvSpPr txBox="1"/>
          <p:nvPr/>
        </p:nvSpPr>
        <p:spPr>
          <a:xfrm>
            <a:off x="2761525" y="1662241"/>
            <a:ext cx="2514600" cy="369332"/>
          </a:xfrm>
          <a:prstGeom prst="rect">
            <a:avLst/>
          </a:prstGeom>
          <a:noFill/>
        </p:spPr>
        <p:txBody>
          <a:bodyPr wrap="square" rtlCol="0">
            <a:spAutoFit/>
          </a:bodyPr>
          <a:lstStyle/>
          <a:p>
            <a:pPr algn="ctr"/>
            <a:r>
              <a:rPr lang="en-US" altLang="zh-CN" sz="1800" dirty="0"/>
              <a:t>Shoe</a:t>
            </a:r>
            <a:endParaRPr lang="en-US" b="1" dirty="0"/>
          </a:p>
        </p:txBody>
      </p:sp>
      <p:sp>
        <p:nvSpPr>
          <p:cNvPr id="1048633" name="TextBox 28"/>
          <p:cNvSpPr txBox="1"/>
          <p:nvPr/>
        </p:nvSpPr>
        <p:spPr>
          <a:xfrm>
            <a:off x="2858317" y="3403192"/>
            <a:ext cx="2295526" cy="967741"/>
          </a:xfrm>
          <a:prstGeom prst="rect">
            <a:avLst/>
          </a:prstGeom>
          <a:noFill/>
        </p:spPr>
        <p:txBody>
          <a:bodyPr wrap="square" rtlCol="0">
            <a:spAutoFit/>
          </a:bodyPr>
          <a:lstStyle/>
          <a:p>
            <a:r>
              <a:rPr lang="en-US" sz="1400" dirty="0"/>
              <a:t>Add Stock</a:t>
            </a:r>
          </a:p>
          <a:p>
            <a:r>
              <a:rPr lang="en-US" sz="1400" dirty="0"/>
              <a:t>Remove Stock</a:t>
            </a:r>
          </a:p>
          <a:p>
            <a:r>
              <a:rPr lang="en-US" sz="1400" dirty="0"/>
              <a:t>Display</a:t>
            </a:r>
            <a:r>
              <a:rPr lang="en-US" altLang="zh-CN" sz="1400" dirty="0"/>
              <a:t> Shoe</a:t>
            </a:r>
            <a:r>
              <a:rPr lang="en-US" sz="1400" dirty="0"/>
              <a:t> Information</a:t>
            </a:r>
            <a:endParaRPr lang="zh-CN" altLang="en-US"/>
          </a:p>
          <a:p>
            <a:endParaRPr lang="en-US" dirty="0"/>
          </a:p>
        </p:txBody>
      </p:sp>
      <p:cxnSp>
        <p:nvCxnSpPr>
          <p:cNvPr id="3145734" name="Straight Connector 38"/>
          <p:cNvCxnSpPr>
            <a:cxnSpLocks/>
          </p:cNvCxnSpPr>
          <p:nvPr/>
        </p:nvCxnSpPr>
        <p:spPr>
          <a:xfrm>
            <a:off x="2810692" y="3352800"/>
            <a:ext cx="2343151" cy="0"/>
          </a:xfrm>
          <a:prstGeom prst="line">
            <a:avLst/>
          </a:prstGeom>
        </p:spPr>
        <p:style>
          <a:lnRef idx="1">
            <a:schemeClr val="accent1"/>
          </a:lnRef>
          <a:fillRef idx="0">
            <a:schemeClr val="accent1"/>
          </a:fillRef>
          <a:effectRef idx="0">
            <a:schemeClr val="accent1"/>
          </a:effectRef>
          <a:fontRef idx="minor">
            <a:schemeClr val="tx1"/>
          </a:fontRef>
        </p:style>
      </p:cxnSp>
      <p:sp>
        <p:nvSpPr>
          <p:cNvPr id="1048634" name="TextBox 40"/>
          <p:cNvSpPr txBox="1"/>
          <p:nvPr/>
        </p:nvSpPr>
        <p:spPr>
          <a:xfrm>
            <a:off x="290095" y="2207061"/>
            <a:ext cx="1113023" cy="358140"/>
          </a:xfrm>
          <a:prstGeom prst="rect">
            <a:avLst/>
          </a:prstGeom>
          <a:noFill/>
        </p:spPr>
        <p:txBody>
          <a:bodyPr wrap="square" rtlCol="0">
            <a:spAutoFit/>
          </a:bodyPr>
          <a:lstStyle/>
          <a:p>
            <a:r>
              <a:rPr lang="en-US" altLang="zh-CN" dirty="0"/>
              <a:t>Shoes</a:t>
            </a:r>
            <a:endParaRPr lang="zh-CN" altLang="en-US"/>
          </a:p>
        </p:txBody>
      </p:sp>
      <p:sp>
        <p:nvSpPr>
          <p:cNvPr id="1048635" name="Flowchart: Process 43"/>
          <p:cNvSpPr/>
          <p:nvPr/>
        </p:nvSpPr>
        <p:spPr>
          <a:xfrm>
            <a:off x="5676182" y="1628776"/>
            <a:ext cx="3124200" cy="2564330"/>
          </a:xfrm>
          <a:prstGeom prst="flowChartProcess">
            <a:avLst/>
          </a:prstGeom>
          <a:solidFill>
            <a:schemeClr val="accent6">
              <a:lumMod val="20000"/>
              <a:lumOff val="8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36" name="TextBox 44"/>
          <p:cNvSpPr txBox="1"/>
          <p:nvPr/>
        </p:nvSpPr>
        <p:spPr>
          <a:xfrm>
            <a:off x="5732514" y="1891695"/>
            <a:ext cx="1914525" cy="1374140"/>
          </a:xfrm>
          <a:prstGeom prst="rect">
            <a:avLst/>
          </a:prstGeom>
          <a:noFill/>
        </p:spPr>
        <p:txBody>
          <a:bodyPr wrap="square" rtlCol="0">
            <a:spAutoFit/>
          </a:bodyPr>
          <a:lstStyle/>
          <a:p>
            <a:r>
              <a:rPr lang="en-US" sz="1400" dirty="0"/>
              <a:t>Order id</a:t>
            </a:r>
          </a:p>
          <a:p>
            <a:r>
              <a:rPr lang="en-US" sz="1400" dirty="0"/>
              <a:t>Total Price</a:t>
            </a:r>
          </a:p>
          <a:p>
            <a:r>
              <a:rPr lang="en-US" sz="1400" dirty="0"/>
              <a:t>Status</a:t>
            </a:r>
          </a:p>
          <a:p>
            <a:r>
              <a:rPr lang="en-US" sz="1400" dirty="0"/>
              <a:t>*</a:t>
            </a:r>
            <a:r>
              <a:rPr lang="en-US" altLang="zh-CN" sz="1400" dirty="0"/>
              <a:t>Shoe</a:t>
            </a:r>
            <a:r>
              <a:rPr lang="en-US" sz="1400" dirty="0"/>
              <a:t>(s)</a:t>
            </a:r>
            <a:endParaRPr lang="zh-CN" altLang="en-US"/>
          </a:p>
          <a:p>
            <a:r>
              <a:rPr lang="en-US" sz="1400" dirty="0"/>
              <a:t>*Form if payment</a:t>
            </a:r>
          </a:p>
          <a:p>
            <a:endParaRPr lang="en-US" dirty="0"/>
          </a:p>
        </p:txBody>
      </p:sp>
      <p:sp>
        <p:nvSpPr>
          <p:cNvPr id="1048637" name="TextBox 45"/>
          <p:cNvSpPr txBox="1"/>
          <p:nvPr/>
        </p:nvSpPr>
        <p:spPr>
          <a:xfrm>
            <a:off x="5827764" y="1615708"/>
            <a:ext cx="2514600" cy="369332"/>
          </a:xfrm>
          <a:prstGeom prst="rect">
            <a:avLst/>
          </a:prstGeom>
          <a:noFill/>
        </p:spPr>
        <p:txBody>
          <a:bodyPr wrap="square" rtlCol="0">
            <a:spAutoFit/>
          </a:bodyPr>
          <a:lstStyle/>
          <a:p>
            <a:pPr algn="ctr"/>
            <a:r>
              <a:rPr lang="en-US" b="1" dirty="0"/>
              <a:t>Order</a:t>
            </a:r>
          </a:p>
        </p:txBody>
      </p:sp>
      <p:cxnSp>
        <p:nvCxnSpPr>
          <p:cNvPr id="3145735" name="Straight Connector 46"/>
          <p:cNvCxnSpPr>
            <a:cxnSpLocks/>
          </p:cNvCxnSpPr>
          <p:nvPr/>
        </p:nvCxnSpPr>
        <p:spPr>
          <a:xfrm>
            <a:off x="5676182" y="3099465"/>
            <a:ext cx="3124200" cy="0"/>
          </a:xfrm>
          <a:prstGeom prst="line">
            <a:avLst/>
          </a:prstGeom>
        </p:spPr>
        <p:style>
          <a:lnRef idx="1">
            <a:schemeClr val="accent1"/>
          </a:lnRef>
          <a:fillRef idx="0">
            <a:schemeClr val="accent1"/>
          </a:fillRef>
          <a:effectRef idx="0">
            <a:schemeClr val="accent1"/>
          </a:effectRef>
          <a:fontRef idx="minor">
            <a:schemeClr val="tx1"/>
          </a:fontRef>
        </p:style>
      </p:cxnSp>
      <p:sp>
        <p:nvSpPr>
          <p:cNvPr id="1048638" name="TextBox 47"/>
          <p:cNvSpPr txBox="1"/>
          <p:nvPr/>
        </p:nvSpPr>
        <p:spPr>
          <a:xfrm>
            <a:off x="5782442" y="3170865"/>
            <a:ext cx="2695575" cy="1170941"/>
          </a:xfrm>
          <a:prstGeom prst="rect">
            <a:avLst/>
          </a:prstGeom>
          <a:noFill/>
        </p:spPr>
        <p:txBody>
          <a:bodyPr wrap="square" rtlCol="0">
            <a:spAutoFit/>
          </a:bodyPr>
          <a:lstStyle/>
          <a:p>
            <a:r>
              <a:rPr lang="en-US" sz="1400" dirty="0"/>
              <a:t>Add </a:t>
            </a:r>
            <a:r>
              <a:rPr lang="en-US" altLang="zh-CN" sz="1400" dirty="0"/>
              <a:t>Shoe</a:t>
            </a:r>
            <a:r>
              <a:rPr lang="en-US" sz="1400" dirty="0"/>
              <a:t> to order</a:t>
            </a:r>
            <a:endParaRPr lang="zh-CN" altLang="en-US"/>
          </a:p>
          <a:p>
            <a:r>
              <a:rPr lang="en-US" sz="1400" dirty="0"/>
              <a:t>Remove </a:t>
            </a:r>
            <a:r>
              <a:rPr lang="en-US" altLang="zh-CN" sz="1400" dirty="0"/>
              <a:t>Shoe</a:t>
            </a:r>
            <a:r>
              <a:rPr lang="en-US" sz="1400" dirty="0"/>
              <a:t> from order</a:t>
            </a:r>
            <a:endParaRPr lang="zh-CN" altLang="en-US"/>
          </a:p>
          <a:p>
            <a:r>
              <a:rPr lang="en-US" sz="1400" dirty="0"/>
              <a:t>Submit order</a:t>
            </a:r>
          </a:p>
          <a:p>
            <a:r>
              <a:rPr lang="en-US" sz="1400" dirty="0"/>
              <a:t>Put order on Hold</a:t>
            </a:r>
          </a:p>
          <a:p>
            <a:endParaRPr lang="en-US" dirty="0"/>
          </a:p>
        </p:txBody>
      </p:sp>
      <p:pic>
        <p:nvPicPr>
          <p:cNvPr id="2097172" name="Picture 4" descr="Purchase Order Stock Photos And Images - 123RF"/>
          <p:cNvPicPr>
            <a:picLocks noChangeAspect="1" noChangeArrowheads="1"/>
          </p:cNvPicPr>
          <p:nvPr/>
        </p:nvPicPr>
        <p:blipFill>
          <a:blip r:embed="rId4" cstate="print"/>
          <a:srcRect/>
          <a:stretch>
            <a:fillRect/>
          </a:stretch>
        </p:blipFill>
        <p:spPr bwMode="auto">
          <a:xfrm>
            <a:off x="7361288" y="2006471"/>
            <a:ext cx="1143000" cy="764145"/>
          </a:xfrm>
          <a:prstGeom prst="rect">
            <a:avLst/>
          </a:prstGeom>
          <a:noFill/>
        </p:spPr>
      </p:pic>
      <p:cxnSp>
        <p:nvCxnSpPr>
          <p:cNvPr id="3145736" name="Elbow Connector 54"/>
          <p:cNvCxnSpPr>
            <a:cxnSpLocks/>
            <a:stCxn id="1048636" idx="1"/>
          </p:cNvCxnSpPr>
          <p:nvPr/>
        </p:nvCxnSpPr>
        <p:spPr>
          <a:xfrm rot="10800000">
            <a:off x="4800600" y="1837730"/>
            <a:ext cx="931914" cy="7772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639" name="Flowchart: Process 56"/>
          <p:cNvSpPr/>
          <p:nvPr/>
        </p:nvSpPr>
        <p:spPr>
          <a:xfrm>
            <a:off x="2799631" y="4317960"/>
            <a:ext cx="2343151" cy="1826575"/>
          </a:xfrm>
          <a:prstGeom prst="flowChartProcess">
            <a:avLst/>
          </a:prstGeom>
          <a:solidFill>
            <a:schemeClr val="accent6">
              <a:lumMod val="20000"/>
              <a:lumOff val="8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40" name="TextBox 58"/>
          <p:cNvSpPr txBox="1"/>
          <p:nvPr/>
        </p:nvSpPr>
        <p:spPr>
          <a:xfrm>
            <a:off x="2855245" y="4634718"/>
            <a:ext cx="1624013" cy="967740"/>
          </a:xfrm>
          <a:prstGeom prst="rect">
            <a:avLst/>
          </a:prstGeom>
          <a:noFill/>
        </p:spPr>
        <p:txBody>
          <a:bodyPr wrap="square" rtlCol="0">
            <a:spAutoFit/>
          </a:bodyPr>
          <a:lstStyle/>
          <a:p>
            <a:r>
              <a:rPr lang="en-US" sz="1400" dirty="0"/>
              <a:t>Check No.</a:t>
            </a:r>
          </a:p>
          <a:p>
            <a:r>
              <a:rPr lang="en-US" sz="1400" dirty="0"/>
              <a:t>Debit Card No.</a:t>
            </a:r>
          </a:p>
          <a:p>
            <a:r>
              <a:rPr lang="en-US" sz="1400" dirty="0"/>
              <a:t>Expiration Date</a:t>
            </a:r>
          </a:p>
          <a:p>
            <a:endParaRPr lang="en-US" dirty="0"/>
          </a:p>
        </p:txBody>
      </p:sp>
      <p:sp>
        <p:nvSpPr>
          <p:cNvPr id="1048641" name="TextBox 59"/>
          <p:cNvSpPr txBox="1"/>
          <p:nvPr/>
        </p:nvSpPr>
        <p:spPr>
          <a:xfrm>
            <a:off x="2266858" y="4273033"/>
            <a:ext cx="3366140" cy="369332"/>
          </a:xfrm>
          <a:prstGeom prst="rect">
            <a:avLst/>
          </a:prstGeom>
          <a:noFill/>
        </p:spPr>
        <p:txBody>
          <a:bodyPr wrap="square" rtlCol="0">
            <a:spAutoFit/>
          </a:bodyPr>
          <a:lstStyle/>
          <a:p>
            <a:pPr algn="ctr"/>
            <a:r>
              <a:rPr lang="en-US" b="1" dirty="0"/>
              <a:t>Form of Payment</a:t>
            </a:r>
          </a:p>
        </p:txBody>
      </p:sp>
      <p:sp>
        <p:nvSpPr>
          <p:cNvPr id="1048642" name="TextBox 60"/>
          <p:cNvSpPr txBox="1"/>
          <p:nvPr/>
        </p:nvSpPr>
        <p:spPr>
          <a:xfrm>
            <a:off x="2823443" y="5606924"/>
            <a:ext cx="2295526" cy="523220"/>
          </a:xfrm>
          <a:prstGeom prst="rect">
            <a:avLst/>
          </a:prstGeom>
          <a:noFill/>
        </p:spPr>
        <p:txBody>
          <a:bodyPr wrap="square" rtlCol="0">
            <a:spAutoFit/>
          </a:bodyPr>
          <a:lstStyle/>
          <a:p>
            <a:r>
              <a:rPr lang="en-US" sz="1400" dirty="0"/>
              <a:t>Display Debit Card No.</a:t>
            </a:r>
            <a:endParaRPr lang="en-US" dirty="0"/>
          </a:p>
          <a:p>
            <a:r>
              <a:rPr lang="en-US" sz="1400" dirty="0"/>
              <a:t>Verify Payment</a:t>
            </a:r>
          </a:p>
        </p:txBody>
      </p:sp>
      <p:cxnSp>
        <p:nvCxnSpPr>
          <p:cNvPr id="3145737" name="Straight Connector 61"/>
          <p:cNvCxnSpPr>
            <a:cxnSpLocks/>
          </p:cNvCxnSpPr>
          <p:nvPr/>
        </p:nvCxnSpPr>
        <p:spPr>
          <a:xfrm>
            <a:off x="2809156" y="5562600"/>
            <a:ext cx="2343151" cy="0"/>
          </a:xfrm>
          <a:prstGeom prst="line">
            <a:avLst/>
          </a:prstGeom>
        </p:spPr>
        <p:style>
          <a:lnRef idx="1">
            <a:schemeClr val="accent1"/>
          </a:lnRef>
          <a:fillRef idx="0">
            <a:schemeClr val="accent1"/>
          </a:fillRef>
          <a:effectRef idx="0">
            <a:schemeClr val="accent1"/>
          </a:effectRef>
          <a:fontRef idx="minor">
            <a:schemeClr val="tx1"/>
          </a:fontRef>
        </p:style>
      </p:cxnSp>
      <p:pic>
        <p:nvPicPr>
          <p:cNvPr id="2097173" name="Picture 6" descr="Power Pay"/>
          <p:cNvPicPr>
            <a:picLocks noChangeAspect="1" noChangeArrowheads="1"/>
          </p:cNvPicPr>
          <p:nvPr/>
        </p:nvPicPr>
        <p:blipFill>
          <a:blip r:embed="rId5" cstate="print"/>
          <a:srcRect/>
          <a:stretch>
            <a:fillRect/>
          </a:stretch>
        </p:blipFill>
        <p:spPr bwMode="auto">
          <a:xfrm>
            <a:off x="4196928" y="4664872"/>
            <a:ext cx="867107" cy="812228"/>
          </a:xfrm>
          <a:prstGeom prst="rect">
            <a:avLst/>
          </a:prstGeom>
          <a:noFill/>
        </p:spPr>
      </p:pic>
      <p:cxnSp>
        <p:nvCxnSpPr>
          <p:cNvPr id="3145738" name="Elbow Connector 64"/>
          <p:cNvCxnSpPr>
            <a:cxnSpLocks/>
            <a:stCxn id="1048635" idx="1"/>
            <a:endCxn id="1048641" idx="3"/>
          </p:cNvCxnSpPr>
          <p:nvPr/>
        </p:nvCxnSpPr>
        <p:spPr>
          <a:xfrm rot="10800000" flipV="1">
            <a:off x="5236496" y="2910940"/>
            <a:ext cx="439687" cy="15572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39" name="Elbow Connector 67"/>
          <p:cNvCxnSpPr>
            <a:cxnSpLocks/>
            <a:stCxn id="1048634" idx="3"/>
          </p:cNvCxnSpPr>
          <p:nvPr/>
        </p:nvCxnSpPr>
        <p:spPr>
          <a:xfrm flipV="1">
            <a:off x="1028519" y="1837730"/>
            <a:ext cx="2476681" cy="37379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643" name="Flowchart: Process 68"/>
          <p:cNvSpPr/>
          <p:nvPr/>
        </p:nvSpPr>
        <p:spPr>
          <a:xfrm>
            <a:off x="5980981" y="4267483"/>
            <a:ext cx="2343151" cy="2364819"/>
          </a:xfrm>
          <a:prstGeom prst="flowChartProcess">
            <a:avLst/>
          </a:prstGeom>
          <a:solidFill>
            <a:schemeClr val="accent6">
              <a:lumMod val="20000"/>
              <a:lumOff val="8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44" name="TextBox 70"/>
          <p:cNvSpPr txBox="1"/>
          <p:nvPr/>
        </p:nvSpPr>
        <p:spPr>
          <a:xfrm>
            <a:off x="6028606" y="4699799"/>
            <a:ext cx="1624013" cy="1577341"/>
          </a:xfrm>
          <a:prstGeom prst="rect">
            <a:avLst/>
          </a:prstGeom>
          <a:noFill/>
        </p:spPr>
        <p:txBody>
          <a:bodyPr wrap="square" rtlCol="0">
            <a:spAutoFit/>
          </a:bodyPr>
          <a:lstStyle/>
          <a:p>
            <a:r>
              <a:rPr lang="en-US" sz="1400" dirty="0"/>
              <a:t>Customer id</a:t>
            </a:r>
          </a:p>
          <a:p>
            <a:r>
              <a:rPr lang="en-US" sz="1400" dirty="0"/>
              <a:t>Name</a:t>
            </a:r>
          </a:p>
          <a:p>
            <a:r>
              <a:rPr lang="en-US" sz="1400" dirty="0"/>
              <a:t>Address</a:t>
            </a:r>
          </a:p>
          <a:p>
            <a:r>
              <a:rPr lang="en-US" sz="1400" dirty="0"/>
              <a:t>Phone No.</a:t>
            </a:r>
          </a:p>
          <a:p>
            <a:r>
              <a:rPr lang="en-US" sz="1400" dirty="0"/>
              <a:t>Email Address</a:t>
            </a:r>
          </a:p>
          <a:p>
            <a:r>
              <a:rPr lang="en-US" sz="1400" dirty="0"/>
              <a:t>Order</a:t>
            </a:r>
          </a:p>
          <a:p>
            <a:endParaRPr lang="en-US" dirty="0"/>
          </a:p>
        </p:txBody>
      </p:sp>
      <p:sp>
        <p:nvSpPr>
          <p:cNvPr id="1048645" name="TextBox 71"/>
          <p:cNvSpPr txBox="1"/>
          <p:nvPr/>
        </p:nvSpPr>
        <p:spPr>
          <a:xfrm>
            <a:off x="5895256" y="4231365"/>
            <a:ext cx="2514600" cy="369332"/>
          </a:xfrm>
          <a:prstGeom prst="rect">
            <a:avLst/>
          </a:prstGeom>
          <a:noFill/>
        </p:spPr>
        <p:txBody>
          <a:bodyPr wrap="square" rtlCol="0">
            <a:spAutoFit/>
          </a:bodyPr>
          <a:lstStyle/>
          <a:p>
            <a:pPr algn="ctr"/>
            <a:r>
              <a:rPr lang="en-US" b="1" dirty="0"/>
              <a:t>Customer</a:t>
            </a:r>
          </a:p>
        </p:txBody>
      </p:sp>
      <p:sp>
        <p:nvSpPr>
          <p:cNvPr id="1048646" name="TextBox 72"/>
          <p:cNvSpPr txBox="1"/>
          <p:nvPr/>
        </p:nvSpPr>
        <p:spPr>
          <a:xfrm>
            <a:off x="6031322" y="6085539"/>
            <a:ext cx="2295526" cy="764540"/>
          </a:xfrm>
          <a:prstGeom prst="rect">
            <a:avLst/>
          </a:prstGeom>
          <a:noFill/>
        </p:spPr>
        <p:txBody>
          <a:bodyPr wrap="square" rtlCol="0">
            <a:spAutoFit/>
          </a:bodyPr>
          <a:lstStyle/>
          <a:p>
            <a:r>
              <a:rPr lang="en-US" sz="1400" dirty="0"/>
              <a:t>Place Order</a:t>
            </a:r>
          </a:p>
          <a:p>
            <a:r>
              <a:rPr lang="en-US" sz="1400" dirty="0"/>
              <a:t>Cancel Order</a:t>
            </a:r>
          </a:p>
          <a:p>
            <a:endParaRPr lang="en-US" dirty="0"/>
          </a:p>
        </p:txBody>
      </p:sp>
      <p:cxnSp>
        <p:nvCxnSpPr>
          <p:cNvPr id="3145740" name="Straight Connector 73"/>
          <p:cNvCxnSpPr>
            <a:cxnSpLocks/>
          </p:cNvCxnSpPr>
          <p:nvPr/>
        </p:nvCxnSpPr>
        <p:spPr>
          <a:xfrm>
            <a:off x="5980981" y="6068693"/>
            <a:ext cx="2343151" cy="0"/>
          </a:xfrm>
          <a:prstGeom prst="line">
            <a:avLst/>
          </a:prstGeom>
        </p:spPr>
        <p:style>
          <a:lnRef idx="1">
            <a:schemeClr val="accent1"/>
          </a:lnRef>
          <a:fillRef idx="0">
            <a:schemeClr val="accent1"/>
          </a:fillRef>
          <a:effectRef idx="0">
            <a:schemeClr val="accent1"/>
          </a:effectRef>
          <a:fontRef idx="minor">
            <a:schemeClr val="tx1"/>
          </a:fontRef>
        </p:style>
      </p:cxnSp>
      <p:pic>
        <p:nvPicPr>
          <p:cNvPr id="2097174" name="Picture 2" descr="Why Every Business Needs Customer Success | Gainsight"/>
          <p:cNvPicPr>
            <a:picLocks noChangeAspect="1" noChangeArrowheads="1"/>
          </p:cNvPicPr>
          <p:nvPr/>
        </p:nvPicPr>
        <p:blipFill>
          <a:blip r:embed="rId6" cstate="print"/>
          <a:srcRect/>
          <a:stretch>
            <a:fillRect/>
          </a:stretch>
        </p:blipFill>
        <p:spPr bwMode="auto">
          <a:xfrm>
            <a:off x="7152556" y="4672801"/>
            <a:ext cx="1149136" cy="1054332"/>
          </a:xfrm>
          <a:prstGeom prst="rect">
            <a:avLst/>
          </a:prstGeom>
          <a:noFill/>
        </p:spPr>
      </p:pic>
      <p:cxnSp>
        <p:nvCxnSpPr>
          <p:cNvPr id="3145741" name="Elbow Connector 82"/>
          <p:cNvCxnSpPr>
            <a:cxnSpLocks/>
          </p:cNvCxnSpPr>
          <p:nvPr/>
        </p:nvCxnSpPr>
        <p:spPr>
          <a:xfrm rot="5400000" flipH="1" flipV="1">
            <a:off x="5670006" y="2708550"/>
            <a:ext cx="4143223" cy="2326879"/>
          </a:xfrm>
          <a:prstGeom prst="bentConnector3">
            <a:avLst>
              <a:gd name="adj1" fmla="val 402"/>
            </a:avLst>
          </a:prstGeom>
        </p:spPr>
        <p:style>
          <a:lnRef idx="1">
            <a:schemeClr val="accent1"/>
          </a:lnRef>
          <a:fillRef idx="0">
            <a:schemeClr val="accent1"/>
          </a:fillRef>
          <a:effectRef idx="0">
            <a:schemeClr val="accent1"/>
          </a:effectRef>
          <a:fontRef idx="minor">
            <a:schemeClr val="tx1"/>
          </a:fontRef>
        </p:style>
      </p:cxnSp>
      <p:cxnSp>
        <p:nvCxnSpPr>
          <p:cNvPr id="3145742" name="Straight Arrow Connector 84"/>
          <p:cNvCxnSpPr>
            <a:cxnSpLocks/>
          </p:cNvCxnSpPr>
          <p:nvPr/>
        </p:nvCxnSpPr>
        <p:spPr>
          <a:xfrm flipH="1">
            <a:off x="7433827" y="1791613"/>
            <a:ext cx="14815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itle 1"/>
          <p:cNvSpPr>
            <a:spLocks noGrp="1"/>
          </p:cNvSpPr>
          <p:nvPr>
            <p:ph type="title"/>
          </p:nvPr>
        </p:nvSpPr>
        <p:spPr>
          <a:xfrm>
            <a:off x="457200" y="147260"/>
            <a:ext cx="8229600" cy="969600"/>
          </a:xfrm>
        </p:spPr>
        <p:txBody>
          <a:bodyPr/>
          <a:lstStyle/>
          <a:p>
            <a:r>
              <a:rPr lang="en-US" dirty="0"/>
              <a:t>Class Design</a:t>
            </a:r>
          </a:p>
        </p:txBody>
      </p:sp>
      <p:sp>
        <p:nvSpPr>
          <p:cNvPr id="1048648" name="Flowchart: Process 3"/>
          <p:cNvSpPr/>
          <p:nvPr/>
        </p:nvSpPr>
        <p:spPr>
          <a:xfrm>
            <a:off x="572723" y="1348264"/>
            <a:ext cx="3810000" cy="1905000"/>
          </a:xfrm>
          <a:prstGeom prst="flowChartProcess">
            <a:avLst/>
          </a:prstGeom>
          <a:solidFill>
            <a:schemeClr val="accent6">
              <a:lumMod val="20000"/>
              <a:lumOff val="8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49" name="TextBox 5"/>
          <p:cNvSpPr txBox="1"/>
          <p:nvPr/>
        </p:nvSpPr>
        <p:spPr>
          <a:xfrm>
            <a:off x="609600" y="1726773"/>
            <a:ext cx="3733800" cy="701041"/>
          </a:xfrm>
          <a:prstGeom prst="rect">
            <a:avLst/>
          </a:prstGeom>
          <a:noFill/>
        </p:spPr>
        <p:txBody>
          <a:bodyPr wrap="square" rtlCol="0">
            <a:spAutoFit/>
          </a:bodyPr>
          <a:lstStyle/>
          <a:p>
            <a:r>
              <a:rPr lang="en-US" sz="1400" dirty="0" err="1"/>
              <a:t>attributeVariableName</a:t>
            </a:r>
            <a:r>
              <a:rPr lang="en-US" sz="1400" dirty="0"/>
              <a:t> [range of values]</a:t>
            </a:r>
          </a:p>
          <a:p>
            <a:r>
              <a:rPr lang="en-US" sz="1400" dirty="0" err="1"/>
              <a:t>attributeVariableName</a:t>
            </a:r>
            <a:r>
              <a:rPr lang="en-US" sz="1400" dirty="0"/>
              <a:t> [range of values]</a:t>
            </a:r>
            <a:endParaRPr lang="en-US" dirty="0"/>
          </a:p>
          <a:p>
            <a:r>
              <a:rPr lang="en-US" sz="1400" dirty="0" err="1"/>
              <a:t>attributeVariableName</a:t>
            </a:r>
            <a:r>
              <a:rPr lang="en-US" sz="1400" dirty="0"/>
              <a:t> [range of values]</a:t>
            </a:r>
          </a:p>
        </p:txBody>
      </p:sp>
      <p:sp>
        <p:nvSpPr>
          <p:cNvPr id="1048650" name="TextBox 6"/>
          <p:cNvSpPr txBox="1"/>
          <p:nvPr/>
        </p:nvSpPr>
        <p:spPr>
          <a:xfrm>
            <a:off x="560433" y="1348264"/>
            <a:ext cx="1819751" cy="358140"/>
          </a:xfrm>
          <a:prstGeom prst="rect">
            <a:avLst/>
          </a:prstGeom>
          <a:noFill/>
        </p:spPr>
        <p:txBody>
          <a:bodyPr wrap="square" rtlCol="0">
            <a:spAutoFit/>
          </a:bodyPr>
          <a:lstStyle/>
          <a:p>
            <a:pPr algn="ctr"/>
            <a:r>
              <a:rPr lang="en-US" b="1" dirty="0" err="1"/>
              <a:t>ClassName</a:t>
            </a:r>
            <a:endParaRPr lang="en-US" b="1" dirty="0"/>
          </a:p>
        </p:txBody>
      </p:sp>
      <p:cxnSp>
        <p:nvCxnSpPr>
          <p:cNvPr id="3145743" name="Straight Connector 7"/>
          <p:cNvCxnSpPr>
            <a:cxnSpLocks/>
          </p:cNvCxnSpPr>
          <p:nvPr/>
        </p:nvCxnSpPr>
        <p:spPr>
          <a:xfrm flipV="1">
            <a:off x="560433" y="2486677"/>
            <a:ext cx="3834580" cy="18746"/>
          </a:xfrm>
          <a:prstGeom prst="line">
            <a:avLst/>
          </a:prstGeom>
        </p:spPr>
        <p:style>
          <a:lnRef idx="1">
            <a:schemeClr val="accent1"/>
          </a:lnRef>
          <a:fillRef idx="0">
            <a:schemeClr val="accent1"/>
          </a:fillRef>
          <a:effectRef idx="0">
            <a:schemeClr val="accent1"/>
          </a:effectRef>
          <a:fontRef idx="minor">
            <a:schemeClr val="tx1"/>
          </a:fontRef>
        </p:style>
      </p:cxnSp>
      <p:sp>
        <p:nvSpPr>
          <p:cNvPr id="1048651" name="TextBox 9"/>
          <p:cNvSpPr txBox="1"/>
          <p:nvPr/>
        </p:nvSpPr>
        <p:spPr>
          <a:xfrm>
            <a:off x="609600" y="2514600"/>
            <a:ext cx="3733800" cy="701041"/>
          </a:xfrm>
          <a:prstGeom prst="rect">
            <a:avLst/>
          </a:prstGeom>
          <a:noFill/>
        </p:spPr>
        <p:txBody>
          <a:bodyPr wrap="square" rtlCol="0">
            <a:spAutoFit/>
          </a:bodyPr>
          <a:lstStyle/>
          <a:p>
            <a:r>
              <a:rPr lang="en-US" sz="1400" dirty="0" err="1"/>
              <a:t>methodName</a:t>
            </a:r>
            <a:r>
              <a:rPr lang="en-US" sz="1400" dirty="0"/>
              <a:t>()</a:t>
            </a:r>
          </a:p>
          <a:p>
            <a:r>
              <a:rPr lang="en-US" sz="1400" dirty="0" err="1"/>
              <a:t>methodName</a:t>
            </a:r>
            <a:r>
              <a:rPr lang="en-US" sz="1400" dirty="0"/>
              <a:t>()</a:t>
            </a:r>
          </a:p>
          <a:p>
            <a:r>
              <a:rPr lang="en-US" sz="1400" dirty="0" err="1"/>
              <a:t>methodName</a:t>
            </a:r>
            <a:r>
              <a:rPr lang="en-US" sz="1400" dirty="0"/>
              <a:t>()</a:t>
            </a:r>
          </a:p>
        </p:txBody>
      </p:sp>
      <p:sp>
        <p:nvSpPr>
          <p:cNvPr id="1048652" name="Flowchart: Process 17"/>
          <p:cNvSpPr/>
          <p:nvPr/>
        </p:nvSpPr>
        <p:spPr>
          <a:xfrm>
            <a:off x="5105400" y="1348263"/>
            <a:ext cx="2286000" cy="1905001"/>
          </a:xfrm>
          <a:prstGeom prst="flowChartProcess">
            <a:avLst/>
          </a:prstGeom>
          <a:solidFill>
            <a:schemeClr val="accent6">
              <a:lumMod val="20000"/>
              <a:lumOff val="8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53" name="TextBox 19"/>
          <p:cNvSpPr txBox="1"/>
          <p:nvPr/>
        </p:nvSpPr>
        <p:spPr>
          <a:xfrm>
            <a:off x="5153025" y="1639848"/>
            <a:ext cx="2112536" cy="904240"/>
          </a:xfrm>
          <a:prstGeom prst="rect">
            <a:avLst/>
          </a:prstGeom>
          <a:noFill/>
        </p:spPr>
        <p:txBody>
          <a:bodyPr wrap="square" rtlCol="0">
            <a:spAutoFit/>
          </a:bodyPr>
          <a:lstStyle/>
          <a:p>
            <a:r>
              <a:rPr lang="en-US" altLang="zh-CN" sz="1400" dirty="0"/>
              <a:t>Shoe</a:t>
            </a:r>
            <a:r>
              <a:rPr lang="en-US" sz="1400" dirty="0"/>
              <a:t> id</a:t>
            </a:r>
            <a:endParaRPr lang="zh-CN" altLang="en-US"/>
          </a:p>
          <a:p>
            <a:r>
              <a:rPr lang="en-US" sz="1400" dirty="0"/>
              <a:t>Price</a:t>
            </a:r>
          </a:p>
          <a:p>
            <a:r>
              <a:rPr lang="en-US" sz="1400" dirty="0"/>
              <a:t>Description</a:t>
            </a:r>
          </a:p>
          <a:p>
            <a:r>
              <a:rPr lang="en-US" altLang="zh-CN" sz="1400" dirty="0"/>
              <a:t>Size </a:t>
            </a:r>
            <a:endParaRPr lang="zh-CN" altLang="en-US"/>
          </a:p>
        </p:txBody>
      </p:sp>
      <p:sp>
        <p:nvSpPr>
          <p:cNvPr id="1048654" name="TextBox 20"/>
          <p:cNvSpPr txBox="1"/>
          <p:nvPr/>
        </p:nvSpPr>
        <p:spPr>
          <a:xfrm>
            <a:off x="5066071" y="1322123"/>
            <a:ext cx="811168" cy="369332"/>
          </a:xfrm>
          <a:prstGeom prst="rect">
            <a:avLst/>
          </a:prstGeom>
          <a:noFill/>
        </p:spPr>
        <p:txBody>
          <a:bodyPr wrap="square" rtlCol="0">
            <a:spAutoFit/>
          </a:bodyPr>
          <a:lstStyle/>
          <a:p>
            <a:pPr algn="ctr"/>
            <a:r>
              <a:rPr lang="en-US" b="1" dirty="0"/>
              <a:t>Fruit</a:t>
            </a:r>
          </a:p>
        </p:txBody>
      </p:sp>
      <p:cxnSp>
        <p:nvCxnSpPr>
          <p:cNvPr id="3145744" name="Straight Connector 21"/>
          <p:cNvCxnSpPr>
            <a:cxnSpLocks/>
          </p:cNvCxnSpPr>
          <p:nvPr/>
        </p:nvCxnSpPr>
        <p:spPr>
          <a:xfrm>
            <a:off x="5105400" y="2634487"/>
            <a:ext cx="2286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48655" name="TextBox 24"/>
          <p:cNvSpPr txBox="1"/>
          <p:nvPr/>
        </p:nvSpPr>
        <p:spPr>
          <a:xfrm>
            <a:off x="5144723" y="2705029"/>
            <a:ext cx="2551477" cy="523220"/>
          </a:xfrm>
          <a:prstGeom prst="rect">
            <a:avLst/>
          </a:prstGeom>
          <a:noFill/>
        </p:spPr>
        <p:txBody>
          <a:bodyPr wrap="square" rtlCol="0">
            <a:spAutoFit/>
          </a:bodyPr>
          <a:lstStyle/>
          <a:p>
            <a:r>
              <a:rPr lang="en-US" sz="1400" dirty="0" err="1"/>
              <a:t>calculatePrice</a:t>
            </a:r>
            <a:r>
              <a:rPr lang="en-US" sz="1400" dirty="0"/>
              <a:t>()</a:t>
            </a:r>
          </a:p>
          <a:p>
            <a:r>
              <a:rPr lang="en-US" sz="1400" dirty="0" err="1"/>
              <a:t>display</a:t>
            </a:r>
            <a:r>
              <a:rPr lang="en-US" altLang="zh-CN" sz="1400" dirty="0" err="1"/>
              <a:t>Shoe</a:t>
            </a:r>
            <a:r>
              <a:rPr lang="en-US" sz="1400" dirty="0" err="1"/>
              <a:t>Info</a:t>
            </a:r>
            <a:r>
              <a:rPr lang="en-US" sz="1400" dirty="0"/>
              <a:t>()</a:t>
            </a:r>
            <a:endParaRPr lang="zh-CN" altLang="en-US"/>
          </a:p>
        </p:txBody>
      </p:sp>
      <p:sp>
        <p:nvSpPr>
          <p:cNvPr id="1048656" name="Title 1"/>
          <p:cNvSpPr txBox="1"/>
          <p:nvPr/>
        </p:nvSpPr>
        <p:spPr>
          <a:xfrm>
            <a:off x="457200" y="3835254"/>
            <a:ext cx="3505200" cy="490096"/>
          </a:xfrm>
          <a:prstGeom prst="rect">
            <a:avLst/>
          </a:prstGeom>
        </p:spPr>
        <p:txBody>
          <a:bodyPr vert="horz" lIns="91440" tIns="45720" rIns="91440" bIns="45720" rtlCol="0" anchor="ctr">
            <a:normAutofit fontScale="91667"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a:solidFill>
                  <a:schemeClr val="accent1"/>
                </a:solidFill>
              </a:rPr>
              <a:t>Next Steps to be Followed</a:t>
            </a:r>
          </a:p>
        </p:txBody>
      </p:sp>
      <p:sp>
        <p:nvSpPr>
          <p:cNvPr id="1048657" name="TextBox 27"/>
          <p:cNvSpPr txBox="1"/>
          <p:nvPr/>
        </p:nvSpPr>
        <p:spPr>
          <a:xfrm>
            <a:off x="533400" y="4435990"/>
            <a:ext cx="2743200"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2"/>
                </a:solidFill>
              </a:rPr>
              <a:t>Implementation</a:t>
            </a:r>
          </a:p>
          <a:p>
            <a:pPr marL="285750" indent="-285750">
              <a:buFont typeface="Arial" panose="020B0604020202020204" pitchFamily="34" charset="0"/>
              <a:buChar char="•"/>
            </a:pPr>
            <a:r>
              <a:rPr lang="en-US" dirty="0">
                <a:solidFill>
                  <a:schemeClr val="accent2"/>
                </a:solidFill>
              </a:rPr>
              <a:t>Testing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TextBox 3"/>
          <p:cNvSpPr txBox="1"/>
          <p:nvPr/>
        </p:nvSpPr>
        <p:spPr>
          <a:xfrm>
            <a:off x="2514600" y="2667000"/>
            <a:ext cx="4419600" cy="1015663"/>
          </a:xfrm>
          <a:prstGeom prst="rect">
            <a:avLst/>
          </a:prstGeom>
          <a:noFill/>
          <a:ln>
            <a:noFill/>
            <a:prstDash val="solid"/>
          </a:ln>
        </p:spPr>
        <p:txBody>
          <a:bodyPr wrap="square" rtlCol="0">
            <a:spAutoFit/>
          </a:bodyPr>
          <a:lstStyle/>
          <a:p>
            <a:r>
              <a:rPr lang="en-US" sz="6000" b="1" dirty="0">
                <a:latin typeface="Bahnschrift Condensed" panose="020B0502040204020203"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AutoShape 2" descr="Online shopping for fresh organic fruits by shonivyan - issuu"/>
          <p:cNvSpPr>
            <a:spLocks noChangeAspect="1" noChangeArrowheads="1"/>
          </p:cNvSpPr>
          <p:nvPr/>
        </p:nvSpPr>
        <p:spPr bwMode="auto">
          <a:xfrm>
            <a:off x="-127000" y="66357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97152" name="Picture 4" descr="C:\Users\Welcome\Desktop\download.jpg"/>
          <p:cNvPicPr>
            <a:picLocks noGrp="1" noChangeAspect="1" noChangeArrowheads="1"/>
          </p:cNvPicPr>
          <p:nvPr>
            <p:ph idx="1"/>
          </p:nvPr>
        </p:nvPicPr>
        <p:blipFill>
          <a:blip r:embed="rId2"/>
          <a:srcRect/>
          <a:stretch>
            <a:fillRect/>
          </a:stretch>
        </p:blipFill>
        <p:spPr bwMode="auto">
          <a:xfrm>
            <a:off x="323850" y="1475911"/>
            <a:ext cx="1524000" cy="1162272"/>
          </a:xfrm>
          <a:prstGeom prst="ellipse">
            <a:avLst/>
          </a:prstGeom>
          <a:ln>
            <a:noFill/>
          </a:ln>
          <a:effectLst>
            <a:softEdge rad="112500"/>
          </a:effectLst>
        </p:spPr>
      </p:pic>
      <p:pic>
        <p:nvPicPr>
          <p:cNvPr id="2097153" name="Picture 5"/>
          <p:cNvPicPr>
            <a:picLocks noChangeAspect="1" noChangeArrowheads="1"/>
          </p:cNvPicPr>
          <p:nvPr/>
        </p:nvPicPr>
        <p:blipFill>
          <a:blip r:embed="rId3" cstate="print"/>
          <a:srcRect t="13952" b="13952"/>
          <a:stretch>
            <a:fillRect/>
          </a:stretch>
        </p:blipFill>
        <p:spPr bwMode="auto">
          <a:xfrm>
            <a:off x="2527607" y="919776"/>
            <a:ext cx="1923190" cy="1739224"/>
          </a:xfrm>
          <a:prstGeom prst="ellipse">
            <a:avLst/>
          </a:prstGeom>
          <a:ln>
            <a:noFill/>
          </a:ln>
          <a:effectLst>
            <a:softEdge rad="112500"/>
          </a:effectLst>
        </p:spPr>
      </p:pic>
      <p:pic>
        <p:nvPicPr>
          <p:cNvPr id="2097154" name="Picture 6"/>
          <p:cNvPicPr>
            <a:picLocks noChangeAspect="1" noChangeArrowheads="1"/>
          </p:cNvPicPr>
          <p:nvPr/>
        </p:nvPicPr>
        <p:blipFill>
          <a:blip r:embed="rId4" cstate="print"/>
          <a:srcRect t="14257" b="14257"/>
          <a:stretch>
            <a:fillRect/>
          </a:stretch>
        </p:blipFill>
        <p:spPr bwMode="auto">
          <a:xfrm>
            <a:off x="4476750" y="882560"/>
            <a:ext cx="1909292" cy="1743690"/>
          </a:xfrm>
          <a:prstGeom prst="ellipse">
            <a:avLst/>
          </a:prstGeom>
          <a:ln>
            <a:noFill/>
          </a:ln>
          <a:effectLst>
            <a:softEdge rad="112500"/>
          </a:effectLst>
        </p:spPr>
      </p:pic>
      <p:pic>
        <p:nvPicPr>
          <p:cNvPr id="2097155" name="Picture 7"/>
          <p:cNvPicPr>
            <a:picLocks noChangeAspect="1" noChangeArrowheads="1"/>
          </p:cNvPicPr>
          <p:nvPr/>
        </p:nvPicPr>
        <p:blipFill>
          <a:blip r:embed="rId5" cstate="print"/>
          <a:srcRect l="6183" r="6183"/>
          <a:stretch>
            <a:fillRect/>
          </a:stretch>
        </p:blipFill>
        <p:spPr bwMode="auto">
          <a:xfrm>
            <a:off x="1457989" y="2214228"/>
            <a:ext cx="1518644" cy="1537425"/>
          </a:xfrm>
          <a:prstGeom prst="ellipse">
            <a:avLst/>
          </a:prstGeom>
          <a:ln>
            <a:noFill/>
          </a:ln>
          <a:effectLst>
            <a:softEdge rad="112500"/>
          </a:effectLst>
        </p:spPr>
      </p:pic>
      <p:pic>
        <p:nvPicPr>
          <p:cNvPr id="2097156" name="Picture 8" descr="C:\Users\Welcome\Desktop\download.png"/>
          <p:cNvPicPr>
            <a:picLocks noChangeAspect="1" noChangeArrowheads="1"/>
          </p:cNvPicPr>
          <p:nvPr/>
        </p:nvPicPr>
        <p:blipFill>
          <a:blip r:embed="rId6"/>
          <a:srcRect/>
          <a:stretch>
            <a:fillRect/>
          </a:stretch>
        </p:blipFill>
        <p:spPr bwMode="auto">
          <a:xfrm>
            <a:off x="4069798" y="2646159"/>
            <a:ext cx="762000" cy="65494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097157" name="Picture 7"/>
          <p:cNvPicPr>
            <a:picLocks noChangeAspect="1" noChangeArrowheads="1"/>
          </p:cNvPicPr>
          <p:nvPr/>
        </p:nvPicPr>
        <p:blipFill>
          <a:blip r:embed="rId7"/>
          <a:srcRect t="16667" b="16667"/>
          <a:stretch>
            <a:fillRect/>
          </a:stretch>
        </p:blipFill>
        <p:spPr bwMode="auto">
          <a:xfrm>
            <a:off x="6610350" y="1485900"/>
            <a:ext cx="1981200" cy="1981200"/>
          </a:xfrm>
          <a:prstGeom prst="rect">
            <a:avLst/>
          </a:prstGeom>
          <a:noFill/>
        </p:spPr>
      </p:pic>
      <p:sp>
        <p:nvSpPr>
          <p:cNvPr id="1048594" name="Rectangle 1"/>
          <p:cNvSpPr/>
          <p:nvPr/>
        </p:nvSpPr>
        <p:spPr>
          <a:xfrm>
            <a:off x="304800" y="3733800"/>
            <a:ext cx="7620000" cy="2707640"/>
          </a:xfrm>
          <a:prstGeom prst="rect">
            <a:avLst/>
          </a:prstGeom>
        </p:spPr>
        <p:txBody>
          <a:bodyPr wrap="square">
            <a:spAutoFit/>
          </a:bodyPr>
          <a:lstStyle/>
          <a:p>
            <a:r>
              <a:rPr lang="en-US" altLang="zh-CN" sz="2000" i="1" dirty="0">
                <a:ln w="0"/>
                <a:solidFill>
                  <a:schemeClr val="accent1"/>
                </a:solidFill>
                <a:effectLst>
                  <a:outerShdw blurRad="38100" dist="25400" dir="5400000" algn="ctr" rotWithShape="0">
                    <a:srgbClr val="6E747A">
                      <a:alpha val="43000"/>
                    </a:srgbClr>
                  </a:outerShdw>
                </a:effectLst>
              </a:rPr>
              <a:t>BrandShoes</a:t>
            </a:r>
            <a:r>
              <a:rPr lang="en-US" sz="2000" dirty="0"/>
              <a:t> </a:t>
            </a:r>
            <a:r>
              <a:rPr lang="en-US" altLang="zh-CN" sz="2000" dirty="0"/>
              <a:t>quality </a:t>
            </a:r>
            <a:r>
              <a:rPr lang="en-US" sz="2000" dirty="0"/>
              <a:t>and </a:t>
            </a:r>
            <a:r>
              <a:rPr lang="en-US" altLang="zh-CN" sz="2000" dirty="0"/>
              <a:t>premium</a:t>
            </a:r>
            <a:r>
              <a:rPr lang="en-US" sz="2000" dirty="0"/>
              <a:t> s</a:t>
            </a:r>
            <a:r>
              <a:rPr lang="en-US" altLang="zh-CN" sz="2000" dirty="0"/>
              <a:t>hoes</a:t>
            </a:r>
            <a:r>
              <a:rPr lang="en-US" sz="2000" dirty="0"/>
              <a:t> from the</a:t>
            </a:r>
            <a:r>
              <a:rPr lang="en-US" altLang="zh-CN" sz="2000" dirty="0"/>
              <a:t> </a:t>
            </a:r>
            <a:r>
              <a:rPr lang="en-US" sz="2000" dirty="0"/>
              <a:t>catalogue</a:t>
            </a:r>
            <a:endParaRPr lang="zh-CN" altLang="en-US"/>
          </a:p>
          <a:p>
            <a:endParaRPr lang="en-US" sz="1050" dirty="0"/>
          </a:p>
          <a:p>
            <a:r>
              <a:rPr lang="en-US" sz="2000" dirty="0"/>
              <a:t>Each </a:t>
            </a:r>
            <a:r>
              <a:rPr lang="en-US" altLang="zh-CN" sz="2000" dirty="0"/>
              <a:t>shoe </a:t>
            </a:r>
            <a:r>
              <a:rPr lang="en-US" sz="2000" dirty="0"/>
              <a:t>has</a:t>
            </a:r>
            <a:endParaRPr lang="zh-CN" altLang="en-US"/>
          </a:p>
          <a:p>
            <a:pPr lvl="1"/>
            <a:r>
              <a:rPr lang="en-US" dirty="0"/>
              <a:t>Identifier</a:t>
            </a:r>
          </a:p>
          <a:p>
            <a:pPr lvl="1"/>
            <a:r>
              <a:rPr lang="en-US" dirty="0"/>
              <a:t>One or more</a:t>
            </a:r>
            <a:r>
              <a:rPr lang="en-US" altLang="zh-CN" dirty="0"/>
              <a:t> shoe </a:t>
            </a:r>
            <a:r>
              <a:rPr lang="en-US" dirty="0"/>
              <a:t>types</a:t>
            </a:r>
            <a:endParaRPr lang="zh-CN" altLang="en-US"/>
          </a:p>
          <a:p>
            <a:pPr lvl="1"/>
            <a:r>
              <a:rPr lang="en-US" dirty="0"/>
              <a:t>Price Range</a:t>
            </a:r>
          </a:p>
          <a:p>
            <a:pPr lvl="1"/>
            <a:r>
              <a:rPr lang="en-US" dirty="0"/>
              <a:t>Description</a:t>
            </a:r>
          </a:p>
          <a:p>
            <a:pPr lvl="1"/>
            <a:r>
              <a:rPr lang="en-US" dirty="0"/>
              <a:t>Price</a:t>
            </a:r>
          </a:p>
          <a:p>
            <a:pPr lvl="1"/>
            <a:r>
              <a:rPr lang="en-US" altLang="zh-CN" dirty="0"/>
              <a:t>Quality</a:t>
            </a:r>
            <a:endParaRPr lang="zh-CN" altLang="en-US"/>
          </a:p>
          <a:p>
            <a:pPr lvl="1"/>
            <a:r>
              <a:rPr lang="en-US" dirty="0"/>
              <a:t>Billing and Invoice generation</a:t>
            </a:r>
          </a:p>
        </p:txBody>
      </p:sp>
      <p:pic>
        <p:nvPicPr>
          <p:cNvPr id="2097158" name="Picture 4" descr="Currency, money, price, price tag, rupee, sale, tag icon - Download on  Iconfinder"/>
          <p:cNvPicPr>
            <a:picLocks noChangeAspect="1" noChangeArrowheads="1"/>
          </p:cNvPicPr>
          <p:nvPr/>
        </p:nvPicPr>
        <p:blipFill rotWithShape="1">
          <a:blip r:embed="rId8" cstate="print"/>
          <a:srcRect l="25763" r="22712"/>
          <a:stretch>
            <a:fillRect/>
          </a:stretch>
        </p:blipFill>
        <p:spPr bwMode="auto">
          <a:xfrm rot="20028446">
            <a:off x="8087333" y="2733238"/>
            <a:ext cx="785247" cy="1524000"/>
          </a:xfrm>
          <a:prstGeom prst="rect">
            <a:avLst/>
          </a:prstGeom>
          <a:noFill/>
        </p:spPr>
      </p:pic>
      <p:sp>
        <p:nvSpPr>
          <p:cNvPr id="1048595" name="TextBox 4"/>
          <p:cNvSpPr txBox="1"/>
          <p:nvPr/>
        </p:nvSpPr>
        <p:spPr>
          <a:xfrm>
            <a:off x="300601" y="180955"/>
            <a:ext cx="8538599" cy="707886"/>
          </a:xfrm>
          <a:prstGeom prst="rect">
            <a:avLst/>
          </a:prstGeom>
          <a:noFill/>
        </p:spPr>
        <p:txBody>
          <a:bodyPr wrap="square" rtlCol="0">
            <a:spAutoFit/>
          </a:bodyPr>
          <a:lstStyle/>
          <a:p>
            <a:pPr algn="ctr"/>
            <a:r>
              <a:rPr lang="en-US" sz="4000" dirty="0"/>
              <a:t>Requirements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title"/>
          </p:nvPr>
        </p:nvSpPr>
        <p:spPr/>
        <p:txBody>
          <a:bodyPr>
            <a:normAutofit fontScale="90000"/>
          </a:bodyPr>
          <a:lstStyle/>
          <a:p>
            <a:r>
              <a:rPr lang="en-US" dirty="0"/>
              <a:t>Current System to Proposed System</a:t>
            </a:r>
          </a:p>
        </p:txBody>
      </p:sp>
      <p:sp>
        <p:nvSpPr>
          <p:cNvPr id="1048597" name="Content Placeholder 2"/>
          <p:cNvSpPr>
            <a:spLocks noGrp="1"/>
          </p:cNvSpPr>
          <p:nvPr>
            <p:ph idx="1"/>
          </p:nvPr>
        </p:nvSpPr>
        <p:spPr/>
        <p:txBody>
          <a:bodyPr>
            <a:normAutofit fontScale="93750" lnSpcReduction="10000"/>
          </a:bodyPr>
          <a:lstStyle/>
          <a:p>
            <a:pPr marL="0" indent="0">
              <a:buNone/>
            </a:pPr>
            <a:r>
              <a:rPr lang="en-US" b="1" dirty="0"/>
              <a:t>Current System</a:t>
            </a:r>
          </a:p>
          <a:p>
            <a:r>
              <a:rPr lang="en-US" dirty="0"/>
              <a:t>Call from a registered phone number and place the order</a:t>
            </a:r>
          </a:p>
          <a:p>
            <a:r>
              <a:rPr lang="en-US" dirty="0"/>
              <a:t>Mail from a registered email id and place the order</a:t>
            </a:r>
          </a:p>
          <a:p>
            <a:endParaRPr lang="en-US" dirty="0"/>
          </a:p>
          <a:p>
            <a:pPr marL="0" indent="0">
              <a:buNone/>
            </a:pPr>
            <a:r>
              <a:rPr lang="en-US" b="1" dirty="0">
                <a:ln w="0"/>
                <a:solidFill>
                  <a:schemeClr val="accent1"/>
                </a:solidFill>
                <a:effectLst>
                  <a:outerShdw blurRad="38100" dist="25400" dir="5400000" algn="ctr" rotWithShape="0">
                    <a:srgbClr val="6E747A">
                      <a:alpha val="43000"/>
                    </a:srgbClr>
                  </a:outerShdw>
                </a:effectLst>
              </a:rPr>
              <a:t>Proposed System</a:t>
            </a:r>
          </a:p>
          <a:p>
            <a:r>
              <a:rPr lang="en-US" altLang="zh-CN" i="1" dirty="0">
                <a:ln w="0"/>
                <a:solidFill>
                  <a:schemeClr val="accent1"/>
                </a:solidFill>
                <a:effectLst>
                  <a:outerShdw blurRad="38100" dist="25400" dir="5400000" algn="ctr" rotWithShape="0">
                    <a:srgbClr val="6E747A">
                      <a:alpha val="43000"/>
                    </a:srgbClr>
                  </a:outerShdw>
                </a:effectLst>
              </a:rPr>
              <a:t>Brand</a:t>
            </a:r>
            <a:r>
              <a:rPr lang="en-US" dirty="0">
                <a:ln w="0"/>
                <a:solidFill>
                  <a:schemeClr val="accent1"/>
                </a:solidFill>
                <a:effectLst>
                  <a:outerShdw blurRad="38100" dist="25400" dir="5400000" algn="ctr" rotWithShape="0">
                    <a:srgbClr val="6E747A">
                      <a:alpha val="43000"/>
                    </a:srgbClr>
                  </a:outerShdw>
                </a:effectLst>
              </a:rPr>
              <a:t> </a:t>
            </a:r>
            <a:r>
              <a:rPr lang="en-US" altLang="zh-CN" dirty="0">
                <a:ln w="0"/>
                <a:solidFill>
                  <a:schemeClr val="accent1"/>
                </a:solidFill>
                <a:effectLst>
                  <a:outerShdw blurRad="38100" dist="25400" dir="5400000" algn="ctr" rotWithShape="0">
                    <a:srgbClr val="6E747A">
                      <a:alpha val="43000"/>
                    </a:srgbClr>
                  </a:outerShdw>
                </a:effectLst>
              </a:rPr>
              <a:t>Shoes </a:t>
            </a:r>
            <a:r>
              <a:rPr lang="en-US" dirty="0">
                <a:ln w="0"/>
                <a:solidFill>
                  <a:schemeClr val="accent1"/>
                </a:solidFill>
                <a:effectLst>
                  <a:outerShdw blurRad="38100" dist="25400" dir="5400000" algn="ctr" rotWithShape="0">
                    <a:srgbClr val="6E747A">
                      <a:alpha val="43000"/>
                    </a:srgbClr>
                  </a:outerShdw>
                </a:effectLst>
              </a:rPr>
              <a:t>is willing to offer internet based ordering services via its new software application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p:txBody>
          <a:bodyPr/>
          <a:lstStyle/>
          <a:p>
            <a:r>
              <a:rPr lang="en-US" dirty="0"/>
              <a:t>Online ordering system</a:t>
            </a:r>
          </a:p>
        </p:txBody>
      </p:sp>
      <p:sp>
        <p:nvSpPr>
          <p:cNvPr id="1048599" name="Content Placeholder 2"/>
          <p:cNvSpPr>
            <a:spLocks noGrp="1"/>
          </p:cNvSpPr>
          <p:nvPr>
            <p:ph idx="1"/>
          </p:nvPr>
        </p:nvSpPr>
        <p:spPr/>
        <p:txBody>
          <a:bodyPr>
            <a:normAutofit fontScale="65625" lnSpcReduction="20000"/>
          </a:bodyPr>
          <a:lstStyle/>
          <a:p>
            <a:pPr marL="0" indent="0">
              <a:buNone/>
            </a:pPr>
            <a:r>
              <a:rPr lang="en-US" dirty="0"/>
              <a:t>The process would be as mentioned below</a:t>
            </a:r>
          </a:p>
          <a:p>
            <a:pPr marL="0" indent="0">
              <a:buNone/>
            </a:pPr>
            <a:r>
              <a:rPr lang="en-US" b="1" i="1" dirty="0">
                <a:solidFill>
                  <a:schemeClr val="accent1"/>
                </a:solidFill>
              </a:rPr>
              <a:t>The user should able to </a:t>
            </a:r>
          </a:p>
          <a:p>
            <a:endParaRPr lang="en-US" dirty="0"/>
          </a:p>
          <a:p>
            <a:r>
              <a:rPr lang="en-US" dirty="0"/>
              <a:t>Register to the application</a:t>
            </a:r>
          </a:p>
          <a:p>
            <a:r>
              <a:rPr lang="en-US" dirty="0"/>
              <a:t>Login to the application</a:t>
            </a:r>
          </a:p>
          <a:p>
            <a:r>
              <a:rPr lang="en-US" dirty="0"/>
              <a:t>Search for the item</a:t>
            </a:r>
          </a:p>
          <a:p>
            <a:r>
              <a:rPr lang="en-US" dirty="0"/>
              <a:t>Add the item to the cart</a:t>
            </a:r>
          </a:p>
          <a:p>
            <a:r>
              <a:rPr lang="en-US" dirty="0"/>
              <a:t>Select the quantity</a:t>
            </a:r>
            <a:r>
              <a:rPr lang="en-US" altLang="zh-CN" dirty="0"/>
              <a:t> with size </a:t>
            </a:r>
            <a:endParaRPr lang="zh-CN" altLang="en-US"/>
          </a:p>
          <a:p>
            <a:r>
              <a:rPr lang="en-US" dirty="0"/>
              <a:t>Checkout and Pay via secured gateway (Debit Card/Net Banking)</a:t>
            </a:r>
            <a:endParaRPr lang="zh-CN" altLang="en-US"/>
          </a:p>
          <a:p>
            <a:endParaRPr lang="en-US" dirty="0"/>
          </a:p>
          <a:p>
            <a:pPr marL="0" indent="0">
              <a:buNone/>
            </a:pPr>
            <a:r>
              <a:rPr lang="en-US" b="1" i="1" dirty="0">
                <a:solidFill>
                  <a:schemeClr val="accent1"/>
                </a:solidFill>
              </a:rPr>
              <a:t>So the application will</a:t>
            </a:r>
          </a:p>
          <a:p>
            <a:r>
              <a:rPr lang="en-US" dirty="0"/>
              <a:t>Auto generate and send email invoice to the users registered email id</a:t>
            </a:r>
          </a:p>
          <a:p>
            <a:r>
              <a:rPr lang="en-US" dirty="0"/>
              <a:t>Sends an order confirmation via message to the registered mobile number</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p:txBody>
          <a:bodyPr/>
          <a:lstStyle/>
          <a:p>
            <a:r>
              <a:rPr lang="en-US" dirty="0"/>
              <a:t>Problem Domain</a:t>
            </a:r>
          </a:p>
        </p:txBody>
      </p:sp>
      <p:sp>
        <p:nvSpPr>
          <p:cNvPr id="1048601" name="Content Placeholder 2"/>
          <p:cNvSpPr>
            <a:spLocks noGrp="1"/>
          </p:cNvSpPr>
          <p:nvPr>
            <p:ph idx="1"/>
          </p:nvPr>
        </p:nvSpPr>
        <p:spPr/>
        <p:txBody>
          <a:bodyPr>
            <a:normAutofit fontScale="69231" lnSpcReduction="20000"/>
          </a:bodyPr>
          <a:lstStyle/>
          <a:p>
            <a:pPr marL="0" indent="0">
              <a:buNone/>
            </a:pPr>
            <a:r>
              <a:rPr lang="en-US" sz="2800" dirty="0"/>
              <a:t>One of the problem identified is as mentioned below:</a:t>
            </a:r>
          </a:p>
          <a:p>
            <a:endParaRPr lang="en-US" sz="2800" dirty="0"/>
          </a:p>
          <a:p>
            <a:pPr marL="0" indent="0">
              <a:buNone/>
            </a:pPr>
            <a:r>
              <a:rPr lang="en-US" b="1" i="1" dirty="0">
                <a:solidFill>
                  <a:schemeClr val="accent1"/>
                </a:solidFill>
              </a:rPr>
              <a:t>Disorganized and Inefficient Delivery System</a:t>
            </a:r>
          </a:p>
          <a:p>
            <a:pPr marL="0" indent="0">
              <a:buNone/>
            </a:pPr>
            <a:r>
              <a:rPr lang="en-US" dirty="0"/>
              <a:t>	</a:t>
            </a:r>
          </a:p>
          <a:p>
            <a:pPr marL="0" indent="0">
              <a:buNone/>
            </a:pPr>
            <a:r>
              <a:rPr lang="en-US" sz="2600" dirty="0"/>
              <a:t>Customers order from the </a:t>
            </a:r>
            <a:r>
              <a:rPr lang="en-US" altLang="zh-CN" sz="2600" dirty="0"/>
              <a:t>BrandShoes </a:t>
            </a:r>
            <a:r>
              <a:rPr lang="en-US" sz="2600" dirty="0"/>
              <a:t>store when they like to </a:t>
            </a:r>
            <a:r>
              <a:rPr lang="en-US" altLang="zh-CN" sz="2600" dirty="0"/>
              <a:t>wear</a:t>
            </a:r>
            <a:r>
              <a:rPr lang="en-US" sz="2600" dirty="0"/>
              <a:t> something</a:t>
            </a:r>
            <a:r>
              <a:rPr lang="en-US" altLang="zh-CN" sz="2600" dirty="0"/>
              <a:t> Brand</a:t>
            </a:r>
            <a:r>
              <a:rPr lang="en-US" sz="2600" dirty="0"/>
              <a:t> or need any</a:t>
            </a:r>
            <a:r>
              <a:rPr lang="en-US" altLang="zh-CN" sz="2600" dirty="0"/>
              <a:t> flexiable</a:t>
            </a:r>
            <a:r>
              <a:rPr lang="en-US" sz="2600" dirty="0"/>
              <a:t> </a:t>
            </a:r>
            <a:r>
              <a:rPr lang="en-US" altLang="zh-CN" sz="2600" dirty="0"/>
              <a:t>quality shoes </a:t>
            </a:r>
            <a:r>
              <a:rPr lang="en-US" sz="2600" dirty="0"/>
              <a:t>and at that moment most of the times and expect it to reach them without any delay. </a:t>
            </a:r>
            <a:endParaRPr lang="zh-CN" altLang="en-US"/>
          </a:p>
          <a:p>
            <a:pPr marL="0" indent="0">
              <a:buNone/>
            </a:pPr>
            <a:endParaRPr lang="en-US" sz="2600" dirty="0"/>
          </a:p>
          <a:p>
            <a:pPr marL="0" indent="0">
              <a:buNone/>
            </a:pPr>
            <a:r>
              <a:rPr lang="en-US" sz="2600" dirty="0"/>
              <a:t>Many people still prefer to visit the store rather than ordering things online. As most of the people are working, they are not available to collect their stuff when it is delivered home.</a:t>
            </a:r>
          </a:p>
          <a:p>
            <a:pPr marL="0" indent="0">
              <a:buNone/>
            </a:pPr>
            <a:endParaRPr lang="en-US" sz="2600" b="1" dirty="0"/>
          </a:p>
          <a:p>
            <a:pPr marL="0" indent="0">
              <a:buNone/>
            </a:pPr>
            <a:r>
              <a:rPr lang="en-US" sz="2600" b="1" dirty="0"/>
              <a:t>Solution: </a:t>
            </a:r>
            <a:r>
              <a:rPr lang="en-US" sz="2600" dirty="0"/>
              <a:t>This can be solved only if the companies follow some standard delivery schedules. A buyer should be able to receive his order within certain time like 30 min’s!, which must be implemented by </a:t>
            </a:r>
            <a:r>
              <a:rPr lang="en-US" altLang="zh-CN" sz="2600" b="1" i="1" dirty="0">
                <a:solidFill>
                  <a:schemeClr val="accent1"/>
                </a:solidFill>
              </a:rPr>
              <a:t>BrandShoes </a:t>
            </a:r>
            <a:r>
              <a:rPr lang="en-US" sz="2600" b="1" dirty="0"/>
              <a:t>delivery app development. </a:t>
            </a:r>
            <a:r>
              <a:rPr lang="en-US" sz="2600" dirty="0"/>
              <a:t>By this, the buyer can get a clear picture of the delivery so that they can manage their time.</a:t>
            </a:r>
            <a:endParaRPr lang="zh-CN" altLang="en-US"/>
          </a:p>
          <a:p>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p:txBody>
          <a:bodyPr/>
          <a:lstStyle/>
          <a:p>
            <a:r>
              <a:rPr lang="en-US" dirty="0"/>
              <a:t>Identifying Object</a:t>
            </a:r>
          </a:p>
        </p:txBody>
      </p:sp>
      <p:pic>
        <p:nvPicPr>
          <p:cNvPr id="2097159" name="Picture 7"/>
          <p:cNvPicPr>
            <a:picLocks noGrp="1" noChangeAspect="1" noChangeArrowheads="1"/>
          </p:cNvPicPr>
          <p:nvPr>
            <p:ph idx="1"/>
          </p:nvPr>
        </p:nvPicPr>
        <p:blipFill>
          <a:blip r:embed="rId2"/>
          <a:srcRect l="13438" r="13438"/>
          <a:stretch>
            <a:fillRect/>
          </a:stretch>
        </p:blipFill>
        <p:spPr bwMode="auto">
          <a:xfrm>
            <a:off x="609600" y="2162144"/>
            <a:ext cx="3105942" cy="2638456"/>
          </a:xfrm>
          <a:prstGeom prst="rect">
            <a:avLst/>
          </a:prstGeom>
          <a:noFill/>
        </p:spPr>
      </p:pic>
      <p:sp>
        <p:nvSpPr>
          <p:cNvPr id="1048603" name="TextBox 4"/>
          <p:cNvSpPr txBox="1"/>
          <p:nvPr/>
        </p:nvSpPr>
        <p:spPr>
          <a:xfrm>
            <a:off x="2438400" y="1619329"/>
            <a:ext cx="4648200" cy="701040"/>
          </a:xfrm>
          <a:prstGeom prst="rect">
            <a:avLst/>
          </a:prstGeom>
          <a:noFill/>
        </p:spPr>
        <p:txBody>
          <a:bodyPr wrap="square" rtlCol="0">
            <a:spAutoFit/>
          </a:bodyPr>
          <a:lstStyle/>
          <a:p>
            <a:r>
              <a:rPr lang="en-US" sz="2000" dirty="0">
                <a:solidFill>
                  <a:schemeClr val="accent2"/>
                </a:solidFill>
                <a:latin typeface="+mj-lt"/>
              </a:rPr>
              <a:t>The objects can be Physical or Conceptual</a:t>
            </a:r>
          </a:p>
        </p:txBody>
      </p:sp>
      <p:sp>
        <p:nvSpPr>
          <p:cNvPr id="1048604" name="TextBox 5"/>
          <p:cNvSpPr txBox="1"/>
          <p:nvPr/>
        </p:nvSpPr>
        <p:spPr>
          <a:xfrm>
            <a:off x="609600" y="4648200"/>
            <a:ext cx="3091180" cy="358140"/>
          </a:xfrm>
          <a:prstGeom prst="rect">
            <a:avLst/>
          </a:prstGeom>
          <a:noFill/>
        </p:spPr>
        <p:txBody>
          <a:bodyPr wrap="none" rtlCol="0">
            <a:spAutoFit/>
          </a:bodyPr>
          <a:lstStyle/>
          <a:p>
            <a:r>
              <a:rPr lang="en-US" dirty="0"/>
              <a:t>The </a:t>
            </a:r>
            <a:r>
              <a:rPr lang="en-US" altLang="zh-CN" dirty="0"/>
              <a:t>Shoe</a:t>
            </a:r>
            <a:r>
              <a:rPr lang="en-US" dirty="0"/>
              <a:t> is a physical object</a:t>
            </a:r>
            <a:endParaRPr lang="zh-CN" altLang="en-US"/>
          </a:p>
        </p:txBody>
      </p:sp>
      <p:pic>
        <p:nvPicPr>
          <p:cNvPr id="2097160" name="Picture 2" descr="Red user account ui ux gui screen for mobile apps Vector Image"/>
          <p:cNvPicPr>
            <a:picLocks noChangeAspect="1" noChangeArrowheads="1"/>
          </p:cNvPicPr>
          <p:nvPr/>
        </p:nvPicPr>
        <p:blipFill rotWithShape="1">
          <a:blip r:embed="rId3" cstate="print"/>
          <a:srcRect l="28948" t="9586" r="28947" b="16923"/>
          <a:stretch>
            <a:fillRect/>
          </a:stretch>
        </p:blipFill>
        <p:spPr bwMode="auto">
          <a:xfrm>
            <a:off x="5625320" y="3318391"/>
            <a:ext cx="1461280" cy="2733675"/>
          </a:xfrm>
          <a:prstGeom prst="rect">
            <a:avLst/>
          </a:prstGeom>
          <a:noFill/>
        </p:spPr>
      </p:pic>
      <p:sp>
        <p:nvSpPr>
          <p:cNvPr id="1048605" name="TextBox 7"/>
          <p:cNvSpPr txBox="1"/>
          <p:nvPr/>
        </p:nvSpPr>
        <p:spPr>
          <a:xfrm>
            <a:off x="5562600" y="6172200"/>
            <a:ext cx="3497579" cy="358141"/>
          </a:xfrm>
          <a:prstGeom prst="rect">
            <a:avLst/>
          </a:prstGeom>
          <a:noFill/>
        </p:spPr>
        <p:txBody>
          <a:bodyPr wrap="none" rtlCol="0">
            <a:spAutoFit/>
          </a:bodyPr>
          <a:lstStyle/>
          <a:p>
            <a:r>
              <a:rPr lang="en-US" dirty="0"/>
              <a:t>The user account is a conceptual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p:txBody>
          <a:bodyPr>
            <a:normAutofit fontScale="90000"/>
          </a:bodyPr>
          <a:lstStyle/>
          <a:p>
            <a:r>
              <a:rPr lang="en-US" dirty="0"/>
              <a:t>Additional criteria for recognizing objects</a:t>
            </a:r>
          </a:p>
        </p:txBody>
      </p:sp>
      <p:sp>
        <p:nvSpPr>
          <p:cNvPr id="1048607" name="Content Placeholder 2"/>
          <p:cNvSpPr>
            <a:spLocks noGrp="1"/>
          </p:cNvSpPr>
          <p:nvPr>
            <p:ph idx="1"/>
          </p:nvPr>
        </p:nvSpPr>
        <p:spPr/>
        <p:txBody>
          <a:bodyPr>
            <a:normAutofit fontScale="84375" lnSpcReduction="20000"/>
          </a:bodyPr>
          <a:lstStyle/>
          <a:p>
            <a:pPr marL="0" indent="0">
              <a:buNone/>
            </a:pPr>
            <a:endParaRPr lang="en-US" i="1" dirty="0">
              <a:solidFill>
                <a:schemeClr val="accent1"/>
              </a:solidFill>
            </a:endParaRPr>
          </a:p>
          <a:p>
            <a:pPr marL="0" indent="0">
              <a:buNone/>
            </a:pPr>
            <a:r>
              <a:rPr lang="en-US" i="1" dirty="0">
                <a:solidFill>
                  <a:schemeClr val="accent1"/>
                </a:solidFill>
              </a:rPr>
              <a:t>Relevant to the problem domain</a:t>
            </a:r>
          </a:p>
          <a:p>
            <a:pPr marL="0" indent="0">
              <a:buNone/>
            </a:pPr>
            <a:endParaRPr lang="en-US" dirty="0"/>
          </a:p>
          <a:p>
            <a:pPr marL="0" indent="0">
              <a:buNone/>
            </a:pPr>
            <a:r>
              <a:rPr lang="en-US" dirty="0"/>
              <a:t>The order (</a:t>
            </a:r>
            <a:r>
              <a:rPr lang="en-US" altLang="zh-CN" dirty="0"/>
              <a:t>shoe</a:t>
            </a:r>
            <a:r>
              <a:rPr lang="en-US" dirty="0"/>
              <a:t>) contains a object.</a:t>
            </a:r>
            <a:endParaRPr lang="zh-CN" altLang="en-US"/>
          </a:p>
          <a:p>
            <a:pPr marL="0" indent="0">
              <a:buNone/>
            </a:pPr>
            <a:endParaRPr lang="en-US" dirty="0"/>
          </a:p>
          <a:p>
            <a:pPr marL="0" indent="0">
              <a:buNone/>
            </a:pPr>
            <a:r>
              <a:rPr lang="en-US" dirty="0"/>
              <a:t>As per the problem definition, carrier (vehicle) will also be considered as object, since it will be captured as part of navigation control. </a:t>
            </a:r>
          </a:p>
          <a:p>
            <a:pPr marL="0" indent="0">
              <a:buNone/>
            </a:pPr>
            <a:endParaRPr lang="en-US" dirty="0"/>
          </a:p>
          <a:p>
            <a:pPr marL="0" indent="0">
              <a:buNone/>
            </a:pPr>
            <a:r>
              <a:rPr lang="en-US" dirty="0"/>
              <a:t>The user should get the precise information of the vehicle carrying goods and time of delivery expected</a:t>
            </a:r>
          </a:p>
        </p:txBody>
      </p:sp>
      <p:pic>
        <p:nvPicPr>
          <p:cNvPr id="2097161" name="Picture 2" descr="Sygic Truck Navigation reaches 500.000 downloads on Google Play - Sygic |  Bringing life to maps"/>
          <p:cNvPicPr>
            <a:picLocks noChangeAspect="1" noChangeArrowheads="1"/>
          </p:cNvPicPr>
          <p:nvPr/>
        </p:nvPicPr>
        <p:blipFill>
          <a:blip r:embed="rId2" cstate="print"/>
          <a:srcRect/>
          <a:stretch>
            <a:fillRect/>
          </a:stretch>
        </p:blipFill>
        <p:spPr bwMode="auto">
          <a:xfrm>
            <a:off x="5972175" y="1600200"/>
            <a:ext cx="2714625" cy="1439574"/>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a:xfrm>
            <a:off x="396438" y="-2718"/>
            <a:ext cx="8229600" cy="1143000"/>
          </a:xfrm>
        </p:spPr>
        <p:txBody>
          <a:bodyPr/>
          <a:lstStyle/>
          <a:p>
            <a:r>
              <a:rPr lang="en-US" dirty="0"/>
              <a:t>Possible Objects</a:t>
            </a:r>
          </a:p>
        </p:txBody>
      </p:sp>
      <p:pic>
        <p:nvPicPr>
          <p:cNvPr id="2097162" name="Picture 4" descr="C:\Users\Welcome\Desktop\download.jpg"/>
          <p:cNvPicPr>
            <a:picLocks noGrp="1" noChangeAspect="1" noChangeArrowheads="1"/>
          </p:cNvPicPr>
          <p:nvPr>
            <p:ph idx="1"/>
          </p:nvPr>
        </p:nvPicPr>
        <p:blipFill>
          <a:blip r:embed="rId2"/>
          <a:srcRect/>
          <a:stretch>
            <a:fillRect/>
          </a:stretch>
        </p:blipFill>
        <p:spPr bwMode="auto">
          <a:xfrm>
            <a:off x="927100" y="1417638"/>
            <a:ext cx="1816100" cy="1312527"/>
          </a:xfrm>
          <a:prstGeom prst="rect">
            <a:avLst/>
          </a:prstGeom>
          <a:noFill/>
        </p:spPr>
      </p:pic>
      <p:pic>
        <p:nvPicPr>
          <p:cNvPr id="2097163" name="Picture 7"/>
          <p:cNvPicPr>
            <a:picLocks noChangeAspect="1" noChangeArrowheads="1"/>
          </p:cNvPicPr>
          <p:nvPr/>
        </p:nvPicPr>
        <p:blipFill>
          <a:blip r:embed="rId3"/>
          <a:srcRect l="13438" r="13438"/>
          <a:stretch>
            <a:fillRect/>
          </a:stretch>
        </p:blipFill>
        <p:spPr bwMode="auto">
          <a:xfrm>
            <a:off x="3292816" y="1108688"/>
            <a:ext cx="2387315" cy="2474815"/>
          </a:xfrm>
          <a:prstGeom prst="rect">
            <a:avLst/>
          </a:prstGeom>
          <a:noFill/>
        </p:spPr>
      </p:pic>
      <p:sp>
        <p:nvSpPr>
          <p:cNvPr id="1048609" name="TextBox 5"/>
          <p:cNvSpPr txBox="1"/>
          <p:nvPr/>
        </p:nvSpPr>
        <p:spPr>
          <a:xfrm>
            <a:off x="1246575" y="2695754"/>
            <a:ext cx="970280" cy="358141"/>
          </a:xfrm>
          <a:prstGeom prst="rect">
            <a:avLst/>
          </a:prstGeom>
          <a:noFill/>
        </p:spPr>
        <p:txBody>
          <a:bodyPr wrap="none" rtlCol="0">
            <a:spAutoFit/>
          </a:bodyPr>
          <a:lstStyle/>
          <a:p>
            <a:r>
              <a:rPr lang="en-US" dirty="0"/>
              <a:t>Catalog</a:t>
            </a:r>
          </a:p>
        </p:txBody>
      </p:sp>
      <p:sp>
        <p:nvSpPr>
          <p:cNvPr id="1048610" name="TextBox 6"/>
          <p:cNvSpPr txBox="1"/>
          <p:nvPr/>
        </p:nvSpPr>
        <p:spPr>
          <a:xfrm>
            <a:off x="4032257" y="3570249"/>
            <a:ext cx="703579" cy="358141"/>
          </a:xfrm>
          <a:prstGeom prst="rect">
            <a:avLst/>
          </a:prstGeom>
          <a:noFill/>
        </p:spPr>
        <p:txBody>
          <a:bodyPr wrap="none" rtlCol="0">
            <a:spAutoFit/>
          </a:bodyPr>
          <a:lstStyle/>
          <a:p>
            <a:r>
              <a:rPr lang="en-US" altLang="zh-CN" sz="1800" dirty="0"/>
              <a:t>Shoe</a:t>
            </a:r>
            <a:endParaRPr lang="en-US" dirty="0"/>
          </a:p>
        </p:txBody>
      </p:sp>
      <p:pic>
        <p:nvPicPr>
          <p:cNvPr id="2097164" name="Picture 2" descr="Why Every Business Needs Customer Success | Gainsight"/>
          <p:cNvPicPr>
            <a:picLocks noChangeAspect="1" noChangeArrowheads="1"/>
          </p:cNvPicPr>
          <p:nvPr/>
        </p:nvPicPr>
        <p:blipFill>
          <a:blip r:embed="rId4"/>
          <a:srcRect/>
          <a:stretch>
            <a:fillRect/>
          </a:stretch>
        </p:blipFill>
        <p:spPr bwMode="auto">
          <a:xfrm>
            <a:off x="6376221" y="1300205"/>
            <a:ext cx="2154109" cy="1976395"/>
          </a:xfrm>
          <a:prstGeom prst="rect">
            <a:avLst/>
          </a:prstGeom>
          <a:noFill/>
        </p:spPr>
      </p:pic>
      <p:sp>
        <p:nvSpPr>
          <p:cNvPr id="1048611" name="TextBox 7"/>
          <p:cNvSpPr txBox="1"/>
          <p:nvPr/>
        </p:nvSpPr>
        <p:spPr>
          <a:xfrm>
            <a:off x="6977737" y="3264932"/>
            <a:ext cx="1186180" cy="358141"/>
          </a:xfrm>
          <a:prstGeom prst="rect">
            <a:avLst/>
          </a:prstGeom>
          <a:noFill/>
        </p:spPr>
        <p:txBody>
          <a:bodyPr wrap="none" rtlCol="0">
            <a:spAutoFit/>
          </a:bodyPr>
          <a:lstStyle/>
          <a:p>
            <a:r>
              <a:rPr lang="en-US" dirty="0"/>
              <a:t>Customer</a:t>
            </a:r>
          </a:p>
        </p:txBody>
      </p:sp>
      <p:pic>
        <p:nvPicPr>
          <p:cNvPr id="2097165" name="Picture 4" descr="Purchase Order Stock Photos And Images - 123RF"/>
          <p:cNvPicPr>
            <a:picLocks noChangeAspect="1" noChangeArrowheads="1"/>
          </p:cNvPicPr>
          <p:nvPr/>
        </p:nvPicPr>
        <p:blipFill>
          <a:blip r:embed="rId5"/>
          <a:srcRect/>
          <a:stretch>
            <a:fillRect/>
          </a:stretch>
        </p:blipFill>
        <p:spPr bwMode="auto">
          <a:xfrm>
            <a:off x="838200" y="4147066"/>
            <a:ext cx="1905000" cy="1270000"/>
          </a:xfrm>
          <a:prstGeom prst="rect">
            <a:avLst/>
          </a:prstGeom>
          <a:noFill/>
        </p:spPr>
      </p:pic>
      <p:sp>
        <p:nvSpPr>
          <p:cNvPr id="1048612" name="TextBox 10"/>
          <p:cNvSpPr txBox="1"/>
          <p:nvPr/>
        </p:nvSpPr>
        <p:spPr>
          <a:xfrm>
            <a:off x="1605737" y="5760482"/>
            <a:ext cx="731354" cy="369332"/>
          </a:xfrm>
          <a:prstGeom prst="rect">
            <a:avLst/>
          </a:prstGeom>
          <a:noFill/>
        </p:spPr>
        <p:txBody>
          <a:bodyPr wrap="none" rtlCol="0">
            <a:spAutoFit/>
          </a:bodyPr>
          <a:lstStyle/>
          <a:p>
            <a:r>
              <a:rPr lang="en-US" dirty="0"/>
              <a:t>Order</a:t>
            </a:r>
          </a:p>
        </p:txBody>
      </p:sp>
      <p:pic>
        <p:nvPicPr>
          <p:cNvPr id="2097166" name="Picture 6" descr="Power Pay"/>
          <p:cNvPicPr>
            <a:picLocks noChangeAspect="1" noChangeArrowheads="1"/>
          </p:cNvPicPr>
          <p:nvPr/>
        </p:nvPicPr>
        <p:blipFill>
          <a:blip r:embed="rId6"/>
          <a:srcRect/>
          <a:stretch>
            <a:fillRect/>
          </a:stretch>
        </p:blipFill>
        <p:spPr bwMode="auto">
          <a:xfrm>
            <a:off x="3276600" y="4118491"/>
            <a:ext cx="2294851" cy="2149608"/>
          </a:xfrm>
          <a:prstGeom prst="rect">
            <a:avLst/>
          </a:prstGeom>
          <a:noFill/>
        </p:spPr>
      </p:pic>
      <p:sp>
        <p:nvSpPr>
          <p:cNvPr id="1048613" name="TextBox 8"/>
          <p:cNvSpPr txBox="1"/>
          <p:nvPr/>
        </p:nvSpPr>
        <p:spPr>
          <a:xfrm>
            <a:off x="3581400" y="6271102"/>
            <a:ext cx="1986279" cy="358140"/>
          </a:xfrm>
          <a:prstGeom prst="rect">
            <a:avLst/>
          </a:prstGeom>
          <a:noFill/>
        </p:spPr>
        <p:txBody>
          <a:bodyPr wrap="none" rtlCol="0">
            <a:spAutoFit/>
          </a:bodyPr>
          <a:lstStyle/>
          <a:p>
            <a:r>
              <a:rPr lang="en-US" dirty="0"/>
              <a:t>Mode of Payment</a:t>
            </a:r>
          </a:p>
        </p:txBody>
      </p:sp>
      <p:pic>
        <p:nvPicPr>
          <p:cNvPr id="2097167" name="Picture 8" descr="What Are Some Tools for GPS Vehicle Tracking?"/>
          <p:cNvPicPr>
            <a:picLocks noChangeAspect="1" noChangeArrowheads="1"/>
          </p:cNvPicPr>
          <p:nvPr/>
        </p:nvPicPr>
        <p:blipFill>
          <a:blip r:embed="rId7"/>
          <a:srcRect/>
          <a:stretch>
            <a:fillRect/>
          </a:stretch>
        </p:blipFill>
        <p:spPr bwMode="auto">
          <a:xfrm>
            <a:off x="6104851" y="3680579"/>
            <a:ext cx="2968625" cy="2226469"/>
          </a:xfrm>
          <a:prstGeom prst="rect">
            <a:avLst/>
          </a:prstGeom>
          <a:noFill/>
        </p:spPr>
      </p:pic>
      <p:sp>
        <p:nvSpPr>
          <p:cNvPr id="1048614" name="TextBox 9"/>
          <p:cNvSpPr txBox="1"/>
          <p:nvPr/>
        </p:nvSpPr>
        <p:spPr>
          <a:xfrm>
            <a:off x="6755986" y="5907048"/>
            <a:ext cx="1770379" cy="358140"/>
          </a:xfrm>
          <a:prstGeom prst="rect">
            <a:avLst/>
          </a:prstGeom>
          <a:noFill/>
        </p:spPr>
        <p:txBody>
          <a:bodyPr wrap="none" rtlCol="0">
            <a:spAutoFit/>
          </a:bodyPr>
          <a:lstStyle/>
          <a:p>
            <a:r>
              <a:rPr lang="en-US" dirty="0"/>
              <a:t>Vehicle location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Flowchart: Process 6"/>
          <p:cNvSpPr/>
          <p:nvPr/>
        </p:nvSpPr>
        <p:spPr>
          <a:xfrm>
            <a:off x="419100" y="1817132"/>
            <a:ext cx="3124200" cy="4648200"/>
          </a:xfrm>
          <a:prstGeom prst="flowChartProcess">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16" name="Title 1"/>
          <p:cNvSpPr>
            <a:spLocks noGrp="1"/>
          </p:cNvSpPr>
          <p:nvPr>
            <p:ph type="title"/>
          </p:nvPr>
        </p:nvSpPr>
        <p:spPr/>
        <p:txBody>
          <a:bodyPr>
            <a:normAutofit fontScale="90000"/>
          </a:bodyPr>
          <a:lstStyle/>
          <a:p>
            <a:r>
              <a:rPr lang="en-US" dirty="0"/>
              <a:t>Identifying Object Attributes and Operations</a:t>
            </a:r>
          </a:p>
        </p:txBody>
      </p:sp>
      <p:pic>
        <p:nvPicPr>
          <p:cNvPr id="2097168" name="Picture 7"/>
          <p:cNvPicPr>
            <a:picLocks noGrp="1" noChangeAspect="1" noChangeArrowheads="1"/>
          </p:cNvPicPr>
          <p:nvPr>
            <p:ph idx="1"/>
          </p:nvPr>
        </p:nvPicPr>
        <p:blipFill>
          <a:blip r:embed="rId2" cstate="print"/>
          <a:srcRect t="1260" b="1260"/>
          <a:stretch>
            <a:fillRect/>
          </a:stretch>
        </p:blipFill>
        <p:spPr bwMode="auto">
          <a:xfrm>
            <a:off x="657225" y="2283857"/>
            <a:ext cx="1857375" cy="1323975"/>
          </a:xfrm>
          <a:prstGeom prst="rect">
            <a:avLst/>
          </a:prstGeom>
          <a:noFill/>
        </p:spPr>
      </p:pic>
      <p:sp>
        <p:nvSpPr>
          <p:cNvPr id="1048617" name="TextBox 4"/>
          <p:cNvSpPr txBox="1"/>
          <p:nvPr/>
        </p:nvSpPr>
        <p:spPr>
          <a:xfrm>
            <a:off x="736454" y="3689865"/>
            <a:ext cx="1914525" cy="1564640"/>
          </a:xfrm>
          <a:prstGeom prst="rect">
            <a:avLst/>
          </a:prstGeom>
          <a:noFill/>
        </p:spPr>
        <p:txBody>
          <a:bodyPr wrap="square" rtlCol="0">
            <a:spAutoFit/>
          </a:bodyPr>
          <a:lstStyle/>
          <a:p>
            <a:r>
              <a:rPr lang="en-US" altLang="zh-CN" sz="1600" dirty="0"/>
              <a:t>Shoe</a:t>
            </a:r>
            <a:r>
              <a:rPr lang="en-US" sz="1600" dirty="0"/>
              <a:t>id</a:t>
            </a:r>
            <a:endParaRPr lang="zh-CN" altLang="en-US"/>
          </a:p>
          <a:p>
            <a:r>
              <a:rPr lang="en-US" sz="1600" dirty="0"/>
              <a:t>Quantity in stock</a:t>
            </a:r>
          </a:p>
          <a:p>
            <a:r>
              <a:rPr lang="en-US" sz="1600" dirty="0"/>
              <a:t>Price</a:t>
            </a:r>
          </a:p>
          <a:p>
            <a:r>
              <a:rPr lang="en-US" altLang="zh-CN" sz="1600" dirty="0"/>
              <a:t>Brand</a:t>
            </a:r>
            <a:endParaRPr lang="zh-CN" altLang="en-US"/>
          </a:p>
          <a:p>
            <a:r>
              <a:rPr lang="en-US" sz="1600" dirty="0"/>
              <a:t>Description</a:t>
            </a:r>
          </a:p>
          <a:p>
            <a:endParaRPr lang="en-US" dirty="0"/>
          </a:p>
        </p:txBody>
      </p:sp>
      <p:sp>
        <p:nvSpPr>
          <p:cNvPr id="1048618" name="TextBox 7"/>
          <p:cNvSpPr txBox="1"/>
          <p:nvPr/>
        </p:nvSpPr>
        <p:spPr>
          <a:xfrm>
            <a:off x="628650" y="1832491"/>
            <a:ext cx="2514600" cy="369332"/>
          </a:xfrm>
          <a:prstGeom prst="rect">
            <a:avLst/>
          </a:prstGeom>
          <a:noFill/>
        </p:spPr>
        <p:txBody>
          <a:bodyPr wrap="square" rtlCol="0">
            <a:spAutoFit/>
          </a:bodyPr>
          <a:lstStyle/>
          <a:p>
            <a:pPr algn="ctr"/>
            <a:r>
              <a:rPr lang="en-US" altLang="zh-CN" sz="1800" dirty="0"/>
              <a:t>Shoe</a:t>
            </a:r>
            <a:endParaRPr lang="en-US" b="1" dirty="0"/>
          </a:p>
        </p:txBody>
      </p:sp>
      <p:cxnSp>
        <p:nvCxnSpPr>
          <p:cNvPr id="3145728" name="Straight Connector 9"/>
          <p:cNvCxnSpPr>
            <a:cxnSpLocks/>
          </p:cNvCxnSpPr>
          <p:nvPr/>
        </p:nvCxnSpPr>
        <p:spPr>
          <a:xfrm>
            <a:off x="419100" y="5179457"/>
            <a:ext cx="3124200" cy="0"/>
          </a:xfrm>
          <a:prstGeom prst="line">
            <a:avLst/>
          </a:prstGeom>
        </p:spPr>
        <p:style>
          <a:lnRef idx="1">
            <a:schemeClr val="accent1"/>
          </a:lnRef>
          <a:fillRef idx="0">
            <a:schemeClr val="accent1"/>
          </a:fillRef>
          <a:effectRef idx="0">
            <a:schemeClr val="accent1"/>
          </a:effectRef>
          <a:fontRef idx="minor">
            <a:schemeClr val="tx1"/>
          </a:fontRef>
        </p:style>
      </p:cxnSp>
      <p:sp>
        <p:nvSpPr>
          <p:cNvPr id="1048619" name="TextBox 10"/>
          <p:cNvSpPr txBox="1"/>
          <p:nvPr/>
        </p:nvSpPr>
        <p:spPr>
          <a:xfrm>
            <a:off x="600075" y="5285720"/>
            <a:ext cx="2295526" cy="1323339"/>
          </a:xfrm>
          <a:prstGeom prst="rect">
            <a:avLst/>
          </a:prstGeom>
          <a:noFill/>
        </p:spPr>
        <p:txBody>
          <a:bodyPr wrap="square" rtlCol="0">
            <a:spAutoFit/>
          </a:bodyPr>
          <a:lstStyle/>
          <a:p>
            <a:r>
              <a:rPr lang="en-US" sz="1600" dirty="0"/>
              <a:t>Add Stock</a:t>
            </a:r>
          </a:p>
          <a:p>
            <a:r>
              <a:rPr lang="en-US" sz="1600" dirty="0"/>
              <a:t>Remove Stock</a:t>
            </a:r>
          </a:p>
          <a:p>
            <a:r>
              <a:rPr lang="en-US" sz="1600" dirty="0"/>
              <a:t>Display </a:t>
            </a:r>
            <a:r>
              <a:rPr lang="en-US" altLang="zh-CN" sz="1600" dirty="0"/>
              <a:t>Shoe</a:t>
            </a:r>
            <a:endParaRPr lang="zh-CN" altLang="en-US"/>
          </a:p>
          <a:p>
            <a:r>
              <a:rPr lang="en-US" sz="1600" dirty="0"/>
              <a:t>Information</a:t>
            </a:r>
            <a:endParaRPr lang="zh-CN" altLang="en-US"/>
          </a:p>
          <a:p>
            <a:endParaRPr lang="en-US" dirty="0"/>
          </a:p>
        </p:txBody>
      </p:sp>
      <p:sp>
        <p:nvSpPr>
          <p:cNvPr id="1048620" name="Flowchart: Process 11"/>
          <p:cNvSpPr/>
          <p:nvPr/>
        </p:nvSpPr>
        <p:spPr>
          <a:xfrm>
            <a:off x="5581650" y="1828800"/>
            <a:ext cx="3124200" cy="4648200"/>
          </a:xfrm>
          <a:prstGeom prst="flowChartProcess">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21" name="TextBox 13"/>
          <p:cNvSpPr txBox="1"/>
          <p:nvPr/>
        </p:nvSpPr>
        <p:spPr>
          <a:xfrm>
            <a:off x="5762625" y="3720584"/>
            <a:ext cx="1914525" cy="1297941"/>
          </a:xfrm>
          <a:prstGeom prst="rect">
            <a:avLst/>
          </a:prstGeom>
          <a:noFill/>
        </p:spPr>
        <p:txBody>
          <a:bodyPr wrap="square" rtlCol="0">
            <a:spAutoFit/>
          </a:bodyPr>
          <a:lstStyle/>
          <a:p>
            <a:r>
              <a:rPr lang="en-US" sz="1600" dirty="0"/>
              <a:t>Order id</a:t>
            </a:r>
          </a:p>
          <a:p>
            <a:r>
              <a:rPr lang="en-US" sz="1600" dirty="0"/>
              <a:t>Date</a:t>
            </a:r>
          </a:p>
          <a:p>
            <a:r>
              <a:rPr lang="en-US" sz="1600" dirty="0"/>
              <a:t>Total Price</a:t>
            </a:r>
          </a:p>
          <a:p>
            <a:r>
              <a:rPr lang="en-US" sz="1600" dirty="0"/>
              <a:t>Status</a:t>
            </a:r>
          </a:p>
          <a:p>
            <a:r>
              <a:rPr lang="en-US" sz="1600" dirty="0"/>
              <a:t>*</a:t>
            </a:r>
            <a:r>
              <a:rPr lang="en-US" altLang="zh-CN" sz="1600" dirty="0"/>
              <a:t>Shoe(s)</a:t>
            </a:r>
            <a:endParaRPr lang="zh-CN" altLang="en-US"/>
          </a:p>
        </p:txBody>
      </p:sp>
      <p:sp>
        <p:nvSpPr>
          <p:cNvPr id="1048622" name="TextBox 14"/>
          <p:cNvSpPr txBox="1"/>
          <p:nvPr/>
        </p:nvSpPr>
        <p:spPr>
          <a:xfrm>
            <a:off x="5791200" y="1844159"/>
            <a:ext cx="2514600" cy="369332"/>
          </a:xfrm>
          <a:prstGeom prst="rect">
            <a:avLst/>
          </a:prstGeom>
          <a:noFill/>
        </p:spPr>
        <p:txBody>
          <a:bodyPr wrap="square" rtlCol="0">
            <a:spAutoFit/>
          </a:bodyPr>
          <a:lstStyle/>
          <a:p>
            <a:pPr algn="ctr"/>
            <a:r>
              <a:rPr lang="en-US" b="1" dirty="0"/>
              <a:t>ORDER</a:t>
            </a:r>
          </a:p>
        </p:txBody>
      </p:sp>
      <p:cxnSp>
        <p:nvCxnSpPr>
          <p:cNvPr id="3145729" name="Straight Connector 15"/>
          <p:cNvCxnSpPr>
            <a:cxnSpLocks/>
          </p:cNvCxnSpPr>
          <p:nvPr/>
        </p:nvCxnSpPr>
        <p:spPr>
          <a:xfrm>
            <a:off x="5581650" y="5191125"/>
            <a:ext cx="3124200" cy="0"/>
          </a:xfrm>
          <a:prstGeom prst="line">
            <a:avLst/>
          </a:prstGeom>
        </p:spPr>
        <p:style>
          <a:lnRef idx="1">
            <a:schemeClr val="accent1"/>
          </a:lnRef>
          <a:fillRef idx="0">
            <a:schemeClr val="accent1"/>
          </a:fillRef>
          <a:effectRef idx="0">
            <a:schemeClr val="accent1"/>
          </a:effectRef>
          <a:fontRef idx="minor">
            <a:schemeClr val="tx1"/>
          </a:fontRef>
        </p:style>
      </p:cxnSp>
      <p:sp>
        <p:nvSpPr>
          <p:cNvPr id="1048623" name="TextBox 16"/>
          <p:cNvSpPr txBox="1"/>
          <p:nvPr/>
        </p:nvSpPr>
        <p:spPr>
          <a:xfrm>
            <a:off x="5762624" y="5297388"/>
            <a:ext cx="2695575" cy="1323340"/>
          </a:xfrm>
          <a:prstGeom prst="rect">
            <a:avLst/>
          </a:prstGeom>
          <a:noFill/>
        </p:spPr>
        <p:txBody>
          <a:bodyPr wrap="square" rtlCol="0">
            <a:spAutoFit/>
          </a:bodyPr>
          <a:lstStyle/>
          <a:p>
            <a:r>
              <a:rPr lang="en-US" sz="1600" dirty="0"/>
              <a:t>Add </a:t>
            </a:r>
            <a:r>
              <a:rPr lang="en-US" altLang="zh-CN" sz="1600" dirty="0"/>
              <a:t>Shoe </a:t>
            </a:r>
            <a:r>
              <a:rPr lang="en-US" sz="1600" dirty="0"/>
              <a:t>to order</a:t>
            </a:r>
            <a:endParaRPr lang="zh-CN" altLang="en-US"/>
          </a:p>
          <a:p>
            <a:r>
              <a:rPr lang="en-US" sz="1600" dirty="0"/>
              <a:t>Remove </a:t>
            </a:r>
            <a:r>
              <a:rPr lang="en-US" altLang="zh-CN" sz="1600" dirty="0"/>
              <a:t>Shoe </a:t>
            </a:r>
            <a:r>
              <a:rPr lang="en-US" sz="1600" dirty="0"/>
              <a:t>from order</a:t>
            </a:r>
            <a:endParaRPr lang="zh-CN" altLang="en-US"/>
          </a:p>
          <a:p>
            <a:r>
              <a:rPr lang="en-US" sz="1600" dirty="0"/>
              <a:t>Submit order</a:t>
            </a:r>
          </a:p>
          <a:p>
            <a:r>
              <a:rPr lang="en-US" sz="1600" dirty="0"/>
              <a:t>Put order on Hold</a:t>
            </a:r>
          </a:p>
          <a:p>
            <a:endParaRPr lang="en-US" dirty="0"/>
          </a:p>
        </p:txBody>
      </p:sp>
      <p:pic>
        <p:nvPicPr>
          <p:cNvPr id="2097169" name="Picture 4" descr="Purchase Order Stock Photos And Images - 123RF"/>
          <p:cNvPicPr>
            <a:picLocks noChangeAspect="1" noChangeArrowheads="1"/>
          </p:cNvPicPr>
          <p:nvPr/>
        </p:nvPicPr>
        <p:blipFill>
          <a:blip r:embed="rId3"/>
          <a:srcRect/>
          <a:stretch>
            <a:fillRect/>
          </a:stretch>
        </p:blipFill>
        <p:spPr bwMode="auto">
          <a:xfrm>
            <a:off x="5867400" y="2283856"/>
            <a:ext cx="1828800" cy="1323975"/>
          </a:xfrm>
          <a:prstGeom prst="rect">
            <a:avLst/>
          </a:prstGeom>
          <a:noFill/>
        </p:spPr>
      </p:pic>
      <p:sp>
        <p:nvSpPr>
          <p:cNvPr id="1048624" name="Flowchart: Process 18"/>
          <p:cNvSpPr/>
          <p:nvPr/>
        </p:nvSpPr>
        <p:spPr>
          <a:xfrm>
            <a:off x="3886200" y="2360057"/>
            <a:ext cx="1295400" cy="457200"/>
          </a:xfrm>
          <a:prstGeom prst="flowChartProcess">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Attributes</a:t>
            </a:r>
          </a:p>
        </p:txBody>
      </p:sp>
      <p:cxnSp>
        <p:nvCxnSpPr>
          <p:cNvPr id="3145730" name="Straight Arrow Connector 20"/>
          <p:cNvCxnSpPr>
            <a:cxnSpLocks/>
            <a:stCxn id="1048624" idx="3"/>
          </p:cNvCxnSpPr>
          <p:nvPr/>
        </p:nvCxnSpPr>
        <p:spPr>
          <a:xfrm>
            <a:off x="5181600" y="2588657"/>
            <a:ext cx="400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31" name="Straight Arrow Connector 22"/>
          <p:cNvCxnSpPr>
            <a:cxnSpLocks/>
            <a:stCxn id="1048624" idx="1"/>
          </p:cNvCxnSpPr>
          <p:nvPr/>
        </p:nvCxnSpPr>
        <p:spPr>
          <a:xfrm flipH="1">
            <a:off x="3543300" y="2588657"/>
            <a:ext cx="342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625" name="Flowchart: Process 23"/>
          <p:cNvSpPr/>
          <p:nvPr/>
        </p:nvSpPr>
        <p:spPr>
          <a:xfrm>
            <a:off x="3886200" y="5560457"/>
            <a:ext cx="1295400" cy="457200"/>
          </a:xfrm>
          <a:prstGeom prst="flowChartProcess">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Operations</a:t>
            </a:r>
          </a:p>
        </p:txBody>
      </p:sp>
      <p:cxnSp>
        <p:nvCxnSpPr>
          <p:cNvPr id="3145732" name="Straight Arrow Connector 24"/>
          <p:cNvCxnSpPr>
            <a:cxnSpLocks/>
            <a:stCxn id="1048625" idx="1"/>
          </p:cNvCxnSpPr>
          <p:nvPr/>
        </p:nvCxnSpPr>
        <p:spPr>
          <a:xfrm flipH="1">
            <a:off x="3543300" y="5789057"/>
            <a:ext cx="342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33" name="Straight Arrow Connector 25"/>
          <p:cNvCxnSpPr>
            <a:cxnSpLocks/>
          </p:cNvCxnSpPr>
          <p:nvPr/>
        </p:nvCxnSpPr>
        <p:spPr>
          <a:xfrm>
            <a:off x="5181600" y="5789057"/>
            <a:ext cx="400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BrandShoes        Style that make fashion </vt:lpstr>
      <vt:lpstr>PowerPoint Presentation</vt:lpstr>
      <vt:lpstr>Current System to Proposed System</vt:lpstr>
      <vt:lpstr>Online ordering system</vt:lpstr>
      <vt:lpstr>Problem Domain</vt:lpstr>
      <vt:lpstr>Identifying Object</vt:lpstr>
      <vt:lpstr>Additional criteria for recognizing objects</vt:lpstr>
      <vt:lpstr>Possible Objects</vt:lpstr>
      <vt:lpstr>Identifying Object Attributes and Operations</vt:lpstr>
      <vt:lpstr>Identifying Relations between Objects</vt:lpstr>
      <vt:lpstr>Class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undefined</dc:creator>
  <cp:lastModifiedBy>Unknown User</cp:lastModifiedBy>
  <cp:revision>2</cp:revision>
  <dcterms:created xsi:type="dcterms:W3CDTF">2006-08-15T13:00:00Z</dcterms:created>
  <dcterms:modified xsi:type="dcterms:W3CDTF">2021-01-21T16:36:22Z</dcterms:modified>
</cp:coreProperties>
</file>