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F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0" autoAdjust="0"/>
    <p:restoredTop sz="94660"/>
  </p:normalViewPr>
  <p:slideViewPr>
    <p:cSldViewPr snapToGrid="0">
      <p:cViewPr varScale="1">
        <p:scale>
          <a:sx n="85" d="100"/>
          <a:sy n="85" d="100"/>
        </p:scale>
        <p:origin x="69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BF55-B0B8-C33F-758C-A6E5DA558C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1F176F-94F2-CDCC-12D0-33FEC9C901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C5F0C3-C229-D631-F03E-E1C31BBDC22F}"/>
              </a:ext>
            </a:extLst>
          </p:cNvPr>
          <p:cNvSpPr>
            <a:spLocks noGrp="1"/>
          </p:cNvSpPr>
          <p:nvPr>
            <p:ph type="dt" sz="half" idx="10"/>
          </p:nvPr>
        </p:nvSpPr>
        <p:spPr/>
        <p:txBody>
          <a:bodyPr/>
          <a:lstStyle/>
          <a:p>
            <a:fld id="{23E91164-4F39-4C6A-BEEF-13248FE89643}" type="datetimeFigureOut">
              <a:rPr lang="en-US" smtClean="0"/>
              <a:t>1/25/2024</a:t>
            </a:fld>
            <a:endParaRPr lang="en-US"/>
          </a:p>
        </p:txBody>
      </p:sp>
      <p:sp>
        <p:nvSpPr>
          <p:cNvPr id="5" name="Footer Placeholder 4">
            <a:extLst>
              <a:ext uri="{FF2B5EF4-FFF2-40B4-BE49-F238E27FC236}">
                <a16:creationId xmlns:a16="http://schemas.microsoft.com/office/drawing/2014/main" id="{9E7DA811-B108-4E37-0E1C-1BACEB576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208E2-ACCC-0646-781A-3240909686C8}"/>
              </a:ext>
            </a:extLst>
          </p:cNvPr>
          <p:cNvSpPr>
            <a:spLocks noGrp="1"/>
          </p:cNvSpPr>
          <p:nvPr>
            <p:ph type="sldNum" sz="quarter" idx="12"/>
          </p:nvPr>
        </p:nvSpPr>
        <p:spPr/>
        <p:txBody>
          <a:bodyPr/>
          <a:lstStyle/>
          <a:p>
            <a:fld id="{2D5080B1-CB40-456E-B3F0-F0E88E939F91}" type="slidenum">
              <a:rPr lang="en-US" smtClean="0"/>
              <a:t>‹#›</a:t>
            </a:fld>
            <a:endParaRPr lang="en-US"/>
          </a:p>
        </p:txBody>
      </p:sp>
    </p:spTree>
    <p:extLst>
      <p:ext uri="{BB962C8B-B14F-4D97-AF65-F5344CB8AC3E}">
        <p14:creationId xmlns:p14="http://schemas.microsoft.com/office/powerpoint/2010/main" val="9169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76B5-519C-C0B5-619B-4A7D8CA7A0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F21DDE-C704-9612-8883-F39641D2A6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061F2-3F63-A058-D5FF-4B81981B9903}"/>
              </a:ext>
            </a:extLst>
          </p:cNvPr>
          <p:cNvSpPr>
            <a:spLocks noGrp="1"/>
          </p:cNvSpPr>
          <p:nvPr>
            <p:ph type="dt" sz="half" idx="10"/>
          </p:nvPr>
        </p:nvSpPr>
        <p:spPr/>
        <p:txBody>
          <a:bodyPr/>
          <a:lstStyle/>
          <a:p>
            <a:fld id="{23E91164-4F39-4C6A-BEEF-13248FE89643}" type="datetimeFigureOut">
              <a:rPr lang="en-US" smtClean="0"/>
              <a:t>1/25/2024</a:t>
            </a:fld>
            <a:endParaRPr lang="en-US"/>
          </a:p>
        </p:txBody>
      </p:sp>
      <p:sp>
        <p:nvSpPr>
          <p:cNvPr id="5" name="Footer Placeholder 4">
            <a:extLst>
              <a:ext uri="{FF2B5EF4-FFF2-40B4-BE49-F238E27FC236}">
                <a16:creationId xmlns:a16="http://schemas.microsoft.com/office/drawing/2014/main" id="{78D4CD01-6EA9-B709-5B27-066F94F83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948AD-0E1A-98B5-553F-9E3F9CC8911B}"/>
              </a:ext>
            </a:extLst>
          </p:cNvPr>
          <p:cNvSpPr>
            <a:spLocks noGrp="1"/>
          </p:cNvSpPr>
          <p:nvPr>
            <p:ph type="sldNum" sz="quarter" idx="12"/>
          </p:nvPr>
        </p:nvSpPr>
        <p:spPr/>
        <p:txBody>
          <a:bodyPr/>
          <a:lstStyle/>
          <a:p>
            <a:fld id="{2D5080B1-CB40-456E-B3F0-F0E88E939F91}" type="slidenum">
              <a:rPr lang="en-US" smtClean="0"/>
              <a:t>‹#›</a:t>
            </a:fld>
            <a:endParaRPr lang="en-US"/>
          </a:p>
        </p:txBody>
      </p:sp>
    </p:spTree>
    <p:extLst>
      <p:ext uri="{BB962C8B-B14F-4D97-AF65-F5344CB8AC3E}">
        <p14:creationId xmlns:p14="http://schemas.microsoft.com/office/powerpoint/2010/main" val="131275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AD7A1-5E23-AEA3-4743-2EC6A109E3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D71FEC-44A0-A60E-0420-55C3D8A7F3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F3C4A8-40F1-3EE2-ADBF-FCA5FD89B5BD}"/>
              </a:ext>
            </a:extLst>
          </p:cNvPr>
          <p:cNvSpPr>
            <a:spLocks noGrp="1"/>
          </p:cNvSpPr>
          <p:nvPr>
            <p:ph type="dt" sz="half" idx="10"/>
          </p:nvPr>
        </p:nvSpPr>
        <p:spPr/>
        <p:txBody>
          <a:bodyPr/>
          <a:lstStyle/>
          <a:p>
            <a:fld id="{23E91164-4F39-4C6A-BEEF-13248FE89643}" type="datetimeFigureOut">
              <a:rPr lang="en-US" smtClean="0"/>
              <a:t>1/25/2024</a:t>
            </a:fld>
            <a:endParaRPr lang="en-US"/>
          </a:p>
        </p:txBody>
      </p:sp>
      <p:sp>
        <p:nvSpPr>
          <p:cNvPr id="5" name="Footer Placeholder 4">
            <a:extLst>
              <a:ext uri="{FF2B5EF4-FFF2-40B4-BE49-F238E27FC236}">
                <a16:creationId xmlns:a16="http://schemas.microsoft.com/office/drawing/2014/main" id="{FF273E25-A3D5-A2FF-B5DE-108A866DE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3744A-9E6B-8378-3D8C-305B008C9432}"/>
              </a:ext>
            </a:extLst>
          </p:cNvPr>
          <p:cNvSpPr>
            <a:spLocks noGrp="1"/>
          </p:cNvSpPr>
          <p:nvPr>
            <p:ph type="sldNum" sz="quarter" idx="12"/>
          </p:nvPr>
        </p:nvSpPr>
        <p:spPr/>
        <p:txBody>
          <a:bodyPr/>
          <a:lstStyle/>
          <a:p>
            <a:fld id="{2D5080B1-CB40-456E-B3F0-F0E88E939F91}" type="slidenum">
              <a:rPr lang="en-US" smtClean="0"/>
              <a:t>‹#›</a:t>
            </a:fld>
            <a:endParaRPr lang="en-US"/>
          </a:p>
        </p:txBody>
      </p:sp>
    </p:spTree>
    <p:extLst>
      <p:ext uri="{BB962C8B-B14F-4D97-AF65-F5344CB8AC3E}">
        <p14:creationId xmlns:p14="http://schemas.microsoft.com/office/powerpoint/2010/main" val="190128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CF98-F863-D0C0-AE2E-6B4DFB5579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A67DA3-FBC5-0EB8-12F7-0B3CE84711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0267F-8EB0-CB61-1ECD-C3323EA109AF}"/>
              </a:ext>
            </a:extLst>
          </p:cNvPr>
          <p:cNvSpPr>
            <a:spLocks noGrp="1"/>
          </p:cNvSpPr>
          <p:nvPr>
            <p:ph type="dt" sz="half" idx="10"/>
          </p:nvPr>
        </p:nvSpPr>
        <p:spPr/>
        <p:txBody>
          <a:bodyPr/>
          <a:lstStyle/>
          <a:p>
            <a:fld id="{23E91164-4F39-4C6A-BEEF-13248FE89643}" type="datetimeFigureOut">
              <a:rPr lang="en-US" smtClean="0"/>
              <a:t>1/25/2024</a:t>
            </a:fld>
            <a:endParaRPr lang="en-US"/>
          </a:p>
        </p:txBody>
      </p:sp>
      <p:sp>
        <p:nvSpPr>
          <p:cNvPr id="5" name="Footer Placeholder 4">
            <a:extLst>
              <a:ext uri="{FF2B5EF4-FFF2-40B4-BE49-F238E27FC236}">
                <a16:creationId xmlns:a16="http://schemas.microsoft.com/office/drawing/2014/main" id="{B7AB2E91-B77C-3AC0-761F-32823DFB4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6A26B3-3C5C-09D4-A46D-FAE2BDE25147}"/>
              </a:ext>
            </a:extLst>
          </p:cNvPr>
          <p:cNvSpPr>
            <a:spLocks noGrp="1"/>
          </p:cNvSpPr>
          <p:nvPr>
            <p:ph type="sldNum" sz="quarter" idx="12"/>
          </p:nvPr>
        </p:nvSpPr>
        <p:spPr/>
        <p:txBody>
          <a:bodyPr/>
          <a:lstStyle/>
          <a:p>
            <a:fld id="{2D5080B1-CB40-456E-B3F0-F0E88E939F91}" type="slidenum">
              <a:rPr lang="en-US" smtClean="0"/>
              <a:t>‹#›</a:t>
            </a:fld>
            <a:endParaRPr lang="en-US"/>
          </a:p>
        </p:txBody>
      </p:sp>
    </p:spTree>
    <p:extLst>
      <p:ext uri="{BB962C8B-B14F-4D97-AF65-F5344CB8AC3E}">
        <p14:creationId xmlns:p14="http://schemas.microsoft.com/office/powerpoint/2010/main" val="2632607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DCE3C-295D-26BE-C21F-F67038280A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B17824-FE6A-9BB8-3473-5FD283B25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064A7A-26AD-2E3C-02E6-03767F4E2187}"/>
              </a:ext>
            </a:extLst>
          </p:cNvPr>
          <p:cNvSpPr>
            <a:spLocks noGrp="1"/>
          </p:cNvSpPr>
          <p:nvPr>
            <p:ph type="dt" sz="half" idx="10"/>
          </p:nvPr>
        </p:nvSpPr>
        <p:spPr/>
        <p:txBody>
          <a:bodyPr/>
          <a:lstStyle/>
          <a:p>
            <a:fld id="{23E91164-4F39-4C6A-BEEF-13248FE89643}" type="datetimeFigureOut">
              <a:rPr lang="en-US" smtClean="0"/>
              <a:t>1/25/2024</a:t>
            </a:fld>
            <a:endParaRPr lang="en-US"/>
          </a:p>
        </p:txBody>
      </p:sp>
      <p:sp>
        <p:nvSpPr>
          <p:cNvPr id="5" name="Footer Placeholder 4">
            <a:extLst>
              <a:ext uri="{FF2B5EF4-FFF2-40B4-BE49-F238E27FC236}">
                <a16:creationId xmlns:a16="http://schemas.microsoft.com/office/drawing/2014/main" id="{8541FFD8-BAC5-4E13-416F-5B68ACCFC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C5435-1104-EA8D-0498-2B272E4B5A56}"/>
              </a:ext>
            </a:extLst>
          </p:cNvPr>
          <p:cNvSpPr>
            <a:spLocks noGrp="1"/>
          </p:cNvSpPr>
          <p:nvPr>
            <p:ph type="sldNum" sz="quarter" idx="12"/>
          </p:nvPr>
        </p:nvSpPr>
        <p:spPr/>
        <p:txBody>
          <a:bodyPr/>
          <a:lstStyle/>
          <a:p>
            <a:fld id="{2D5080B1-CB40-456E-B3F0-F0E88E939F91}" type="slidenum">
              <a:rPr lang="en-US" smtClean="0"/>
              <a:t>‹#›</a:t>
            </a:fld>
            <a:endParaRPr lang="en-US"/>
          </a:p>
        </p:txBody>
      </p:sp>
    </p:spTree>
    <p:extLst>
      <p:ext uri="{BB962C8B-B14F-4D97-AF65-F5344CB8AC3E}">
        <p14:creationId xmlns:p14="http://schemas.microsoft.com/office/powerpoint/2010/main" val="86271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2C202-D936-7F95-B849-81AFBD51D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E70C0A-A4F7-13E4-3B2A-BBF920ACC4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DDC1AA-D1C7-5A9F-0BE3-B6EB4CAF1A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561EFF-F7CA-CE4D-1F49-98200B99E365}"/>
              </a:ext>
            </a:extLst>
          </p:cNvPr>
          <p:cNvSpPr>
            <a:spLocks noGrp="1"/>
          </p:cNvSpPr>
          <p:nvPr>
            <p:ph type="dt" sz="half" idx="10"/>
          </p:nvPr>
        </p:nvSpPr>
        <p:spPr/>
        <p:txBody>
          <a:bodyPr/>
          <a:lstStyle/>
          <a:p>
            <a:fld id="{23E91164-4F39-4C6A-BEEF-13248FE89643}" type="datetimeFigureOut">
              <a:rPr lang="en-US" smtClean="0"/>
              <a:t>1/25/2024</a:t>
            </a:fld>
            <a:endParaRPr lang="en-US"/>
          </a:p>
        </p:txBody>
      </p:sp>
      <p:sp>
        <p:nvSpPr>
          <p:cNvPr id="6" name="Footer Placeholder 5">
            <a:extLst>
              <a:ext uri="{FF2B5EF4-FFF2-40B4-BE49-F238E27FC236}">
                <a16:creationId xmlns:a16="http://schemas.microsoft.com/office/drawing/2014/main" id="{4D1A1DFC-A5D8-D13B-F2D4-8C925D40B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AEB65A-2C0E-5499-31EE-E6CDFC606287}"/>
              </a:ext>
            </a:extLst>
          </p:cNvPr>
          <p:cNvSpPr>
            <a:spLocks noGrp="1"/>
          </p:cNvSpPr>
          <p:nvPr>
            <p:ph type="sldNum" sz="quarter" idx="12"/>
          </p:nvPr>
        </p:nvSpPr>
        <p:spPr/>
        <p:txBody>
          <a:bodyPr/>
          <a:lstStyle/>
          <a:p>
            <a:fld id="{2D5080B1-CB40-456E-B3F0-F0E88E939F91}" type="slidenum">
              <a:rPr lang="en-US" smtClean="0"/>
              <a:t>‹#›</a:t>
            </a:fld>
            <a:endParaRPr lang="en-US"/>
          </a:p>
        </p:txBody>
      </p:sp>
    </p:spTree>
    <p:extLst>
      <p:ext uri="{BB962C8B-B14F-4D97-AF65-F5344CB8AC3E}">
        <p14:creationId xmlns:p14="http://schemas.microsoft.com/office/powerpoint/2010/main" val="274088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25864-56FE-077B-934A-CA90FE808A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EFCAC0-2D86-D915-4083-4EBE00C91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5C3922-2EEF-3D44-6CAB-0D61CC0851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F759B3-2383-C44E-43FA-12D7FF6DF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BD3ADE-52E6-A645-97B8-2B8042A0E2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DDE69F-0E9D-C0B4-9E59-AC2E03BEE76C}"/>
              </a:ext>
            </a:extLst>
          </p:cNvPr>
          <p:cNvSpPr>
            <a:spLocks noGrp="1"/>
          </p:cNvSpPr>
          <p:nvPr>
            <p:ph type="dt" sz="half" idx="10"/>
          </p:nvPr>
        </p:nvSpPr>
        <p:spPr/>
        <p:txBody>
          <a:bodyPr/>
          <a:lstStyle/>
          <a:p>
            <a:fld id="{23E91164-4F39-4C6A-BEEF-13248FE89643}" type="datetimeFigureOut">
              <a:rPr lang="en-US" smtClean="0"/>
              <a:t>1/25/2024</a:t>
            </a:fld>
            <a:endParaRPr lang="en-US"/>
          </a:p>
        </p:txBody>
      </p:sp>
      <p:sp>
        <p:nvSpPr>
          <p:cNvPr id="8" name="Footer Placeholder 7">
            <a:extLst>
              <a:ext uri="{FF2B5EF4-FFF2-40B4-BE49-F238E27FC236}">
                <a16:creationId xmlns:a16="http://schemas.microsoft.com/office/drawing/2014/main" id="{1220DF80-BE04-7313-4E4D-ED3C9166AF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8BDA61-EF74-4640-3CD6-25BE96E8A174}"/>
              </a:ext>
            </a:extLst>
          </p:cNvPr>
          <p:cNvSpPr>
            <a:spLocks noGrp="1"/>
          </p:cNvSpPr>
          <p:nvPr>
            <p:ph type="sldNum" sz="quarter" idx="12"/>
          </p:nvPr>
        </p:nvSpPr>
        <p:spPr/>
        <p:txBody>
          <a:bodyPr/>
          <a:lstStyle/>
          <a:p>
            <a:fld id="{2D5080B1-CB40-456E-B3F0-F0E88E939F91}" type="slidenum">
              <a:rPr lang="en-US" smtClean="0"/>
              <a:t>‹#›</a:t>
            </a:fld>
            <a:endParaRPr lang="en-US"/>
          </a:p>
        </p:txBody>
      </p:sp>
    </p:spTree>
    <p:extLst>
      <p:ext uri="{BB962C8B-B14F-4D97-AF65-F5344CB8AC3E}">
        <p14:creationId xmlns:p14="http://schemas.microsoft.com/office/powerpoint/2010/main" val="351800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6F85-7434-C8F3-0D3B-F8097C231A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D107B9-74EA-B109-9B61-761119981828}"/>
              </a:ext>
            </a:extLst>
          </p:cNvPr>
          <p:cNvSpPr>
            <a:spLocks noGrp="1"/>
          </p:cNvSpPr>
          <p:nvPr>
            <p:ph type="dt" sz="half" idx="10"/>
          </p:nvPr>
        </p:nvSpPr>
        <p:spPr/>
        <p:txBody>
          <a:bodyPr/>
          <a:lstStyle/>
          <a:p>
            <a:fld id="{23E91164-4F39-4C6A-BEEF-13248FE89643}" type="datetimeFigureOut">
              <a:rPr lang="en-US" smtClean="0"/>
              <a:t>1/25/2024</a:t>
            </a:fld>
            <a:endParaRPr lang="en-US"/>
          </a:p>
        </p:txBody>
      </p:sp>
      <p:sp>
        <p:nvSpPr>
          <p:cNvPr id="4" name="Footer Placeholder 3">
            <a:extLst>
              <a:ext uri="{FF2B5EF4-FFF2-40B4-BE49-F238E27FC236}">
                <a16:creationId xmlns:a16="http://schemas.microsoft.com/office/drawing/2014/main" id="{3C43625F-5A5B-FDE5-7F24-65324873FF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BF5FE0-F64C-DE88-F0D3-87BE8B43AD81}"/>
              </a:ext>
            </a:extLst>
          </p:cNvPr>
          <p:cNvSpPr>
            <a:spLocks noGrp="1"/>
          </p:cNvSpPr>
          <p:nvPr>
            <p:ph type="sldNum" sz="quarter" idx="12"/>
          </p:nvPr>
        </p:nvSpPr>
        <p:spPr/>
        <p:txBody>
          <a:bodyPr/>
          <a:lstStyle/>
          <a:p>
            <a:fld id="{2D5080B1-CB40-456E-B3F0-F0E88E939F91}" type="slidenum">
              <a:rPr lang="en-US" smtClean="0"/>
              <a:t>‹#›</a:t>
            </a:fld>
            <a:endParaRPr lang="en-US"/>
          </a:p>
        </p:txBody>
      </p:sp>
    </p:spTree>
    <p:extLst>
      <p:ext uri="{BB962C8B-B14F-4D97-AF65-F5344CB8AC3E}">
        <p14:creationId xmlns:p14="http://schemas.microsoft.com/office/powerpoint/2010/main" val="285751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8C9615-F94E-48A7-EB5B-213C8F985D12}"/>
              </a:ext>
            </a:extLst>
          </p:cNvPr>
          <p:cNvSpPr>
            <a:spLocks noGrp="1"/>
          </p:cNvSpPr>
          <p:nvPr>
            <p:ph type="dt" sz="half" idx="10"/>
          </p:nvPr>
        </p:nvSpPr>
        <p:spPr/>
        <p:txBody>
          <a:bodyPr/>
          <a:lstStyle/>
          <a:p>
            <a:fld id="{23E91164-4F39-4C6A-BEEF-13248FE89643}" type="datetimeFigureOut">
              <a:rPr lang="en-US" smtClean="0"/>
              <a:t>1/25/2024</a:t>
            </a:fld>
            <a:endParaRPr lang="en-US"/>
          </a:p>
        </p:txBody>
      </p:sp>
      <p:sp>
        <p:nvSpPr>
          <p:cNvPr id="3" name="Footer Placeholder 2">
            <a:extLst>
              <a:ext uri="{FF2B5EF4-FFF2-40B4-BE49-F238E27FC236}">
                <a16:creationId xmlns:a16="http://schemas.microsoft.com/office/drawing/2014/main" id="{964CBC22-23C8-3A4C-5AEE-E114518FC0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A96E97-9551-6F1D-0B9C-2650F7C2084E}"/>
              </a:ext>
            </a:extLst>
          </p:cNvPr>
          <p:cNvSpPr>
            <a:spLocks noGrp="1"/>
          </p:cNvSpPr>
          <p:nvPr>
            <p:ph type="sldNum" sz="quarter" idx="12"/>
          </p:nvPr>
        </p:nvSpPr>
        <p:spPr/>
        <p:txBody>
          <a:bodyPr/>
          <a:lstStyle/>
          <a:p>
            <a:fld id="{2D5080B1-CB40-456E-B3F0-F0E88E939F91}" type="slidenum">
              <a:rPr lang="en-US" smtClean="0"/>
              <a:t>‹#›</a:t>
            </a:fld>
            <a:endParaRPr lang="en-US"/>
          </a:p>
        </p:txBody>
      </p:sp>
    </p:spTree>
    <p:extLst>
      <p:ext uri="{BB962C8B-B14F-4D97-AF65-F5344CB8AC3E}">
        <p14:creationId xmlns:p14="http://schemas.microsoft.com/office/powerpoint/2010/main" val="2677047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9B0B-8583-6DEB-30A8-F90E2E37E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3FB913-D5A8-2FF7-6BA4-88D0E7CFF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ACBDB-A109-85C0-26E8-A4C98EAAC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4FF08-4676-096B-646D-FE640B8CF5B7}"/>
              </a:ext>
            </a:extLst>
          </p:cNvPr>
          <p:cNvSpPr>
            <a:spLocks noGrp="1"/>
          </p:cNvSpPr>
          <p:nvPr>
            <p:ph type="dt" sz="half" idx="10"/>
          </p:nvPr>
        </p:nvSpPr>
        <p:spPr/>
        <p:txBody>
          <a:bodyPr/>
          <a:lstStyle/>
          <a:p>
            <a:fld id="{23E91164-4F39-4C6A-BEEF-13248FE89643}" type="datetimeFigureOut">
              <a:rPr lang="en-US" smtClean="0"/>
              <a:t>1/25/2024</a:t>
            </a:fld>
            <a:endParaRPr lang="en-US"/>
          </a:p>
        </p:txBody>
      </p:sp>
      <p:sp>
        <p:nvSpPr>
          <p:cNvPr id="6" name="Footer Placeholder 5">
            <a:extLst>
              <a:ext uri="{FF2B5EF4-FFF2-40B4-BE49-F238E27FC236}">
                <a16:creationId xmlns:a16="http://schemas.microsoft.com/office/drawing/2014/main" id="{07408C0C-C9C2-5DB6-A922-BBC243FD1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845EC-8461-97BF-2BFF-629643CDDD22}"/>
              </a:ext>
            </a:extLst>
          </p:cNvPr>
          <p:cNvSpPr>
            <a:spLocks noGrp="1"/>
          </p:cNvSpPr>
          <p:nvPr>
            <p:ph type="sldNum" sz="quarter" idx="12"/>
          </p:nvPr>
        </p:nvSpPr>
        <p:spPr/>
        <p:txBody>
          <a:bodyPr/>
          <a:lstStyle/>
          <a:p>
            <a:fld id="{2D5080B1-CB40-456E-B3F0-F0E88E939F91}" type="slidenum">
              <a:rPr lang="en-US" smtClean="0"/>
              <a:t>‹#›</a:t>
            </a:fld>
            <a:endParaRPr lang="en-US"/>
          </a:p>
        </p:txBody>
      </p:sp>
    </p:spTree>
    <p:extLst>
      <p:ext uri="{BB962C8B-B14F-4D97-AF65-F5344CB8AC3E}">
        <p14:creationId xmlns:p14="http://schemas.microsoft.com/office/powerpoint/2010/main" val="252235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C90F8-5DF6-DD5A-CC36-D72DDA9B8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1B803C-269C-C1E4-99FF-751312692C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7478FC-CA0C-FE43-AC7B-91BF9CD40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B2338-C272-724B-1B3D-3226A2003E6F}"/>
              </a:ext>
            </a:extLst>
          </p:cNvPr>
          <p:cNvSpPr>
            <a:spLocks noGrp="1"/>
          </p:cNvSpPr>
          <p:nvPr>
            <p:ph type="dt" sz="half" idx="10"/>
          </p:nvPr>
        </p:nvSpPr>
        <p:spPr/>
        <p:txBody>
          <a:bodyPr/>
          <a:lstStyle/>
          <a:p>
            <a:fld id="{23E91164-4F39-4C6A-BEEF-13248FE89643}" type="datetimeFigureOut">
              <a:rPr lang="en-US" smtClean="0"/>
              <a:t>1/25/2024</a:t>
            </a:fld>
            <a:endParaRPr lang="en-US"/>
          </a:p>
        </p:txBody>
      </p:sp>
      <p:sp>
        <p:nvSpPr>
          <p:cNvPr id="6" name="Footer Placeholder 5">
            <a:extLst>
              <a:ext uri="{FF2B5EF4-FFF2-40B4-BE49-F238E27FC236}">
                <a16:creationId xmlns:a16="http://schemas.microsoft.com/office/drawing/2014/main" id="{30408584-C22B-5916-9C06-F8640F0CE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897997-B4C6-CCCC-2275-61F2CD895ED9}"/>
              </a:ext>
            </a:extLst>
          </p:cNvPr>
          <p:cNvSpPr>
            <a:spLocks noGrp="1"/>
          </p:cNvSpPr>
          <p:nvPr>
            <p:ph type="sldNum" sz="quarter" idx="12"/>
          </p:nvPr>
        </p:nvSpPr>
        <p:spPr/>
        <p:txBody>
          <a:bodyPr/>
          <a:lstStyle/>
          <a:p>
            <a:fld id="{2D5080B1-CB40-456E-B3F0-F0E88E939F91}" type="slidenum">
              <a:rPr lang="en-US" smtClean="0"/>
              <a:t>‹#›</a:t>
            </a:fld>
            <a:endParaRPr lang="en-US"/>
          </a:p>
        </p:txBody>
      </p:sp>
    </p:spTree>
    <p:extLst>
      <p:ext uri="{BB962C8B-B14F-4D97-AF65-F5344CB8AC3E}">
        <p14:creationId xmlns:p14="http://schemas.microsoft.com/office/powerpoint/2010/main" val="303347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03DC06-290C-CC26-88A2-84C730FE8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8D747F-A7D6-BCD7-C42F-669332176D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1A6D8-5F7E-169F-F21B-5D676CBB7D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91164-4F39-4C6A-BEEF-13248FE89643}" type="datetimeFigureOut">
              <a:rPr lang="en-US" smtClean="0"/>
              <a:t>1/25/2024</a:t>
            </a:fld>
            <a:endParaRPr lang="en-US"/>
          </a:p>
        </p:txBody>
      </p:sp>
      <p:sp>
        <p:nvSpPr>
          <p:cNvPr id="5" name="Footer Placeholder 4">
            <a:extLst>
              <a:ext uri="{FF2B5EF4-FFF2-40B4-BE49-F238E27FC236}">
                <a16:creationId xmlns:a16="http://schemas.microsoft.com/office/drawing/2014/main" id="{C0E28461-A502-F475-2135-3A661E438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004EB8-2C34-79C8-C76A-F96274ABF6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080B1-CB40-456E-B3F0-F0E88E939F91}" type="slidenum">
              <a:rPr lang="en-US" smtClean="0"/>
              <a:t>‹#›</a:t>
            </a:fld>
            <a:endParaRPr lang="en-US"/>
          </a:p>
        </p:txBody>
      </p:sp>
    </p:spTree>
    <p:extLst>
      <p:ext uri="{BB962C8B-B14F-4D97-AF65-F5344CB8AC3E}">
        <p14:creationId xmlns:p14="http://schemas.microsoft.com/office/powerpoint/2010/main" val="3806164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11" name="TextBox 10">
            <a:extLst>
              <a:ext uri="{FF2B5EF4-FFF2-40B4-BE49-F238E27FC236}">
                <a16:creationId xmlns:a16="http://schemas.microsoft.com/office/drawing/2014/main" id="{21BC5FFA-D7E9-A15A-32EC-9F57D4E22EA4}"/>
              </a:ext>
            </a:extLst>
          </p:cNvPr>
          <p:cNvSpPr txBox="1"/>
          <p:nvPr/>
        </p:nvSpPr>
        <p:spPr>
          <a:xfrm>
            <a:off x="3012141" y="536226"/>
            <a:ext cx="6167718" cy="625428"/>
          </a:xfrm>
          <a:prstGeom prst="rect">
            <a:avLst/>
          </a:prstGeom>
          <a:noFill/>
        </p:spPr>
        <p:txBody>
          <a:bodyPr wrap="square">
            <a:spAutoFit/>
          </a:bodyPr>
          <a:lstStyle/>
          <a:p>
            <a:pPr marL="0" marR="0" algn="ctr">
              <a:lnSpc>
                <a:spcPct val="115000"/>
              </a:lnSpc>
              <a:spcBef>
                <a:spcPts val="0"/>
              </a:spcBef>
              <a:spcAft>
                <a:spcPts val="0"/>
              </a:spcAft>
            </a:pPr>
            <a:r>
              <a:rPr lang="en-US" sz="3200" b="1" u="sng" cap="all" dirty="0">
                <a:ln w="4496" cap="flat" cmpd="sng" algn="ctr">
                  <a:solidFill>
                    <a:srgbClr val="5C437A"/>
                  </a:solidFill>
                  <a:prstDash val="solid"/>
                  <a:round/>
                </a:ln>
                <a:gradFill>
                  <a:gsLst>
                    <a:gs pos="0">
                      <a:srgbClr val="381563"/>
                    </a:gs>
                    <a:gs pos="43000">
                      <a:srgbClr val="7B34D2"/>
                    </a:gs>
                    <a:gs pos="48000">
                      <a:srgbClr val="7230C3"/>
                    </a:gs>
                    <a:gs pos="100000">
                      <a:srgbClr val="381563"/>
                    </a:gs>
                  </a:gsLst>
                  <a:lin ang="5400000" scaled="0"/>
                </a:gradFill>
                <a:effectLst>
                  <a:reflection blurRad="12700" stA="28000" endPos="45000" dist="1003" dir="5400000" sy="-100000" algn="bl"/>
                </a:effectLst>
                <a:latin typeface="Calibri" panose="020F0502020204030204" pitchFamily="34" charset="0"/>
                <a:ea typeface="Calibri" panose="020F0502020204030204" pitchFamily="34" charset="0"/>
                <a:cs typeface="Mangal" panose="00000400000000000000" pitchFamily="2"/>
              </a:rPr>
              <a:t>Display property</a:t>
            </a:r>
            <a:endParaRPr lang="en-US" sz="3200" dirty="0">
              <a:effectLst>
                <a:reflection blurRad="12700" stA="28000" endPos="45000" dist="1003" dir="5400000" sy="-100000" algn="bl"/>
              </a:effectLst>
              <a:latin typeface="Calibri" panose="020F0502020204030204" pitchFamily="34" charset="0"/>
              <a:ea typeface="Calibri" panose="020F0502020204030204" pitchFamily="34" charset="0"/>
              <a:cs typeface="Mangal" panose="00000400000000000000" pitchFamily="2"/>
            </a:endParaRPr>
          </a:p>
        </p:txBody>
      </p:sp>
      <p:sp>
        <p:nvSpPr>
          <p:cNvPr id="13" name="TextBox 12">
            <a:extLst>
              <a:ext uri="{FF2B5EF4-FFF2-40B4-BE49-F238E27FC236}">
                <a16:creationId xmlns:a16="http://schemas.microsoft.com/office/drawing/2014/main" id="{ECFC28AF-AB05-7D78-3766-2E0BC9B73344}"/>
              </a:ext>
            </a:extLst>
          </p:cNvPr>
          <p:cNvSpPr txBox="1"/>
          <p:nvPr/>
        </p:nvSpPr>
        <p:spPr>
          <a:xfrm>
            <a:off x="295835" y="1583999"/>
            <a:ext cx="11564471" cy="4314707"/>
          </a:xfrm>
          <a:prstGeom prst="rect">
            <a:avLst/>
          </a:prstGeom>
          <a:noFill/>
        </p:spPr>
        <p:txBody>
          <a:bodyPr wrap="square">
            <a:spAutoFit/>
          </a:bodyPr>
          <a:lstStyle/>
          <a:p>
            <a:pPr marL="0" marR="0" algn="just">
              <a:lnSpc>
                <a:spcPct val="115000"/>
              </a:lnSpc>
              <a:spcBef>
                <a:spcPts val="0"/>
              </a:spcBef>
              <a:spcAft>
                <a:spcPts val="0"/>
              </a:spcAft>
            </a:pPr>
            <a:r>
              <a:rPr lang="en-US" sz="2400" dirty="0">
                <a:ln>
                  <a:noFill/>
                </a:ln>
                <a:latin typeface="Calibri" panose="020F0502020204030204" pitchFamily="34" charset="0"/>
                <a:ea typeface="Calibri" panose="020F0502020204030204" pitchFamily="34" charset="0"/>
                <a:cs typeface="Mangal" panose="00000400000000000000" pitchFamily="2"/>
              </a:rPr>
              <a:t>This property is used to define how an element should display. Every HTML element has a default display value depending on what type of element it is. The default display value for most elements is block or inline.</a:t>
            </a:r>
          </a:p>
          <a:p>
            <a:pPr marL="0" marR="0" algn="just">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0"/>
              </a:spcAft>
            </a:pPr>
            <a:r>
              <a:rPr lang="en-US" sz="2400" b="1" dirty="0">
                <a:ln>
                  <a:noFill/>
                </a:ln>
                <a:latin typeface="Calibri" panose="020F0502020204030204" pitchFamily="34" charset="0"/>
                <a:ea typeface="Calibri" panose="020F0502020204030204" pitchFamily="34" charset="0"/>
                <a:cs typeface="Mangal" panose="00000400000000000000" pitchFamily="2"/>
              </a:rPr>
              <a:t>Inline -: </a:t>
            </a:r>
            <a:r>
              <a:rPr lang="en-US" sz="2400" dirty="0">
                <a:ln>
                  <a:noFill/>
                </a:ln>
                <a:latin typeface="Calibri" panose="020F0502020204030204" pitchFamily="34" charset="0"/>
                <a:ea typeface="Calibri" panose="020F0502020204030204" pitchFamily="34" charset="0"/>
                <a:cs typeface="Mangal" panose="00000400000000000000" pitchFamily="2"/>
              </a:rPr>
              <a:t>When we set this value, the element does not start on a new line and only takes up as much width as necessary (we can not width/height it won’t work).</a:t>
            </a:r>
            <a:endParaRPr lang="en-US" sz="2400" dirty="0">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0"/>
              </a:spcAft>
            </a:pPr>
            <a:r>
              <a:rPr lang="en-US" sz="2400" b="1" dirty="0">
                <a:ln>
                  <a:noFill/>
                </a:ln>
                <a:latin typeface="Calibri" panose="020F0502020204030204" pitchFamily="34" charset="0"/>
                <a:ea typeface="Calibri" panose="020F0502020204030204" pitchFamily="34" charset="0"/>
                <a:cs typeface="Mangal" panose="00000400000000000000" pitchFamily="2"/>
              </a:rPr>
              <a:t>Block-: </a:t>
            </a:r>
            <a:r>
              <a:rPr lang="en-US" sz="2400" dirty="0">
                <a:ln>
                  <a:noFill/>
                </a:ln>
                <a:latin typeface="Calibri" panose="020F0502020204030204" pitchFamily="34" charset="0"/>
                <a:ea typeface="Calibri" panose="020F0502020204030204" pitchFamily="34" charset="0"/>
                <a:cs typeface="Mangal" panose="00000400000000000000" pitchFamily="2"/>
              </a:rPr>
              <a:t>When we set this value element always starts on a new line and takes up the full width available (we can set width/height).</a:t>
            </a:r>
            <a:endParaRPr lang="en-US" sz="2400" dirty="0">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0"/>
              </a:spcAft>
            </a:pPr>
            <a:r>
              <a:rPr lang="en-US" sz="2400" b="1" dirty="0">
                <a:ln>
                  <a:noFill/>
                </a:ln>
                <a:latin typeface="Calibri" panose="020F0502020204030204" pitchFamily="34" charset="0"/>
                <a:ea typeface="Calibri" panose="020F0502020204030204" pitchFamily="34" charset="0"/>
                <a:cs typeface="Mangal" panose="00000400000000000000" pitchFamily="2"/>
              </a:rPr>
              <a:t>Inline-block -: </a:t>
            </a:r>
            <a:r>
              <a:rPr lang="en-US" sz="2400" dirty="0">
                <a:ln>
                  <a:noFill/>
                </a:ln>
                <a:latin typeface="Calibri" panose="020F0502020204030204" pitchFamily="34" charset="0"/>
                <a:ea typeface="Calibri" panose="020F0502020204030204" pitchFamily="34" charset="0"/>
                <a:cs typeface="Mangal" panose="00000400000000000000" pitchFamily="2"/>
              </a:rPr>
              <a:t>It is combination of inline and block </a:t>
            </a:r>
            <a:r>
              <a:rPr lang="en-US" sz="2400" dirty="0" err="1">
                <a:ln>
                  <a:noFill/>
                </a:ln>
                <a:latin typeface="Calibri" panose="020F0502020204030204" pitchFamily="34" charset="0"/>
                <a:ea typeface="Calibri" panose="020F0502020204030204" pitchFamily="34" charset="0"/>
                <a:cs typeface="Mangal" panose="00000400000000000000" pitchFamily="2"/>
              </a:rPr>
              <a:t>value.It</a:t>
            </a:r>
            <a:r>
              <a:rPr lang="en-US" sz="2400" dirty="0">
                <a:ln>
                  <a:noFill/>
                </a:ln>
                <a:latin typeface="Calibri" panose="020F0502020204030204" pitchFamily="34" charset="0"/>
                <a:ea typeface="Calibri" panose="020F0502020204030204" pitchFamily="34" charset="0"/>
                <a:cs typeface="Mangal" panose="00000400000000000000" pitchFamily="2"/>
              </a:rPr>
              <a:t> doesn’t start on new line but we can set width and height.</a:t>
            </a:r>
            <a:endParaRPr lang="en-US" sz="2400" dirty="0">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1000349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D4634F2B-9D6D-0A85-B972-83A12632DF39}"/>
              </a:ext>
            </a:extLst>
          </p:cNvPr>
          <p:cNvSpPr txBox="1"/>
          <p:nvPr/>
        </p:nvSpPr>
        <p:spPr>
          <a:xfrm>
            <a:off x="253253" y="753851"/>
            <a:ext cx="11152094" cy="3536033"/>
          </a:xfrm>
          <a:prstGeom prst="rect">
            <a:avLst/>
          </a:prstGeom>
          <a:noFill/>
        </p:spPr>
        <p:txBody>
          <a:bodyPr wrap="square">
            <a:spAutoFit/>
          </a:bodyPr>
          <a:lstStyle/>
          <a:p>
            <a:pPr marL="0" marR="0">
              <a:lnSpc>
                <a:spcPct val="115000"/>
              </a:lnSpc>
              <a:spcBef>
                <a:spcPts val="0"/>
              </a:spcBef>
              <a:spcAft>
                <a:spcPts val="0"/>
              </a:spcAft>
            </a:pPr>
            <a:r>
              <a:rPr lang="en-US" sz="2800" b="1" dirty="0">
                <a:ln>
                  <a:noFill/>
                </a:ln>
                <a:solidFill>
                  <a:srgbClr val="FF000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Its values are:</a:t>
            </a:r>
            <a:endParaRPr lang="en-US" sz="2800" b="1" dirty="0">
              <a:solidFill>
                <a:srgbClr val="FF0000"/>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nSpc>
                <a:spcPct val="115000"/>
              </a:lnSpc>
              <a:spcBef>
                <a:spcPts val="0"/>
              </a:spcBef>
              <a:spcAft>
                <a:spcPts val="0"/>
              </a:spcAft>
              <a:buClr>
                <a:srgbClr val="000000"/>
              </a:buClr>
              <a:buFont typeface="+mj-lt"/>
              <a:buAutoNum type="arabicPeriod"/>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flex-start</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nSpc>
                <a:spcPct val="115000"/>
              </a:lnSpc>
              <a:spcBef>
                <a:spcPts val="0"/>
              </a:spcBef>
              <a:spcAft>
                <a:spcPts val="0"/>
              </a:spcAft>
              <a:buClr>
                <a:srgbClr val="000000"/>
              </a:buClr>
              <a:buFont typeface="+mj-lt"/>
              <a:buAutoNum type="arabicPeriod"/>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flex-end</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nSpc>
                <a:spcPct val="115000"/>
              </a:lnSpc>
              <a:spcBef>
                <a:spcPts val="0"/>
              </a:spcBef>
              <a:spcAft>
                <a:spcPts val="0"/>
              </a:spcAft>
              <a:buClr>
                <a:srgbClr val="000000"/>
              </a:buClr>
              <a:buFont typeface="+mj-lt"/>
              <a:buAutoNum type="arabicPeriod"/>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center</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nSpc>
                <a:spcPct val="115000"/>
              </a:lnSpc>
              <a:spcBef>
                <a:spcPts val="0"/>
              </a:spcBef>
              <a:spcAft>
                <a:spcPts val="0"/>
              </a:spcAft>
              <a:buClr>
                <a:srgbClr val="000000"/>
              </a:buClr>
              <a:buFont typeface="+mj-lt"/>
              <a:buAutoNum type="arabicPeriod"/>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space-around</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nSpc>
                <a:spcPct val="115000"/>
              </a:lnSpc>
              <a:spcBef>
                <a:spcPts val="0"/>
              </a:spcBef>
              <a:spcAft>
                <a:spcPts val="0"/>
              </a:spcAft>
              <a:buClr>
                <a:srgbClr val="000000"/>
              </a:buClr>
              <a:buFont typeface="+mj-lt"/>
              <a:buAutoNum type="arabicPeriod"/>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space-between</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nSpc>
                <a:spcPct val="115000"/>
              </a:lnSpc>
              <a:spcBef>
                <a:spcPts val="0"/>
              </a:spcBef>
              <a:spcAft>
                <a:spcPts val="0"/>
              </a:spcAft>
              <a:buClr>
                <a:srgbClr val="000000"/>
              </a:buClr>
              <a:buFont typeface="+mj-lt"/>
              <a:buAutoNum type="arabicPeriod"/>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space-evenly</a:t>
            </a:r>
            <a:endParaRPr lang="en-US" sz="2400" dirty="0">
              <a:effectLst/>
              <a:latin typeface="Calibri" panose="020F0502020204030204" pitchFamily="34" charset="0"/>
              <a:ea typeface="Calibri" panose="020F0502020204030204" pitchFamily="34" charset="0"/>
              <a:cs typeface="Mangal" panose="00000400000000000000" pitchFamily="2"/>
            </a:endParaRPr>
          </a:p>
        </p:txBody>
      </p:sp>
      <p:sp>
        <p:nvSpPr>
          <p:cNvPr id="9" name="TextBox 8">
            <a:extLst>
              <a:ext uri="{FF2B5EF4-FFF2-40B4-BE49-F238E27FC236}">
                <a16:creationId xmlns:a16="http://schemas.microsoft.com/office/drawing/2014/main" id="{028E03D6-99C5-36B6-183B-647838D61DCA}"/>
              </a:ext>
            </a:extLst>
          </p:cNvPr>
          <p:cNvSpPr txBox="1"/>
          <p:nvPr/>
        </p:nvSpPr>
        <p:spPr>
          <a:xfrm>
            <a:off x="253253" y="4381959"/>
            <a:ext cx="11580159" cy="2708114"/>
          </a:xfrm>
          <a:prstGeom prst="rect">
            <a:avLst/>
          </a:prstGeom>
          <a:noFill/>
        </p:spPr>
        <p:txBody>
          <a:bodyPr wrap="square">
            <a:spAutoFit/>
          </a:bodyPr>
          <a:lstStyle/>
          <a:p>
            <a:pPr marR="0" lvl="0" algn="just">
              <a:spcBef>
                <a:spcPts val="0"/>
              </a:spcBef>
              <a:spcAft>
                <a:spcPts val="0"/>
              </a:spcAft>
              <a:buClr>
                <a:srgbClr val="000000"/>
              </a:buClr>
            </a:pPr>
            <a:r>
              <a:rPr lang="en-US" sz="2400" b="1" dirty="0">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1. F</a:t>
            </a:r>
            <a:r>
              <a:rPr lang="en-US" sz="2400" b="1" dirty="0">
                <a:ln>
                  <a:noFill/>
                </a:ln>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lex-start</a:t>
            </a: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algn="just">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With this value, flex items remain aligned in the exact left direction in the container. This is the default value of justify-content.</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algn="just">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R="0" lvl="0" algn="just">
              <a:spcBef>
                <a:spcPts val="0"/>
              </a:spcBef>
              <a:spcAft>
                <a:spcPts val="0"/>
              </a:spcAft>
              <a:buClr>
                <a:srgbClr val="000000"/>
              </a:buClr>
            </a:pPr>
            <a:r>
              <a:rPr lang="en-US" sz="2400" b="1" dirty="0">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2. F</a:t>
            </a:r>
            <a:r>
              <a:rPr lang="en-US" sz="2400" b="1" dirty="0">
                <a:ln>
                  <a:noFill/>
                </a:ln>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lex-end :-</a:t>
            </a:r>
            <a:endParaRPr lang="en-US" sz="2400" b="1" dirty="0">
              <a:solidFill>
                <a:srgbClr val="0070C0"/>
              </a:solidFill>
              <a:effectLst/>
              <a:latin typeface="Calibri" panose="020F0502020204030204" pitchFamily="34" charset="0"/>
              <a:ea typeface="Calibri" panose="020F0502020204030204" pitchFamily="34" charset="0"/>
              <a:cs typeface="Mangal" panose="00000400000000000000" pitchFamily="2"/>
            </a:endParaRPr>
          </a:p>
          <a:p>
            <a:pPr marL="0" marR="0" algn="just">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With this value, flex items remain aligned in the right direction in the container.</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endParaRPr lang="en-US" sz="2400" dirty="0">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113388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DAC33214-502B-A636-7D6A-E15E85829871}"/>
              </a:ext>
            </a:extLst>
          </p:cNvPr>
          <p:cNvSpPr txBox="1"/>
          <p:nvPr/>
        </p:nvSpPr>
        <p:spPr>
          <a:xfrm>
            <a:off x="228600" y="709634"/>
            <a:ext cx="11483788" cy="6438366"/>
          </a:xfrm>
          <a:prstGeom prst="rect">
            <a:avLst/>
          </a:prstGeom>
          <a:noFill/>
        </p:spPr>
        <p:txBody>
          <a:bodyPr wrap="square">
            <a:spAutoFit/>
          </a:bodyPr>
          <a:lstStyle/>
          <a:p>
            <a:pPr marR="0" lvl="0" algn="just">
              <a:lnSpc>
                <a:spcPct val="115000"/>
              </a:lnSpc>
              <a:spcBef>
                <a:spcPts val="0"/>
              </a:spcBef>
              <a:spcAft>
                <a:spcPts val="0"/>
              </a:spcAft>
              <a:buClr>
                <a:srgbClr val="000000"/>
              </a:buClr>
            </a:pPr>
            <a:r>
              <a:rPr lang="en-US" sz="2400" b="1" dirty="0">
                <a:solidFill>
                  <a:srgbClr val="0070C0"/>
                </a:solidFill>
                <a:latin typeface="Calibri" panose="020F0502020204030204" pitchFamily="34" charset="0"/>
                <a:ea typeface="Calibri" panose="020F0502020204030204" pitchFamily="34" charset="0"/>
                <a:cs typeface="Mangal" panose="00000400000000000000" pitchFamily="2"/>
              </a:rPr>
              <a:t>3. C</a:t>
            </a:r>
            <a:r>
              <a:rPr lang="en-US" sz="2400" b="1" dirty="0">
                <a:ln>
                  <a:noFill/>
                </a:ln>
                <a:solidFill>
                  <a:srgbClr val="0070C0"/>
                </a:solidFill>
                <a:latin typeface="Calibri" panose="020F0502020204030204" pitchFamily="34" charset="0"/>
                <a:ea typeface="Calibri" panose="020F0502020204030204" pitchFamily="34" charset="0"/>
                <a:cs typeface="Mangal" panose="00000400000000000000" pitchFamily="2"/>
              </a:rPr>
              <a:t>enter :-</a:t>
            </a:r>
            <a:endParaRPr lang="en-US" sz="2400" b="1" dirty="0">
              <a:solidFill>
                <a:srgbClr val="0070C0"/>
              </a:solidFill>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0"/>
              </a:spcAft>
            </a:pPr>
            <a:r>
              <a:rPr lang="en-US" sz="2400" dirty="0">
                <a:ln>
                  <a:noFill/>
                </a:ln>
                <a:latin typeface="Calibri" panose="020F0502020204030204" pitchFamily="34" charset="0"/>
                <a:ea typeface="Calibri" panose="020F0502020204030204" pitchFamily="34" charset="0"/>
                <a:cs typeface="Mangal" panose="00000400000000000000" pitchFamily="2"/>
              </a:rPr>
              <a:t>With this value, flex items remain center aligned in the container.</a:t>
            </a:r>
            <a:endParaRPr lang="en-US" sz="2400" dirty="0">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0"/>
              </a:spcAft>
            </a:pPr>
            <a:r>
              <a:rPr lang="en-US" sz="2400" dirty="0">
                <a:ln>
                  <a:noFill/>
                </a:ln>
                <a:latin typeface="Calibri" panose="020F0502020204030204" pitchFamily="34" charset="0"/>
                <a:ea typeface="Calibri" panose="020F0502020204030204" pitchFamily="34" charset="0"/>
                <a:cs typeface="Mangal" panose="00000400000000000000" pitchFamily="2"/>
              </a:rPr>
              <a:t> </a:t>
            </a:r>
          </a:p>
          <a:p>
            <a:pPr marL="0" marR="0" algn="just">
              <a:lnSpc>
                <a:spcPct val="115000"/>
              </a:lnSpc>
              <a:spcBef>
                <a:spcPts val="0"/>
              </a:spcBef>
              <a:spcAft>
                <a:spcPts val="0"/>
              </a:spcAft>
            </a:pPr>
            <a:r>
              <a:rPr lang="en-US" sz="2400" b="1" dirty="0">
                <a:solidFill>
                  <a:srgbClr val="0070C0"/>
                </a:solidFill>
                <a:latin typeface="Calibri" panose="020F0502020204030204" pitchFamily="34" charset="0"/>
                <a:ea typeface="Calibri" panose="020F0502020204030204" pitchFamily="34" charset="0"/>
                <a:cs typeface="Mangal" panose="00000400000000000000" pitchFamily="2"/>
              </a:rPr>
              <a:t>4. S</a:t>
            </a:r>
            <a:r>
              <a:rPr lang="en-US" sz="2400" b="1" dirty="0">
                <a:ln>
                  <a:noFill/>
                </a:ln>
                <a:solidFill>
                  <a:srgbClr val="0070C0"/>
                </a:solidFill>
                <a:latin typeface="Calibri" panose="020F0502020204030204" pitchFamily="34" charset="0"/>
                <a:ea typeface="Calibri" panose="020F0502020204030204" pitchFamily="34" charset="0"/>
                <a:cs typeface="Mangal" panose="00000400000000000000" pitchFamily="2"/>
              </a:rPr>
              <a:t>pace-between :-</a:t>
            </a:r>
            <a:endParaRPr lang="en-US" sz="2400" b="1" dirty="0">
              <a:solidFill>
                <a:srgbClr val="0070C0"/>
              </a:solidFill>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0"/>
              </a:spcAft>
            </a:pPr>
            <a:r>
              <a:rPr lang="en-US" sz="2400" dirty="0">
                <a:ln>
                  <a:noFill/>
                </a:ln>
                <a:latin typeface="Calibri" panose="020F0502020204030204" pitchFamily="34" charset="0"/>
                <a:ea typeface="Calibri" panose="020F0502020204030204" pitchFamily="34" charset="0"/>
                <a:cs typeface="Mangal" panose="00000400000000000000" pitchFamily="2"/>
              </a:rPr>
              <a:t>If we want to divide the container space equally among flex items, then we can set the value of the justify-content property to space-between.</a:t>
            </a:r>
            <a:endParaRPr lang="en-US" sz="2400" dirty="0">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0"/>
              </a:spcAft>
            </a:pPr>
            <a:r>
              <a:rPr lang="en-US" sz="2400" dirty="0">
                <a:ln>
                  <a:noFill/>
                </a:ln>
                <a:latin typeface="Calibri" panose="020F0502020204030204" pitchFamily="34" charset="0"/>
                <a:ea typeface="Calibri" panose="020F0502020204030204" pitchFamily="34" charset="0"/>
                <a:cs typeface="Mangal" panose="00000400000000000000" pitchFamily="2"/>
              </a:rPr>
              <a:t> </a:t>
            </a:r>
            <a:endParaRPr lang="en-US" sz="2400" dirty="0">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0"/>
              </a:spcAft>
            </a:pPr>
            <a:r>
              <a:rPr lang="en-US" sz="2400" b="1" dirty="0">
                <a:solidFill>
                  <a:srgbClr val="0070C0"/>
                </a:solidFill>
                <a:latin typeface="Calibri" panose="020F0502020204030204" pitchFamily="34" charset="0"/>
                <a:ea typeface="Calibri" panose="020F0502020204030204" pitchFamily="34" charset="0"/>
                <a:cs typeface="Mangal" panose="00000400000000000000" pitchFamily="2"/>
              </a:rPr>
              <a:t>5. S</a:t>
            </a:r>
            <a:r>
              <a:rPr lang="en-US" sz="2400" b="1" dirty="0">
                <a:ln>
                  <a:noFill/>
                </a:ln>
                <a:solidFill>
                  <a:srgbClr val="0070C0"/>
                </a:solidFill>
                <a:latin typeface="Calibri" panose="020F0502020204030204" pitchFamily="34" charset="0"/>
                <a:ea typeface="Calibri" panose="020F0502020204030204" pitchFamily="34" charset="0"/>
                <a:cs typeface="Mangal" panose="00000400000000000000" pitchFamily="2"/>
              </a:rPr>
              <a:t>pace-around :-</a:t>
            </a:r>
            <a:endParaRPr lang="en-US" sz="2400" b="1" dirty="0">
              <a:solidFill>
                <a:srgbClr val="0070C0"/>
              </a:solidFill>
              <a:latin typeface="Calibri" panose="020F0502020204030204" pitchFamily="34" charset="0"/>
              <a:ea typeface="Calibri" panose="020F0502020204030204" pitchFamily="34" charset="0"/>
              <a:cs typeface="Mangal" panose="00000400000000000000" pitchFamily="2"/>
            </a:endParaRPr>
          </a:p>
          <a:p>
            <a:pPr algn="just">
              <a:lnSpc>
                <a:spcPct val="115000"/>
              </a:lnSpc>
            </a:pPr>
            <a:r>
              <a:rPr lang="en-US" sz="2400" dirty="0">
                <a:ln>
                  <a:noFill/>
                </a:ln>
                <a:latin typeface="Calibri" panose="020F0502020204030204" pitchFamily="34" charset="0"/>
                <a:ea typeface="Calibri" panose="020F0502020204030204" pitchFamily="34" charset="0"/>
                <a:cs typeface="Mangal" panose="00000400000000000000" pitchFamily="2"/>
              </a:rPr>
              <a:t>If we want to divide the container space equally between flex items and also want space at the beginning of the first item and at the end of the last item, then we can set the value of the justify-content property to space-around. With this value, the space at the beginning of the first item and the end of the last item is half the space of the space between the remaining items. That is, if the space between the items is divided into 20px, then the starting space of the first item and the last space of the last item will be 10px. </a:t>
            </a:r>
            <a:endParaRPr lang="en-US" sz="2400" dirty="0">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96889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9" name="TextBox 8">
            <a:extLst>
              <a:ext uri="{FF2B5EF4-FFF2-40B4-BE49-F238E27FC236}">
                <a16:creationId xmlns:a16="http://schemas.microsoft.com/office/drawing/2014/main" id="{E9531BC1-D0EB-899A-D0FD-3C6B778C4B1B}"/>
              </a:ext>
            </a:extLst>
          </p:cNvPr>
          <p:cNvSpPr txBox="1"/>
          <p:nvPr/>
        </p:nvSpPr>
        <p:spPr>
          <a:xfrm>
            <a:off x="228600" y="843222"/>
            <a:ext cx="11456894" cy="1766317"/>
          </a:xfrm>
          <a:prstGeom prst="rect">
            <a:avLst/>
          </a:prstGeom>
          <a:noFill/>
        </p:spPr>
        <p:txBody>
          <a:bodyPr wrap="square">
            <a:spAutoFit/>
          </a:bodyPr>
          <a:lstStyle/>
          <a:p>
            <a:pPr marL="342900" marR="0" lvl="0" indent="-342900">
              <a:lnSpc>
                <a:spcPct val="115000"/>
              </a:lnSpc>
              <a:spcBef>
                <a:spcPts val="0"/>
              </a:spcBef>
              <a:spcAft>
                <a:spcPts val="0"/>
              </a:spcAft>
              <a:buClr>
                <a:srgbClr val="000000"/>
              </a:buClr>
              <a:buFont typeface="+mj-lt"/>
              <a:buAutoNum type="arabicPeriod"/>
            </a:pPr>
            <a:r>
              <a:rPr lang="en-US" sz="2400" b="1" dirty="0">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S</a:t>
            </a:r>
            <a:r>
              <a:rPr lang="en-US" sz="2400" b="1" dirty="0">
                <a:ln>
                  <a:noFill/>
                </a:ln>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pace-evenly :-</a:t>
            </a:r>
            <a:endParaRPr lang="en-US" sz="2400" b="1" dirty="0">
              <a:solidFill>
                <a:srgbClr val="0070C0"/>
              </a:solidFill>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With space-even value, the space of the container is distributed equally among all the items. With this value, the starting space of the first item and the last space of the last item are also equal.</a:t>
            </a:r>
            <a:endParaRPr lang="en-US" sz="2400" dirty="0">
              <a:effectLst/>
              <a:latin typeface="Calibri" panose="020F0502020204030204" pitchFamily="34" charset="0"/>
              <a:ea typeface="Calibri" panose="020F0502020204030204" pitchFamily="34" charset="0"/>
              <a:cs typeface="Mangal" panose="00000400000000000000" pitchFamily="2"/>
            </a:endParaRPr>
          </a:p>
        </p:txBody>
      </p:sp>
      <p:sp>
        <p:nvSpPr>
          <p:cNvPr id="11" name="TextBox 10">
            <a:extLst>
              <a:ext uri="{FF2B5EF4-FFF2-40B4-BE49-F238E27FC236}">
                <a16:creationId xmlns:a16="http://schemas.microsoft.com/office/drawing/2014/main" id="{36994FAC-5313-0311-5F56-227E1D98FB9F}"/>
              </a:ext>
            </a:extLst>
          </p:cNvPr>
          <p:cNvSpPr txBox="1"/>
          <p:nvPr/>
        </p:nvSpPr>
        <p:spPr>
          <a:xfrm>
            <a:off x="228600" y="2836088"/>
            <a:ext cx="11456894" cy="1837106"/>
          </a:xfrm>
          <a:prstGeom prst="rect">
            <a:avLst/>
          </a:prstGeom>
          <a:noFill/>
        </p:spPr>
        <p:txBody>
          <a:bodyPr wrap="square">
            <a:spAutoFit/>
          </a:bodyPr>
          <a:lstStyle/>
          <a:p>
            <a:pPr marL="0" marR="0" algn="just">
              <a:lnSpc>
                <a:spcPct val="115000"/>
              </a:lnSpc>
              <a:spcBef>
                <a:spcPts val="0"/>
              </a:spcBef>
              <a:spcAft>
                <a:spcPts val="0"/>
              </a:spcAft>
            </a:pPr>
            <a:r>
              <a:rPr lang="en-US" sz="2800" b="1" dirty="0">
                <a:solidFill>
                  <a:srgbClr val="0070C0"/>
                </a:solidFill>
              </a:rPr>
              <a:t>ALIGN ITEMS PROPERTY :- </a:t>
            </a:r>
          </a:p>
          <a:p>
            <a:pPr marL="0" marR="0" algn="just">
              <a:lnSpc>
                <a:spcPct val="115000"/>
              </a:lnSpc>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The align-items property is used to align the flex items. Vertical alignment is given to flex-items through the align-items property. Through this property, flex items are aligned to the cross axis. </a:t>
            </a:r>
            <a:endParaRPr lang="en-US" sz="1600" dirty="0">
              <a:effectLst/>
              <a:latin typeface="Calibri" panose="020F0502020204030204" pitchFamily="34" charset="0"/>
              <a:ea typeface="Calibri" panose="020F0502020204030204" pitchFamily="34" charset="0"/>
              <a:cs typeface="Mangal" panose="00000400000000000000" pitchFamily="2"/>
            </a:endParaRPr>
          </a:p>
        </p:txBody>
      </p:sp>
      <p:sp>
        <p:nvSpPr>
          <p:cNvPr id="13" name="TextBox 12">
            <a:extLst>
              <a:ext uri="{FF2B5EF4-FFF2-40B4-BE49-F238E27FC236}">
                <a16:creationId xmlns:a16="http://schemas.microsoft.com/office/drawing/2014/main" id="{4A9C7C61-9237-70FB-E6DE-10152839040A}"/>
              </a:ext>
            </a:extLst>
          </p:cNvPr>
          <p:cNvSpPr txBox="1"/>
          <p:nvPr/>
        </p:nvSpPr>
        <p:spPr>
          <a:xfrm>
            <a:off x="228600" y="4820198"/>
            <a:ext cx="11456894" cy="1306191"/>
          </a:xfrm>
          <a:prstGeom prst="rect">
            <a:avLst/>
          </a:prstGeom>
          <a:noFill/>
        </p:spPr>
        <p:txBody>
          <a:bodyPr wrap="square">
            <a:spAutoFit/>
          </a:bodyPr>
          <a:lstStyle/>
          <a:p>
            <a:pPr marL="0" marR="0">
              <a:lnSpc>
                <a:spcPct val="115000"/>
              </a:lnSpc>
              <a:spcBef>
                <a:spcPts val="0"/>
              </a:spcBef>
              <a:spcAft>
                <a:spcPts val="0"/>
              </a:spcAft>
            </a:pPr>
            <a:r>
              <a:rPr lang="en-US" sz="2800" b="1" dirty="0">
                <a:ln>
                  <a:noFill/>
                </a:ln>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Its values ​​are: -</a:t>
            </a:r>
            <a:endParaRPr lang="en-US" sz="2800" dirty="0">
              <a:solidFill>
                <a:srgbClr val="0070C0"/>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b="1"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endParaRPr lang="en-US" sz="12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nSpc>
                <a:spcPct val="115000"/>
              </a:lnSpc>
              <a:spcBef>
                <a:spcPts val="0"/>
              </a:spcBef>
              <a:spcAft>
                <a:spcPts val="0"/>
              </a:spcAft>
              <a:buFont typeface="+mj-lt"/>
              <a:buAutoNum type="arabicPeriod"/>
            </a:pPr>
            <a:r>
              <a:rPr lang="en-US" sz="2400" b="1"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Stretch</a:t>
            </a:r>
            <a:r>
              <a:rPr lang="en-US" sz="2400" b="1" dirty="0">
                <a:latin typeface="Calibri" panose="020F0502020204030204" pitchFamily="34" charset="0"/>
                <a:ea typeface="Calibri" panose="020F0502020204030204" pitchFamily="34" charset="0"/>
                <a:cs typeface="Mangal" panose="00000400000000000000" pitchFamily="2"/>
              </a:rPr>
              <a:t>  2. </a:t>
            </a:r>
            <a:r>
              <a:rPr lang="en-US" sz="2400" b="1" dirty="0">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F</a:t>
            </a:r>
            <a:r>
              <a:rPr lang="en-US" sz="2400" b="1"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lex-start</a:t>
            </a:r>
            <a:r>
              <a:rPr lang="en-US" sz="2400" b="1" dirty="0">
                <a:latin typeface="Calibri" panose="020F0502020204030204" pitchFamily="34" charset="0"/>
                <a:ea typeface="Calibri" panose="020F0502020204030204" pitchFamily="34" charset="0"/>
                <a:cs typeface="Mangal" panose="00000400000000000000" pitchFamily="2"/>
              </a:rPr>
              <a:t>   3. </a:t>
            </a:r>
            <a:r>
              <a:rPr lang="en-US" sz="2400" b="1" dirty="0">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F</a:t>
            </a:r>
            <a:r>
              <a:rPr lang="en-US" sz="2400" b="1"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lex-end</a:t>
            </a:r>
            <a:r>
              <a:rPr lang="en-US" sz="2400" b="1" dirty="0">
                <a:latin typeface="Calibri" panose="020F0502020204030204" pitchFamily="34" charset="0"/>
                <a:ea typeface="Calibri" panose="020F0502020204030204" pitchFamily="34" charset="0"/>
                <a:cs typeface="Mangal" panose="00000400000000000000" pitchFamily="2"/>
              </a:rPr>
              <a:t>   4. </a:t>
            </a:r>
            <a:r>
              <a:rPr lang="en-US" sz="2400" b="1" dirty="0">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C</a:t>
            </a:r>
            <a:r>
              <a:rPr lang="en-US" sz="2400" b="1"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enter</a:t>
            </a:r>
            <a:r>
              <a:rPr lang="en-US" sz="2400" b="1" dirty="0">
                <a:latin typeface="Calibri" panose="020F0502020204030204" pitchFamily="34" charset="0"/>
                <a:ea typeface="Calibri" panose="020F0502020204030204" pitchFamily="34" charset="0"/>
                <a:cs typeface="Mangal" panose="00000400000000000000" pitchFamily="2"/>
              </a:rPr>
              <a:t>    5.</a:t>
            </a:r>
            <a:r>
              <a:rPr lang="en-US" sz="2400" b="1" dirty="0">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B</a:t>
            </a:r>
            <a:r>
              <a:rPr lang="en-US" sz="2400" b="1"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aseline</a:t>
            </a:r>
            <a:endParaRPr lang="en-US" sz="2400" b="1" dirty="0">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2970399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1B64B6C5-B831-4BB4-8B1B-63D01BEB4C0E}"/>
              </a:ext>
            </a:extLst>
          </p:cNvPr>
          <p:cNvSpPr txBox="1"/>
          <p:nvPr/>
        </p:nvSpPr>
        <p:spPr>
          <a:xfrm>
            <a:off x="228600" y="973793"/>
            <a:ext cx="11622741" cy="5588902"/>
          </a:xfrm>
          <a:prstGeom prst="rect">
            <a:avLst/>
          </a:prstGeom>
          <a:noFill/>
        </p:spPr>
        <p:txBody>
          <a:bodyPr wrap="square">
            <a:spAutoFit/>
          </a:bodyPr>
          <a:lstStyle/>
          <a:p>
            <a:pPr marL="0" marR="0" algn="just">
              <a:lnSpc>
                <a:spcPct val="115000"/>
              </a:lnSpc>
              <a:spcBef>
                <a:spcPts val="0"/>
              </a:spcBef>
              <a:spcAft>
                <a:spcPts val="0"/>
              </a:spcAft>
            </a:pPr>
            <a:r>
              <a:rPr lang="en-US" sz="2400" b="1" dirty="0">
                <a:solidFill>
                  <a:srgbClr val="0070C0"/>
                </a:solidFill>
              </a:rPr>
              <a:t>Stretch  :- </a:t>
            </a:r>
            <a:r>
              <a:rPr lang="en-US" sz="2400" dirty="0"/>
              <a:t>In this value, all the flex items inside the container are stretched to the entire height of the container. stretch is the default value of the align-items property. </a:t>
            </a:r>
          </a:p>
          <a:p>
            <a:pPr marL="0" marR="0" algn="just">
              <a:lnSpc>
                <a:spcPct val="115000"/>
              </a:lnSpc>
              <a:spcBef>
                <a:spcPts val="0"/>
              </a:spcBef>
              <a:spcAft>
                <a:spcPts val="0"/>
              </a:spcAft>
            </a:pPr>
            <a:r>
              <a:rPr lang="en-US" sz="2400" b="1" dirty="0">
                <a:solidFill>
                  <a:srgbClr val="0070C0"/>
                </a:solidFill>
              </a:rPr>
              <a:t>Note :- </a:t>
            </a:r>
            <a:r>
              <a:rPr lang="en-US" sz="2400" dirty="0"/>
              <a:t>To use this property, it has to be seen whether both the height and width of the flex items have been defined, if so, then it will not stretch, whatever is not defined, only that will stretch.</a:t>
            </a:r>
          </a:p>
          <a:p>
            <a:pPr marL="0" marR="0" algn="just">
              <a:lnSpc>
                <a:spcPct val="115000"/>
              </a:lnSpc>
              <a:spcBef>
                <a:spcPts val="0"/>
              </a:spcBef>
              <a:spcAft>
                <a:spcPts val="0"/>
              </a:spcAft>
            </a:pPr>
            <a:r>
              <a:rPr lang="en-US" sz="2400" dirty="0"/>
              <a:t> </a:t>
            </a:r>
          </a:p>
          <a:p>
            <a:pPr marL="0" marR="0" algn="just">
              <a:lnSpc>
                <a:spcPct val="115000"/>
              </a:lnSpc>
              <a:spcBef>
                <a:spcPts val="0"/>
              </a:spcBef>
              <a:spcAft>
                <a:spcPts val="0"/>
              </a:spcAft>
            </a:pPr>
            <a:r>
              <a:rPr lang="en-US" sz="2400" b="1" dirty="0">
                <a:solidFill>
                  <a:srgbClr val="0070C0"/>
                </a:solidFill>
              </a:rPr>
              <a:t>Flex-start :- </a:t>
            </a:r>
            <a:r>
              <a:rPr lang="en-US" sz="2400" dirty="0"/>
              <a:t>With this value, all the items are aligned to the top position (cross-axis start) of the container.</a:t>
            </a:r>
          </a:p>
          <a:p>
            <a:pPr marL="0" marR="0" algn="just">
              <a:lnSpc>
                <a:spcPct val="115000"/>
              </a:lnSpc>
              <a:spcBef>
                <a:spcPts val="0"/>
              </a:spcBef>
              <a:spcAft>
                <a:spcPts val="0"/>
              </a:spcAft>
            </a:pPr>
            <a:r>
              <a:rPr lang="en-US" sz="2400" b="1" dirty="0">
                <a:solidFill>
                  <a:srgbClr val="0070C0"/>
                </a:solidFill>
              </a:rPr>
              <a:t>Flex-end :- </a:t>
            </a:r>
            <a:r>
              <a:rPr lang="en-US" sz="2400" dirty="0"/>
              <a:t>With this value, all the items are aligned to the bottom position(cross-axis end) of the container.</a:t>
            </a:r>
          </a:p>
          <a:p>
            <a:pPr marL="0" marR="0" algn="just">
              <a:lnSpc>
                <a:spcPct val="115000"/>
              </a:lnSpc>
              <a:spcBef>
                <a:spcPts val="0"/>
              </a:spcBef>
              <a:spcAft>
                <a:spcPts val="0"/>
              </a:spcAft>
            </a:pPr>
            <a:r>
              <a:rPr lang="en-US" sz="2400" b="1" dirty="0">
                <a:solidFill>
                  <a:srgbClr val="0070C0"/>
                </a:solidFill>
              </a:rPr>
              <a:t>Center :- </a:t>
            </a:r>
            <a:r>
              <a:rPr lang="en-US" sz="2400" dirty="0"/>
              <a:t>With this value, all items are aligned to the cross-axis center of the container.</a:t>
            </a:r>
          </a:p>
          <a:p>
            <a:pPr marL="0" marR="0" algn="just">
              <a:lnSpc>
                <a:spcPct val="115000"/>
              </a:lnSpc>
              <a:spcBef>
                <a:spcPts val="0"/>
              </a:spcBef>
              <a:spcAft>
                <a:spcPts val="0"/>
              </a:spcAft>
            </a:pPr>
            <a:r>
              <a:rPr lang="en-US" sz="2400" b="1" dirty="0">
                <a:solidFill>
                  <a:srgbClr val="0070C0"/>
                </a:solidFill>
              </a:rPr>
              <a:t>Baseline :- </a:t>
            </a:r>
            <a:r>
              <a:rPr lang="en-US" sz="2400" dirty="0"/>
              <a:t>With this value, flex items inside the container are aligned to the baseline of its content.</a:t>
            </a:r>
          </a:p>
        </p:txBody>
      </p:sp>
    </p:spTree>
    <p:extLst>
      <p:ext uri="{BB962C8B-B14F-4D97-AF65-F5344CB8AC3E}">
        <p14:creationId xmlns:p14="http://schemas.microsoft.com/office/powerpoint/2010/main" val="3413715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11ED1BA7-C39B-16D4-1583-2F2C56D9F07C}"/>
              </a:ext>
            </a:extLst>
          </p:cNvPr>
          <p:cNvSpPr txBox="1"/>
          <p:nvPr/>
        </p:nvSpPr>
        <p:spPr>
          <a:xfrm>
            <a:off x="228600" y="750981"/>
            <a:ext cx="11492753" cy="2504981"/>
          </a:xfrm>
          <a:prstGeom prst="rect">
            <a:avLst/>
          </a:prstGeom>
          <a:noFill/>
        </p:spPr>
        <p:txBody>
          <a:bodyPr wrap="square">
            <a:spAutoFit/>
          </a:bodyPr>
          <a:lstStyle/>
          <a:p>
            <a:pPr marL="0" marR="0" algn="just">
              <a:spcBef>
                <a:spcPts val="0"/>
              </a:spcBef>
              <a:spcAft>
                <a:spcPts val="0"/>
              </a:spcAft>
            </a:pPr>
            <a:r>
              <a:rPr lang="en-US" sz="2400" b="1" dirty="0">
                <a:solidFill>
                  <a:srgbClr val="0070C0"/>
                </a:solidFill>
              </a:rPr>
              <a:t>ALIGN-CONTENT PROPERTY :- </a:t>
            </a:r>
          </a:p>
          <a:p>
            <a:pPr marL="0" marR="0" algn="just">
              <a:spcBef>
                <a:spcPts val="0"/>
              </a:spcBef>
              <a:spcAft>
                <a:spcPts val="0"/>
              </a:spcAft>
            </a:pPr>
            <a:r>
              <a:rPr lang="en-US" sz="2400" dirty="0"/>
              <a:t>   </a:t>
            </a:r>
          </a:p>
          <a:p>
            <a:pPr marL="0" marR="0" algn="just">
              <a:lnSpc>
                <a:spcPct val="115000"/>
              </a:lnSpc>
              <a:spcBef>
                <a:spcPts val="0"/>
              </a:spcBef>
              <a:spcAft>
                <a:spcPts val="0"/>
              </a:spcAft>
            </a:pPr>
            <a:r>
              <a:rPr lang="en-US" sz="2400" dirty="0"/>
              <a:t>To align items property, a single row is to be used. While to align content property, a double row is to be used.</a:t>
            </a:r>
          </a:p>
          <a:p>
            <a:pPr marL="0" marR="0" algn="just">
              <a:lnSpc>
                <a:spcPct val="115000"/>
              </a:lnSpc>
              <a:spcBef>
                <a:spcPts val="0"/>
              </a:spcBef>
              <a:spcAft>
                <a:spcPts val="0"/>
              </a:spcAft>
            </a:pPr>
            <a:r>
              <a:rPr lang="en-US" sz="2400" dirty="0"/>
              <a:t>If your content is not coming in one line then it will come in another line then the space alignment of both the lines will be done by align-content property.</a:t>
            </a:r>
          </a:p>
        </p:txBody>
      </p:sp>
      <p:sp>
        <p:nvSpPr>
          <p:cNvPr id="9" name="TextBox 8">
            <a:extLst>
              <a:ext uri="{FF2B5EF4-FFF2-40B4-BE49-F238E27FC236}">
                <a16:creationId xmlns:a16="http://schemas.microsoft.com/office/drawing/2014/main" id="{3147F9FE-E26F-1F13-65CE-7B1F1E18710E}"/>
              </a:ext>
            </a:extLst>
          </p:cNvPr>
          <p:cNvSpPr txBox="1"/>
          <p:nvPr/>
        </p:nvSpPr>
        <p:spPr>
          <a:xfrm>
            <a:off x="224117" y="3591300"/>
            <a:ext cx="11492753" cy="3040512"/>
          </a:xfrm>
          <a:prstGeom prst="rect">
            <a:avLst/>
          </a:prstGeom>
          <a:noFill/>
        </p:spPr>
        <p:txBody>
          <a:bodyPr wrap="square">
            <a:spAutoFit/>
          </a:bodyPr>
          <a:lstStyle/>
          <a:p>
            <a:pPr marL="0" marR="0" algn="just">
              <a:lnSpc>
                <a:spcPct val="115000"/>
              </a:lnSpc>
              <a:spcBef>
                <a:spcPts val="0"/>
              </a:spcBef>
              <a:spcAft>
                <a:spcPts val="0"/>
              </a:spcAft>
            </a:pPr>
            <a:r>
              <a:rPr lang="en-US" sz="2400" b="1" dirty="0"/>
              <a:t>The values ​​of the align-content property are :-</a:t>
            </a:r>
          </a:p>
          <a:p>
            <a:pPr marL="0" marR="0" algn="just">
              <a:lnSpc>
                <a:spcPct val="115000"/>
              </a:lnSpc>
              <a:spcBef>
                <a:spcPts val="0"/>
              </a:spcBef>
              <a:spcAft>
                <a:spcPts val="0"/>
              </a:spcAft>
            </a:pPr>
            <a:r>
              <a:rPr lang="en-US" sz="2400" dirty="0"/>
              <a:t> </a:t>
            </a:r>
          </a:p>
          <a:p>
            <a:pPr marL="0" marR="0" algn="just">
              <a:lnSpc>
                <a:spcPct val="115000"/>
              </a:lnSpc>
              <a:spcBef>
                <a:spcPts val="0"/>
              </a:spcBef>
              <a:spcAft>
                <a:spcPts val="0"/>
              </a:spcAft>
            </a:pPr>
            <a:r>
              <a:rPr lang="en-US" sz="2400" b="1" dirty="0">
                <a:solidFill>
                  <a:srgbClr val="0070C0"/>
                </a:solidFill>
              </a:rPr>
              <a:t>Flex-start :-  </a:t>
            </a:r>
            <a:r>
              <a:rPr lang="en-US" sz="2400" dirty="0"/>
              <a:t>With this value, all items are aligned to the top position (cross-axis start) of the container.</a:t>
            </a:r>
          </a:p>
          <a:p>
            <a:pPr marL="0" marR="0" algn="just">
              <a:lnSpc>
                <a:spcPct val="115000"/>
              </a:lnSpc>
              <a:spcBef>
                <a:spcPts val="0"/>
              </a:spcBef>
              <a:spcAft>
                <a:spcPts val="0"/>
              </a:spcAft>
            </a:pPr>
            <a:r>
              <a:rPr lang="en-US" sz="2400" b="1" dirty="0">
                <a:solidFill>
                  <a:srgbClr val="0070C0"/>
                </a:solidFill>
              </a:rPr>
              <a:t>Flex-end -: </a:t>
            </a:r>
            <a:r>
              <a:rPr lang="en-US" sz="2400" dirty="0"/>
              <a:t>With this value, all the items are aligned to the bottom position(cross-axis end) of the container.</a:t>
            </a:r>
          </a:p>
          <a:p>
            <a:pPr marL="0" marR="0" algn="just">
              <a:lnSpc>
                <a:spcPct val="115000"/>
              </a:lnSpc>
              <a:spcBef>
                <a:spcPts val="0"/>
              </a:spcBef>
              <a:spcAft>
                <a:spcPts val="0"/>
              </a:spcAft>
            </a:pPr>
            <a:r>
              <a:rPr lang="en-US" sz="2400" b="1" dirty="0">
                <a:solidFill>
                  <a:srgbClr val="0070C0"/>
                </a:solidFill>
              </a:rPr>
              <a:t>Center -: </a:t>
            </a:r>
            <a:r>
              <a:rPr lang="en-US" sz="2400" dirty="0"/>
              <a:t>With this value, all items are aligned to the cross-axis center of the container.</a:t>
            </a:r>
          </a:p>
        </p:txBody>
      </p:sp>
    </p:spTree>
    <p:extLst>
      <p:ext uri="{BB962C8B-B14F-4D97-AF65-F5344CB8AC3E}">
        <p14:creationId xmlns:p14="http://schemas.microsoft.com/office/powerpoint/2010/main" val="643085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FD0C50DB-FA61-2382-F448-3663564E648C}"/>
              </a:ext>
            </a:extLst>
          </p:cNvPr>
          <p:cNvSpPr txBox="1"/>
          <p:nvPr/>
        </p:nvSpPr>
        <p:spPr>
          <a:xfrm>
            <a:off x="228600" y="919401"/>
            <a:ext cx="11492752" cy="6013634"/>
          </a:xfrm>
          <a:prstGeom prst="rect">
            <a:avLst/>
          </a:prstGeom>
          <a:noFill/>
        </p:spPr>
        <p:txBody>
          <a:bodyPr wrap="square">
            <a:spAutoFit/>
          </a:bodyPr>
          <a:lstStyle/>
          <a:p>
            <a:pPr marL="0" marR="0" algn="just">
              <a:lnSpc>
                <a:spcPct val="115000"/>
              </a:lnSpc>
              <a:spcBef>
                <a:spcPts val="0"/>
              </a:spcBef>
              <a:spcAft>
                <a:spcPts val="0"/>
              </a:spcAft>
            </a:pPr>
            <a:r>
              <a:rPr lang="en-US" sz="2400" b="1" dirty="0">
                <a:solidFill>
                  <a:srgbClr val="0070C0"/>
                </a:solidFill>
              </a:rPr>
              <a:t>Stretch -: </a:t>
            </a:r>
            <a:r>
              <a:rPr lang="en-US" sz="2400" dirty="0"/>
              <a:t>In this value, all the flex items inside the container are stretched to the entire height of the container. stretch is the default value of the align-content property.</a:t>
            </a:r>
          </a:p>
          <a:p>
            <a:pPr marL="0" marR="0" algn="just">
              <a:lnSpc>
                <a:spcPct val="115000"/>
              </a:lnSpc>
              <a:spcBef>
                <a:spcPts val="0"/>
              </a:spcBef>
              <a:spcAft>
                <a:spcPts val="0"/>
              </a:spcAft>
            </a:pPr>
            <a:endParaRPr lang="en-US" sz="2400" b="1" dirty="0"/>
          </a:p>
          <a:p>
            <a:pPr marL="0" marR="0" algn="just">
              <a:lnSpc>
                <a:spcPct val="115000"/>
              </a:lnSpc>
              <a:spcBef>
                <a:spcPts val="0"/>
              </a:spcBef>
              <a:spcAft>
                <a:spcPts val="0"/>
              </a:spcAft>
            </a:pPr>
            <a:r>
              <a:rPr lang="en-US" sz="2400" b="1" dirty="0">
                <a:solidFill>
                  <a:srgbClr val="0070C0"/>
                </a:solidFill>
              </a:rPr>
              <a:t>Space-between -: </a:t>
            </a:r>
            <a:r>
              <a:rPr lang="en-US" sz="2400" dirty="0"/>
              <a:t>If we want to distribute the extra space of the container equally among the flex items, then we can set the value of the align-content property to space-between.</a:t>
            </a:r>
          </a:p>
          <a:p>
            <a:pPr marL="0" marR="0" algn="just">
              <a:lnSpc>
                <a:spcPct val="115000"/>
              </a:lnSpc>
              <a:spcBef>
                <a:spcPts val="0"/>
              </a:spcBef>
              <a:spcAft>
                <a:spcPts val="0"/>
              </a:spcAft>
            </a:pPr>
            <a:endParaRPr lang="en-US" sz="2400" b="1" dirty="0"/>
          </a:p>
          <a:p>
            <a:pPr marL="0" marR="0" algn="just">
              <a:lnSpc>
                <a:spcPct val="115000"/>
              </a:lnSpc>
              <a:spcBef>
                <a:spcPts val="0"/>
              </a:spcBef>
              <a:spcAft>
                <a:spcPts val="0"/>
              </a:spcAft>
            </a:pPr>
            <a:r>
              <a:rPr lang="en-US" sz="2400" b="1" dirty="0">
                <a:solidFill>
                  <a:srgbClr val="0070C0"/>
                </a:solidFill>
              </a:rPr>
              <a:t>Space-around-: </a:t>
            </a:r>
            <a:r>
              <a:rPr lang="en-US" sz="2400" dirty="0"/>
              <a:t>If we want to divide the container space equally among the flex items and also want space at the beginning of the first item and at the end of the last item, then we set the value of the align-content property to space-around. Can do.</a:t>
            </a:r>
          </a:p>
          <a:p>
            <a:pPr marL="0" marR="0" algn="just">
              <a:lnSpc>
                <a:spcPct val="115000"/>
              </a:lnSpc>
              <a:spcBef>
                <a:spcPts val="0"/>
              </a:spcBef>
              <a:spcAft>
                <a:spcPts val="0"/>
              </a:spcAft>
            </a:pPr>
            <a:endParaRPr lang="en-US" sz="2400" b="1" dirty="0">
              <a:solidFill>
                <a:srgbClr val="0070C0"/>
              </a:solidFill>
            </a:endParaRPr>
          </a:p>
          <a:p>
            <a:pPr marL="0" marR="0" algn="just">
              <a:lnSpc>
                <a:spcPct val="115000"/>
              </a:lnSpc>
              <a:spcBef>
                <a:spcPts val="0"/>
              </a:spcBef>
              <a:spcAft>
                <a:spcPts val="0"/>
              </a:spcAft>
            </a:pPr>
            <a:r>
              <a:rPr lang="en-US" sz="2400" b="1" dirty="0">
                <a:solidFill>
                  <a:srgbClr val="0070C0"/>
                </a:solidFill>
              </a:rPr>
              <a:t>Space-evenly -: </a:t>
            </a:r>
            <a:r>
              <a:rPr lang="en-US" sz="2400" dirty="0"/>
              <a:t>space-evenly value distributes the space of the container equally among all the items. Along with this, the starting space of the first item and the last space of the last item are also equal.</a:t>
            </a:r>
          </a:p>
          <a:p>
            <a:pPr marL="0" marR="0" algn="just">
              <a:lnSpc>
                <a:spcPct val="115000"/>
              </a:lnSpc>
              <a:spcBef>
                <a:spcPts val="0"/>
              </a:spcBef>
              <a:spcAft>
                <a:spcPts val="0"/>
              </a:spcAft>
            </a:pPr>
            <a:r>
              <a:rPr lang="en-US" sz="2400" dirty="0"/>
              <a:t> </a:t>
            </a:r>
          </a:p>
        </p:txBody>
      </p:sp>
    </p:spTree>
    <p:extLst>
      <p:ext uri="{BB962C8B-B14F-4D97-AF65-F5344CB8AC3E}">
        <p14:creationId xmlns:p14="http://schemas.microsoft.com/office/powerpoint/2010/main" val="424658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D9ABA6C0-6715-B87D-A8AF-64CBA14DB24B}"/>
              </a:ext>
            </a:extLst>
          </p:cNvPr>
          <p:cNvSpPr txBox="1"/>
          <p:nvPr/>
        </p:nvSpPr>
        <p:spPr>
          <a:xfrm>
            <a:off x="295834" y="1030288"/>
            <a:ext cx="11394141" cy="1341586"/>
          </a:xfrm>
          <a:prstGeom prst="rect">
            <a:avLst/>
          </a:prstGeom>
          <a:noFill/>
        </p:spPr>
        <p:txBody>
          <a:bodyPr wrap="square">
            <a:spAutoFit/>
          </a:bodyPr>
          <a:lstStyle/>
          <a:p>
            <a:pPr marL="0" marR="0" algn="just">
              <a:lnSpc>
                <a:spcPct val="115000"/>
              </a:lnSpc>
              <a:spcBef>
                <a:spcPts val="0"/>
              </a:spcBef>
              <a:spcAft>
                <a:spcPts val="0"/>
              </a:spcAft>
            </a:pPr>
            <a:r>
              <a:rPr lang="en-US" sz="2400" b="1" dirty="0">
                <a:solidFill>
                  <a:srgbClr val="0070C0"/>
                </a:solidFill>
              </a:rPr>
              <a:t>Note:- </a:t>
            </a:r>
            <a:r>
              <a:rPr lang="en-US" sz="2400" dirty="0"/>
              <a:t>The align-content property works on multi-line. If flex items are on a single line then align-content starts working like align-items property. But its Three values ​​space-between, space-around, space-evenly do not work on a single line.</a:t>
            </a:r>
          </a:p>
        </p:txBody>
      </p:sp>
      <p:sp>
        <p:nvSpPr>
          <p:cNvPr id="9" name="TextBox 8">
            <a:extLst>
              <a:ext uri="{FF2B5EF4-FFF2-40B4-BE49-F238E27FC236}">
                <a16:creationId xmlns:a16="http://schemas.microsoft.com/office/drawing/2014/main" id="{9C56DEBD-663D-75AF-AEEC-51AB8F46D5D4}"/>
              </a:ext>
            </a:extLst>
          </p:cNvPr>
          <p:cNvSpPr txBox="1"/>
          <p:nvPr/>
        </p:nvSpPr>
        <p:spPr>
          <a:xfrm>
            <a:off x="295834" y="2718110"/>
            <a:ext cx="11304493" cy="3536033"/>
          </a:xfrm>
          <a:prstGeom prst="rect">
            <a:avLst/>
          </a:prstGeom>
          <a:noFill/>
        </p:spPr>
        <p:txBody>
          <a:bodyPr wrap="square">
            <a:spAutoFit/>
          </a:bodyPr>
          <a:lstStyle/>
          <a:p>
            <a:pPr marL="0" marR="0" algn="just">
              <a:lnSpc>
                <a:spcPct val="115000"/>
              </a:lnSpc>
              <a:spcBef>
                <a:spcPts val="0"/>
              </a:spcBef>
              <a:spcAft>
                <a:spcPts val="0"/>
              </a:spcAft>
            </a:pPr>
            <a:r>
              <a:rPr lang="en-US" sz="2800" b="1" dirty="0">
                <a:solidFill>
                  <a:srgbClr val="FF0000"/>
                </a:solidFill>
              </a:rPr>
              <a:t>Flex-items properties :-</a:t>
            </a:r>
          </a:p>
          <a:p>
            <a:pPr marL="0" marR="0" algn="just">
              <a:lnSpc>
                <a:spcPct val="115000"/>
              </a:lnSpc>
              <a:spcBef>
                <a:spcPts val="0"/>
              </a:spcBef>
              <a:spcAft>
                <a:spcPts val="0"/>
              </a:spcAft>
            </a:pPr>
            <a:r>
              <a:rPr lang="en-US" sz="2400" b="1" dirty="0"/>
              <a:t> </a:t>
            </a:r>
          </a:p>
          <a:p>
            <a:pPr marL="342900" marR="0" lvl="0" indent="-342900">
              <a:lnSpc>
                <a:spcPct val="115000"/>
              </a:lnSpc>
              <a:spcBef>
                <a:spcPts val="0"/>
              </a:spcBef>
              <a:spcAft>
                <a:spcPts val="0"/>
              </a:spcAft>
              <a:buFont typeface="+mj-lt"/>
              <a:buAutoNum type="arabicPeriod"/>
            </a:pPr>
            <a:r>
              <a:rPr lang="en-US" sz="2400" b="1" dirty="0"/>
              <a:t>Order.</a:t>
            </a:r>
          </a:p>
          <a:p>
            <a:pPr marL="342900" marR="0" lvl="0" indent="-342900">
              <a:lnSpc>
                <a:spcPct val="115000"/>
              </a:lnSpc>
              <a:spcBef>
                <a:spcPts val="0"/>
              </a:spcBef>
              <a:spcAft>
                <a:spcPts val="0"/>
              </a:spcAft>
              <a:buFont typeface="+mj-lt"/>
              <a:buAutoNum type="arabicPeriod"/>
            </a:pPr>
            <a:r>
              <a:rPr lang="en-US" sz="2400" b="1" dirty="0"/>
              <a:t>Flex-grow.</a:t>
            </a:r>
          </a:p>
          <a:p>
            <a:pPr marL="342900" marR="0" lvl="0" indent="-342900">
              <a:lnSpc>
                <a:spcPct val="115000"/>
              </a:lnSpc>
              <a:spcBef>
                <a:spcPts val="0"/>
              </a:spcBef>
              <a:spcAft>
                <a:spcPts val="0"/>
              </a:spcAft>
              <a:buFont typeface="+mj-lt"/>
              <a:buAutoNum type="arabicPeriod"/>
            </a:pPr>
            <a:r>
              <a:rPr lang="en-US" sz="2400" b="1" dirty="0"/>
              <a:t>Flex-shrink</a:t>
            </a:r>
          </a:p>
          <a:p>
            <a:pPr marL="342900" marR="0" lvl="0" indent="-342900">
              <a:lnSpc>
                <a:spcPct val="115000"/>
              </a:lnSpc>
              <a:spcBef>
                <a:spcPts val="0"/>
              </a:spcBef>
              <a:spcAft>
                <a:spcPts val="0"/>
              </a:spcAft>
              <a:buFont typeface="+mj-lt"/>
              <a:buAutoNum type="arabicPeriod"/>
            </a:pPr>
            <a:r>
              <a:rPr lang="en-US" sz="2400" b="1" dirty="0"/>
              <a:t>Flex-basis .</a:t>
            </a:r>
          </a:p>
          <a:p>
            <a:pPr marL="342900" marR="0" lvl="0" indent="-342900">
              <a:lnSpc>
                <a:spcPct val="115000"/>
              </a:lnSpc>
              <a:spcBef>
                <a:spcPts val="0"/>
              </a:spcBef>
              <a:spcAft>
                <a:spcPts val="0"/>
              </a:spcAft>
              <a:buFont typeface="+mj-lt"/>
              <a:buAutoNum type="arabicPeriod"/>
            </a:pPr>
            <a:r>
              <a:rPr lang="en-US" sz="2400" b="1" dirty="0"/>
              <a:t>Flex.</a:t>
            </a:r>
          </a:p>
          <a:p>
            <a:pPr marL="342900" marR="0" lvl="0" indent="-342900">
              <a:lnSpc>
                <a:spcPct val="115000"/>
              </a:lnSpc>
              <a:spcBef>
                <a:spcPts val="0"/>
              </a:spcBef>
              <a:spcAft>
                <a:spcPts val="0"/>
              </a:spcAft>
              <a:buFont typeface="+mj-lt"/>
              <a:buAutoNum type="arabicPeriod"/>
            </a:pPr>
            <a:r>
              <a:rPr lang="en-US" sz="2400" b="1" dirty="0"/>
              <a:t>Align-self .</a:t>
            </a:r>
          </a:p>
        </p:txBody>
      </p:sp>
    </p:spTree>
    <p:extLst>
      <p:ext uri="{BB962C8B-B14F-4D97-AF65-F5344CB8AC3E}">
        <p14:creationId xmlns:p14="http://schemas.microsoft.com/office/powerpoint/2010/main" val="2427530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6F98FC92-FD7F-5DD3-01F9-C8B946B89714}"/>
              </a:ext>
            </a:extLst>
          </p:cNvPr>
          <p:cNvSpPr txBox="1"/>
          <p:nvPr/>
        </p:nvSpPr>
        <p:spPr>
          <a:xfrm>
            <a:off x="304800" y="1008164"/>
            <a:ext cx="11313459" cy="5588902"/>
          </a:xfrm>
          <a:prstGeom prst="rect">
            <a:avLst/>
          </a:prstGeom>
          <a:noFill/>
        </p:spPr>
        <p:txBody>
          <a:bodyPr wrap="square">
            <a:spAutoFit/>
          </a:bodyPr>
          <a:lstStyle/>
          <a:p>
            <a:pPr marL="0" marR="0" algn="just">
              <a:lnSpc>
                <a:spcPct val="115000"/>
              </a:lnSpc>
              <a:spcBef>
                <a:spcPts val="0"/>
              </a:spcBef>
              <a:spcAft>
                <a:spcPts val="0"/>
              </a:spcAft>
            </a:pPr>
            <a:r>
              <a:rPr lang="en-US" sz="2400" b="1" dirty="0">
                <a:solidFill>
                  <a:srgbClr val="0070C0"/>
                </a:solidFill>
              </a:rPr>
              <a:t>Order property :- </a:t>
            </a:r>
            <a:r>
              <a:rPr lang="en-US" sz="2400" dirty="0"/>
              <a:t>The order of items is controlled through this property. It takes value integer.  The default value is 0. </a:t>
            </a:r>
          </a:p>
          <a:p>
            <a:pPr marL="0" marR="0" algn="just">
              <a:lnSpc>
                <a:spcPct val="115000"/>
              </a:lnSpc>
              <a:spcBef>
                <a:spcPts val="0"/>
              </a:spcBef>
              <a:spcAft>
                <a:spcPts val="0"/>
              </a:spcAft>
            </a:pPr>
            <a:endParaRPr lang="en-US" sz="2400" b="1" dirty="0"/>
          </a:p>
          <a:p>
            <a:pPr marL="0" marR="0" algn="just">
              <a:lnSpc>
                <a:spcPct val="115000"/>
              </a:lnSpc>
              <a:spcBef>
                <a:spcPts val="0"/>
              </a:spcBef>
              <a:spcAft>
                <a:spcPts val="0"/>
              </a:spcAft>
            </a:pPr>
            <a:r>
              <a:rPr lang="en-US" sz="2400" b="1" dirty="0"/>
              <a:t>The following values are accepted by the order property :-</a:t>
            </a:r>
          </a:p>
          <a:p>
            <a:pPr marL="342900" marR="0" lvl="0" indent="-342900" algn="just">
              <a:lnSpc>
                <a:spcPct val="115000"/>
              </a:lnSpc>
              <a:spcBef>
                <a:spcPts val="0"/>
              </a:spcBef>
              <a:spcAft>
                <a:spcPts val="0"/>
              </a:spcAft>
              <a:buSzPts val="1000"/>
              <a:buFont typeface="Wingdings" panose="05000000000000000000" pitchFamily="2" charset="2"/>
              <a:buChar char="v"/>
              <a:tabLst>
                <a:tab pos="457200" algn="l"/>
              </a:tabLst>
            </a:pPr>
            <a:r>
              <a:rPr lang="en-US" sz="2400" dirty="0">
                <a:solidFill>
                  <a:srgbClr val="0070C0"/>
                </a:solidFill>
              </a:rPr>
              <a:t>A positive integer: </a:t>
            </a:r>
          </a:p>
          <a:p>
            <a:pPr marR="0" lvl="0" algn="just">
              <a:lnSpc>
                <a:spcPct val="115000"/>
              </a:lnSpc>
              <a:spcBef>
                <a:spcPts val="0"/>
              </a:spcBef>
              <a:spcAft>
                <a:spcPts val="0"/>
              </a:spcAft>
              <a:buSzPts val="1000"/>
              <a:tabLst>
                <a:tab pos="457200" algn="l"/>
              </a:tabLst>
            </a:pPr>
            <a:r>
              <a:rPr lang="en-US" sz="2400" dirty="0">
                <a:solidFill>
                  <a:srgbClr val="0070C0"/>
                </a:solidFill>
              </a:rPr>
              <a:t>	</a:t>
            </a:r>
            <a:r>
              <a:rPr lang="en-US" sz="2400" dirty="0"/>
              <a:t>The item is displayed after items with lower order values.( lowest order value will be visible first )</a:t>
            </a:r>
          </a:p>
          <a:p>
            <a:pPr marL="342900" marR="0" lvl="0" indent="-342900" algn="just">
              <a:lnSpc>
                <a:spcPct val="115000"/>
              </a:lnSpc>
              <a:spcBef>
                <a:spcPts val="0"/>
              </a:spcBef>
              <a:spcAft>
                <a:spcPts val="0"/>
              </a:spcAft>
              <a:buSzPts val="1000"/>
              <a:buFont typeface="Wingdings" panose="05000000000000000000" pitchFamily="2" charset="2"/>
              <a:buChar char="v"/>
              <a:tabLst>
                <a:tab pos="457200" algn="l"/>
              </a:tabLst>
            </a:pPr>
            <a:r>
              <a:rPr lang="en-US" sz="2400" dirty="0">
                <a:solidFill>
                  <a:srgbClr val="0070C0"/>
                </a:solidFill>
              </a:rPr>
              <a:t>A negative integer:</a:t>
            </a:r>
          </a:p>
          <a:p>
            <a:pPr marR="0" lvl="0" algn="just">
              <a:lnSpc>
                <a:spcPct val="115000"/>
              </a:lnSpc>
              <a:spcBef>
                <a:spcPts val="0"/>
              </a:spcBef>
              <a:spcAft>
                <a:spcPts val="0"/>
              </a:spcAft>
              <a:buSzPts val="1000"/>
              <a:tabLst>
                <a:tab pos="457200" algn="l"/>
              </a:tabLst>
            </a:pPr>
            <a:r>
              <a:rPr lang="en-US" sz="2400" dirty="0">
                <a:solidFill>
                  <a:srgbClr val="0070C0"/>
                </a:solidFill>
              </a:rPr>
              <a:t>	</a:t>
            </a:r>
            <a:r>
              <a:rPr lang="en-US" sz="2400" dirty="0"/>
              <a:t>The item is displayed before items with lower order values. (lowest order value will be visible last ).</a:t>
            </a:r>
          </a:p>
          <a:p>
            <a:pPr marL="342900" marR="0" lvl="0" indent="-342900" algn="just">
              <a:lnSpc>
                <a:spcPct val="115000"/>
              </a:lnSpc>
              <a:spcBef>
                <a:spcPts val="0"/>
              </a:spcBef>
              <a:spcAft>
                <a:spcPts val="0"/>
              </a:spcAft>
              <a:buSzPts val="1000"/>
              <a:buFont typeface="Wingdings" panose="05000000000000000000" pitchFamily="2" charset="2"/>
              <a:buChar char="v"/>
              <a:tabLst>
                <a:tab pos="457200" algn="l"/>
              </a:tabLst>
            </a:pPr>
            <a:r>
              <a:rPr lang="en-US" sz="2400" dirty="0">
                <a:solidFill>
                  <a:srgbClr val="0070C0"/>
                </a:solidFill>
              </a:rPr>
              <a:t>0:</a:t>
            </a:r>
          </a:p>
          <a:p>
            <a:pPr marR="0" lvl="0" algn="just">
              <a:lnSpc>
                <a:spcPct val="115000"/>
              </a:lnSpc>
              <a:spcBef>
                <a:spcPts val="0"/>
              </a:spcBef>
              <a:spcAft>
                <a:spcPts val="0"/>
              </a:spcAft>
              <a:buSzPts val="1000"/>
              <a:tabLst>
                <a:tab pos="457200" algn="l"/>
              </a:tabLst>
            </a:pPr>
            <a:r>
              <a:rPr lang="en-US" sz="2400" dirty="0">
                <a:solidFill>
                  <a:srgbClr val="0070C0"/>
                </a:solidFill>
              </a:rPr>
              <a:t>	</a:t>
            </a:r>
            <a:r>
              <a:rPr lang="en-US" sz="2400" dirty="0"/>
              <a:t>The item is displayed in its default order.</a:t>
            </a:r>
          </a:p>
          <a:p>
            <a:pPr marL="0" marR="0" algn="just">
              <a:lnSpc>
                <a:spcPct val="115000"/>
              </a:lnSpc>
              <a:spcBef>
                <a:spcPts val="0"/>
              </a:spcBef>
              <a:spcAft>
                <a:spcPts val="0"/>
              </a:spcAft>
            </a:pPr>
            <a:r>
              <a:rPr lang="en-US" sz="2400" dirty="0"/>
              <a:t> </a:t>
            </a:r>
          </a:p>
        </p:txBody>
      </p:sp>
    </p:spTree>
    <p:extLst>
      <p:ext uri="{BB962C8B-B14F-4D97-AF65-F5344CB8AC3E}">
        <p14:creationId xmlns:p14="http://schemas.microsoft.com/office/powerpoint/2010/main" val="1097176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77F9EFF6-F98B-7A46-4791-3E2F8A707BFA}"/>
              </a:ext>
            </a:extLst>
          </p:cNvPr>
          <p:cNvSpPr txBox="1"/>
          <p:nvPr/>
        </p:nvSpPr>
        <p:spPr>
          <a:xfrm>
            <a:off x="228600" y="807587"/>
            <a:ext cx="11421035" cy="5588902"/>
          </a:xfrm>
          <a:prstGeom prst="rect">
            <a:avLst/>
          </a:prstGeom>
          <a:noFill/>
        </p:spPr>
        <p:txBody>
          <a:bodyPr wrap="square">
            <a:spAutoFit/>
          </a:bodyPr>
          <a:lstStyle/>
          <a:p>
            <a:pPr marL="0" marR="0" algn="just">
              <a:lnSpc>
                <a:spcPct val="115000"/>
              </a:lnSpc>
              <a:spcBef>
                <a:spcPts val="0"/>
              </a:spcBef>
              <a:spcAft>
                <a:spcPts val="0"/>
              </a:spcAft>
            </a:pPr>
            <a:r>
              <a:rPr lang="en-US" sz="2400" b="1" dirty="0">
                <a:solidFill>
                  <a:srgbClr val="0070C0"/>
                </a:solidFill>
              </a:rPr>
              <a:t>Flex-grow  Property :- </a:t>
            </a:r>
          </a:p>
          <a:p>
            <a:pPr marL="342900" marR="0" lvl="0" indent="-342900" algn="just">
              <a:lnSpc>
                <a:spcPct val="115000"/>
              </a:lnSpc>
              <a:spcBef>
                <a:spcPts val="0"/>
              </a:spcBef>
              <a:spcAft>
                <a:spcPts val="0"/>
              </a:spcAft>
              <a:buFont typeface="+mj-lt"/>
              <a:buAutoNum type="arabicPeriod"/>
            </a:pPr>
            <a:r>
              <a:rPr lang="en-US" sz="2400" dirty="0"/>
              <a:t>The flex-grow property tells flex items how much space they can take up in the flex container as per requirement.</a:t>
            </a:r>
          </a:p>
          <a:p>
            <a:pPr marL="342900" marR="0" lvl="0" indent="-342900" algn="just">
              <a:lnSpc>
                <a:spcPct val="115000"/>
              </a:lnSpc>
              <a:spcBef>
                <a:spcPts val="0"/>
              </a:spcBef>
              <a:spcAft>
                <a:spcPts val="0"/>
              </a:spcAft>
              <a:buFont typeface="+mj-lt"/>
              <a:buAutoNum type="arabicPeriod"/>
            </a:pPr>
            <a:r>
              <a:rPr lang="en-US" sz="2400" dirty="0"/>
              <a:t>By default flex items take up as much space as the content inside it.</a:t>
            </a:r>
            <a:br>
              <a:rPr lang="en-US" sz="2400" dirty="0"/>
            </a:br>
            <a:r>
              <a:rPr lang="en-US" sz="2400" dirty="0"/>
              <a:t>The flex-grow property takes an integer value. The default value of all flex items is 0(zero).</a:t>
            </a:r>
          </a:p>
          <a:p>
            <a:pPr marL="0" marR="0" algn="just">
              <a:lnSpc>
                <a:spcPct val="115000"/>
              </a:lnSpc>
              <a:spcBef>
                <a:spcPts val="0"/>
              </a:spcBef>
              <a:spcAft>
                <a:spcPts val="0"/>
              </a:spcAft>
            </a:pPr>
            <a:r>
              <a:rPr lang="en-US" sz="2400" dirty="0"/>
              <a:t> </a:t>
            </a:r>
          </a:p>
          <a:p>
            <a:pPr marL="0" marR="0" algn="just">
              <a:lnSpc>
                <a:spcPct val="115000"/>
              </a:lnSpc>
              <a:spcBef>
                <a:spcPts val="0"/>
              </a:spcBef>
              <a:spcAft>
                <a:spcPts val="0"/>
              </a:spcAft>
            </a:pPr>
            <a:r>
              <a:rPr lang="en-US" sz="2400" b="1" dirty="0">
                <a:solidFill>
                  <a:srgbClr val="0070C0"/>
                </a:solidFill>
              </a:rPr>
              <a:t>Flex-shrink Property :-</a:t>
            </a:r>
          </a:p>
          <a:p>
            <a:pPr marL="342900" marR="0" lvl="0" indent="-342900" algn="just">
              <a:lnSpc>
                <a:spcPct val="115000"/>
              </a:lnSpc>
              <a:spcBef>
                <a:spcPts val="0"/>
              </a:spcBef>
              <a:spcAft>
                <a:spcPts val="0"/>
              </a:spcAft>
              <a:buFont typeface="+mj-lt"/>
              <a:buAutoNum type="arabicPeriod"/>
            </a:pPr>
            <a:r>
              <a:rPr lang="en-US" sz="2400" dirty="0"/>
              <a:t>The flex-shrink property allows flex items to shrink. The default value of this property is 1.</a:t>
            </a:r>
          </a:p>
          <a:p>
            <a:pPr marL="0" marR="0" algn="just">
              <a:lnSpc>
                <a:spcPct val="115000"/>
              </a:lnSpc>
              <a:spcBef>
                <a:spcPts val="0"/>
              </a:spcBef>
              <a:spcAft>
                <a:spcPts val="0"/>
              </a:spcAft>
            </a:pPr>
            <a:r>
              <a:rPr lang="en-US" sz="2400" dirty="0"/>
              <a:t>2. If we don't want flex items to shrink, we can set tab flex-shrink:0.</a:t>
            </a:r>
          </a:p>
          <a:p>
            <a:pPr marR="0" lvl="0" algn="just">
              <a:lnSpc>
                <a:spcPct val="115000"/>
              </a:lnSpc>
              <a:spcBef>
                <a:spcPts val="0"/>
              </a:spcBef>
              <a:spcAft>
                <a:spcPts val="0"/>
              </a:spcAft>
            </a:pPr>
            <a:r>
              <a:rPr lang="en-US" sz="2400" dirty="0"/>
              <a:t>3. If we want to shrink a flex item more than other items, then we will have to increase its flex-shrink value.</a:t>
            </a:r>
          </a:p>
        </p:txBody>
      </p:sp>
    </p:spTree>
    <p:extLst>
      <p:ext uri="{BB962C8B-B14F-4D97-AF65-F5344CB8AC3E}">
        <p14:creationId xmlns:p14="http://schemas.microsoft.com/office/powerpoint/2010/main" val="333954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5DB59915-42D1-F066-D7F9-07F5ABFD3A54}"/>
              </a:ext>
            </a:extLst>
          </p:cNvPr>
          <p:cNvSpPr txBox="1"/>
          <p:nvPr/>
        </p:nvSpPr>
        <p:spPr>
          <a:xfrm>
            <a:off x="421341" y="1048204"/>
            <a:ext cx="11421035" cy="3889976"/>
          </a:xfrm>
          <a:prstGeom prst="rect">
            <a:avLst/>
          </a:prstGeom>
          <a:noFill/>
        </p:spPr>
        <p:txBody>
          <a:bodyPr wrap="square">
            <a:spAutoFit/>
          </a:bodyPr>
          <a:lstStyle/>
          <a:p>
            <a:pPr marL="0" marR="0">
              <a:lnSpc>
                <a:spcPct val="115000"/>
              </a:lnSpc>
              <a:spcBef>
                <a:spcPts val="0"/>
              </a:spcBef>
              <a:spcAft>
                <a:spcPts val="0"/>
              </a:spcAft>
            </a:pPr>
            <a:r>
              <a:rPr lang="en-US" sz="2400" b="1" dirty="0">
                <a:solidFill>
                  <a:srgbClr val="0070C0"/>
                </a:solidFill>
              </a:rPr>
              <a:t>Flex-basis Property :-</a:t>
            </a:r>
          </a:p>
          <a:p>
            <a:pPr marL="0" marR="0">
              <a:lnSpc>
                <a:spcPct val="115000"/>
              </a:lnSpc>
              <a:spcBef>
                <a:spcPts val="0"/>
              </a:spcBef>
              <a:spcAft>
                <a:spcPts val="0"/>
              </a:spcAft>
            </a:pPr>
            <a:r>
              <a:rPr lang="en-US" sz="2400" dirty="0"/>
              <a:t> </a:t>
            </a:r>
          </a:p>
          <a:p>
            <a:pPr marL="342900" marR="0" lvl="0" indent="-342900" algn="just">
              <a:lnSpc>
                <a:spcPct val="115000"/>
              </a:lnSpc>
              <a:spcBef>
                <a:spcPts val="0"/>
              </a:spcBef>
              <a:spcAft>
                <a:spcPts val="0"/>
              </a:spcAft>
              <a:buFont typeface="+mj-lt"/>
              <a:buAutoNum type="arabicPeriod"/>
            </a:pPr>
            <a:r>
              <a:rPr lang="en-US" sz="2400" dirty="0"/>
              <a:t>The initial size of flex items can be set through the flex-basis property. Its value can be set by pixel, percentage, rem or auto.</a:t>
            </a:r>
          </a:p>
          <a:p>
            <a:pPr marL="342900" marR="0" lvl="0" indent="-342900" algn="just">
              <a:lnSpc>
                <a:spcPct val="115000"/>
              </a:lnSpc>
              <a:spcBef>
                <a:spcPts val="0"/>
              </a:spcBef>
              <a:spcAft>
                <a:spcPts val="0"/>
              </a:spcAft>
              <a:buFont typeface="+mj-lt"/>
              <a:buAutoNum type="arabicPeriod"/>
            </a:pPr>
            <a:r>
              <a:rPr lang="en-US" sz="2400" dirty="0"/>
              <a:t>The default value of this property is auto. This value means that flex items will take up space according to their content.</a:t>
            </a:r>
          </a:p>
          <a:p>
            <a:pPr marR="0" lvl="0" algn="just">
              <a:lnSpc>
                <a:spcPct val="115000"/>
              </a:lnSpc>
              <a:spcBef>
                <a:spcPts val="0"/>
              </a:spcBef>
              <a:spcAft>
                <a:spcPts val="0"/>
              </a:spcAft>
            </a:pPr>
            <a:endParaRPr lang="en-US" sz="2400" b="1" dirty="0">
              <a:solidFill>
                <a:srgbClr val="0070C0"/>
              </a:solidFill>
            </a:endParaRPr>
          </a:p>
          <a:p>
            <a:pPr marR="0" lvl="0" algn="just">
              <a:lnSpc>
                <a:spcPct val="115000"/>
              </a:lnSpc>
              <a:spcBef>
                <a:spcPts val="0"/>
              </a:spcBef>
              <a:spcAft>
                <a:spcPts val="0"/>
              </a:spcAft>
            </a:pPr>
            <a:r>
              <a:rPr lang="en-US" sz="2400" b="1" dirty="0">
                <a:solidFill>
                  <a:srgbClr val="0070C0"/>
                </a:solidFill>
              </a:rPr>
              <a:t>Flex property :- </a:t>
            </a:r>
          </a:p>
          <a:p>
            <a:pPr marL="0" marR="0">
              <a:lnSpc>
                <a:spcPct val="115000"/>
              </a:lnSpc>
              <a:spcBef>
                <a:spcPts val="0"/>
              </a:spcBef>
              <a:spcAft>
                <a:spcPts val="0"/>
              </a:spcAft>
            </a:pPr>
            <a:r>
              <a:rPr lang="en-US" sz="2400" dirty="0"/>
              <a:t>flex property is shorthand for flex-grow, flex-shrink and flex-basis.</a:t>
            </a:r>
          </a:p>
        </p:txBody>
      </p:sp>
      <p:sp>
        <p:nvSpPr>
          <p:cNvPr id="9" name="TextBox 8">
            <a:extLst>
              <a:ext uri="{FF2B5EF4-FFF2-40B4-BE49-F238E27FC236}">
                <a16:creationId xmlns:a16="http://schemas.microsoft.com/office/drawing/2014/main" id="{423D5D7A-3196-56EE-8414-D1B280DCBED1}"/>
              </a:ext>
            </a:extLst>
          </p:cNvPr>
          <p:cNvSpPr txBox="1"/>
          <p:nvPr/>
        </p:nvSpPr>
        <p:spPr>
          <a:xfrm>
            <a:off x="421341" y="5196821"/>
            <a:ext cx="11421034" cy="916854"/>
          </a:xfrm>
          <a:prstGeom prst="rect">
            <a:avLst/>
          </a:prstGeom>
          <a:noFill/>
        </p:spPr>
        <p:txBody>
          <a:bodyPr wrap="square">
            <a:spAutoFit/>
          </a:bodyPr>
          <a:lstStyle/>
          <a:p>
            <a:pPr marL="0" marR="0">
              <a:lnSpc>
                <a:spcPct val="115000"/>
              </a:lnSpc>
              <a:spcBef>
                <a:spcPts val="0"/>
              </a:spcBef>
              <a:spcAft>
                <a:spcPts val="0"/>
              </a:spcAft>
            </a:pPr>
            <a:r>
              <a:rPr lang="en-US" sz="2400" b="1" dirty="0">
                <a:solidFill>
                  <a:srgbClr val="0070C0"/>
                </a:solidFill>
              </a:rPr>
              <a:t>Syntax -:                </a:t>
            </a:r>
            <a:r>
              <a:rPr lang="en-US" sz="2400" dirty="0"/>
              <a:t>flex: flex-grow  flex-shrink  flex-basis.</a:t>
            </a:r>
          </a:p>
          <a:p>
            <a:pPr marL="0" marR="0">
              <a:lnSpc>
                <a:spcPct val="115000"/>
              </a:lnSpc>
              <a:spcBef>
                <a:spcPts val="0"/>
              </a:spcBef>
              <a:spcAft>
                <a:spcPts val="0"/>
              </a:spcAft>
            </a:pPr>
            <a:r>
              <a:rPr lang="en-US" sz="2400" b="1" dirty="0">
                <a:solidFill>
                  <a:srgbClr val="0070C0"/>
                </a:solidFill>
              </a:rPr>
              <a:t>Default Value -:   </a:t>
            </a:r>
            <a:r>
              <a:rPr lang="en-US" sz="2400" dirty="0"/>
              <a:t>flex:  0                     1                      auto;</a:t>
            </a:r>
          </a:p>
        </p:txBody>
      </p:sp>
    </p:spTree>
    <p:extLst>
      <p:ext uri="{BB962C8B-B14F-4D97-AF65-F5344CB8AC3E}">
        <p14:creationId xmlns:p14="http://schemas.microsoft.com/office/powerpoint/2010/main" val="383948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A3CD6901-3C24-194D-D8F6-2ED09A4EBCB9}"/>
              </a:ext>
            </a:extLst>
          </p:cNvPr>
          <p:cNvSpPr txBox="1"/>
          <p:nvPr/>
        </p:nvSpPr>
        <p:spPr>
          <a:xfrm>
            <a:off x="2805955" y="531744"/>
            <a:ext cx="6096000" cy="625428"/>
          </a:xfrm>
          <a:prstGeom prst="rect">
            <a:avLst/>
          </a:prstGeom>
          <a:noFill/>
        </p:spPr>
        <p:txBody>
          <a:bodyPr wrap="square">
            <a:spAutoFit/>
          </a:bodyPr>
          <a:lstStyle/>
          <a:p>
            <a:pPr marL="0" marR="0" algn="ctr">
              <a:lnSpc>
                <a:spcPct val="115000"/>
              </a:lnSpc>
              <a:spcBef>
                <a:spcPts val="0"/>
              </a:spcBef>
              <a:spcAft>
                <a:spcPts val="1000"/>
              </a:spcAft>
            </a:pPr>
            <a:r>
              <a:rPr lang="en-US" sz="3200" b="1" cap="all" dirty="0">
                <a:ln w="4496" cap="flat" cmpd="sng" algn="ctr">
                  <a:solidFill>
                    <a:srgbClr val="5C437A"/>
                  </a:solidFill>
                  <a:prstDash val="solid"/>
                  <a:round/>
                </a:ln>
                <a:gradFill>
                  <a:gsLst>
                    <a:gs pos="0">
                      <a:srgbClr val="381563"/>
                    </a:gs>
                    <a:gs pos="43000">
                      <a:srgbClr val="7B34D2"/>
                    </a:gs>
                    <a:gs pos="48000">
                      <a:srgbClr val="7230C3"/>
                    </a:gs>
                    <a:gs pos="100000">
                      <a:srgbClr val="381563"/>
                    </a:gs>
                  </a:gsLst>
                  <a:lin ang="5400000" scaled="0"/>
                </a:gradFill>
                <a:effectLst>
                  <a:reflection blurRad="12700" stA="28000" endPos="45000" dist="1003" dir="5400000" sy="-100000" algn="bl"/>
                </a:effectLst>
                <a:latin typeface="Calibri" panose="020F0502020204030204" pitchFamily="34" charset="0"/>
                <a:ea typeface="Calibri" panose="020F0502020204030204" pitchFamily="34" charset="0"/>
                <a:cs typeface="Mangal" panose="00000400000000000000" pitchFamily="2"/>
              </a:rPr>
              <a:t>What is Flexbox in CSS</a:t>
            </a:r>
            <a:endParaRPr lang="en-US" sz="3200" dirty="0">
              <a:effectLst/>
              <a:latin typeface="Calibri" panose="020F0502020204030204" pitchFamily="34" charset="0"/>
              <a:ea typeface="Calibri" panose="020F0502020204030204" pitchFamily="34" charset="0"/>
              <a:cs typeface="Mangal" panose="00000400000000000000" pitchFamily="2"/>
            </a:endParaRPr>
          </a:p>
        </p:txBody>
      </p:sp>
      <p:sp>
        <p:nvSpPr>
          <p:cNvPr id="9" name="TextBox 8">
            <a:extLst>
              <a:ext uri="{FF2B5EF4-FFF2-40B4-BE49-F238E27FC236}">
                <a16:creationId xmlns:a16="http://schemas.microsoft.com/office/drawing/2014/main" id="{891614E1-C2B6-97B5-999F-0FFD407E34BE}"/>
              </a:ext>
            </a:extLst>
          </p:cNvPr>
          <p:cNvSpPr txBox="1"/>
          <p:nvPr/>
        </p:nvSpPr>
        <p:spPr>
          <a:xfrm>
            <a:off x="215153" y="1373509"/>
            <a:ext cx="11465859" cy="1766317"/>
          </a:xfrm>
          <a:prstGeom prst="rect">
            <a:avLst/>
          </a:prstGeom>
          <a:noFill/>
        </p:spPr>
        <p:txBody>
          <a:bodyPr wrap="square">
            <a:spAutoFit/>
          </a:bodyPr>
          <a:lstStyle/>
          <a:p>
            <a:pPr marL="0" marR="0" algn="just">
              <a:lnSpc>
                <a:spcPct val="115000"/>
              </a:lnSpc>
              <a:spcBef>
                <a:spcPts val="0"/>
              </a:spcBef>
              <a:spcAft>
                <a:spcPts val="100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Flexbox is used for better one dimensional layout (row or column) in CSS. Flexbox well implements space distribution of items in the same direction. It arranges the alignment of items in the box through flexbox. This is a powerful way to create CSS layout in web page designing.</a:t>
            </a:r>
            <a:endParaRPr lang="en-US" sz="1600" dirty="0">
              <a:effectLst/>
              <a:latin typeface="Calibri" panose="020F0502020204030204" pitchFamily="34" charset="0"/>
              <a:ea typeface="Calibri" panose="020F0502020204030204" pitchFamily="34" charset="0"/>
              <a:cs typeface="Mangal" panose="00000400000000000000" pitchFamily="2"/>
            </a:endParaRPr>
          </a:p>
        </p:txBody>
      </p:sp>
      <p:sp>
        <p:nvSpPr>
          <p:cNvPr id="11" name="TextBox 10">
            <a:extLst>
              <a:ext uri="{FF2B5EF4-FFF2-40B4-BE49-F238E27FC236}">
                <a16:creationId xmlns:a16="http://schemas.microsoft.com/office/drawing/2014/main" id="{9676984B-CFB9-F86E-9453-99D30215DDB9}"/>
              </a:ext>
            </a:extLst>
          </p:cNvPr>
          <p:cNvSpPr txBox="1"/>
          <p:nvPr/>
        </p:nvSpPr>
        <p:spPr>
          <a:xfrm>
            <a:off x="215153" y="3356163"/>
            <a:ext cx="11452412" cy="3524298"/>
          </a:xfrm>
          <a:prstGeom prst="rect">
            <a:avLst/>
          </a:prstGeom>
          <a:noFill/>
        </p:spPr>
        <p:txBody>
          <a:bodyPr wrap="square">
            <a:spAutoFit/>
          </a:bodyPr>
          <a:lstStyle/>
          <a:p>
            <a:pPr marL="0" marR="0" algn="just">
              <a:lnSpc>
                <a:spcPct val="115000"/>
              </a:lnSpc>
              <a:spcBef>
                <a:spcPts val="0"/>
              </a:spcBef>
              <a:spcAft>
                <a:spcPts val="1000"/>
              </a:spcAft>
            </a:pPr>
            <a:r>
              <a:rPr lang="en-US" sz="2800" b="1" dirty="0">
                <a:ln>
                  <a:noFill/>
                </a:ln>
                <a:solidFill>
                  <a:srgbClr val="FF000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Features of Flexbox :-</a:t>
            </a:r>
            <a:endParaRPr lang="en-US" sz="2800" b="1" dirty="0">
              <a:solidFill>
                <a:srgbClr val="FF0000"/>
              </a:solidFill>
              <a:effectLst/>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15000"/>
              </a:lnSpc>
              <a:spcBef>
                <a:spcPts val="0"/>
              </a:spcBef>
              <a:spcAft>
                <a:spcPts val="1000"/>
              </a:spcAft>
              <a:buSzPts val="1000"/>
              <a:buFont typeface="Wingdings" panose="05000000000000000000" pitchFamily="2" charset="2"/>
              <a:buChar char="v"/>
              <a:tabLst>
                <a:tab pos="457200" algn="l"/>
              </a:tabLs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It is easy to create flexible layout in Flexbox. In this, it is very easy to arrange the items inside the container i.e. in left-to right, right to left, top to bottom or bottom to top direction.</a:t>
            </a:r>
            <a:endParaRPr lang="en-US" sz="2400" dirty="0">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15000"/>
              </a:lnSpc>
              <a:spcBef>
                <a:spcPts val="0"/>
              </a:spcBef>
              <a:spcAft>
                <a:spcPts val="1000"/>
              </a:spcAft>
              <a:buSzPts val="1000"/>
              <a:buFont typeface="Wingdings" panose="05000000000000000000" pitchFamily="2" charset="2"/>
              <a:buChar char="v"/>
              <a:tabLst>
                <a:tab pos="457200" algn="l"/>
              </a:tabLs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The space between items can be easily handled.</a:t>
            </a:r>
            <a:endParaRPr lang="en-US" sz="2400" dirty="0">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15000"/>
              </a:lnSpc>
              <a:spcBef>
                <a:spcPts val="0"/>
              </a:spcBef>
              <a:spcAft>
                <a:spcPts val="1000"/>
              </a:spcAft>
              <a:buSzPts val="1000"/>
              <a:buFont typeface="Wingdings" panose="05000000000000000000" pitchFamily="2" charset="2"/>
              <a:buChar char="v"/>
              <a:tabLst>
                <a:tab pos="457200" algn="l"/>
              </a:tabLs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The alignment and order of items can also be maintained properly.</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ln>
                  <a:noFill/>
                </a:ln>
                <a:gradFill>
                  <a:gsLst>
                    <a:gs pos="0">
                      <a:srgbClr val="A54200"/>
                    </a:gs>
                    <a:gs pos="78000">
                      <a:srgbClr val="FF8C19"/>
                    </a:gs>
                    <a:gs pos="100000">
                      <a:srgbClr val="FFF1E9"/>
                    </a:gs>
                  </a:gsLst>
                  <a:lin ang="5400000" scaled="0"/>
                </a:gra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endParaRPr lang="en-US" sz="1200" dirty="0">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2850776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886AF54E-3BF2-574B-198E-461FA316CD67}"/>
              </a:ext>
            </a:extLst>
          </p:cNvPr>
          <p:cNvSpPr txBox="1"/>
          <p:nvPr/>
        </p:nvSpPr>
        <p:spPr>
          <a:xfrm>
            <a:off x="228600" y="788831"/>
            <a:ext cx="11394141" cy="3465244"/>
          </a:xfrm>
          <a:prstGeom prst="rect">
            <a:avLst/>
          </a:prstGeom>
          <a:noFill/>
        </p:spPr>
        <p:txBody>
          <a:bodyPr wrap="square">
            <a:spAutoFit/>
          </a:bodyPr>
          <a:lstStyle/>
          <a:p>
            <a:pPr marL="0" marR="0">
              <a:lnSpc>
                <a:spcPct val="115000"/>
              </a:lnSpc>
              <a:spcBef>
                <a:spcPts val="0"/>
              </a:spcBef>
              <a:spcAft>
                <a:spcPts val="0"/>
              </a:spcAft>
            </a:pPr>
            <a:r>
              <a:rPr lang="en-US" sz="2400" b="1" dirty="0">
                <a:solidFill>
                  <a:srgbClr val="0070C0"/>
                </a:solidFill>
              </a:rPr>
              <a:t>ALIGN SELF PROPERTY :-</a:t>
            </a:r>
          </a:p>
          <a:p>
            <a:pPr marL="342900" marR="0" lvl="0" indent="-342900" algn="just">
              <a:lnSpc>
                <a:spcPct val="115000"/>
              </a:lnSpc>
              <a:spcBef>
                <a:spcPts val="0"/>
              </a:spcBef>
              <a:spcAft>
                <a:spcPts val="0"/>
              </a:spcAft>
              <a:buFont typeface="+mj-lt"/>
              <a:buAutoNum type="arabicPeriod"/>
            </a:pPr>
            <a:r>
              <a:rPr lang="en-US" sz="2400" dirty="0"/>
              <a:t>The align-self property is used to control the alignment of individual flex items  (We can align any individual element ).</a:t>
            </a:r>
          </a:p>
          <a:p>
            <a:pPr marL="342900" marR="0" lvl="0" indent="-342900" algn="just">
              <a:lnSpc>
                <a:spcPct val="115000"/>
              </a:lnSpc>
              <a:spcBef>
                <a:spcPts val="0"/>
              </a:spcBef>
              <a:spcAft>
                <a:spcPts val="0"/>
              </a:spcAft>
              <a:buFont typeface="+mj-lt"/>
              <a:buAutoNum type="arabicPeriod"/>
            </a:pPr>
            <a:r>
              <a:rPr lang="en-US" sz="2400" dirty="0"/>
              <a:t>The align-self property specifies the alignment for the selected item inside the flexible container.</a:t>
            </a:r>
          </a:p>
          <a:p>
            <a:pPr marL="342900" marR="0" lvl="0" indent="-342900" algn="just">
              <a:lnSpc>
                <a:spcPct val="115000"/>
              </a:lnSpc>
              <a:spcBef>
                <a:spcPts val="0"/>
              </a:spcBef>
              <a:spcAft>
                <a:spcPts val="0"/>
              </a:spcAft>
              <a:buFont typeface="+mj-lt"/>
              <a:buAutoNum type="arabicPeriod"/>
            </a:pPr>
            <a:r>
              <a:rPr lang="en-US" sz="2400" dirty="0"/>
              <a:t>The align-self property overrides the default alignment set by the container's align-items property.</a:t>
            </a:r>
          </a:p>
          <a:p>
            <a:pPr marL="0" marR="0">
              <a:lnSpc>
                <a:spcPct val="115000"/>
              </a:lnSpc>
              <a:spcBef>
                <a:spcPts val="0"/>
              </a:spcBef>
              <a:spcAft>
                <a:spcPts val="0"/>
              </a:spcAft>
            </a:pPr>
            <a:r>
              <a:rPr lang="en-US" sz="2400" dirty="0"/>
              <a:t> </a:t>
            </a:r>
          </a:p>
        </p:txBody>
      </p:sp>
    </p:spTree>
    <p:extLst>
      <p:ext uri="{BB962C8B-B14F-4D97-AF65-F5344CB8AC3E}">
        <p14:creationId xmlns:p14="http://schemas.microsoft.com/office/powerpoint/2010/main" val="2930427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7EAE35F2-912C-EEEF-5B7E-FED0435992D0}"/>
              </a:ext>
            </a:extLst>
          </p:cNvPr>
          <p:cNvSpPr txBox="1"/>
          <p:nvPr/>
        </p:nvSpPr>
        <p:spPr>
          <a:xfrm>
            <a:off x="349623" y="936182"/>
            <a:ext cx="11492753" cy="4799455"/>
          </a:xfrm>
          <a:prstGeom prst="rect">
            <a:avLst/>
          </a:prstGeom>
          <a:noFill/>
        </p:spPr>
        <p:txBody>
          <a:bodyPr wrap="square">
            <a:spAutoFit/>
          </a:bodyPr>
          <a:lstStyle/>
          <a:p>
            <a:pPr marL="0" marR="0" algn="just">
              <a:lnSpc>
                <a:spcPct val="115000"/>
              </a:lnSpc>
              <a:spcBef>
                <a:spcPts val="0"/>
              </a:spcBef>
              <a:spcAft>
                <a:spcPts val="0"/>
              </a:spcAft>
            </a:pPr>
            <a:r>
              <a:rPr lang="en-US" sz="2400" b="1" dirty="0">
                <a:solidFill>
                  <a:srgbClr val="0070C0"/>
                </a:solidFill>
              </a:rPr>
              <a:t> VALUES ​​OF THIS PROPERTY ARE:</a:t>
            </a:r>
          </a:p>
          <a:p>
            <a:pPr marL="0" marR="0" algn="just">
              <a:lnSpc>
                <a:spcPct val="115000"/>
              </a:lnSpc>
              <a:spcBef>
                <a:spcPts val="0"/>
              </a:spcBef>
              <a:spcAft>
                <a:spcPts val="0"/>
              </a:spcAft>
            </a:pPr>
            <a:r>
              <a:rPr lang="en-US" sz="2400" dirty="0"/>
              <a:t> </a:t>
            </a:r>
          </a:p>
          <a:p>
            <a:pPr marL="342900" marR="0" lvl="0" indent="-342900" algn="just">
              <a:lnSpc>
                <a:spcPct val="115000"/>
              </a:lnSpc>
              <a:spcBef>
                <a:spcPts val="0"/>
              </a:spcBef>
              <a:spcAft>
                <a:spcPts val="0"/>
              </a:spcAft>
              <a:buFont typeface="+mj-lt"/>
              <a:buAutoNum type="arabicPeriod"/>
            </a:pPr>
            <a:r>
              <a:rPr lang="en-US" sz="2400" b="1" dirty="0">
                <a:solidFill>
                  <a:srgbClr val="0070C0"/>
                </a:solidFill>
              </a:rPr>
              <a:t>Auto:  </a:t>
            </a:r>
            <a:r>
              <a:rPr lang="en-US" sz="2400" dirty="0"/>
              <a:t>The behavior of the auto property will be the same as the property attached to the parent div. If the parent div has the align-items property centered. So  auto property will also be the center. </a:t>
            </a:r>
          </a:p>
          <a:p>
            <a:pPr marL="342900" marR="0" lvl="0" indent="-342900" algn="just">
              <a:lnSpc>
                <a:spcPct val="115000"/>
              </a:lnSpc>
              <a:spcBef>
                <a:spcPts val="0"/>
              </a:spcBef>
              <a:spcAft>
                <a:spcPts val="0"/>
              </a:spcAft>
              <a:buFont typeface="+mj-lt"/>
              <a:buAutoNum type="arabicPeriod"/>
            </a:pPr>
            <a:r>
              <a:rPr lang="en-US" sz="2400" b="1" dirty="0">
                <a:solidFill>
                  <a:srgbClr val="0070C0"/>
                </a:solidFill>
              </a:rPr>
              <a:t>Stretch: </a:t>
            </a:r>
            <a:r>
              <a:rPr lang="en-US" sz="2400" dirty="0"/>
              <a:t>The element is stretched to fit the container.</a:t>
            </a:r>
          </a:p>
          <a:p>
            <a:pPr marL="342900" marR="0" lvl="0" indent="-342900" algn="just">
              <a:lnSpc>
                <a:spcPct val="150000"/>
              </a:lnSpc>
              <a:spcBef>
                <a:spcPts val="0"/>
              </a:spcBef>
              <a:spcAft>
                <a:spcPts val="0"/>
              </a:spcAft>
              <a:buFont typeface="+mj-lt"/>
              <a:buAutoNum type="arabicPeriod"/>
            </a:pPr>
            <a:r>
              <a:rPr lang="en-US" sz="2400" b="1" dirty="0">
                <a:solidFill>
                  <a:srgbClr val="0070C0"/>
                </a:solidFill>
              </a:rPr>
              <a:t>Flex-start: </a:t>
            </a:r>
            <a:r>
              <a:rPr lang="en-US" sz="2400" dirty="0"/>
              <a:t>The element is aligned to the top of the container.</a:t>
            </a:r>
          </a:p>
          <a:p>
            <a:pPr marL="342900" marR="0" lvl="0" indent="-342900" algn="just">
              <a:lnSpc>
                <a:spcPct val="150000"/>
              </a:lnSpc>
              <a:spcBef>
                <a:spcPts val="0"/>
              </a:spcBef>
              <a:spcAft>
                <a:spcPts val="0"/>
              </a:spcAft>
              <a:buFont typeface="+mj-lt"/>
              <a:buAutoNum type="arabicPeriod"/>
            </a:pPr>
            <a:r>
              <a:rPr lang="en-US" sz="2400" b="1" dirty="0">
                <a:solidFill>
                  <a:srgbClr val="0070C0"/>
                </a:solidFill>
              </a:rPr>
              <a:t>Flex-end: </a:t>
            </a:r>
            <a:r>
              <a:rPr lang="en-US" sz="2400" dirty="0"/>
              <a:t>The element is aligned to the bottom of the container.</a:t>
            </a:r>
          </a:p>
          <a:p>
            <a:pPr marL="342900" marR="0" lvl="0" indent="-342900" algn="just">
              <a:lnSpc>
                <a:spcPct val="150000"/>
              </a:lnSpc>
              <a:spcBef>
                <a:spcPts val="0"/>
              </a:spcBef>
              <a:spcAft>
                <a:spcPts val="0"/>
              </a:spcAft>
              <a:buFont typeface="+mj-lt"/>
              <a:buAutoNum type="arabicPeriod"/>
            </a:pPr>
            <a:r>
              <a:rPr lang="en-US" sz="2400" b="1" dirty="0">
                <a:solidFill>
                  <a:srgbClr val="0070C0"/>
                </a:solidFill>
              </a:rPr>
              <a:t>Center: </a:t>
            </a:r>
            <a:r>
              <a:rPr lang="en-US" sz="2400" dirty="0"/>
              <a:t>The element is aligned at the vertical center of the container.</a:t>
            </a:r>
          </a:p>
          <a:p>
            <a:pPr marL="342900" marR="0" lvl="0" indent="-342900" algn="just">
              <a:lnSpc>
                <a:spcPct val="150000"/>
              </a:lnSpc>
              <a:spcBef>
                <a:spcPts val="0"/>
              </a:spcBef>
              <a:spcAft>
                <a:spcPts val="0"/>
              </a:spcAft>
              <a:buFont typeface="+mj-lt"/>
              <a:buAutoNum type="arabicPeriod"/>
            </a:pPr>
            <a:r>
              <a:rPr lang="en-US" sz="2400" b="1" dirty="0">
                <a:solidFill>
                  <a:srgbClr val="0070C0"/>
                </a:solidFill>
              </a:rPr>
              <a:t>Baseline: </a:t>
            </a:r>
            <a:r>
              <a:rPr lang="en-US" sz="2400" dirty="0"/>
              <a:t>The element is aligned at the baseline of the container.</a:t>
            </a:r>
          </a:p>
        </p:txBody>
      </p:sp>
    </p:spTree>
    <p:extLst>
      <p:ext uri="{BB962C8B-B14F-4D97-AF65-F5344CB8AC3E}">
        <p14:creationId xmlns:p14="http://schemas.microsoft.com/office/powerpoint/2010/main" val="1607112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F44CE192-BFB2-4BC8-BF08-A664B6FBFA19}"/>
              </a:ext>
            </a:extLst>
          </p:cNvPr>
          <p:cNvSpPr txBox="1"/>
          <p:nvPr/>
        </p:nvSpPr>
        <p:spPr>
          <a:xfrm>
            <a:off x="407894" y="874417"/>
            <a:ext cx="11376212" cy="2454198"/>
          </a:xfrm>
          <a:prstGeom prst="rect">
            <a:avLst/>
          </a:prstGeom>
          <a:noFill/>
        </p:spPr>
        <p:txBody>
          <a:bodyPr wrap="square">
            <a:spAutoFit/>
          </a:bodyPr>
          <a:lstStyle/>
          <a:p>
            <a:pPr marL="0" marR="0" algn="ctr">
              <a:lnSpc>
                <a:spcPct val="115000"/>
              </a:lnSpc>
              <a:spcBef>
                <a:spcPts val="0"/>
              </a:spcBef>
              <a:spcAft>
                <a:spcPts val="1500"/>
              </a:spcAft>
            </a:pPr>
            <a:r>
              <a:rPr lang="en-US" sz="2800" b="1" dirty="0">
                <a:solidFill>
                  <a:srgbClr val="FF0000"/>
                </a:solidFill>
              </a:rPr>
              <a:t>NESTED FLEX CONTAINERS WITH FLEXBOX</a:t>
            </a:r>
          </a:p>
          <a:p>
            <a:pPr marL="0" marR="0" algn="just">
              <a:lnSpc>
                <a:spcPct val="115000"/>
              </a:lnSpc>
              <a:spcBef>
                <a:spcPts val="0"/>
              </a:spcBef>
              <a:spcAft>
                <a:spcPts val="0"/>
              </a:spcAft>
            </a:pPr>
            <a:r>
              <a:rPr lang="en-US" sz="2400" dirty="0"/>
              <a:t>You can create two dimensional layouts by nesting a flex container inside another one. Flexbox is inherently a one dimensional layout model. Flex items within a flex container can be laid out either horizontally or vertically, but not both..</a:t>
            </a:r>
          </a:p>
          <a:p>
            <a:pPr marL="0" marR="0" algn="just">
              <a:lnSpc>
                <a:spcPct val="115000"/>
              </a:lnSpc>
              <a:spcBef>
                <a:spcPts val="0"/>
              </a:spcBef>
              <a:spcAft>
                <a:spcPts val="0"/>
              </a:spcAft>
            </a:pPr>
            <a:r>
              <a:rPr lang="en-US" sz="2400" dirty="0"/>
              <a:t> </a:t>
            </a:r>
          </a:p>
        </p:txBody>
      </p:sp>
      <p:sp>
        <p:nvSpPr>
          <p:cNvPr id="9" name="TextBox 8">
            <a:extLst>
              <a:ext uri="{FF2B5EF4-FFF2-40B4-BE49-F238E27FC236}">
                <a16:creationId xmlns:a16="http://schemas.microsoft.com/office/drawing/2014/main" id="{39462F9B-A21B-4528-DD31-25EC22BBA263}"/>
              </a:ext>
            </a:extLst>
          </p:cNvPr>
          <p:cNvSpPr txBox="1"/>
          <p:nvPr/>
        </p:nvSpPr>
        <p:spPr>
          <a:xfrm>
            <a:off x="407894" y="3280807"/>
            <a:ext cx="11376212" cy="1837106"/>
          </a:xfrm>
          <a:prstGeom prst="rect">
            <a:avLst/>
          </a:prstGeom>
          <a:noFill/>
        </p:spPr>
        <p:txBody>
          <a:bodyPr wrap="square">
            <a:spAutoFit/>
          </a:bodyPr>
          <a:lstStyle/>
          <a:p>
            <a:pPr marL="0" marR="0" algn="ctr">
              <a:lnSpc>
                <a:spcPct val="115000"/>
              </a:lnSpc>
              <a:spcBef>
                <a:spcPts val="0"/>
              </a:spcBef>
              <a:spcAft>
                <a:spcPts val="0"/>
              </a:spcAft>
            </a:pPr>
            <a:r>
              <a:rPr lang="en-US" sz="2800" b="1" dirty="0">
                <a:solidFill>
                  <a:srgbClr val="FF0000"/>
                </a:solidFill>
              </a:rPr>
              <a:t>FLEXBOX WITH MARGIN AUTO</a:t>
            </a:r>
          </a:p>
          <a:p>
            <a:pPr marL="0" marR="0" algn="just">
              <a:lnSpc>
                <a:spcPct val="115000"/>
              </a:lnSpc>
              <a:spcBef>
                <a:spcPts val="0"/>
              </a:spcBef>
              <a:spcAft>
                <a:spcPts val="0"/>
              </a:spcAft>
            </a:pPr>
            <a:r>
              <a:rPr lang="en-US" sz="2400" dirty="0"/>
              <a:t>Using auto margins with Flexbox is an effective way to get all of the flexibility of CSS floats.  It can be applied horizontally or vertically and it gives you more control of flex items along the main axis.</a:t>
            </a:r>
          </a:p>
        </p:txBody>
      </p:sp>
    </p:spTree>
    <p:extLst>
      <p:ext uri="{BB962C8B-B14F-4D97-AF65-F5344CB8AC3E}">
        <p14:creationId xmlns:p14="http://schemas.microsoft.com/office/powerpoint/2010/main" val="192907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93BD96F2-FDFC-35CE-671E-E3DA95984ABB}"/>
              </a:ext>
            </a:extLst>
          </p:cNvPr>
          <p:cNvSpPr txBox="1"/>
          <p:nvPr/>
        </p:nvSpPr>
        <p:spPr>
          <a:xfrm>
            <a:off x="421341" y="872304"/>
            <a:ext cx="11349318" cy="4385496"/>
          </a:xfrm>
          <a:prstGeom prst="rect">
            <a:avLst/>
          </a:prstGeom>
          <a:noFill/>
        </p:spPr>
        <p:txBody>
          <a:bodyPr wrap="square">
            <a:spAutoFit/>
          </a:bodyPr>
          <a:lstStyle/>
          <a:p>
            <a:pPr marL="0" marR="0" algn="ctr">
              <a:lnSpc>
                <a:spcPct val="115000"/>
              </a:lnSpc>
              <a:spcBef>
                <a:spcPts val="0"/>
              </a:spcBef>
              <a:spcAft>
                <a:spcPts val="0"/>
              </a:spcAft>
            </a:pPr>
            <a:r>
              <a:rPr lang="en-US" sz="2800" b="1" dirty="0">
                <a:solidFill>
                  <a:srgbClr val="FF0000"/>
                </a:solidFill>
              </a:rPr>
              <a:t>CSS FLOAT PROPERTY</a:t>
            </a:r>
          </a:p>
          <a:p>
            <a:pPr marL="0" marR="0">
              <a:lnSpc>
                <a:spcPct val="115000"/>
              </a:lnSpc>
              <a:spcBef>
                <a:spcPts val="0"/>
              </a:spcBef>
              <a:spcAft>
                <a:spcPts val="0"/>
              </a:spcAft>
            </a:pPr>
            <a:r>
              <a:rPr lang="en-US" sz="2400" dirty="0"/>
              <a:t> </a:t>
            </a:r>
          </a:p>
          <a:p>
            <a:pPr marL="0" marR="0" algn="just">
              <a:lnSpc>
                <a:spcPct val="115000"/>
              </a:lnSpc>
              <a:spcBef>
                <a:spcPts val="0"/>
              </a:spcBef>
              <a:spcAft>
                <a:spcPts val="0"/>
              </a:spcAft>
            </a:pPr>
            <a:r>
              <a:rPr lang="en-US" sz="2400" dirty="0"/>
              <a:t>When an element is rendered in the browser, the tab is positioned, by default, in the top-left direction. Many times there is a need that we want to set the elements in the right direction.</a:t>
            </a:r>
          </a:p>
          <a:p>
            <a:pPr marL="0" marR="0" algn="just">
              <a:lnSpc>
                <a:spcPct val="115000"/>
              </a:lnSpc>
              <a:spcBef>
                <a:spcPts val="0"/>
              </a:spcBef>
              <a:spcAft>
                <a:spcPts val="0"/>
              </a:spcAft>
            </a:pPr>
            <a:r>
              <a:rPr lang="en-US" sz="2400" dirty="0"/>
              <a:t>Like you want to keep the content on the left side and want to show the related image on the right side. In such a situation, float property comes in handy.</a:t>
            </a:r>
          </a:p>
          <a:p>
            <a:pPr marL="0" marR="0" algn="just">
              <a:lnSpc>
                <a:spcPct val="115000"/>
              </a:lnSpc>
              <a:spcBef>
                <a:spcPts val="0"/>
              </a:spcBef>
              <a:spcAft>
                <a:spcPts val="0"/>
              </a:spcAft>
            </a:pPr>
            <a:r>
              <a:rPr lang="en-US" sz="2400" dirty="0"/>
              <a:t> </a:t>
            </a:r>
          </a:p>
          <a:p>
            <a:pPr marL="0" marR="0" algn="just">
              <a:lnSpc>
                <a:spcPct val="115000"/>
              </a:lnSpc>
              <a:spcBef>
                <a:spcPts val="0"/>
              </a:spcBef>
              <a:spcAft>
                <a:spcPts val="0"/>
              </a:spcAft>
            </a:pPr>
            <a:r>
              <a:rPr lang="en-US" sz="2400" dirty="0"/>
              <a:t>The float property is used for positioning and formatting content e.g. let an image float left to the text in a container.</a:t>
            </a:r>
          </a:p>
        </p:txBody>
      </p:sp>
    </p:spTree>
    <p:extLst>
      <p:ext uri="{BB962C8B-B14F-4D97-AF65-F5344CB8AC3E}">
        <p14:creationId xmlns:p14="http://schemas.microsoft.com/office/powerpoint/2010/main" val="1111828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26B2008B-A1C9-2B37-47EF-4CECB55D6AB3}"/>
              </a:ext>
            </a:extLst>
          </p:cNvPr>
          <p:cNvSpPr txBox="1"/>
          <p:nvPr/>
        </p:nvSpPr>
        <p:spPr>
          <a:xfrm>
            <a:off x="412376" y="893886"/>
            <a:ext cx="11367247" cy="3536033"/>
          </a:xfrm>
          <a:prstGeom prst="rect">
            <a:avLst/>
          </a:prstGeom>
          <a:noFill/>
        </p:spPr>
        <p:txBody>
          <a:bodyPr wrap="square">
            <a:spAutoFit/>
          </a:bodyPr>
          <a:lstStyle/>
          <a:p>
            <a:pPr marL="0" marR="0" algn="just">
              <a:lnSpc>
                <a:spcPct val="115000"/>
              </a:lnSpc>
              <a:spcBef>
                <a:spcPts val="0"/>
              </a:spcBef>
              <a:spcAft>
                <a:spcPts val="0"/>
              </a:spcAft>
            </a:pPr>
            <a:r>
              <a:rPr lang="en-US" sz="2800" b="1" dirty="0">
                <a:solidFill>
                  <a:srgbClr val="FF0000"/>
                </a:solidFill>
              </a:rPr>
              <a:t>The float property can have one of the following values:</a:t>
            </a:r>
          </a:p>
          <a:p>
            <a:pPr marL="342900" marR="0" lvl="0" indent="-342900" algn="just">
              <a:lnSpc>
                <a:spcPct val="115000"/>
              </a:lnSpc>
              <a:spcBef>
                <a:spcPts val="0"/>
              </a:spcBef>
              <a:spcAft>
                <a:spcPts val="0"/>
              </a:spcAft>
              <a:buFont typeface="+mj-lt"/>
              <a:buAutoNum type="arabicPeriod"/>
            </a:pPr>
            <a:r>
              <a:rPr lang="en-US" sz="2400" b="1" dirty="0">
                <a:solidFill>
                  <a:srgbClr val="0070C0"/>
                </a:solidFill>
              </a:rPr>
              <a:t>Left - </a:t>
            </a:r>
            <a:r>
              <a:rPr lang="en-US" sz="2400" dirty="0"/>
              <a:t>The element floats to the left of its container</a:t>
            </a:r>
          </a:p>
          <a:p>
            <a:pPr marL="342900" marR="0" lvl="0" indent="-342900" algn="just">
              <a:lnSpc>
                <a:spcPct val="115000"/>
              </a:lnSpc>
              <a:spcBef>
                <a:spcPts val="0"/>
              </a:spcBef>
              <a:spcAft>
                <a:spcPts val="0"/>
              </a:spcAft>
              <a:buFont typeface="+mj-lt"/>
              <a:buAutoNum type="arabicPeriod"/>
            </a:pPr>
            <a:r>
              <a:rPr lang="en-US" sz="2400" b="1" dirty="0">
                <a:solidFill>
                  <a:srgbClr val="0070C0"/>
                </a:solidFill>
              </a:rPr>
              <a:t>Right - </a:t>
            </a:r>
            <a:r>
              <a:rPr lang="en-US" sz="2400" dirty="0"/>
              <a:t>The element floats to the right of its container</a:t>
            </a:r>
          </a:p>
          <a:p>
            <a:pPr marL="342900" marR="0" lvl="0" indent="-342900" algn="just">
              <a:lnSpc>
                <a:spcPct val="115000"/>
              </a:lnSpc>
              <a:spcBef>
                <a:spcPts val="0"/>
              </a:spcBef>
              <a:spcAft>
                <a:spcPts val="0"/>
              </a:spcAft>
              <a:buFont typeface="+mj-lt"/>
              <a:buAutoNum type="arabicPeriod"/>
            </a:pPr>
            <a:r>
              <a:rPr lang="en-US" sz="2400" b="1" dirty="0">
                <a:solidFill>
                  <a:srgbClr val="0070C0"/>
                </a:solidFill>
              </a:rPr>
              <a:t>None - </a:t>
            </a:r>
            <a:r>
              <a:rPr lang="en-US" sz="2400" dirty="0"/>
              <a:t>The element does not float (will be displayed just where it occurs in the text). This is default</a:t>
            </a:r>
          </a:p>
          <a:p>
            <a:pPr marL="342900" marR="0" lvl="0" indent="-342900" algn="just">
              <a:lnSpc>
                <a:spcPct val="115000"/>
              </a:lnSpc>
              <a:spcBef>
                <a:spcPts val="0"/>
              </a:spcBef>
              <a:spcAft>
                <a:spcPts val="0"/>
              </a:spcAft>
              <a:buFont typeface="+mj-lt"/>
              <a:buAutoNum type="arabicPeriod"/>
            </a:pPr>
            <a:r>
              <a:rPr lang="en-US" sz="2400" b="1" dirty="0">
                <a:solidFill>
                  <a:srgbClr val="0070C0"/>
                </a:solidFill>
              </a:rPr>
              <a:t>Inherit - </a:t>
            </a:r>
            <a:r>
              <a:rPr lang="en-US" sz="2400" dirty="0"/>
              <a:t>The element inherits the float value of its parent</a:t>
            </a:r>
          </a:p>
          <a:p>
            <a:pPr marL="0" marR="0" algn="just">
              <a:lnSpc>
                <a:spcPct val="115000"/>
              </a:lnSpc>
              <a:spcBef>
                <a:spcPts val="0"/>
              </a:spcBef>
              <a:spcAft>
                <a:spcPts val="0"/>
              </a:spcAft>
            </a:pPr>
            <a:r>
              <a:rPr lang="en-US" sz="2400" dirty="0"/>
              <a:t>In its simplest use, the float property can be used to wrap text around images.</a:t>
            </a:r>
          </a:p>
          <a:p>
            <a:pPr marL="0" marR="0" algn="just">
              <a:lnSpc>
                <a:spcPct val="115000"/>
              </a:lnSpc>
              <a:spcBef>
                <a:spcPts val="0"/>
              </a:spcBef>
              <a:spcAft>
                <a:spcPts val="0"/>
              </a:spcAft>
            </a:pPr>
            <a:r>
              <a:rPr lang="en-US" sz="2400" dirty="0"/>
              <a:t> </a:t>
            </a:r>
          </a:p>
        </p:txBody>
      </p:sp>
      <p:sp>
        <p:nvSpPr>
          <p:cNvPr id="9" name="TextBox 8">
            <a:extLst>
              <a:ext uri="{FF2B5EF4-FFF2-40B4-BE49-F238E27FC236}">
                <a16:creationId xmlns:a16="http://schemas.microsoft.com/office/drawing/2014/main" id="{70F41BF1-DA99-20B5-FBDC-2A760AA22A15}"/>
              </a:ext>
            </a:extLst>
          </p:cNvPr>
          <p:cNvSpPr txBox="1"/>
          <p:nvPr/>
        </p:nvSpPr>
        <p:spPr>
          <a:xfrm>
            <a:off x="412376" y="4254562"/>
            <a:ext cx="11367246" cy="1766317"/>
          </a:xfrm>
          <a:prstGeom prst="rect">
            <a:avLst/>
          </a:prstGeom>
          <a:noFill/>
        </p:spPr>
        <p:txBody>
          <a:bodyPr wrap="square">
            <a:spAutoFit/>
          </a:bodyPr>
          <a:lstStyle/>
          <a:p>
            <a:pPr marL="0" marR="0">
              <a:lnSpc>
                <a:spcPct val="115000"/>
              </a:lnSpc>
              <a:spcBef>
                <a:spcPts val="0"/>
              </a:spcBef>
              <a:spcAft>
                <a:spcPts val="0"/>
              </a:spcAft>
            </a:pPr>
            <a:r>
              <a:rPr lang="en-US" sz="2400" b="1" dirty="0">
                <a:solidFill>
                  <a:srgbClr val="0070C0"/>
                </a:solidFill>
              </a:rPr>
              <a:t>THE CLEAR PROPERTY :-</a:t>
            </a:r>
          </a:p>
          <a:p>
            <a:pPr marL="0" marR="0">
              <a:lnSpc>
                <a:spcPct val="115000"/>
              </a:lnSpc>
              <a:spcBef>
                <a:spcPts val="0"/>
              </a:spcBef>
              <a:spcAft>
                <a:spcPts val="0"/>
              </a:spcAft>
            </a:pPr>
            <a:r>
              <a:rPr lang="en-US" sz="2400" dirty="0"/>
              <a:t>When we use the float property, and we want the next element below (not on right or left), we will have to use the clear property.</a:t>
            </a:r>
          </a:p>
          <a:p>
            <a:pPr marL="0" marR="0">
              <a:lnSpc>
                <a:spcPct val="115000"/>
              </a:lnSpc>
              <a:spcBef>
                <a:spcPts val="0"/>
              </a:spcBef>
              <a:spcAft>
                <a:spcPts val="0"/>
              </a:spcAft>
            </a:pPr>
            <a:r>
              <a:rPr lang="en-US" sz="2400" dirty="0"/>
              <a:t> </a:t>
            </a:r>
          </a:p>
        </p:txBody>
      </p:sp>
    </p:spTree>
    <p:extLst>
      <p:ext uri="{BB962C8B-B14F-4D97-AF65-F5344CB8AC3E}">
        <p14:creationId xmlns:p14="http://schemas.microsoft.com/office/powerpoint/2010/main" val="1836207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0120B67E-7A6F-56FA-D86F-83DF7616D2D3}"/>
              </a:ext>
            </a:extLst>
          </p:cNvPr>
          <p:cNvSpPr txBox="1"/>
          <p:nvPr/>
        </p:nvSpPr>
        <p:spPr>
          <a:xfrm>
            <a:off x="322729" y="977090"/>
            <a:ext cx="11304494" cy="3182090"/>
          </a:xfrm>
          <a:prstGeom prst="rect">
            <a:avLst/>
          </a:prstGeom>
          <a:noFill/>
        </p:spPr>
        <p:txBody>
          <a:bodyPr wrap="square">
            <a:spAutoFit/>
          </a:bodyPr>
          <a:lstStyle/>
          <a:p>
            <a:pPr marL="0" marR="0" algn="just">
              <a:lnSpc>
                <a:spcPct val="115000"/>
              </a:lnSpc>
              <a:spcBef>
                <a:spcPts val="0"/>
              </a:spcBef>
              <a:spcAft>
                <a:spcPts val="0"/>
              </a:spcAft>
            </a:pPr>
            <a:r>
              <a:rPr lang="en-US" sz="2800" b="1" dirty="0">
                <a:solidFill>
                  <a:srgbClr val="FF0000"/>
                </a:solidFill>
              </a:rPr>
              <a:t>The clear property can have one of the following values:</a:t>
            </a:r>
          </a:p>
          <a:p>
            <a:pPr marL="0" marR="0" algn="just">
              <a:lnSpc>
                <a:spcPct val="115000"/>
              </a:lnSpc>
              <a:spcBef>
                <a:spcPts val="0"/>
              </a:spcBef>
              <a:spcAft>
                <a:spcPts val="0"/>
              </a:spcAft>
            </a:pPr>
            <a:endParaRPr lang="en-US" sz="2800" b="1" dirty="0">
              <a:solidFill>
                <a:srgbClr val="FF0000"/>
              </a:solidFill>
            </a:endParaRPr>
          </a:p>
          <a:p>
            <a:pPr marL="342900" marR="0" lvl="0" indent="-342900" algn="just">
              <a:lnSpc>
                <a:spcPct val="115000"/>
              </a:lnSpc>
              <a:spcBef>
                <a:spcPts val="0"/>
              </a:spcBef>
              <a:spcAft>
                <a:spcPts val="0"/>
              </a:spcAft>
              <a:buFont typeface="+mj-lt"/>
              <a:buAutoNum type="arabicPeriod"/>
            </a:pPr>
            <a:r>
              <a:rPr lang="en-US" sz="2400" b="1" dirty="0"/>
              <a:t>None - </a:t>
            </a:r>
            <a:r>
              <a:rPr lang="en-US" sz="2400" dirty="0"/>
              <a:t>The element is not pushed below left or right floated elements. This is default</a:t>
            </a:r>
          </a:p>
          <a:p>
            <a:pPr marL="342900" marR="0" lvl="0" indent="-342900" algn="just">
              <a:lnSpc>
                <a:spcPct val="115000"/>
              </a:lnSpc>
              <a:spcBef>
                <a:spcPts val="0"/>
              </a:spcBef>
              <a:spcAft>
                <a:spcPts val="0"/>
              </a:spcAft>
              <a:buFont typeface="+mj-lt"/>
              <a:buAutoNum type="arabicPeriod"/>
            </a:pPr>
            <a:r>
              <a:rPr lang="en-US" sz="2400" b="1" dirty="0"/>
              <a:t>Left - </a:t>
            </a:r>
            <a:r>
              <a:rPr lang="en-US" sz="2400" dirty="0"/>
              <a:t>The element is pushed below left floated elements</a:t>
            </a:r>
          </a:p>
          <a:p>
            <a:pPr marL="342900" marR="0" lvl="0" indent="-342900" algn="just">
              <a:lnSpc>
                <a:spcPct val="115000"/>
              </a:lnSpc>
              <a:spcBef>
                <a:spcPts val="0"/>
              </a:spcBef>
              <a:spcAft>
                <a:spcPts val="0"/>
              </a:spcAft>
              <a:buFont typeface="+mj-lt"/>
              <a:buAutoNum type="arabicPeriod"/>
            </a:pPr>
            <a:r>
              <a:rPr lang="en-US" sz="2400" b="1" dirty="0"/>
              <a:t>Right - </a:t>
            </a:r>
            <a:r>
              <a:rPr lang="en-US" sz="2400" dirty="0"/>
              <a:t>The element is pushed below right floated elements</a:t>
            </a:r>
          </a:p>
          <a:p>
            <a:pPr marL="342900" marR="0" lvl="0" indent="-342900" algn="just">
              <a:lnSpc>
                <a:spcPct val="115000"/>
              </a:lnSpc>
              <a:spcBef>
                <a:spcPts val="0"/>
              </a:spcBef>
              <a:spcAft>
                <a:spcPts val="0"/>
              </a:spcAft>
              <a:buFont typeface="+mj-lt"/>
              <a:buAutoNum type="arabicPeriod"/>
            </a:pPr>
            <a:r>
              <a:rPr lang="en-US" sz="2400" b="1" dirty="0"/>
              <a:t>Both - </a:t>
            </a:r>
            <a:r>
              <a:rPr lang="en-US" sz="2400" dirty="0"/>
              <a:t>The element is pushed below both left and right floated elements</a:t>
            </a:r>
          </a:p>
          <a:p>
            <a:pPr marL="342900" marR="0" lvl="0" indent="-342900" algn="just">
              <a:lnSpc>
                <a:spcPct val="115000"/>
              </a:lnSpc>
              <a:spcBef>
                <a:spcPts val="0"/>
              </a:spcBef>
              <a:spcAft>
                <a:spcPts val="0"/>
              </a:spcAft>
              <a:buFont typeface="+mj-lt"/>
              <a:buAutoNum type="arabicPeriod"/>
            </a:pPr>
            <a:r>
              <a:rPr lang="en-US" sz="2400" b="1" dirty="0"/>
              <a:t>Inherit - </a:t>
            </a:r>
            <a:r>
              <a:rPr lang="en-US" sz="2400" dirty="0"/>
              <a:t>The element inherits the clear value from its parent</a:t>
            </a:r>
          </a:p>
        </p:txBody>
      </p:sp>
    </p:spTree>
    <p:extLst>
      <p:ext uri="{BB962C8B-B14F-4D97-AF65-F5344CB8AC3E}">
        <p14:creationId xmlns:p14="http://schemas.microsoft.com/office/powerpoint/2010/main" val="4196108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DE6D81FF-91DE-DD44-26CB-B81FD0CB008E}"/>
              </a:ext>
            </a:extLst>
          </p:cNvPr>
          <p:cNvSpPr txBox="1"/>
          <p:nvPr/>
        </p:nvSpPr>
        <p:spPr>
          <a:xfrm>
            <a:off x="363070" y="684832"/>
            <a:ext cx="11465859" cy="6084423"/>
          </a:xfrm>
          <a:prstGeom prst="rect">
            <a:avLst/>
          </a:prstGeom>
          <a:noFill/>
        </p:spPr>
        <p:txBody>
          <a:bodyPr wrap="square">
            <a:spAutoFit/>
          </a:bodyPr>
          <a:lstStyle/>
          <a:p>
            <a:pPr marL="0" marR="0" algn="ctr">
              <a:lnSpc>
                <a:spcPct val="115000"/>
              </a:lnSpc>
              <a:spcBef>
                <a:spcPts val="0"/>
              </a:spcBef>
              <a:spcAft>
                <a:spcPts val="0"/>
              </a:spcAft>
            </a:pPr>
            <a:r>
              <a:rPr lang="en-US" sz="2800" b="1" dirty="0">
                <a:solidFill>
                  <a:srgbClr val="FF0000"/>
                </a:solidFill>
              </a:rPr>
              <a:t>CSS Selectors</a:t>
            </a:r>
          </a:p>
          <a:p>
            <a:pPr marL="0" marR="0">
              <a:lnSpc>
                <a:spcPct val="115000"/>
              </a:lnSpc>
              <a:spcBef>
                <a:spcPts val="0"/>
              </a:spcBef>
              <a:spcAft>
                <a:spcPts val="0"/>
              </a:spcAft>
            </a:pPr>
            <a:endParaRPr lang="en-US" sz="2400" b="1" dirty="0">
              <a:solidFill>
                <a:srgbClr val="0070C0"/>
              </a:solidFill>
            </a:endParaRPr>
          </a:p>
          <a:p>
            <a:pPr marL="0" marR="0">
              <a:lnSpc>
                <a:spcPct val="115000"/>
              </a:lnSpc>
              <a:spcBef>
                <a:spcPts val="0"/>
              </a:spcBef>
              <a:spcAft>
                <a:spcPts val="0"/>
              </a:spcAft>
            </a:pPr>
            <a:r>
              <a:rPr lang="en-US" sz="2400" b="1" dirty="0">
                <a:solidFill>
                  <a:srgbClr val="0070C0"/>
                </a:solidFill>
              </a:rPr>
              <a:t>CSS SELECTORS :-</a:t>
            </a:r>
          </a:p>
          <a:p>
            <a:pPr marL="0" marR="0" algn="just">
              <a:lnSpc>
                <a:spcPct val="115000"/>
              </a:lnSpc>
              <a:spcBef>
                <a:spcPts val="0"/>
              </a:spcBef>
              <a:spcAft>
                <a:spcPts val="0"/>
              </a:spcAft>
            </a:pPr>
            <a:r>
              <a:rPr lang="en-US" sz="2400" dirty="0"/>
              <a:t>CSS Selectors are used to select an element in a webpage and give it style. There are many types of elements like paragraph, heading, input element in a webpage.</a:t>
            </a:r>
          </a:p>
          <a:p>
            <a:pPr marL="0" marR="0" algn="just">
              <a:lnSpc>
                <a:spcPct val="115000"/>
              </a:lnSpc>
              <a:spcBef>
                <a:spcPts val="0"/>
              </a:spcBef>
              <a:spcAft>
                <a:spcPts val="0"/>
              </a:spcAft>
            </a:pPr>
            <a:r>
              <a:rPr lang="en-US" sz="2400" dirty="0"/>
              <a:t>Selectors are used in the program to select the element as per requirement and to give style to it.</a:t>
            </a:r>
          </a:p>
          <a:p>
            <a:pPr marL="0" marR="0">
              <a:lnSpc>
                <a:spcPct val="115000"/>
              </a:lnSpc>
              <a:spcBef>
                <a:spcPts val="0"/>
              </a:spcBef>
              <a:spcAft>
                <a:spcPts val="0"/>
              </a:spcAft>
            </a:pPr>
            <a:r>
              <a:rPr lang="en-US" sz="2400" dirty="0"/>
              <a:t> </a:t>
            </a:r>
          </a:p>
          <a:p>
            <a:pPr marL="0" marR="0">
              <a:lnSpc>
                <a:spcPct val="115000"/>
              </a:lnSpc>
              <a:spcBef>
                <a:spcPts val="0"/>
              </a:spcBef>
              <a:spcAft>
                <a:spcPts val="0"/>
              </a:spcAft>
            </a:pPr>
            <a:r>
              <a:rPr lang="en-US" sz="2400" b="1" dirty="0">
                <a:solidFill>
                  <a:srgbClr val="0070C0"/>
                </a:solidFill>
              </a:rPr>
              <a:t>There are 5 types of CSS Selectors and they are:-</a:t>
            </a:r>
          </a:p>
          <a:p>
            <a:pPr marL="0" marR="0">
              <a:lnSpc>
                <a:spcPct val="115000"/>
              </a:lnSpc>
              <a:spcBef>
                <a:spcPts val="0"/>
              </a:spcBef>
              <a:spcAft>
                <a:spcPts val="0"/>
              </a:spcAft>
            </a:pPr>
            <a:r>
              <a:rPr lang="en-US" sz="2400" dirty="0"/>
              <a:t> 1) Simple Selectors.</a:t>
            </a:r>
            <a:br>
              <a:rPr lang="en-US" sz="2400" dirty="0"/>
            </a:br>
            <a:r>
              <a:rPr lang="en-US" sz="2400" dirty="0"/>
              <a:t>2) Combinators Selectors.</a:t>
            </a:r>
            <a:br>
              <a:rPr lang="en-US" sz="2400" dirty="0"/>
            </a:br>
            <a:r>
              <a:rPr lang="en-US" sz="2400" dirty="0"/>
              <a:t>3) Attribute Selectors.</a:t>
            </a:r>
            <a:br>
              <a:rPr lang="en-US" sz="2400" dirty="0"/>
            </a:br>
            <a:r>
              <a:rPr lang="en-US" sz="2400" dirty="0"/>
              <a:t>4) Pseudo-Class Selectors.</a:t>
            </a:r>
            <a:br>
              <a:rPr lang="en-US" sz="2400" dirty="0"/>
            </a:br>
            <a:r>
              <a:rPr lang="en-US" sz="2400" dirty="0"/>
              <a:t>5) Pseudo-Element Selectors.</a:t>
            </a:r>
          </a:p>
        </p:txBody>
      </p:sp>
    </p:spTree>
    <p:extLst>
      <p:ext uri="{BB962C8B-B14F-4D97-AF65-F5344CB8AC3E}">
        <p14:creationId xmlns:p14="http://schemas.microsoft.com/office/powerpoint/2010/main" val="296583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8630DB00-54F4-5835-E4C2-F1363DC51DF0}"/>
              </a:ext>
            </a:extLst>
          </p:cNvPr>
          <p:cNvSpPr txBox="1"/>
          <p:nvPr/>
        </p:nvSpPr>
        <p:spPr>
          <a:xfrm>
            <a:off x="461682" y="925409"/>
            <a:ext cx="11268636" cy="4810228"/>
          </a:xfrm>
          <a:prstGeom prst="rect">
            <a:avLst/>
          </a:prstGeom>
          <a:noFill/>
        </p:spPr>
        <p:txBody>
          <a:bodyPr wrap="square">
            <a:spAutoFit/>
          </a:bodyPr>
          <a:lstStyle/>
          <a:p>
            <a:pPr marL="0" marR="0" algn="ctr">
              <a:lnSpc>
                <a:spcPct val="115000"/>
              </a:lnSpc>
              <a:spcBef>
                <a:spcPts val="0"/>
              </a:spcBef>
              <a:spcAft>
                <a:spcPts val="0"/>
              </a:spcAft>
            </a:pPr>
            <a:r>
              <a:rPr lang="en-US" sz="2800" b="1" dirty="0">
                <a:solidFill>
                  <a:srgbClr val="FF0000"/>
                </a:solidFill>
              </a:rPr>
              <a:t>SIMPLE SELECTORS</a:t>
            </a:r>
          </a:p>
          <a:p>
            <a:pPr marL="0" marR="0">
              <a:lnSpc>
                <a:spcPct val="115000"/>
              </a:lnSpc>
              <a:spcBef>
                <a:spcPts val="0"/>
              </a:spcBef>
              <a:spcAft>
                <a:spcPts val="0"/>
              </a:spcAft>
            </a:pPr>
            <a:r>
              <a:rPr lang="en-US" sz="2400" dirty="0"/>
              <a:t> </a:t>
            </a:r>
          </a:p>
          <a:p>
            <a:pPr marL="0" marR="0" algn="just">
              <a:lnSpc>
                <a:spcPct val="115000"/>
              </a:lnSpc>
              <a:spcBef>
                <a:spcPts val="0"/>
              </a:spcBef>
              <a:spcAft>
                <a:spcPts val="0"/>
              </a:spcAft>
            </a:pPr>
            <a:r>
              <a:rPr lang="en-US" sz="2400" b="1" dirty="0">
                <a:solidFill>
                  <a:srgbClr val="0070C0"/>
                </a:solidFill>
              </a:rPr>
              <a:t>1) Simple Selectors :- </a:t>
            </a:r>
            <a:r>
              <a:rPr lang="en-US" sz="2400" dirty="0"/>
              <a:t>Simple Selectors are those selectors which select the html element through its id, class, name and then give it style. </a:t>
            </a:r>
          </a:p>
          <a:p>
            <a:pPr marL="0" marR="0" algn="just">
              <a:lnSpc>
                <a:spcPct val="115000"/>
              </a:lnSpc>
              <a:spcBef>
                <a:spcPts val="0"/>
              </a:spcBef>
              <a:spcAft>
                <a:spcPts val="0"/>
              </a:spcAft>
            </a:pPr>
            <a:r>
              <a:rPr lang="en-US" sz="2400" dirty="0"/>
              <a:t> </a:t>
            </a:r>
          </a:p>
          <a:p>
            <a:pPr marL="0" marR="0" algn="just">
              <a:lnSpc>
                <a:spcPct val="115000"/>
              </a:lnSpc>
              <a:spcBef>
                <a:spcPts val="0"/>
              </a:spcBef>
              <a:spcAft>
                <a:spcPts val="0"/>
              </a:spcAft>
            </a:pPr>
            <a:r>
              <a:rPr lang="en-US" sz="2400" b="1" dirty="0">
                <a:solidFill>
                  <a:srgbClr val="0070C0"/>
                </a:solidFill>
              </a:rPr>
              <a:t>There are 5 types of Simple Selectors :-</a:t>
            </a:r>
          </a:p>
          <a:p>
            <a:pPr marL="342900" marR="0" lvl="0" indent="-342900">
              <a:lnSpc>
                <a:spcPct val="115000"/>
              </a:lnSpc>
              <a:spcBef>
                <a:spcPts val="0"/>
              </a:spcBef>
              <a:spcAft>
                <a:spcPts val="0"/>
              </a:spcAft>
              <a:buClr>
                <a:srgbClr val="5F497A"/>
              </a:buClr>
              <a:buFont typeface="+mj-lt"/>
              <a:buAutoNum type="alphaUcPeriod"/>
            </a:pPr>
            <a:r>
              <a:rPr lang="en-US" sz="2400" dirty="0"/>
              <a:t>Type or element Selectors (selects an element by element name or tag name).</a:t>
            </a:r>
          </a:p>
          <a:p>
            <a:pPr marL="342900" marR="0" lvl="0" indent="-342900">
              <a:lnSpc>
                <a:spcPct val="115000"/>
              </a:lnSpc>
              <a:spcBef>
                <a:spcPts val="0"/>
              </a:spcBef>
              <a:spcAft>
                <a:spcPts val="0"/>
              </a:spcAft>
              <a:buClr>
                <a:srgbClr val="5F497A"/>
              </a:buClr>
              <a:buFont typeface="+mj-lt"/>
              <a:buAutoNum type="alphaUcPeriod"/>
            </a:pPr>
            <a:r>
              <a:rPr lang="en-US" sz="2400" dirty="0"/>
              <a:t>class selector (selects element from CSS class).</a:t>
            </a:r>
          </a:p>
          <a:p>
            <a:pPr marL="342900" marR="0" lvl="0" indent="-342900">
              <a:lnSpc>
                <a:spcPct val="115000"/>
              </a:lnSpc>
              <a:spcBef>
                <a:spcPts val="0"/>
              </a:spcBef>
              <a:spcAft>
                <a:spcPts val="0"/>
              </a:spcAft>
              <a:buClr>
                <a:srgbClr val="5F497A"/>
              </a:buClr>
              <a:buFont typeface="+mj-lt"/>
              <a:buAutoNum type="alphaUcPeriod"/>
            </a:pPr>
            <a:r>
              <a:rPr lang="en-US" sz="2400" dirty="0"/>
              <a:t>id selector (selects an element by its id).</a:t>
            </a:r>
          </a:p>
          <a:p>
            <a:pPr marL="342900" marR="0" lvl="0" indent="-342900">
              <a:lnSpc>
                <a:spcPct val="115000"/>
              </a:lnSpc>
              <a:spcBef>
                <a:spcPts val="0"/>
              </a:spcBef>
              <a:spcAft>
                <a:spcPts val="0"/>
              </a:spcAft>
              <a:buClr>
                <a:srgbClr val="5F497A"/>
              </a:buClr>
              <a:buFont typeface="+mj-lt"/>
              <a:buAutoNum type="alphaUcPeriod"/>
            </a:pPr>
            <a:r>
              <a:rPr lang="en-US" sz="2400" dirty="0"/>
              <a:t>universal selector(*).</a:t>
            </a:r>
          </a:p>
          <a:p>
            <a:pPr marL="342900" marR="0" lvl="0" indent="-342900">
              <a:lnSpc>
                <a:spcPct val="115000"/>
              </a:lnSpc>
              <a:spcBef>
                <a:spcPts val="0"/>
              </a:spcBef>
              <a:spcAft>
                <a:spcPts val="0"/>
              </a:spcAft>
              <a:buClr>
                <a:srgbClr val="5F497A"/>
              </a:buClr>
              <a:buFont typeface="+mj-lt"/>
              <a:buAutoNum type="alphaUcPeriod"/>
            </a:pPr>
            <a:r>
              <a:rPr lang="en-US" sz="2400" dirty="0"/>
              <a:t>grouping selector.</a:t>
            </a:r>
          </a:p>
        </p:txBody>
      </p:sp>
    </p:spTree>
    <p:extLst>
      <p:ext uri="{BB962C8B-B14F-4D97-AF65-F5344CB8AC3E}">
        <p14:creationId xmlns:p14="http://schemas.microsoft.com/office/powerpoint/2010/main" val="410754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C9DD11E9-70DC-1FD2-3473-E01F8301383A}"/>
              </a:ext>
            </a:extLst>
          </p:cNvPr>
          <p:cNvSpPr txBox="1"/>
          <p:nvPr/>
        </p:nvSpPr>
        <p:spPr>
          <a:xfrm>
            <a:off x="340658" y="929407"/>
            <a:ext cx="11205883" cy="1341586"/>
          </a:xfrm>
          <a:prstGeom prst="rect">
            <a:avLst/>
          </a:prstGeom>
          <a:noFill/>
        </p:spPr>
        <p:txBody>
          <a:bodyPr wrap="square">
            <a:spAutoFit/>
          </a:bodyPr>
          <a:lstStyle/>
          <a:p>
            <a:pPr marL="342900" marR="0" lvl="0" indent="-342900">
              <a:lnSpc>
                <a:spcPct val="115000"/>
              </a:lnSpc>
              <a:spcBef>
                <a:spcPts val="0"/>
              </a:spcBef>
              <a:spcAft>
                <a:spcPts val="0"/>
              </a:spcAft>
              <a:buFont typeface="+mj-lt"/>
              <a:buAutoNum type="alphaUcPeriod"/>
            </a:pPr>
            <a:r>
              <a:rPr lang="en-US" sz="2400" b="1" dirty="0">
                <a:solidFill>
                  <a:srgbClr val="0070C0"/>
                </a:solidFill>
              </a:rPr>
              <a:t>Type or element Selectors :- </a:t>
            </a:r>
            <a:br>
              <a:rPr lang="en-US" sz="2400" dirty="0"/>
            </a:br>
            <a:r>
              <a:rPr lang="en-US" sz="2400" dirty="0"/>
              <a:t>This is a special HTML element. It is also called Type Selector. In this you declare CSS Rule by making HTML Element a selector.</a:t>
            </a:r>
          </a:p>
        </p:txBody>
      </p:sp>
      <p:sp>
        <p:nvSpPr>
          <p:cNvPr id="9" name="TextBox 8">
            <a:extLst>
              <a:ext uri="{FF2B5EF4-FFF2-40B4-BE49-F238E27FC236}">
                <a16:creationId xmlns:a16="http://schemas.microsoft.com/office/drawing/2014/main" id="{6195228B-789D-4ADE-1A2C-071060B4016C}"/>
              </a:ext>
            </a:extLst>
          </p:cNvPr>
          <p:cNvSpPr txBox="1"/>
          <p:nvPr/>
        </p:nvSpPr>
        <p:spPr>
          <a:xfrm>
            <a:off x="340658" y="2463949"/>
            <a:ext cx="6096000" cy="492122"/>
          </a:xfrm>
          <a:prstGeom prst="rect">
            <a:avLst/>
          </a:prstGeom>
          <a:noFill/>
        </p:spPr>
        <p:txBody>
          <a:bodyPr wrap="square">
            <a:spAutoFit/>
          </a:bodyPr>
          <a:lstStyle/>
          <a:p>
            <a:pPr marL="0" marR="0">
              <a:lnSpc>
                <a:spcPct val="115000"/>
              </a:lnSpc>
              <a:spcBef>
                <a:spcPts val="0"/>
              </a:spcBef>
              <a:spcAft>
                <a:spcPts val="0"/>
              </a:spcAft>
            </a:pPr>
            <a:r>
              <a:rPr lang="en-US" sz="2400" b="1" dirty="0">
                <a:solidFill>
                  <a:srgbClr val="0070C0"/>
                </a:solidFill>
              </a:rPr>
              <a:t>Example :- </a:t>
            </a:r>
          </a:p>
        </p:txBody>
      </p:sp>
      <p:sp>
        <p:nvSpPr>
          <p:cNvPr id="15" name="Rectangle 14">
            <a:extLst>
              <a:ext uri="{FF2B5EF4-FFF2-40B4-BE49-F238E27FC236}">
                <a16:creationId xmlns:a16="http://schemas.microsoft.com/office/drawing/2014/main" id="{9D37D7BE-8C97-9281-8075-FD5151495643}"/>
              </a:ext>
            </a:extLst>
          </p:cNvPr>
          <p:cNvSpPr/>
          <p:nvPr/>
        </p:nvSpPr>
        <p:spPr>
          <a:xfrm>
            <a:off x="788895" y="3121540"/>
            <a:ext cx="9036423" cy="2200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C6140CC-86BD-2373-4293-88218BD12D29}"/>
              </a:ext>
            </a:extLst>
          </p:cNvPr>
          <p:cNvSpPr txBox="1"/>
          <p:nvPr/>
        </p:nvSpPr>
        <p:spPr>
          <a:xfrm>
            <a:off x="788895" y="3178045"/>
            <a:ext cx="9036423" cy="2020297"/>
          </a:xfrm>
          <a:prstGeom prst="rect">
            <a:avLst/>
          </a:prstGeom>
          <a:noFill/>
        </p:spPr>
        <p:txBody>
          <a:bodyPr wrap="square">
            <a:spAutoFit/>
          </a:bodyPr>
          <a:lstStyle/>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p {</a:t>
            </a:r>
            <a:b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b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color:orange;</a:t>
            </a:r>
            <a:b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b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&lt;p&gt;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Lorem ipsum, dolor sit amet consectetur adipisicing elit</a:t>
            </a:r>
            <a:r>
              <a:rPr lang="en-US" sz="20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Voluptatum,illo?</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&lt;p&gt;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821867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1DCAE461-0134-8D50-7930-FCBD3A457D27}"/>
              </a:ext>
            </a:extLst>
          </p:cNvPr>
          <p:cNvSpPr txBox="1"/>
          <p:nvPr/>
        </p:nvSpPr>
        <p:spPr>
          <a:xfrm>
            <a:off x="367551" y="1122363"/>
            <a:ext cx="11349317" cy="3465244"/>
          </a:xfrm>
          <a:prstGeom prst="rect">
            <a:avLst/>
          </a:prstGeom>
          <a:noFill/>
        </p:spPr>
        <p:txBody>
          <a:bodyPr wrap="square">
            <a:spAutoFit/>
          </a:bodyPr>
          <a:lstStyle/>
          <a:p>
            <a:pPr marR="0" lvl="0">
              <a:lnSpc>
                <a:spcPct val="115000"/>
              </a:lnSpc>
              <a:spcBef>
                <a:spcPts val="0"/>
              </a:spcBef>
              <a:spcAft>
                <a:spcPts val="0"/>
              </a:spcAft>
            </a:pPr>
            <a:r>
              <a:rPr lang="en-US" sz="2400" b="1" dirty="0">
                <a:solidFill>
                  <a:srgbClr val="0070C0"/>
                </a:solidFill>
              </a:rPr>
              <a:t>B. Class selector :- </a:t>
            </a:r>
          </a:p>
          <a:p>
            <a:pPr marL="0" marR="0" algn="just">
              <a:lnSpc>
                <a:spcPct val="115000"/>
              </a:lnSpc>
              <a:spcBef>
                <a:spcPts val="0"/>
              </a:spcBef>
              <a:spcAft>
                <a:spcPts val="0"/>
              </a:spcAft>
            </a:pPr>
            <a:r>
              <a:rPr lang="en-US" sz="2400" dirty="0"/>
              <a:t>Elements to which you want to apply a style rule. Class Define is explained by Class Attribute in all elements. And the CSS rule is written by putting full stop symbol (.) before the name of this class.</a:t>
            </a:r>
          </a:p>
          <a:p>
            <a:pPr marL="0" marR="0" algn="just">
              <a:lnSpc>
                <a:spcPct val="115000"/>
              </a:lnSpc>
              <a:spcBef>
                <a:spcPts val="0"/>
              </a:spcBef>
              <a:spcAft>
                <a:spcPts val="0"/>
              </a:spcAft>
            </a:pPr>
            <a:r>
              <a:rPr lang="en-US" sz="2400" dirty="0"/>
              <a:t> </a:t>
            </a:r>
          </a:p>
          <a:p>
            <a:pPr marL="0" marR="0" algn="just">
              <a:lnSpc>
                <a:spcPct val="115000"/>
              </a:lnSpc>
              <a:spcBef>
                <a:spcPts val="0"/>
              </a:spcBef>
              <a:spcAft>
                <a:spcPts val="0"/>
              </a:spcAft>
            </a:pPr>
            <a:r>
              <a:rPr lang="en-US" sz="2400" dirty="0"/>
              <a:t>You can define a class to contain more than one element. All you have to do is define a separate class for each element with a name. Keep one thing in mind that you cannot start the class name with a number. </a:t>
            </a:r>
          </a:p>
        </p:txBody>
      </p:sp>
      <p:sp>
        <p:nvSpPr>
          <p:cNvPr id="8" name="Rectangle 7">
            <a:extLst>
              <a:ext uri="{FF2B5EF4-FFF2-40B4-BE49-F238E27FC236}">
                <a16:creationId xmlns:a16="http://schemas.microsoft.com/office/drawing/2014/main" id="{EF3DECB2-FCF3-DC6C-0E2A-C4204058697D}"/>
              </a:ext>
            </a:extLst>
          </p:cNvPr>
          <p:cNvSpPr/>
          <p:nvPr/>
        </p:nvSpPr>
        <p:spPr>
          <a:xfrm>
            <a:off x="519953" y="4587607"/>
            <a:ext cx="8157882" cy="21448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830907B-E539-9373-AE24-0A1873838127}"/>
              </a:ext>
            </a:extLst>
          </p:cNvPr>
          <p:cNvSpPr txBox="1"/>
          <p:nvPr/>
        </p:nvSpPr>
        <p:spPr>
          <a:xfrm>
            <a:off x="643219" y="4803087"/>
            <a:ext cx="10721788" cy="2126864"/>
          </a:xfrm>
          <a:prstGeom prst="rect">
            <a:avLst/>
          </a:prstGeom>
          <a:noFill/>
        </p:spPr>
        <p:txBody>
          <a:bodyPr wrap="square">
            <a:spAutoFit/>
          </a:bodyPr>
          <a:lstStyle/>
          <a:p>
            <a:pPr marL="0" marR="0">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.test{</a:t>
            </a:r>
            <a:b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b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color:orange;</a:t>
            </a:r>
            <a:b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b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&lt;div class="test"&gt;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Lorem ipsum dolor sit, amet consectetur adipisicing elit. </a:t>
            </a:r>
            <a:r>
              <a:rPr lang="en-US" sz="1800" b="1" dirty="0" err="1">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Ullam</a:t>
            </a: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r>
              <a:rPr lang="en-US" sz="1800" b="1" dirty="0" err="1">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eius</a:t>
            </a: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sit do</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&lt;/div&gt;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50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52797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0522CF36-DD5D-BFCD-88B6-92E2756BADE8}"/>
              </a:ext>
            </a:extLst>
          </p:cNvPr>
          <p:cNvSpPr txBox="1"/>
          <p:nvPr/>
        </p:nvSpPr>
        <p:spPr>
          <a:xfrm>
            <a:off x="228600" y="1117881"/>
            <a:ext cx="11322424" cy="3624262"/>
          </a:xfrm>
          <a:prstGeom prst="rect">
            <a:avLst/>
          </a:prstGeom>
          <a:noFill/>
        </p:spPr>
        <p:txBody>
          <a:bodyPr wrap="square">
            <a:spAutoFit/>
          </a:bodyPr>
          <a:lstStyle/>
          <a:p>
            <a:pPr marL="0" marR="0" algn="just">
              <a:lnSpc>
                <a:spcPct val="115000"/>
              </a:lnSpc>
              <a:spcBef>
                <a:spcPts val="0"/>
              </a:spcBef>
              <a:spcAft>
                <a:spcPts val="1000"/>
              </a:spcAft>
            </a:pPr>
            <a:r>
              <a:rPr lang="en-US" sz="2800" b="1" dirty="0">
                <a:ln>
                  <a:noFill/>
                </a:ln>
                <a:solidFill>
                  <a:srgbClr val="FF000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How does the Flexbox layout module work :-</a:t>
            </a:r>
            <a:endParaRPr lang="en-US" sz="2800" b="1" dirty="0">
              <a:solidFill>
                <a:srgbClr val="FF0000"/>
              </a:solidFill>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1000"/>
              </a:spcAft>
            </a:pPr>
            <a:r>
              <a:rPr lang="en-US" sz="2400" b="1"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There are 2 entities in flexbox and they are:</a:t>
            </a:r>
            <a:endParaRPr lang="en-US" sz="2400" b="1"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15000"/>
              </a:lnSpc>
              <a:spcBef>
                <a:spcPts val="0"/>
              </a:spcBef>
              <a:spcAft>
                <a:spcPts val="0"/>
              </a:spcAft>
              <a:buFont typeface="+mj-lt"/>
              <a:buAutoNum type="arabicPeriod"/>
            </a:pPr>
            <a:r>
              <a:rPr lang="en-US" sz="2400" b="1" dirty="0">
                <a:solidFill>
                  <a:srgbClr val="00B0F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F</a:t>
            </a:r>
            <a:r>
              <a:rPr lang="en-US" sz="2400" b="1" dirty="0">
                <a:ln>
                  <a:noFill/>
                </a:ln>
                <a:solidFill>
                  <a:srgbClr val="00B0F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lex container :-</a:t>
            </a:r>
            <a:endParaRPr lang="en-US" sz="2400" b="1" dirty="0">
              <a:solidFill>
                <a:srgbClr val="00B0F0"/>
              </a:solidFill>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100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The parent container in which flex property will be placed is called flex  container. In simple terms, it is a parent element.</a:t>
            </a:r>
            <a:endParaRPr lang="en-US" sz="2400" dirty="0">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1000"/>
              </a:spcAft>
            </a:pPr>
            <a:r>
              <a:rPr lang="en-US" sz="2400" b="1" dirty="0">
                <a:ln>
                  <a:noFill/>
                </a:ln>
                <a:solidFill>
                  <a:srgbClr val="00B0F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2</a:t>
            </a:r>
            <a:r>
              <a:rPr lang="en-US" sz="2400" b="1" dirty="0">
                <a:solidFill>
                  <a:srgbClr val="00B0F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F</a:t>
            </a:r>
            <a:r>
              <a:rPr lang="en-US" sz="2400" b="1" dirty="0">
                <a:ln>
                  <a:noFill/>
                </a:ln>
                <a:solidFill>
                  <a:srgbClr val="00B0F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lex items :</a:t>
            </a:r>
          </a:p>
          <a:p>
            <a:pPr marR="0" lvl="0" algn="just">
              <a:lnSpc>
                <a:spcPct val="115000"/>
              </a:lnSpc>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The elements coming inside it are called flex items.</a:t>
            </a:r>
            <a:endParaRPr lang="en-US" sz="2400" dirty="0">
              <a:effectLst/>
              <a:latin typeface="Calibri" panose="020F0502020204030204" pitchFamily="34" charset="0"/>
              <a:ea typeface="Calibri" panose="020F0502020204030204" pitchFamily="34" charset="0"/>
              <a:cs typeface="Mangal" panose="00000400000000000000" pitchFamily="2"/>
            </a:endParaRPr>
          </a:p>
        </p:txBody>
      </p:sp>
      <p:sp>
        <p:nvSpPr>
          <p:cNvPr id="9" name="TextBox 8">
            <a:extLst>
              <a:ext uri="{FF2B5EF4-FFF2-40B4-BE49-F238E27FC236}">
                <a16:creationId xmlns:a16="http://schemas.microsoft.com/office/drawing/2014/main" id="{1AF05009-B9FC-7DED-2D67-0C2C58C66B9C}"/>
              </a:ext>
            </a:extLst>
          </p:cNvPr>
          <p:cNvSpPr txBox="1"/>
          <p:nvPr/>
        </p:nvSpPr>
        <p:spPr>
          <a:xfrm>
            <a:off x="228600" y="4861410"/>
            <a:ext cx="11322424" cy="1837106"/>
          </a:xfrm>
          <a:prstGeom prst="rect">
            <a:avLst/>
          </a:prstGeom>
          <a:noFill/>
        </p:spPr>
        <p:txBody>
          <a:bodyPr wrap="square">
            <a:spAutoFit/>
          </a:bodyPr>
          <a:lstStyle/>
          <a:p>
            <a:pPr marL="0" marR="0">
              <a:lnSpc>
                <a:spcPct val="115000"/>
              </a:lnSpc>
              <a:spcBef>
                <a:spcPts val="0"/>
              </a:spcBef>
              <a:spcAft>
                <a:spcPts val="0"/>
              </a:spcAft>
            </a:pPr>
            <a:r>
              <a:rPr lang="en-US" sz="2800" b="1" dirty="0">
                <a:ln>
                  <a:noFill/>
                </a:ln>
                <a:solidFill>
                  <a:srgbClr val="FF000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The second thing that comes in flexbox is its axes and that is:</a:t>
            </a:r>
            <a:endParaRPr lang="en-US" sz="2800" b="1" dirty="0">
              <a:solidFill>
                <a:srgbClr val="FF0000"/>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1. main axis :- The direction of the main axis is from left to right.</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2. cross axis :- The direction of the cross axis is from top to bottom.</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indent="628650">
              <a:lnSpc>
                <a:spcPct val="115000"/>
              </a:lnSpc>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endParaRPr lang="en-US" sz="2400" dirty="0">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2001568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16E2C852-2C08-3059-98C6-C90A63783BB0}"/>
              </a:ext>
            </a:extLst>
          </p:cNvPr>
          <p:cNvSpPr txBox="1"/>
          <p:nvPr/>
        </p:nvSpPr>
        <p:spPr>
          <a:xfrm>
            <a:off x="322730" y="1057773"/>
            <a:ext cx="11286565" cy="3465244"/>
          </a:xfrm>
          <a:prstGeom prst="rect">
            <a:avLst/>
          </a:prstGeom>
          <a:noFill/>
        </p:spPr>
        <p:txBody>
          <a:bodyPr wrap="square">
            <a:spAutoFit/>
          </a:bodyPr>
          <a:lstStyle/>
          <a:p>
            <a:pPr marL="342900" marR="0" lvl="0" indent="-342900">
              <a:lnSpc>
                <a:spcPct val="115000"/>
              </a:lnSpc>
              <a:spcBef>
                <a:spcPts val="0"/>
              </a:spcBef>
              <a:spcAft>
                <a:spcPts val="0"/>
              </a:spcAft>
              <a:buFont typeface="+mj-lt"/>
              <a:buAutoNum type="alphaUcPeriod"/>
            </a:pPr>
            <a:r>
              <a:rPr lang="en-US" sz="2400" b="1" dirty="0">
                <a:solidFill>
                  <a:srgbClr val="0070C0"/>
                </a:solidFill>
              </a:rPr>
              <a:t>ID SELECTOR :-</a:t>
            </a:r>
          </a:p>
          <a:p>
            <a:pPr marL="0" marR="0">
              <a:lnSpc>
                <a:spcPct val="115000"/>
              </a:lnSpc>
              <a:spcBef>
                <a:spcPts val="0"/>
              </a:spcBef>
              <a:spcAft>
                <a:spcPts val="0"/>
              </a:spcAft>
            </a:pPr>
            <a:r>
              <a:rPr lang="en-US" sz="2400" dirty="0"/>
              <a:t> </a:t>
            </a:r>
          </a:p>
          <a:p>
            <a:pPr marL="342900" marR="0" lvl="0" indent="-342900" algn="just">
              <a:lnSpc>
                <a:spcPct val="115000"/>
              </a:lnSpc>
              <a:spcBef>
                <a:spcPts val="0"/>
              </a:spcBef>
              <a:spcAft>
                <a:spcPts val="0"/>
              </a:spcAft>
              <a:buFont typeface="Symbol" panose="05050102010706020507" pitchFamily="18" charset="2"/>
              <a:buChar char=""/>
            </a:pPr>
            <a:r>
              <a:rPr lang="en-US" sz="2400" dirty="0"/>
              <a:t>The id selector uses the id attribute of an HTML element to select a specific element.</a:t>
            </a:r>
          </a:p>
          <a:p>
            <a:pPr marL="342900" marR="0" lvl="0" indent="-342900" algn="just">
              <a:lnSpc>
                <a:spcPct val="115000"/>
              </a:lnSpc>
              <a:spcBef>
                <a:spcPts val="0"/>
              </a:spcBef>
              <a:spcAft>
                <a:spcPts val="0"/>
              </a:spcAft>
              <a:buFont typeface="Symbol" panose="05050102010706020507" pitchFamily="18" charset="2"/>
              <a:buChar char=""/>
            </a:pPr>
            <a:r>
              <a:rPr lang="en-US" sz="2400" dirty="0"/>
              <a:t>The id of an element is unique within a page, so the id selector is used to select one unique element!</a:t>
            </a:r>
          </a:p>
          <a:p>
            <a:pPr marL="342900" marR="0" lvl="0" indent="-342900" algn="just">
              <a:lnSpc>
                <a:spcPct val="115000"/>
              </a:lnSpc>
              <a:spcBef>
                <a:spcPts val="0"/>
              </a:spcBef>
              <a:spcAft>
                <a:spcPts val="0"/>
              </a:spcAft>
              <a:buFont typeface="Symbol" panose="05050102010706020507" pitchFamily="18" charset="2"/>
              <a:buChar char=""/>
            </a:pPr>
            <a:r>
              <a:rPr lang="en-US" sz="2400" dirty="0"/>
              <a:t>To select an element with a specific id, write a hash (#) character, followed by the id of the element.</a:t>
            </a:r>
          </a:p>
          <a:p>
            <a:pPr marL="0" marR="0" algn="just">
              <a:lnSpc>
                <a:spcPct val="115000"/>
              </a:lnSpc>
              <a:spcBef>
                <a:spcPts val="0"/>
              </a:spcBef>
              <a:spcAft>
                <a:spcPts val="0"/>
              </a:spcAft>
            </a:pPr>
            <a:r>
              <a:rPr lang="en-US" sz="2400" dirty="0"/>
              <a:t> </a:t>
            </a:r>
          </a:p>
        </p:txBody>
      </p:sp>
      <p:sp>
        <p:nvSpPr>
          <p:cNvPr id="9" name="TextBox 8">
            <a:extLst>
              <a:ext uri="{FF2B5EF4-FFF2-40B4-BE49-F238E27FC236}">
                <a16:creationId xmlns:a16="http://schemas.microsoft.com/office/drawing/2014/main" id="{F56224B2-84C5-293D-606B-2E40021A81FD}"/>
              </a:ext>
            </a:extLst>
          </p:cNvPr>
          <p:cNvSpPr txBox="1"/>
          <p:nvPr/>
        </p:nvSpPr>
        <p:spPr>
          <a:xfrm>
            <a:off x="322730" y="4130858"/>
            <a:ext cx="6096000" cy="492122"/>
          </a:xfrm>
          <a:prstGeom prst="rect">
            <a:avLst/>
          </a:prstGeom>
          <a:noFill/>
        </p:spPr>
        <p:txBody>
          <a:bodyPr wrap="square">
            <a:spAutoFit/>
          </a:bodyPr>
          <a:lstStyle/>
          <a:p>
            <a:pPr marL="0" marR="0">
              <a:lnSpc>
                <a:spcPct val="115000"/>
              </a:lnSpc>
              <a:spcBef>
                <a:spcPts val="0"/>
              </a:spcBef>
              <a:spcAft>
                <a:spcPts val="0"/>
              </a:spcAft>
            </a:pPr>
            <a:r>
              <a:rPr lang="en-US" sz="2400" b="1" dirty="0">
                <a:ln>
                  <a:noFill/>
                </a:ln>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Example :- </a:t>
            </a:r>
            <a:endParaRPr lang="en-US" sz="1600" dirty="0">
              <a:solidFill>
                <a:srgbClr val="0070C0"/>
              </a:solidFill>
              <a:effectLst/>
              <a:latin typeface="Calibri" panose="020F0502020204030204" pitchFamily="34" charset="0"/>
              <a:ea typeface="Calibri" panose="020F0502020204030204" pitchFamily="34" charset="0"/>
              <a:cs typeface="Mangal" panose="00000400000000000000" pitchFamily="2"/>
            </a:endParaRPr>
          </a:p>
        </p:txBody>
      </p:sp>
      <p:sp>
        <p:nvSpPr>
          <p:cNvPr id="10" name="Rectangle 9">
            <a:extLst>
              <a:ext uri="{FF2B5EF4-FFF2-40B4-BE49-F238E27FC236}">
                <a16:creationId xmlns:a16="http://schemas.microsoft.com/office/drawing/2014/main" id="{FA752442-2D2A-0687-95D5-FA6E9168B067}"/>
              </a:ext>
            </a:extLst>
          </p:cNvPr>
          <p:cNvSpPr/>
          <p:nvPr/>
        </p:nvSpPr>
        <p:spPr>
          <a:xfrm>
            <a:off x="2366682" y="4130858"/>
            <a:ext cx="7189694" cy="2610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5CAA76-CFD0-BD52-E858-C2CEE7B5AA85}"/>
              </a:ext>
            </a:extLst>
          </p:cNvPr>
          <p:cNvSpPr txBox="1"/>
          <p:nvPr/>
        </p:nvSpPr>
        <p:spPr>
          <a:xfrm>
            <a:off x="2626659" y="4228100"/>
            <a:ext cx="6096000" cy="2395528"/>
          </a:xfrm>
          <a:prstGeom prst="rect">
            <a:avLst/>
          </a:prstGeom>
          <a:noFill/>
        </p:spPr>
        <p:txBody>
          <a:bodyPr wrap="square">
            <a:spAutoFit/>
          </a:bodyPr>
          <a:lstStyle/>
          <a:p>
            <a:pPr marL="0" marR="0">
              <a:spcBef>
                <a:spcPts val="0"/>
              </a:spcBef>
              <a:spcAft>
                <a:spcPts val="100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#Test1 {</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100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text-align: center;</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100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color: red;</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100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100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&lt;p id="para1"&gt;Hello World!&lt;/p&gt;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100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&lt;p&gt;This paragraph is not affected by the style.&lt;/p&gt;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2886539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A8B61BA1-88E8-EDB4-2017-20B06E118F5F}"/>
              </a:ext>
            </a:extLst>
          </p:cNvPr>
          <p:cNvSpPr txBox="1"/>
          <p:nvPr/>
        </p:nvSpPr>
        <p:spPr>
          <a:xfrm>
            <a:off x="107576" y="1137565"/>
            <a:ext cx="11645153" cy="1766317"/>
          </a:xfrm>
          <a:prstGeom prst="rect">
            <a:avLst/>
          </a:prstGeom>
          <a:noFill/>
        </p:spPr>
        <p:txBody>
          <a:bodyPr wrap="square">
            <a:spAutoFit/>
          </a:bodyPr>
          <a:lstStyle/>
          <a:p>
            <a:pPr marL="228600" marR="0">
              <a:lnSpc>
                <a:spcPct val="115000"/>
              </a:lnSpc>
              <a:spcBef>
                <a:spcPts val="0"/>
              </a:spcBef>
              <a:spcAft>
                <a:spcPts val="0"/>
              </a:spcAft>
            </a:pPr>
            <a:r>
              <a:rPr lang="en-US" sz="2400" b="1" dirty="0">
                <a:solidFill>
                  <a:srgbClr val="0070C0"/>
                </a:solidFill>
              </a:rPr>
              <a:t>D. Universal selectors :- </a:t>
            </a:r>
          </a:p>
          <a:p>
            <a:pPr marL="228600" marR="0" algn="just">
              <a:lnSpc>
                <a:spcPct val="115000"/>
              </a:lnSpc>
              <a:spcBef>
                <a:spcPts val="0"/>
              </a:spcBef>
              <a:spcAft>
                <a:spcPts val="0"/>
              </a:spcAft>
            </a:pPr>
            <a:r>
              <a:rPr lang="en-US" sz="2400" dirty="0"/>
              <a:t>Universal selectors are used when you want to apply the same style rule to all the elements available in an HTML document. Universal Selector is represented by * (Asterisk). </a:t>
            </a:r>
          </a:p>
          <a:p>
            <a:pPr marL="0" marR="0">
              <a:lnSpc>
                <a:spcPct val="115000"/>
              </a:lnSpc>
              <a:spcBef>
                <a:spcPts val="0"/>
              </a:spcBef>
              <a:spcAft>
                <a:spcPts val="0"/>
              </a:spcAft>
            </a:pPr>
            <a:r>
              <a:rPr lang="en-US" sz="2400" dirty="0"/>
              <a:t> </a:t>
            </a:r>
          </a:p>
        </p:txBody>
      </p:sp>
      <p:sp>
        <p:nvSpPr>
          <p:cNvPr id="8" name="Rectangle 7">
            <a:extLst>
              <a:ext uri="{FF2B5EF4-FFF2-40B4-BE49-F238E27FC236}">
                <a16:creationId xmlns:a16="http://schemas.microsoft.com/office/drawing/2014/main" id="{AE472CB1-AF9E-543E-5996-C400CBBA6386}"/>
              </a:ext>
            </a:extLst>
          </p:cNvPr>
          <p:cNvSpPr/>
          <p:nvPr/>
        </p:nvSpPr>
        <p:spPr>
          <a:xfrm>
            <a:off x="439269" y="3182472"/>
            <a:ext cx="6329082" cy="29027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DDC7987-73E9-6C98-0325-46321FD04166}"/>
              </a:ext>
            </a:extLst>
          </p:cNvPr>
          <p:cNvSpPr txBox="1"/>
          <p:nvPr/>
        </p:nvSpPr>
        <p:spPr>
          <a:xfrm>
            <a:off x="488575" y="3442387"/>
            <a:ext cx="6096000" cy="2133918"/>
          </a:xfrm>
          <a:prstGeom prst="rect">
            <a:avLst/>
          </a:prstGeom>
          <a:noFill/>
        </p:spPr>
        <p:txBody>
          <a:bodyPr wrap="square">
            <a:spAutoFit/>
          </a:bodyPr>
          <a:lstStyle/>
          <a:p>
            <a:pPr marL="0" marR="0">
              <a:spcBef>
                <a:spcPts val="0"/>
              </a:spcBef>
              <a:spcAft>
                <a:spcPts val="1000"/>
              </a:spcAft>
            </a:pPr>
            <a:r>
              <a:rPr lang="en-US" sz="2000" b="1" dirty="0">
                <a:solidFill>
                  <a:schemeClr val="bg1"/>
                </a:solidFill>
                <a:effectLst/>
                <a:latin typeface="Segoe UI" panose="020B0502040204020203" pitchFamily="34" charset="0"/>
                <a:ea typeface="Calibri" panose="020F0502020204030204" pitchFamily="34" charset="0"/>
                <a:cs typeface="Mangal" panose="00000400000000000000" pitchFamily="2"/>
              </a:rPr>
              <a:t>syntax: * { property : value;}</a:t>
            </a:r>
            <a:endParaRPr lang="en-US" sz="16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1000"/>
              </a:spcAft>
            </a:pPr>
            <a:r>
              <a:rPr lang="en-US" sz="2000" b="1" dirty="0">
                <a:ln>
                  <a:noFill/>
                </a:ln>
                <a:solidFill>
                  <a:schemeClr val="bg1"/>
                </a:solidFill>
                <a:effectLst>
                  <a:outerShdw blurRad="69850" dist="43180" dir="5400000" sx="0" sy="0">
                    <a:srgbClr val="000000">
                      <a:alpha val="65000"/>
                    </a:srgbClr>
                  </a:outerShdw>
                </a:effectLst>
                <a:latin typeface="Segoe UI" panose="020B0502040204020203" pitchFamily="34" charset="0"/>
                <a:ea typeface="Calibri" panose="020F0502020204030204" pitchFamily="34" charset="0"/>
                <a:cs typeface="Mangal" panose="00000400000000000000" pitchFamily="2"/>
              </a:rPr>
              <a:t>* {</a:t>
            </a:r>
            <a:br>
              <a:rPr lang="en-US" sz="2000" b="1" dirty="0">
                <a:ln>
                  <a:noFill/>
                </a:ln>
                <a:solidFill>
                  <a:schemeClr val="bg1"/>
                </a:solidFill>
                <a:effectLst>
                  <a:outerShdw blurRad="69850" dist="43180" dir="5400000" sx="0" sy="0">
                    <a:srgbClr val="000000">
                      <a:alpha val="65000"/>
                    </a:srgbClr>
                  </a:outerShdw>
                </a:effectLst>
                <a:latin typeface="Segoe UI" panose="020B0502040204020203" pitchFamily="34" charset="0"/>
                <a:ea typeface="Calibri" panose="020F0502020204030204" pitchFamily="34" charset="0"/>
                <a:cs typeface="Mangal" panose="00000400000000000000" pitchFamily="2"/>
              </a:rPr>
            </a:br>
            <a:r>
              <a:rPr lang="en-US" sz="2000" b="1" dirty="0">
                <a:ln>
                  <a:noFill/>
                </a:ln>
                <a:solidFill>
                  <a:schemeClr val="bg1"/>
                </a:solidFill>
                <a:effectLst>
                  <a:outerShdw blurRad="69850" dist="43180" dir="5400000" sx="0" sy="0">
                    <a:srgbClr val="000000">
                      <a:alpha val="65000"/>
                    </a:srgbClr>
                  </a:outerShdw>
                </a:effectLst>
                <a:latin typeface="Segoe UI" panose="020B0502040204020203" pitchFamily="34" charset="0"/>
                <a:ea typeface="Calibri" panose="020F0502020204030204" pitchFamily="34" charset="0"/>
                <a:cs typeface="Mangal" panose="00000400000000000000" pitchFamily="2"/>
              </a:rPr>
              <a:t>    color:orange;</a:t>
            </a:r>
            <a:br>
              <a:rPr lang="en-US" sz="2000" b="1" dirty="0">
                <a:ln>
                  <a:noFill/>
                </a:ln>
                <a:solidFill>
                  <a:schemeClr val="bg1"/>
                </a:solidFill>
                <a:effectLst>
                  <a:outerShdw blurRad="69850" dist="43180" dir="5400000" sx="0" sy="0">
                    <a:srgbClr val="000000">
                      <a:alpha val="65000"/>
                    </a:srgbClr>
                  </a:outerShdw>
                </a:effectLst>
                <a:latin typeface="Segoe UI" panose="020B0502040204020203" pitchFamily="34" charset="0"/>
                <a:ea typeface="Calibri" panose="020F0502020204030204" pitchFamily="34" charset="0"/>
                <a:cs typeface="Mangal" panose="00000400000000000000" pitchFamily="2"/>
              </a:rPr>
            </a:br>
            <a:r>
              <a:rPr lang="en-US" sz="2000" b="1" dirty="0">
                <a:ln>
                  <a:noFill/>
                </a:ln>
                <a:solidFill>
                  <a:schemeClr val="bg1"/>
                </a:solidFill>
                <a:effectLst>
                  <a:outerShdw blurRad="69850" dist="43180" dir="5400000" sx="0" sy="0">
                    <a:srgbClr val="000000">
                      <a:alpha val="65000"/>
                    </a:srgbClr>
                  </a:outerShdw>
                </a:effectLst>
                <a:latin typeface="Segoe UI" panose="020B0502040204020203" pitchFamily="34" charset="0"/>
                <a:ea typeface="Calibri" panose="020F0502020204030204" pitchFamily="34" charset="0"/>
                <a:cs typeface="Mangal" panose="00000400000000000000" pitchFamily="2"/>
              </a:rPr>
              <a:t>  }</a:t>
            </a:r>
            <a:endParaRPr lang="en-US" sz="16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100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With this style rule, the color of all the elements available in a document will become orange.</a:t>
            </a:r>
            <a:endParaRPr lang="en-US" sz="1600" dirty="0">
              <a:solidFill>
                <a:schemeClr val="bg1"/>
              </a:solidFill>
              <a:effectLst/>
              <a:latin typeface="Calibri" panose="020F0502020204030204" pitchFamily="34" charset="0"/>
              <a:ea typeface="Calibri" panose="020F0502020204030204" pitchFamily="34" charset="0"/>
              <a:cs typeface="Mangal" panose="00000400000000000000" pitchFamily="2"/>
            </a:endParaRPr>
          </a:p>
        </p:txBody>
      </p:sp>
      <p:sp>
        <p:nvSpPr>
          <p:cNvPr id="12" name="TextBox 11">
            <a:extLst>
              <a:ext uri="{FF2B5EF4-FFF2-40B4-BE49-F238E27FC236}">
                <a16:creationId xmlns:a16="http://schemas.microsoft.com/office/drawing/2014/main" id="{0CD16EE9-A731-1C39-764C-BB212DE7A162}"/>
              </a:ext>
            </a:extLst>
          </p:cNvPr>
          <p:cNvSpPr txBox="1"/>
          <p:nvPr/>
        </p:nvSpPr>
        <p:spPr>
          <a:xfrm>
            <a:off x="331694" y="2636117"/>
            <a:ext cx="6096000" cy="461665"/>
          </a:xfrm>
          <a:prstGeom prst="rect">
            <a:avLst/>
          </a:prstGeom>
          <a:noFill/>
        </p:spPr>
        <p:txBody>
          <a:bodyPr wrap="square">
            <a:spAutoFit/>
          </a:bodyPr>
          <a:lstStyle/>
          <a:p>
            <a:r>
              <a:rPr lang="en-US" sz="2400" b="1" dirty="0">
                <a:ln>
                  <a:noFill/>
                </a:ln>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EXAMPLE :</a:t>
            </a:r>
            <a:endParaRPr lang="en-US" sz="2400" dirty="0">
              <a:solidFill>
                <a:srgbClr val="0070C0"/>
              </a:solidFill>
            </a:endParaRPr>
          </a:p>
        </p:txBody>
      </p:sp>
    </p:spTree>
    <p:extLst>
      <p:ext uri="{BB962C8B-B14F-4D97-AF65-F5344CB8AC3E}">
        <p14:creationId xmlns:p14="http://schemas.microsoft.com/office/powerpoint/2010/main" val="678420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6E86EE15-164F-EC3E-CF29-5785ACD9D04E}"/>
              </a:ext>
            </a:extLst>
          </p:cNvPr>
          <p:cNvSpPr txBox="1"/>
          <p:nvPr/>
        </p:nvSpPr>
        <p:spPr>
          <a:xfrm>
            <a:off x="333935" y="1035897"/>
            <a:ext cx="11524129" cy="1766317"/>
          </a:xfrm>
          <a:prstGeom prst="rect">
            <a:avLst/>
          </a:prstGeom>
          <a:noFill/>
        </p:spPr>
        <p:txBody>
          <a:bodyPr wrap="square">
            <a:spAutoFit/>
          </a:bodyPr>
          <a:lstStyle/>
          <a:p>
            <a:pPr marR="0" lvl="0">
              <a:lnSpc>
                <a:spcPct val="115000"/>
              </a:lnSpc>
              <a:spcBef>
                <a:spcPts val="0"/>
              </a:spcBef>
              <a:spcAft>
                <a:spcPts val="0"/>
              </a:spcAft>
            </a:pPr>
            <a:r>
              <a:rPr lang="en-US" sz="2400" b="1" dirty="0">
                <a:solidFill>
                  <a:srgbClr val="0070C0"/>
                </a:solidFill>
              </a:rPr>
              <a:t>E. Grouping selector :-</a:t>
            </a:r>
          </a:p>
          <a:p>
            <a:pPr marL="0" marR="0" algn="just">
              <a:lnSpc>
                <a:spcPct val="115000"/>
              </a:lnSpc>
              <a:spcBef>
                <a:spcPts val="0"/>
              </a:spcBef>
              <a:spcAft>
                <a:spcPts val="0"/>
              </a:spcAft>
            </a:pPr>
            <a:r>
              <a:rPr lang="en-US" sz="2400" dirty="0"/>
              <a:t>If you want to give the same style to many HTML elements, then grouping selector is used. And all the tags which are to be styled are written in one line, separated by comma. After that CSS rules are written. So all those styles will be applied to all those tags simultaneously.</a:t>
            </a:r>
          </a:p>
        </p:txBody>
      </p:sp>
      <p:sp>
        <p:nvSpPr>
          <p:cNvPr id="9" name="TextBox 8">
            <a:extLst>
              <a:ext uri="{FF2B5EF4-FFF2-40B4-BE49-F238E27FC236}">
                <a16:creationId xmlns:a16="http://schemas.microsoft.com/office/drawing/2014/main" id="{448BEF6A-B212-6BFB-96B0-A4C73DBEBD10}"/>
              </a:ext>
            </a:extLst>
          </p:cNvPr>
          <p:cNvSpPr txBox="1"/>
          <p:nvPr/>
        </p:nvSpPr>
        <p:spPr>
          <a:xfrm>
            <a:off x="333935" y="2863803"/>
            <a:ext cx="6096000" cy="492122"/>
          </a:xfrm>
          <a:prstGeom prst="rect">
            <a:avLst/>
          </a:prstGeom>
          <a:noFill/>
        </p:spPr>
        <p:txBody>
          <a:bodyPr wrap="square">
            <a:spAutoFit/>
          </a:bodyPr>
          <a:lstStyle/>
          <a:p>
            <a:pPr marL="0" marR="0">
              <a:lnSpc>
                <a:spcPct val="115000"/>
              </a:lnSpc>
              <a:spcBef>
                <a:spcPts val="0"/>
              </a:spcBef>
              <a:spcAft>
                <a:spcPts val="0"/>
              </a:spcAft>
            </a:pPr>
            <a:r>
              <a:rPr lang="en-US" sz="2400" b="1" dirty="0">
                <a:ln>
                  <a:noFill/>
                </a:ln>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Example :-</a:t>
            </a:r>
            <a:endParaRPr lang="en-US" sz="1600" dirty="0">
              <a:solidFill>
                <a:srgbClr val="0070C0"/>
              </a:solidFill>
              <a:effectLst/>
              <a:latin typeface="Calibri" panose="020F0502020204030204" pitchFamily="34" charset="0"/>
              <a:ea typeface="Calibri" panose="020F0502020204030204" pitchFamily="34" charset="0"/>
              <a:cs typeface="Mangal" panose="00000400000000000000" pitchFamily="2"/>
            </a:endParaRPr>
          </a:p>
        </p:txBody>
      </p:sp>
      <p:sp>
        <p:nvSpPr>
          <p:cNvPr id="10" name="Rectangle 9">
            <a:extLst>
              <a:ext uri="{FF2B5EF4-FFF2-40B4-BE49-F238E27FC236}">
                <a16:creationId xmlns:a16="http://schemas.microsoft.com/office/drawing/2014/main" id="{178EBE26-EA88-914F-A122-A61701282945}"/>
              </a:ext>
            </a:extLst>
          </p:cNvPr>
          <p:cNvSpPr/>
          <p:nvPr/>
        </p:nvSpPr>
        <p:spPr>
          <a:xfrm>
            <a:off x="421341" y="3366523"/>
            <a:ext cx="5809130" cy="24140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61FA675-DB6B-95A4-8E65-AC0A2DD9E4A1}"/>
              </a:ext>
            </a:extLst>
          </p:cNvPr>
          <p:cNvSpPr txBox="1"/>
          <p:nvPr/>
        </p:nvSpPr>
        <p:spPr>
          <a:xfrm>
            <a:off x="663388" y="3601260"/>
            <a:ext cx="6096000" cy="2179315"/>
          </a:xfrm>
          <a:prstGeom prst="rect">
            <a:avLst/>
          </a:prstGeom>
          <a:noFill/>
        </p:spPr>
        <p:txBody>
          <a:bodyPr wrap="square">
            <a:spAutoFit/>
          </a:bodyPr>
          <a:lstStyle/>
          <a:p>
            <a:pPr marL="0" marR="0">
              <a:lnSpc>
                <a:spcPct val="115000"/>
              </a:lnSpc>
              <a:spcBef>
                <a:spcPts val="0"/>
              </a:spcBef>
              <a:spcAft>
                <a:spcPts val="100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h1, h2, p {</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indent="457200">
              <a:lnSpc>
                <a:spcPct val="115000"/>
              </a:lnSpc>
              <a:spcBef>
                <a:spcPts val="0"/>
              </a:spcBef>
              <a:spcAft>
                <a:spcPts val="100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color:red; </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indent="457200">
              <a:lnSpc>
                <a:spcPct val="115000"/>
              </a:lnSpc>
              <a:spcBef>
                <a:spcPts val="0"/>
              </a:spcBef>
              <a:spcAft>
                <a:spcPts val="100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font-family:Arial;</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border:2px;</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p:txBody>
      </p:sp>
      <p:sp>
        <p:nvSpPr>
          <p:cNvPr id="14" name="TextBox 13">
            <a:extLst>
              <a:ext uri="{FF2B5EF4-FFF2-40B4-BE49-F238E27FC236}">
                <a16:creationId xmlns:a16="http://schemas.microsoft.com/office/drawing/2014/main" id="{4CB17FDB-81AB-4D29-ACEC-EBF53AAD8B3A}"/>
              </a:ext>
            </a:extLst>
          </p:cNvPr>
          <p:cNvSpPr txBox="1"/>
          <p:nvPr/>
        </p:nvSpPr>
        <p:spPr>
          <a:xfrm>
            <a:off x="331690" y="5891579"/>
            <a:ext cx="11436723" cy="830997"/>
          </a:xfrm>
          <a:prstGeom prst="rect">
            <a:avLst/>
          </a:prstGeom>
          <a:noFill/>
        </p:spPr>
        <p:txBody>
          <a:bodyPr wrap="square">
            <a:spAutoFit/>
          </a:bodyPr>
          <a:lstStyle/>
          <a:p>
            <a:pPr marL="0" marR="0">
              <a:spcBef>
                <a:spcPts val="0"/>
              </a:spcBef>
              <a:spcAft>
                <a:spcPts val="1000"/>
              </a:spcAft>
            </a:pPr>
            <a:r>
              <a:rPr lang="en-US" sz="2400" b="1" dirty="0">
                <a:solidFill>
                  <a:srgbClr val="0070C0"/>
                </a:solidFill>
              </a:rPr>
              <a:t>Note :-  </a:t>
            </a:r>
            <a:r>
              <a:rPr lang="en-US" sz="2400" dirty="0"/>
              <a:t>In the example given above, CSS styling has been done together for h1, h2 and &lt;p&gt; tag.</a:t>
            </a:r>
          </a:p>
        </p:txBody>
      </p:sp>
    </p:spTree>
    <p:extLst>
      <p:ext uri="{BB962C8B-B14F-4D97-AF65-F5344CB8AC3E}">
        <p14:creationId xmlns:p14="http://schemas.microsoft.com/office/powerpoint/2010/main" val="3010307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0796F5C1-8930-827B-DB71-7A4F72722E8F}"/>
              </a:ext>
            </a:extLst>
          </p:cNvPr>
          <p:cNvSpPr txBox="1"/>
          <p:nvPr/>
        </p:nvSpPr>
        <p:spPr>
          <a:xfrm>
            <a:off x="372035" y="957150"/>
            <a:ext cx="11447930" cy="3991542"/>
          </a:xfrm>
          <a:prstGeom prst="rect">
            <a:avLst/>
          </a:prstGeom>
          <a:noFill/>
        </p:spPr>
        <p:txBody>
          <a:bodyPr wrap="square">
            <a:spAutoFit/>
          </a:bodyPr>
          <a:lstStyle/>
          <a:p>
            <a:pPr marL="0" marR="0" algn="ctr">
              <a:lnSpc>
                <a:spcPct val="115000"/>
              </a:lnSpc>
              <a:spcBef>
                <a:spcPts val="0"/>
              </a:spcBef>
              <a:spcAft>
                <a:spcPts val="1000"/>
              </a:spcAft>
            </a:pPr>
            <a:r>
              <a:rPr lang="en-US" sz="2800" b="1" dirty="0">
                <a:solidFill>
                  <a:srgbClr val="FF0000"/>
                </a:solidFill>
              </a:rPr>
              <a:t>COMBINATOR SELECTORS</a:t>
            </a:r>
          </a:p>
          <a:p>
            <a:pPr marL="0" marR="0" algn="just">
              <a:lnSpc>
                <a:spcPct val="115000"/>
              </a:lnSpc>
              <a:spcBef>
                <a:spcPts val="0"/>
              </a:spcBef>
              <a:spcAft>
                <a:spcPts val="1000"/>
              </a:spcAft>
            </a:pPr>
            <a:r>
              <a:rPr lang="en-US" sz="2800" b="1" dirty="0">
                <a:solidFill>
                  <a:srgbClr val="0070C0"/>
                </a:solidFill>
              </a:rPr>
              <a:t>2. Combinator Selectors :-</a:t>
            </a:r>
          </a:p>
          <a:p>
            <a:pPr marL="0" marR="0" algn="just">
              <a:lnSpc>
                <a:spcPct val="115000"/>
              </a:lnSpc>
              <a:spcBef>
                <a:spcPts val="0"/>
              </a:spcBef>
              <a:spcAft>
                <a:spcPts val="1000"/>
              </a:spcAft>
            </a:pPr>
            <a:r>
              <a:rPr lang="en-US" sz="2400" dirty="0"/>
              <a:t>We can target elements through simple selectors, but there are some special elements which are difficult to target directly. Like some elements are inside other elements. Which may be difficult to select from class or id.</a:t>
            </a:r>
          </a:p>
          <a:p>
            <a:pPr marL="0" marR="0" algn="just">
              <a:lnSpc>
                <a:spcPct val="115000"/>
              </a:lnSpc>
              <a:spcBef>
                <a:spcPts val="0"/>
              </a:spcBef>
              <a:spcAft>
                <a:spcPts val="1000"/>
              </a:spcAft>
            </a:pPr>
            <a:r>
              <a:rPr lang="en-US" sz="2400" dirty="0"/>
              <a:t>In such situations, combinator selectors come in handy. As the name suggests, combinator selector creates a relation between two selectors. The combinator selector is written between two selectors through a symbol.</a:t>
            </a:r>
          </a:p>
        </p:txBody>
      </p:sp>
      <p:sp>
        <p:nvSpPr>
          <p:cNvPr id="9" name="TextBox 8">
            <a:extLst>
              <a:ext uri="{FF2B5EF4-FFF2-40B4-BE49-F238E27FC236}">
                <a16:creationId xmlns:a16="http://schemas.microsoft.com/office/drawing/2014/main" id="{8D2F0DC8-2BC9-9B5C-54EA-255BC4F36BB8}"/>
              </a:ext>
            </a:extLst>
          </p:cNvPr>
          <p:cNvSpPr txBox="1"/>
          <p:nvPr/>
        </p:nvSpPr>
        <p:spPr>
          <a:xfrm>
            <a:off x="372034" y="5063388"/>
            <a:ext cx="11447929" cy="1469826"/>
          </a:xfrm>
          <a:prstGeom prst="rect">
            <a:avLst/>
          </a:prstGeom>
          <a:noFill/>
        </p:spPr>
        <p:txBody>
          <a:bodyPr wrap="square">
            <a:spAutoFit/>
          </a:bodyPr>
          <a:lstStyle/>
          <a:p>
            <a:pPr marL="0" marR="0">
              <a:lnSpc>
                <a:spcPct val="115000"/>
              </a:lnSpc>
              <a:spcBef>
                <a:spcPts val="0"/>
              </a:spcBef>
              <a:spcAft>
                <a:spcPts val="1000"/>
              </a:spcAft>
            </a:pPr>
            <a:r>
              <a:rPr lang="en-US" sz="2400" b="1" dirty="0"/>
              <a:t>There are 4 types of combinators selectors and they are indicated by their symbols.</a:t>
            </a:r>
          </a:p>
          <a:p>
            <a:pPr marL="342900" marR="0" lvl="0" indent="-342900">
              <a:lnSpc>
                <a:spcPct val="115000"/>
              </a:lnSpc>
              <a:spcBef>
                <a:spcPts val="0"/>
              </a:spcBef>
              <a:spcAft>
                <a:spcPts val="0"/>
              </a:spcAft>
              <a:buFont typeface="+mj-lt"/>
              <a:buAutoNum type="alphaUcPeriod"/>
            </a:pPr>
            <a:r>
              <a:rPr lang="en-US" sz="2400" dirty="0"/>
              <a:t>descendant selector(space).		B. child selector(&gt;).</a:t>
            </a:r>
          </a:p>
          <a:p>
            <a:pPr marR="0" lvl="0">
              <a:lnSpc>
                <a:spcPct val="115000"/>
              </a:lnSpc>
              <a:spcBef>
                <a:spcPts val="0"/>
              </a:spcBef>
              <a:spcAft>
                <a:spcPts val="0"/>
              </a:spcAft>
            </a:pPr>
            <a:r>
              <a:rPr lang="en-US" sz="2400" dirty="0"/>
              <a:t>C. adjacent sibling selector(+).		D. general sibling selector(~).</a:t>
            </a:r>
          </a:p>
        </p:txBody>
      </p:sp>
    </p:spTree>
    <p:extLst>
      <p:ext uri="{BB962C8B-B14F-4D97-AF65-F5344CB8AC3E}">
        <p14:creationId xmlns:p14="http://schemas.microsoft.com/office/powerpoint/2010/main" val="1654687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BD4ADFF1-09AF-1420-3900-444E81C1AB95}"/>
              </a:ext>
            </a:extLst>
          </p:cNvPr>
          <p:cNvSpPr txBox="1"/>
          <p:nvPr/>
        </p:nvSpPr>
        <p:spPr>
          <a:xfrm>
            <a:off x="358588" y="964675"/>
            <a:ext cx="11474824" cy="3465244"/>
          </a:xfrm>
          <a:prstGeom prst="rect">
            <a:avLst/>
          </a:prstGeom>
          <a:noFill/>
        </p:spPr>
        <p:txBody>
          <a:bodyPr wrap="square">
            <a:spAutoFit/>
          </a:bodyPr>
          <a:lstStyle/>
          <a:p>
            <a:pPr marL="342900" marR="0" lvl="0" indent="-342900" algn="just">
              <a:lnSpc>
                <a:spcPct val="115000"/>
              </a:lnSpc>
              <a:spcBef>
                <a:spcPts val="0"/>
              </a:spcBef>
              <a:spcAft>
                <a:spcPts val="0"/>
              </a:spcAft>
              <a:buFont typeface="+mj-lt"/>
              <a:buAutoNum type="alphaUcPeriod"/>
            </a:pPr>
            <a:r>
              <a:rPr lang="en-US" sz="2400" b="1" dirty="0">
                <a:solidFill>
                  <a:srgbClr val="0070C0"/>
                </a:solidFill>
              </a:rPr>
              <a:t>Descendant selector(separated by space) :- </a:t>
            </a:r>
          </a:p>
          <a:p>
            <a:pPr marL="457200" marR="0" algn="just">
              <a:lnSpc>
                <a:spcPct val="115000"/>
              </a:lnSpc>
              <a:spcBef>
                <a:spcPts val="0"/>
              </a:spcBef>
              <a:spcAft>
                <a:spcPts val="0"/>
              </a:spcAft>
            </a:pPr>
            <a:r>
              <a:rPr lang="en-US" sz="2400" dirty="0"/>
              <a:t> </a:t>
            </a:r>
          </a:p>
          <a:p>
            <a:pPr marL="342900" marR="0" lvl="0" indent="-342900" algn="just">
              <a:lnSpc>
                <a:spcPct val="115000"/>
              </a:lnSpc>
              <a:spcBef>
                <a:spcPts val="0"/>
              </a:spcBef>
              <a:spcAft>
                <a:spcPts val="0"/>
              </a:spcAft>
              <a:buFont typeface="Symbol" panose="05050102010706020507" pitchFamily="18" charset="2"/>
              <a:buChar char=""/>
            </a:pPr>
            <a:r>
              <a:rPr lang="en-US" sz="2400" dirty="0"/>
              <a:t>With Descendant Selectors, all its child tags are mapped with the tag, to give style. To give a similar style to all the child tags, descendant selectors are used. (With descendant selectors you can give the same style to all child tags simultaneously).</a:t>
            </a:r>
          </a:p>
          <a:p>
            <a:pPr marL="342900" marR="0" lvl="0" indent="-342900" algn="just">
              <a:lnSpc>
                <a:spcPct val="115000"/>
              </a:lnSpc>
              <a:spcBef>
                <a:spcPts val="0"/>
              </a:spcBef>
              <a:spcAft>
                <a:spcPts val="0"/>
              </a:spcAft>
              <a:buFont typeface="Symbol" panose="05050102010706020507" pitchFamily="18" charset="2"/>
              <a:buChar char=""/>
            </a:pPr>
            <a:r>
              <a:rPr lang="en-US" sz="2400" dirty="0"/>
              <a:t>In descendant selectors, two selectors are written by giving space symbol.</a:t>
            </a:r>
          </a:p>
          <a:p>
            <a:pPr marL="342900" marR="0" lvl="0" indent="-342900" algn="just">
              <a:lnSpc>
                <a:spcPct val="115000"/>
              </a:lnSpc>
              <a:spcBef>
                <a:spcPts val="0"/>
              </a:spcBef>
              <a:spcAft>
                <a:spcPts val="1000"/>
              </a:spcAft>
              <a:buFont typeface="Symbol" panose="05050102010706020507" pitchFamily="18" charset="2"/>
              <a:buChar char=""/>
            </a:pPr>
            <a:r>
              <a:rPr lang="en-US" sz="2400" dirty="0"/>
              <a:t>Whether it is an immediate child or an indirect child, the CSS style will be applied to all child tags.</a:t>
            </a:r>
          </a:p>
        </p:txBody>
      </p:sp>
      <p:sp>
        <p:nvSpPr>
          <p:cNvPr id="9" name="TextBox 8">
            <a:extLst>
              <a:ext uri="{FF2B5EF4-FFF2-40B4-BE49-F238E27FC236}">
                <a16:creationId xmlns:a16="http://schemas.microsoft.com/office/drawing/2014/main" id="{259CE0C8-8E46-75BC-E425-1A8817A59346}"/>
              </a:ext>
            </a:extLst>
          </p:cNvPr>
          <p:cNvSpPr txBox="1"/>
          <p:nvPr/>
        </p:nvSpPr>
        <p:spPr>
          <a:xfrm>
            <a:off x="116541" y="4429919"/>
            <a:ext cx="6096000" cy="492122"/>
          </a:xfrm>
          <a:prstGeom prst="rect">
            <a:avLst/>
          </a:prstGeom>
          <a:noFill/>
        </p:spPr>
        <p:txBody>
          <a:bodyPr wrap="square">
            <a:spAutoFit/>
          </a:bodyPr>
          <a:lstStyle/>
          <a:p>
            <a:pPr marL="228600" marR="0">
              <a:lnSpc>
                <a:spcPct val="115000"/>
              </a:lnSpc>
              <a:spcBef>
                <a:spcPts val="0"/>
              </a:spcBef>
              <a:spcAft>
                <a:spcPts val="1000"/>
              </a:spcAft>
            </a:pPr>
            <a:r>
              <a:rPr lang="en-US" sz="2400" b="1" dirty="0">
                <a:ln>
                  <a:noFill/>
                </a:ln>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Example :-</a:t>
            </a:r>
            <a:endParaRPr lang="en-US" sz="1600" dirty="0">
              <a:solidFill>
                <a:srgbClr val="0070C0"/>
              </a:solidFill>
              <a:effectLst/>
              <a:latin typeface="Calibri" panose="020F0502020204030204" pitchFamily="34" charset="0"/>
              <a:ea typeface="Calibri" panose="020F0502020204030204" pitchFamily="34" charset="0"/>
              <a:cs typeface="Mangal" panose="00000400000000000000" pitchFamily="2"/>
            </a:endParaRPr>
          </a:p>
        </p:txBody>
      </p:sp>
      <p:sp>
        <p:nvSpPr>
          <p:cNvPr id="10" name="Rectangle 9">
            <a:extLst>
              <a:ext uri="{FF2B5EF4-FFF2-40B4-BE49-F238E27FC236}">
                <a16:creationId xmlns:a16="http://schemas.microsoft.com/office/drawing/2014/main" id="{99B846FC-E463-511D-557F-C542D3EB0204}"/>
              </a:ext>
            </a:extLst>
          </p:cNvPr>
          <p:cNvSpPr/>
          <p:nvPr/>
        </p:nvSpPr>
        <p:spPr>
          <a:xfrm>
            <a:off x="1999129" y="4586330"/>
            <a:ext cx="4096871" cy="2101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AAF14ED-A823-A88D-1D68-7ED7A7B68A75}"/>
              </a:ext>
            </a:extLst>
          </p:cNvPr>
          <p:cNvSpPr txBox="1"/>
          <p:nvPr/>
        </p:nvSpPr>
        <p:spPr>
          <a:xfrm>
            <a:off x="2483223" y="4848734"/>
            <a:ext cx="6096000" cy="1732526"/>
          </a:xfrm>
          <a:prstGeom prst="rect">
            <a:avLst/>
          </a:prstGeom>
          <a:noFill/>
        </p:spPr>
        <p:txBody>
          <a:bodyPr wrap="square">
            <a:spAutoFit/>
          </a:bodyPr>
          <a:lstStyle/>
          <a:p>
            <a:pPr marL="0" marR="0">
              <a:lnSpc>
                <a:spcPct val="115000"/>
              </a:lnSpc>
              <a:spcBef>
                <a:spcPts val="0"/>
              </a:spcBef>
              <a:spcAft>
                <a:spcPts val="100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div p {</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indent="457200">
              <a:lnSpc>
                <a:spcPct val="115000"/>
              </a:lnSpc>
              <a:spcBef>
                <a:spcPts val="0"/>
              </a:spcBef>
              <a:spcAft>
                <a:spcPts val="100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color:red;</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indent="457200">
              <a:lnSpc>
                <a:spcPct val="115000"/>
              </a:lnSpc>
              <a:spcBef>
                <a:spcPts val="0"/>
              </a:spcBef>
              <a:spcAft>
                <a:spcPts val="100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font-family:Arial;</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4005536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435A1869-520D-6279-9FC0-1092EC5AB9A2}"/>
              </a:ext>
            </a:extLst>
          </p:cNvPr>
          <p:cNvSpPr txBox="1"/>
          <p:nvPr/>
        </p:nvSpPr>
        <p:spPr>
          <a:xfrm>
            <a:off x="421341" y="1207479"/>
            <a:ext cx="11358283" cy="3040512"/>
          </a:xfrm>
          <a:prstGeom prst="rect">
            <a:avLst/>
          </a:prstGeom>
          <a:noFill/>
        </p:spPr>
        <p:txBody>
          <a:bodyPr wrap="square">
            <a:spAutoFit/>
          </a:bodyPr>
          <a:lstStyle/>
          <a:p>
            <a:pPr marR="0" lvl="0">
              <a:lnSpc>
                <a:spcPct val="115000"/>
              </a:lnSpc>
              <a:spcBef>
                <a:spcPts val="0"/>
              </a:spcBef>
              <a:spcAft>
                <a:spcPts val="0"/>
              </a:spcAft>
            </a:pPr>
            <a:r>
              <a:rPr lang="en-US" sz="2400" b="1" dirty="0">
                <a:solidFill>
                  <a:srgbClr val="0070C0"/>
                </a:solidFill>
              </a:rPr>
              <a:t>B. Child Selector(&gt;) :-</a:t>
            </a:r>
          </a:p>
          <a:p>
            <a:pPr marR="0" lvl="0" algn="just">
              <a:lnSpc>
                <a:spcPct val="115000"/>
              </a:lnSpc>
              <a:spcBef>
                <a:spcPts val="0"/>
              </a:spcBef>
              <a:spcAft>
                <a:spcPts val="0"/>
              </a:spcAft>
            </a:pPr>
            <a:r>
              <a:rPr lang="en-US" sz="2400" dirty="0"/>
              <a:t>Child Selector is used to style only those tags which are direct children of the Parent Element. Two selectors are separated by the &gt; (greater than) symbol. Child Selector is used to match all the elements which are children of a specified element. It gives the relation between two elements. The element &gt; element selector selects those elements which are the children of the specific parent. The operand on the left side of &gt; is the parent and the operand on the right is the children element. </a:t>
            </a:r>
          </a:p>
        </p:txBody>
      </p:sp>
      <p:sp>
        <p:nvSpPr>
          <p:cNvPr id="8" name="Rectangle 7">
            <a:extLst>
              <a:ext uri="{FF2B5EF4-FFF2-40B4-BE49-F238E27FC236}">
                <a16:creationId xmlns:a16="http://schemas.microsoft.com/office/drawing/2014/main" id="{81D5E5E9-C3BF-1030-1409-2C30B7F70305}"/>
              </a:ext>
            </a:extLst>
          </p:cNvPr>
          <p:cNvSpPr/>
          <p:nvPr/>
        </p:nvSpPr>
        <p:spPr>
          <a:xfrm>
            <a:off x="510988" y="4356847"/>
            <a:ext cx="5459506" cy="24204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C3E6209-2200-16D5-70C1-9C202A942142}"/>
              </a:ext>
            </a:extLst>
          </p:cNvPr>
          <p:cNvSpPr txBox="1"/>
          <p:nvPr/>
        </p:nvSpPr>
        <p:spPr>
          <a:xfrm>
            <a:off x="878541" y="4410247"/>
            <a:ext cx="6096000" cy="2285497"/>
          </a:xfrm>
          <a:prstGeom prst="rect">
            <a:avLst/>
          </a:prstGeom>
          <a:noFill/>
        </p:spPr>
        <p:txBody>
          <a:bodyPr wrap="square">
            <a:spAutoFit/>
          </a:bodyPr>
          <a:lstStyle/>
          <a:p>
            <a:pPr marL="0" marR="0">
              <a:lnSpc>
                <a:spcPct val="115000"/>
              </a:lnSpc>
              <a:spcBef>
                <a:spcPts val="0"/>
              </a:spcBef>
              <a:spcAft>
                <a:spcPts val="1000"/>
              </a:spcAft>
            </a:pPr>
            <a:r>
              <a:rPr lang="en-US" sz="24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Syntax: </a:t>
            </a:r>
            <a:endParaRPr lang="en-US" sz="18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      element &gt; element </a:t>
            </a:r>
            <a:endParaRPr lang="en-US" sz="18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a:t>
            </a:r>
            <a:endParaRPr lang="en-US" sz="18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    // CSS Property</a:t>
            </a:r>
            <a:endParaRPr lang="en-US" sz="18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a:t>
            </a:r>
            <a:endParaRPr lang="en-US" sz="1800" dirty="0">
              <a:solidFill>
                <a:schemeClr val="bg1"/>
              </a:solidFill>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1935709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0C740C33-22F1-F1E0-EEF3-F55FA0F9E288}"/>
              </a:ext>
            </a:extLst>
          </p:cNvPr>
          <p:cNvSpPr txBox="1"/>
          <p:nvPr/>
        </p:nvSpPr>
        <p:spPr>
          <a:xfrm>
            <a:off x="376517" y="1054559"/>
            <a:ext cx="11438965" cy="1894558"/>
          </a:xfrm>
          <a:prstGeom prst="rect">
            <a:avLst/>
          </a:prstGeom>
          <a:noFill/>
        </p:spPr>
        <p:txBody>
          <a:bodyPr wrap="square">
            <a:spAutoFit/>
          </a:bodyPr>
          <a:lstStyle/>
          <a:p>
            <a:pPr marR="0" lvl="0">
              <a:lnSpc>
                <a:spcPct val="115000"/>
              </a:lnSpc>
              <a:spcBef>
                <a:spcPts val="0"/>
              </a:spcBef>
              <a:spcAft>
                <a:spcPts val="1000"/>
              </a:spcAft>
            </a:pPr>
            <a:r>
              <a:rPr lang="en-US" sz="2400" b="1" dirty="0">
                <a:solidFill>
                  <a:srgbClr val="0070C0"/>
                </a:solidFill>
              </a:rPr>
              <a:t>C. Adjacent sibling selector(+) :-</a:t>
            </a:r>
          </a:p>
          <a:p>
            <a:pPr marL="0" marR="0" algn="just">
              <a:lnSpc>
                <a:spcPct val="115000"/>
              </a:lnSpc>
              <a:spcBef>
                <a:spcPts val="0"/>
              </a:spcBef>
              <a:spcAft>
                <a:spcPts val="1000"/>
              </a:spcAft>
            </a:pPr>
            <a:r>
              <a:rPr lang="en-US" sz="2400" dirty="0"/>
              <a:t>Adjacent sibling selector is used to style the element immediately following an element. In this, both the selectors are written by connecting them with +(plus) symbol. Meaning, the tag immediately following a tag will be called adjacent sibling.</a:t>
            </a:r>
          </a:p>
        </p:txBody>
      </p:sp>
      <p:sp>
        <p:nvSpPr>
          <p:cNvPr id="8" name="Rectangle 7">
            <a:extLst>
              <a:ext uri="{FF2B5EF4-FFF2-40B4-BE49-F238E27FC236}">
                <a16:creationId xmlns:a16="http://schemas.microsoft.com/office/drawing/2014/main" id="{C40DE15E-7D2B-43D3-0FFB-32210EA16323}"/>
              </a:ext>
            </a:extLst>
          </p:cNvPr>
          <p:cNvSpPr/>
          <p:nvPr/>
        </p:nvSpPr>
        <p:spPr>
          <a:xfrm>
            <a:off x="475129" y="3218329"/>
            <a:ext cx="5029200" cy="3388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6E71AD4-2E6F-A19E-2895-6EC64CA74C3B}"/>
              </a:ext>
            </a:extLst>
          </p:cNvPr>
          <p:cNvSpPr txBox="1"/>
          <p:nvPr/>
        </p:nvSpPr>
        <p:spPr>
          <a:xfrm>
            <a:off x="851647" y="3790828"/>
            <a:ext cx="6096000" cy="2285497"/>
          </a:xfrm>
          <a:prstGeom prst="rect">
            <a:avLst/>
          </a:prstGeom>
          <a:noFill/>
        </p:spPr>
        <p:txBody>
          <a:bodyPr wrap="square">
            <a:spAutoFit/>
          </a:bodyPr>
          <a:lstStyle/>
          <a:p>
            <a:pPr marL="0" marR="0">
              <a:lnSpc>
                <a:spcPct val="115000"/>
              </a:lnSpc>
              <a:spcBef>
                <a:spcPts val="0"/>
              </a:spcBef>
              <a:spcAft>
                <a:spcPts val="1000"/>
              </a:spcAft>
            </a:pPr>
            <a:r>
              <a:rPr lang="en-US" sz="24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Syntax: </a:t>
            </a:r>
            <a:endParaRPr lang="en-US" sz="18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      element + element </a:t>
            </a:r>
            <a:endParaRPr lang="en-US" sz="18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a:t>
            </a:r>
            <a:endParaRPr lang="en-US" sz="18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    // CSS Property</a:t>
            </a:r>
            <a:endParaRPr lang="en-US" sz="18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a:t>
            </a:r>
            <a:endParaRPr lang="en-US" sz="1800" dirty="0">
              <a:solidFill>
                <a:schemeClr val="bg1"/>
              </a:solidFill>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436370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4EABEF0E-058D-E375-82BF-CB59C3EFAAC6}"/>
              </a:ext>
            </a:extLst>
          </p:cNvPr>
          <p:cNvSpPr txBox="1"/>
          <p:nvPr/>
        </p:nvSpPr>
        <p:spPr>
          <a:xfrm>
            <a:off x="439271" y="1266925"/>
            <a:ext cx="11170023" cy="1469826"/>
          </a:xfrm>
          <a:prstGeom prst="rect">
            <a:avLst/>
          </a:prstGeom>
          <a:noFill/>
        </p:spPr>
        <p:txBody>
          <a:bodyPr wrap="square">
            <a:spAutoFit/>
          </a:bodyPr>
          <a:lstStyle/>
          <a:p>
            <a:pPr marR="0" lvl="0">
              <a:lnSpc>
                <a:spcPct val="115000"/>
              </a:lnSpc>
              <a:spcBef>
                <a:spcPts val="0"/>
              </a:spcBef>
              <a:spcAft>
                <a:spcPts val="1000"/>
              </a:spcAft>
            </a:pPr>
            <a:r>
              <a:rPr lang="en-US" sz="2400" b="1" dirty="0">
                <a:solidFill>
                  <a:srgbClr val="0070C0"/>
                </a:solidFill>
              </a:rPr>
              <a:t>D. General sibling selector(~) :-</a:t>
            </a:r>
          </a:p>
          <a:p>
            <a:pPr marL="0" marR="0" algn="just">
              <a:lnSpc>
                <a:spcPct val="115000"/>
              </a:lnSpc>
              <a:spcBef>
                <a:spcPts val="0"/>
              </a:spcBef>
              <a:spcAft>
                <a:spcPts val="1000"/>
              </a:spcAft>
            </a:pPr>
            <a:r>
              <a:rPr lang="en-US" sz="2400" dirty="0"/>
              <a:t>All elements of the same type after an element will be called general sibling. Two general sibling selectors are added to the (</a:t>
            </a:r>
            <a:r>
              <a:rPr lang="en-US" sz="2400" dirty="0" err="1"/>
              <a:t>tild</a:t>
            </a:r>
            <a:r>
              <a:rPr lang="en-US" sz="2400" dirty="0"/>
              <a:t>) symbol.</a:t>
            </a:r>
          </a:p>
        </p:txBody>
      </p:sp>
      <p:sp>
        <p:nvSpPr>
          <p:cNvPr id="9" name="TextBox 8">
            <a:extLst>
              <a:ext uri="{FF2B5EF4-FFF2-40B4-BE49-F238E27FC236}">
                <a16:creationId xmlns:a16="http://schemas.microsoft.com/office/drawing/2014/main" id="{BEDD2B2A-C9A2-29A7-1D1B-A3E2F4B0F464}"/>
              </a:ext>
            </a:extLst>
          </p:cNvPr>
          <p:cNvSpPr txBox="1"/>
          <p:nvPr/>
        </p:nvSpPr>
        <p:spPr>
          <a:xfrm>
            <a:off x="439271" y="3056397"/>
            <a:ext cx="11170023" cy="2518318"/>
          </a:xfrm>
          <a:prstGeom prst="rect">
            <a:avLst/>
          </a:prstGeom>
          <a:noFill/>
        </p:spPr>
        <p:txBody>
          <a:bodyPr wrap="square">
            <a:spAutoFit/>
          </a:bodyPr>
          <a:lstStyle/>
          <a:p>
            <a:pPr marL="0" marR="0" algn="just">
              <a:lnSpc>
                <a:spcPct val="115000"/>
              </a:lnSpc>
              <a:spcBef>
                <a:spcPts val="0"/>
              </a:spcBef>
              <a:spcAft>
                <a:spcPts val="1000"/>
              </a:spcAft>
            </a:pPr>
            <a:r>
              <a:rPr lang="en-US" sz="2800" b="1" dirty="0">
                <a:solidFill>
                  <a:srgbClr val="0070C0"/>
                </a:solidFill>
              </a:rPr>
              <a:t>Attribute Selectors :-</a:t>
            </a:r>
          </a:p>
          <a:p>
            <a:pPr marL="0" marR="0" algn="just">
              <a:lnSpc>
                <a:spcPct val="115000"/>
              </a:lnSpc>
              <a:spcBef>
                <a:spcPts val="0"/>
              </a:spcBef>
              <a:spcAft>
                <a:spcPts val="1000"/>
              </a:spcAft>
            </a:pPr>
            <a:r>
              <a:rPr lang="en-US" sz="2400" dirty="0"/>
              <a:t>We can also target any element with attributes.</a:t>
            </a:r>
          </a:p>
          <a:p>
            <a:pPr marL="0" marR="0" algn="just">
              <a:lnSpc>
                <a:spcPct val="115000"/>
              </a:lnSpc>
              <a:spcBef>
                <a:spcPts val="0"/>
              </a:spcBef>
              <a:spcAft>
                <a:spcPts val="1000"/>
              </a:spcAft>
            </a:pPr>
            <a:r>
              <a:rPr lang="en-US" sz="2400" dirty="0"/>
              <a:t>With attribute selectors we can select HTML elements or tags and through their attribute | Using only the attribute name or the value along with the attribute name can target the element and apply attractive styling.</a:t>
            </a:r>
          </a:p>
        </p:txBody>
      </p:sp>
    </p:spTree>
    <p:extLst>
      <p:ext uri="{BB962C8B-B14F-4D97-AF65-F5344CB8AC3E}">
        <p14:creationId xmlns:p14="http://schemas.microsoft.com/office/powerpoint/2010/main" val="1680994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C0A3AF7B-FAF5-7339-D80E-C37E08D8CFC1}"/>
              </a:ext>
            </a:extLst>
          </p:cNvPr>
          <p:cNvSpPr txBox="1"/>
          <p:nvPr/>
        </p:nvSpPr>
        <p:spPr>
          <a:xfrm>
            <a:off x="358588" y="1127967"/>
            <a:ext cx="11071412" cy="492122"/>
          </a:xfrm>
          <a:prstGeom prst="rect">
            <a:avLst/>
          </a:prstGeom>
          <a:noFill/>
        </p:spPr>
        <p:txBody>
          <a:bodyPr wrap="square">
            <a:spAutoFit/>
          </a:bodyPr>
          <a:lstStyle/>
          <a:p>
            <a:pPr marL="0" marR="0" algn="just">
              <a:lnSpc>
                <a:spcPct val="115000"/>
              </a:lnSpc>
              <a:spcBef>
                <a:spcPts val="0"/>
              </a:spcBef>
              <a:spcAft>
                <a:spcPts val="1000"/>
              </a:spcAft>
            </a:pPr>
            <a:r>
              <a:rPr lang="en-US" sz="2400" b="1" dirty="0">
                <a:ln>
                  <a:noFill/>
                </a:ln>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The attribute selector is written through [ ] square bracket.</a:t>
            </a:r>
            <a:endParaRPr lang="en-US" sz="1600" dirty="0">
              <a:solidFill>
                <a:srgbClr val="0070C0"/>
              </a:solidFill>
              <a:effectLst/>
              <a:latin typeface="Calibri" panose="020F0502020204030204" pitchFamily="34" charset="0"/>
              <a:ea typeface="Calibri" panose="020F0502020204030204" pitchFamily="34" charset="0"/>
              <a:cs typeface="Mangal" panose="00000400000000000000" pitchFamily="2"/>
            </a:endParaRPr>
          </a:p>
        </p:txBody>
      </p:sp>
      <p:sp>
        <p:nvSpPr>
          <p:cNvPr id="8" name="Rectangle 7">
            <a:extLst>
              <a:ext uri="{FF2B5EF4-FFF2-40B4-BE49-F238E27FC236}">
                <a16:creationId xmlns:a16="http://schemas.microsoft.com/office/drawing/2014/main" id="{734D14D4-C951-53AC-EA44-1DBB7A097D89}"/>
              </a:ext>
            </a:extLst>
          </p:cNvPr>
          <p:cNvSpPr/>
          <p:nvPr/>
        </p:nvSpPr>
        <p:spPr>
          <a:xfrm>
            <a:off x="502024" y="1810871"/>
            <a:ext cx="6122894" cy="29404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3A30A81-ED58-C07B-C893-3D8F5C78751A}"/>
              </a:ext>
            </a:extLst>
          </p:cNvPr>
          <p:cNvSpPr txBox="1"/>
          <p:nvPr/>
        </p:nvSpPr>
        <p:spPr>
          <a:xfrm>
            <a:off x="909918" y="2287495"/>
            <a:ext cx="6096000" cy="2230739"/>
          </a:xfrm>
          <a:prstGeom prst="rect">
            <a:avLst/>
          </a:prstGeom>
          <a:noFill/>
        </p:spPr>
        <p:txBody>
          <a:bodyPr wrap="square">
            <a:spAutoFit/>
          </a:bodyPr>
          <a:lstStyle/>
          <a:p>
            <a:pPr marL="0" marR="0" algn="just">
              <a:lnSpc>
                <a:spcPct val="200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Syntax: Selector[attribute expression] </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gn="just">
              <a:lnSpc>
                <a:spcPct val="200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gn="just">
              <a:lnSpc>
                <a:spcPct val="200000"/>
              </a:lnSpc>
              <a:spcBef>
                <a:spcPts val="0"/>
              </a:spcBef>
              <a:spcAft>
                <a:spcPts val="0"/>
              </a:spcAft>
            </a:pPr>
            <a:r>
              <a:rPr lang="en-US" sz="1800" b="1" dirty="0" err="1">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css</a:t>
            </a: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style declaration;</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gn="just">
              <a:lnSpc>
                <a:spcPct val="200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p:txBody>
      </p:sp>
      <p:sp>
        <p:nvSpPr>
          <p:cNvPr id="12" name="TextBox 11">
            <a:extLst>
              <a:ext uri="{FF2B5EF4-FFF2-40B4-BE49-F238E27FC236}">
                <a16:creationId xmlns:a16="http://schemas.microsoft.com/office/drawing/2014/main" id="{BAC6D561-A048-FC37-3A73-AD90B09BCBD8}"/>
              </a:ext>
            </a:extLst>
          </p:cNvPr>
          <p:cNvSpPr txBox="1"/>
          <p:nvPr/>
        </p:nvSpPr>
        <p:spPr>
          <a:xfrm>
            <a:off x="421340" y="4922372"/>
            <a:ext cx="11313458" cy="1469826"/>
          </a:xfrm>
          <a:prstGeom prst="rect">
            <a:avLst/>
          </a:prstGeom>
          <a:noFill/>
        </p:spPr>
        <p:txBody>
          <a:bodyPr wrap="square">
            <a:spAutoFit/>
          </a:bodyPr>
          <a:lstStyle/>
          <a:p>
            <a:pPr marL="0" marR="0" algn="just">
              <a:lnSpc>
                <a:spcPct val="115000"/>
              </a:lnSpc>
              <a:spcBef>
                <a:spcPts val="0"/>
              </a:spcBef>
              <a:spcAft>
                <a:spcPts val="1000"/>
              </a:spcAft>
            </a:pPr>
            <a:r>
              <a:rPr lang="en-US" sz="2400" b="1" dirty="0">
                <a:solidFill>
                  <a:srgbClr val="0070C0"/>
                </a:solidFill>
              </a:rPr>
              <a:t>Selector :- </a:t>
            </a:r>
          </a:p>
          <a:p>
            <a:pPr marL="0" marR="0" algn="just">
              <a:lnSpc>
                <a:spcPct val="115000"/>
              </a:lnSpc>
              <a:spcBef>
                <a:spcPts val="0"/>
              </a:spcBef>
              <a:spcAft>
                <a:spcPts val="1000"/>
              </a:spcAft>
            </a:pPr>
            <a:r>
              <a:rPr lang="en-US" sz="2400" dirty="0"/>
              <a:t>can be anything, it can be any tag, id, class. Even if we do not take a selector, the attribute that will be targeted will be applied to all the elements.</a:t>
            </a:r>
          </a:p>
        </p:txBody>
      </p:sp>
    </p:spTree>
    <p:extLst>
      <p:ext uri="{BB962C8B-B14F-4D97-AF65-F5344CB8AC3E}">
        <p14:creationId xmlns:p14="http://schemas.microsoft.com/office/powerpoint/2010/main" val="1537824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98BD9DF5-E9D2-1254-E241-78F9D232DC28}"/>
              </a:ext>
            </a:extLst>
          </p:cNvPr>
          <p:cNvSpPr txBox="1"/>
          <p:nvPr/>
        </p:nvSpPr>
        <p:spPr>
          <a:xfrm>
            <a:off x="385481" y="981631"/>
            <a:ext cx="11170023" cy="1965346"/>
          </a:xfrm>
          <a:prstGeom prst="rect">
            <a:avLst/>
          </a:prstGeom>
          <a:noFill/>
        </p:spPr>
        <p:txBody>
          <a:bodyPr wrap="square">
            <a:spAutoFit/>
          </a:bodyPr>
          <a:lstStyle/>
          <a:p>
            <a:pPr marL="0" marR="0" algn="just">
              <a:lnSpc>
                <a:spcPct val="115000"/>
              </a:lnSpc>
              <a:spcBef>
                <a:spcPts val="0"/>
              </a:spcBef>
              <a:spcAft>
                <a:spcPts val="1000"/>
              </a:spcAft>
            </a:pPr>
            <a:r>
              <a:rPr lang="en-US" sz="2800" b="1" dirty="0">
                <a:solidFill>
                  <a:srgbClr val="0070C0"/>
                </a:solidFill>
              </a:rPr>
              <a:t>Attribute expression :-</a:t>
            </a:r>
          </a:p>
          <a:p>
            <a:pPr marL="0" marR="0" algn="just">
              <a:lnSpc>
                <a:spcPct val="115000"/>
              </a:lnSpc>
              <a:spcBef>
                <a:spcPts val="0"/>
              </a:spcBef>
              <a:spcAft>
                <a:spcPts val="1000"/>
              </a:spcAft>
            </a:pPr>
            <a:r>
              <a:rPr lang="en-US" sz="2400" dirty="0"/>
              <a:t>You can enter attribute name or any value along with attribute name in the attribute expression. The value of the attribute can also be given with some special conditions. Which we will understand with examples in attribute selectors types.</a:t>
            </a:r>
          </a:p>
        </p:txBody>
      </p:sp>
      <p:sp>
        <p:nvSpPr>
          <p:cNvPr id="9" name="TextBox 8">
            <a:extLst>
              <a:ext uri="{FF2B5EF4-FFF2-40B4-BE49-F238E27FC236}">
                <a16:creationId xmlns:a16="http://schemas.microsoft.com/office/drawing/2014/main" id="{8B1B63BE-5115-760D-9414-B842D4DAD006}"/>
              </a:ext>
            </a:extLst>
          </p:cNvPr>
          <p:cNvSpPr txBox="1"/>
          <p:nvPr/>
        </p:nvSpPr>
        <p:spPr>
          <a:xfrm>
            <a:off x="403409" y="3176111"/>
            <a:ext cx="11170023" cy="1540615"/>
          </a:xfrm>
          <a:prstGeom prst="rect">
            <a:avLst/>
          </a:prstGeom>
          <a:noFill/>
        </p:spPr>
        <p:txBody>
          <a:bodyPr wrap="square">
            <a:spAutoFit/>
          </a:bodyPr>
          <a:lstStyle/>
          <a:p>
            <a:pPr marL="0" marR="0" algn="just">
              <a:lnSpc>
                <a:spcPct val="115000"/>
              </a:lnSpc>
              <a:spcBef>
                <a:spcPts val="0"/>
              </a:spcBef>
              <a:spcAft>
                <a:spcPts val="1000"/>
              </a:spcAft>
            </a:pPr>
            <a:r>
              <a:rPr lang="en-US" sz="2800" b="1" dirty="0">
                <a:solidFill>
                  <a:srgbClr val="0070C0"/>
                </a:solidFill>
              </a:rPr>
              <a:t>Attribute Selectors Types :-</a:t>
            </a:r>
          </a:p>
          <a:p>
            <a:pPr marL="0" marR="0" algn="just">
              <a:lnSpc>
                <a:spcPct val="115000"/>
              </a:lnSpc>
              <a:spcBef>
                <a:spcPts val="0"/>
              </a:spcBef>
              <a:spcAft>
                <a:spcPts val="1000"/>
              </a:spcAft>
            </a:pPr>
            <a:r>
              <a:rPr lang="en-US" sz="2400" dirty="0"/>
              <a:t>Attribute or attribute's value, both can be used according to the selector. That is why Attribute Selectors are divided into 7 types.</a:t>
            </a:r>
          </a:p>
        </p:txBody>
      </p:sp>
      <p:sp>
        <p:nvSpPr>
          <p:cNvPr id="11" name="TextBox 10">
            <a:extLst>
              <a:ext uri="{FF2B5EF4-FFF2-40B4-BE49-F238E27FC236}">
                <a16:creationId xmlns:a16="http://schemas.microsoft.com/office/drawing/2014/main" id="{D8F7D344-AC58-94F7-4366-8B4489CF2C03}"/>
              </a:ext>
            </a:extLst>
          </p:cNvPr>
          <p:cNvSpPr txBox="1"/>
          <p:nvPr/>
        </p:nvSpPr>
        <p:spPr>
          <a:xfrm>
            <a:off x="385480" y="4945860"/>
            <a:ext cx="11170023" cy="1045094"/>
          </a:xfrm>
          <a:prstGeom prst="rect">
            <a:avLst/>
          </a:prstGeom>
          <a:noFill/>
        </p:spPr>
        <p:txBody>
          <a:bodyPr wrap="square">
            <a:spAutoFit/>
          </a:bodyPr>
          <a:lstStyle/>
          <a:p>
            <a:pPr marL="342900" marR="0" lvl="0" indent="-342900" algn="just">
              <a:lnSpc>
                <a:spcPct val="115000"/>
              </a:lnSpc>
              <a:spcBef>
                <a:spcPts val="0"/>
              </a:spcBef>
              <a:spcAft>
                <a:spcPts val="1000"/>
              </a:spcAft>
              <a:buFont typeface="+mj-lt"/>
              <a:buAutoNum type="arabicPeriod"/>
              <a:tabLst>
                <a:tab pos="457200" algn="l"/>
              </a:tabLst>
            </a:pPr>
            <a:r>
              <a:rPr lang="en-US" sz="2400" b="1" dirty="0"/>
              <a:t>A[attr]	2. A[attr=val]	     3. A[attr^=val]	4. A[attr|=val]		5. A[attr$=val]</a:t>
            </a:r>
          </a:p>
          <a:p>
            <a:pPr marR="0" lvl="0" algn="just">
              <a:lnSpc>
                <a:spcPct val="115000"/>
              </a:lnSpc>
              <a:spcBef>
                <a:spcPts val="0"/>
              </a:spcBef>
              <a:spcAft>
                <a:spcPts val="1000"/>
              </a:spcAft>
              <a:tabLst>
                <a:tab pos="457200" algn="l"/>
              </a:tabLst>
            </a:pPr>
            <a:r>
              <a:rPr lang="en-US" sz="2400" b="1" dirty="0"/>
              <a:t>6.  A[attr*=val]	7. A[attr~=val]</a:t>
            </a:r>
          </a:p>
        </p:txBody>
      </p:sp>
    </p:spTree>
    <p:extLst>
      <p:ext uri="{BB962C8B-B14F-4D97-AF65-F5344CB8AC3E}">
        <p14:creationId xmlns:p14="http://schemas.microsoft.com/office/powerpoint/2010/main" val="1991368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pic>
        <p:nvPicPr>
          <p:cNvPr id="6" name="Picture 5">
            <a:extLst>
              <a:ext uri="{FF2B5EF4-FFF2-40B4-BE49-F238E27FC236}">
                <a16:creationId xmlns:a16="http://schemas.microsoft.com/office/drawing/2014/main" id="{2FF91228-CD28-9CC5-7775-D180B96EB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4560" y="600635"/>
            <a:ext cx="7802880" cy="4389120"/>
          </a:xfrm>
          <a:prstGeom prst="rect">
            <a:avLst/>
          </a:prstGeom>
        </p:spPr>
      </p:pic>
      <p:sp>
        <p:nvSpPr>
          <p:cNvPr id="9" name="TextBox 8">
            <a:extLst>
              <a:ext uri="{FF2B5EF4-FFF2-40B4-BE49-F238E27FC236}">
                <a16:creationId xmlns:a16="http://schemas.microsoft.com/office/drawing/2014/main" id="{271FB536-1EAA-694D-D8AC-27DDA1B1AD02}"/>
              </a:ext>
            </a:extLst>
          </p:cNvPr>
          <p:cNvSpPr txBox="1"/>
          <p:nvPr/>
        </p:nvSpPr>
        <p:spPr>
          <a:xfrm>
            <a:off x="179294" y="4892077"/>
            <a:ext cx="11456894" cy="492122"/>
          </a:xfrm>
          <a:prstGeom prst="rect">
            <a:avLst/>
          </a:prstGeom>
          <a:noFill/>
        </p:spPr>
        <p:txBody>
          <a:bodyPr wrap="square">
            <a:spAutoFit/>
          </a:bodyPr>
          <a:lstStyle/>
          <a:p>
            <a:pPr marL="0" marR="0">
              <a:lnSpc>
                <a:spcPct val="115000"/>
              </a:lnSpc>
              <a:spcBef>
                <a:spcPts val="0"/>
              </a:spcBef>
              <a:spcAft>
                <a:spcPts val="1000"/>
              </a:spcAft>
            </a:pPr>
            <a:r>
              <a:rPr lang="en-US" sz="2400" b="1"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Note :-</a:t>
            </a: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To make a container flexbox, flex value is given in the display property.</a:t>
            </a:r>
            <a:endParaRPr lang="en-US" sz="1600" dirty="0">
              <a:effectLst/>
              <a:latin typeface="Calibri" panose="020F0502020204030204" pitchFamily="34" charset="0"/>
              <a:ea typeface="Calibri" panose="020F0502020204030204" pitchFamily="34" charset="0"/>
              <a:cs typeface="Mangal" panose="00000400000000000000" pitchFamily="2"/>
            </a:endParaRPr>
          </a:p>
        </p:txBody>
      </p:sp>
      <p:sp>
        <p:nvSpPr>
          <p:cNvPr id="11" name="TextBox 10">
            <a:extLst>
              <a:ext uri="{FF2B5EF4-FFF2-40B4-BE49-F238E27FC236}">
                <a16:creationId xmlns:a16="http://schemas.microsoft.com/office/drawing/2014/main" id="{9D1FCAD7-83D3-0E0D-2F4C-756EC00960B4}"/>
              </a:ext>
            </a:extLst>
          </p:cNvPr>
          <p:cNvSpPr txBox="1"/>
          <p:nvPr/>
        </p:nvSpPr>
        <p:spPr>
          <a:xfrm>
            <a:off x="179294" y="5396943"/>
            <a:ext cx="11367247" cy="1341586"/>
          </a:xfrm>
          <a:prstGeom prst="rect">
            <a:avLst/>
          </a:prstGeom>
          <a:noFill/>
        </p:spPr>
        <p:txBody>
          <a:bodyPr wrap="square">
            <a:spAutoFit/>
          </a:bodyPr>
          <a:lstStyle/>
          <a:p>
            <a:pPr marL="0" marR="0">
              <a:lnSpc>
                <a:spcPct val="115000"/>
              </a:lnSpc>
              <a:spcBef>
                <a:spcPts val="0"/>
              </a:spcBef>
              <a:spcAft>
                <a:spcPts val="0"/>
              </a:spcAft>
            </a:pPr>
            <a:r>
              <a:rPr lang="en-US" sz="2400" dirty="0">
                <a:latin typeface="Calibri" panose="020F0502020204030204" pitchFamily="34" charset="0"/>
                <a:ea typeface="Calibri" panose="020F0502020204030204" pitchFamily="34" charset="0"/>
                <a:cs typeface="Mangal" panose="00000400000000000000" pitchFamily="2"/>
              </a:rPr>
              <a:t>F</a:t>
            </a:r>
            <a:r>
              <a:rPr lang="en-US" sz="2400" dirty="0">
                <a:ln>
                  <a:noFill/>
                </a:ln>
                <a:latin typeface="Calibri" panose="020F0502020204030204" pitchFamily="34" charset="0"/>
                <a:ea typeface="Calibri" panose="020F0502020204030204" pitchFamily="34" charset="0"/>
                <a:cs typeface="Mangal" panose="00000400000000000000" pitchFamily="2"/>
              </a:rPr>
              <a:t>lexbox has some properties which are defined for flex container some properties which are defined for flex items.</a:t>
            </a:r>
            <a:endParaRPr lang="en-US" sz="2400" dirty="0">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2400" dirty="0">
                <a:ln>
                  <a:noFill/>
                </a:ln>
                <a:latin typeface="Calibri" panose="020F0502020204030204" pitchFamily="34" charset="0"/>
                <a:ea typeface="Calibri" panose="020F0502020204030204" pitchFamily="34" charset="0"/>
                <a:cs typeface="Mangal" panose="00000400000000000000" pitchFamily="2"/>
              </a:rPr>
              <a:t>Let us now understand all those properties.</a:t>
            </a:r>
            <a:endParaRPr lang="en-US" sz="2400" dirty="0">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4195866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1D2B4CD5-0D3D-7B71-5C61-FDDDC4880CE5}"/>
              </a:ext>
            </a:extLst>
          </p:cNvPr>
          <p:cNvSpPr txBox="1"/>
          <p:nvPr/>
        </p:nvSpPr>
        <p:spPr>
          <a:xfrm>
            <a:off x="354105" y="1123876"/>
            <a:ext cx="11483789" cy="1469826"/>
          </a:xfrm>
          <a:prstGeom prst="rect">
            <a:avLst/>
          </a:prstGeom>
          <a:noFill/>
        </p:spPr>
        <p:txBody>
          <a:bodyPr wrap="square">
            <a:spAutoFit/>
          </a:bodyPr>
          <a:lstStyle/>
          <a:p>
            <a:pPr marL="0" marR="0" algn="just">
              <a:lnSpc>
                <a:spcPct val="115000"/>
              </a:lnSpc>
              <a:spcBef>
                <a:spcPts val="0"/>
              </a:spcBef>
              <a:spcAft>
                <a:spcPts val="1000"/>
              </a:spcAft>
            </a:pPr>
            <a:r>
              <a:rPr lang="en-US" sz="2400" b="1" dirty="0">
                <a:solidFill>
                  <a:srgbClr val="0070C0"/>
                </a:solidFill>
              </a:rPr>
              <a:t>Note :- </a:t>
            </a:r>
            <a:r>
              <a:rPr lang="en-US" sz="2400" dirty="0"/>
              <a:t>A represents an element or tag. attr means indicating the attribute and val means the value of that attribute.</a:t>
            </a:r>
          </a:p>
          <a:p>
            <a:pPr marL="0" marR="0" algn="just">
              <a:lnSpc>
                <a:spcPct val="115000"/>
              </a:lnSpc>
              <a:spcBef>
                <a:spcPts val="0"/>
              </a:spcBef>
              <a:spcAft>
                <a:spcPts val="1000"/>
              </a:spcAft>
            </a:pPr>
            <a:r>
              <a:rPr lang="en-US" sz="2400" b="1" dirty="0">
                <a:solidFill>
                  <a:srgbClr val="0070C0"/>
                </a:solidFill>
              </a:rPr>
              <a:t>Example: </a:t>
            </a:r>
            <a:r>
              <a:rPr lang="en-US" sz="2400" dirty="0"/>
              <a:t>input[type] -&gt;in this input is a tag. And type is the attribute of &lt;input&gt; tag.</a:t>
            </a:r>
          </a:p>
        </p:txBody>
      </p:sp>
      <p:sp>
        <p:nvSpPr>
          <p:cNvPr id="9" name="TextBox 8">
            <a:extLst>
              <a:ext uri="{FF2B5EF4-FFF2-40B4-BE49-F238E27FC236}">
                <a16:creationId xmlns:a16="http://schemas.microsoft.com/office/drawing/2014/main" id="{DFBF3917-8F0B-C6D2-FD82-523F59F64E2D}"/>
              </a:ext>
            </a:extLst>
          </p:cNvPr>
          <p:cNvSpPr txBox="1"/>
          <p:nvPr/>
        </p:nvSpPr>
        <p:spPr>
          <a:xfrm>
            <a:off x="354105" y="2769850"/>
            <a:ext cx="11483789" cy="2872261"/>
          </a:xfrm>
          <a:prstGeom prst="rect">
            <a:avLst/>
          </a:prstGeom>
          <a:noFill/>
        </p:spPr>
        <p:txBody>
          <a:bodyPr wrap="square">
            <a:spAutoFit/>
          </a:bodyPr>
          <a:lstStyle/>
          <a:p>
            <a:pPr marR="0" lvl="0" algn="just">
              <a:lnSpc>
                <a:spcPct val="115000"/>
              </a:lnSpc>
              <a:spcBef>
                <a:spcPts val="0"/>
              </a:spcBef>
              <a:spcAft>
                <a:spcPts val="1000"/>
              </a:spcAft>
              <a:buClr>
                <a:srgbClr val="000000"/>
              </a:buClr>
            </a:pPr>
            <a:r>
              <a:rPr lang="en-US" sz="2400" b="1" dirty="0">
                <a:solidFill>
                  <a:srgbClr val="0070C0"/>
                </a:solidFill>
              </a:rPr>
              <a:t>1. A[attr] :- </a:t>
            </a:r>
            <a:r>
              <a:rPr lang="en-US" sz="2400" dirty="0"/>
              <a:t>In this type, a special attribute of a tag or element is taken according to the selector. The [attribute] selector is used to select elements with a specified attribute.</a:t>
            </a:r>
          </a:p>
          <a:p>
            <a:pPr marR="0" lvl="0" algn="just">
              <a:lnSpc>
                <a:spcPct val="115000"/>
              </a:lnSpc>
              <a:spcBef>
                <a:spcPts val="0"/>
              </a:spcBef>
              <a:spcAft>
                <a:spcPts val="1000"/>
              </a:spcAft>
              <a:buClr>
                <a:srgbClr val="000000"/>
              </a:buClr>
            </a:pPr>
            <a:r>
              <a:rPr lang="en-US" sz="2400" b="1" dirty="0">
                <a:solidFill>
                  <a:srgbClr val="0070C0"/>
                </a:solidFill>
              </a:rPr>
              <a:t>2. A[attr=val] :- </a:t>
            </a:r>
            <a:r>
              <a:rPr lang="en-US" sz="2400" dirty="0"/>
              <a:t>In this the attribute and its value is taken according to the selector. </a:t>
            </a:r>
          </a:p>
          <a:p>
            <a:pPr marR="0" lvl="0" algn="just">
              <a:lnSpc>
                <a:spcPct val="115000"/>
              </a:lnSpc>
              <a:spcBef>
                <a:spcPts val="0"/>
              </a:spcBef>
              <a:spcAft>
                <a:spcPts val="1000"/>
              </a:spcAft>
              <a:buClr>
                <a:srgbClr val="000000"/>
              </a:buClr>
            </a:pPr>
            <a:r>
              <a:rPr lang="en-US" sz="2400" b="1" dirty="0">
                <a:solidFill>
                  <a:srgbClr val="0070C0"/>
                </a:solidFill>
              </a:rPr>
              <a:t>3 A[attr^=val]:- </a:t>
            </a:r>
            <a:r>
              <a:rPr lang="en-US" sz="2400" dirty="0"/>
              <a:t>Starting with Attribute and Special Values. ^ Symbol represents the beginning of a word. In this type of selector, the beginning of the attribute and its value is taken.</a:t>
            </a:r>
          </a:p>
        </p:txBody>
      </p:sp>
    </p:spTree>
    <p:extLst>
      <p:ext uri="{BB962C8B-B14F-4D97-AF65-F5344CB8AC3E}">
        <p14:creationId xmlns:p14="http://schemas.microsoft.com/office/powerpoint/2010/main" val="671208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4" name="Rectangle 3">
            <a:extLst>
              <a:ext uri="{FF2B5EF4-FFF2-40B4-BE49-F238E27FC236}">
                <a16:creationId xmlns:a16="http://schemas.microsoft.com/office/drawing/2014/main" id="{353D1020-E331-D39B-62A2-96807F0245C7}"/>
              </a:ext>
            </a:extLst>
          </p:cNvPr>
          <p:cNvSpPr/>
          <p:nvPr/>
        </p:nvSpPr>
        <p:spPr>
          <a:xfrm>
            <a:off x="968188" y="708212"/>
            <a:ext cx="7539318" cy="56119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69AC7EC-965D-48D3-35F4-8A603012D19B}"/>
              </a:ext>
            </a:extLst>
          </p:cNvPr>
          <p:cNvSpPr txBox="1"/>
          <p:nvPr/>
        </p:nvSpPr>
        <p:spPr>
          <a:xfrm>
            <a:off x="1176618" y="1182492"/>
            <a:ext cx="6096000" cy="4413259"/>
          </a:xfrm>
          <a:prstGeom prst="rect">
            <a:avLst/>
          </a:prstGeom>
          <a:noFill/>
        </p:spPr>
        <p:txBody>
          <a:bodyPr wrap="square">
            <a:spAutoFit/>
          </a:bodyPr>
          <a:lstStyle/>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&lt;style&gt;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a[name^='it']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color:darkgreen; </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font-weight: bold;</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&lt;/style&gt;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&lt;a href="abc.com" name="it site" target="_blank"&gt;ABC&lt;/a&gt;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&lt;br&gt;&lt;br&gt;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&lt;a name="used site" href="xyz.com"&gt;XYZ&lt;/a&gt;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2451152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3785BF5D-A4EA-C18D-6582-1EEDBD8FBA48}"/>
              </a:ext>
            </a:extLst>
          </p:cNvPr>
          <p:cNvSpPr txBox="1"/>
          <p:nvPr/>
        </p:nvSpPr>
        <p:spPr>
          <a:xfrm>
            <a:off x="186018" y="932322"/>
            <a:ext cx="11459135" cy="1894558"/>
          </a:xfrm>
          <a:prstGeom prst="rect">
            <a:avLst/>
          </a:prstGeom>
          <a:noFill/>
        </p:spPr>
        <p:txBody>
          <a:bodyPr wrap="square">
            <a:spAutoFit/>
          </a:bodyPr>
          <a:lstStyle/>
          <a:p>
            <a:pPr marL="228600" marR="0" algn="just">
              <a:lnSpc>
                <a:spcPct val="115000"/>
              </a:lnSpc>
              <a:spcBef>
                <a:spcPts val="0"/>
              </a:spcBef>
              <a:spcAft>
                <a:spcPts val="1000"/>
              </a:spcAft>
            </a:pPr>
            <a:r>
              <a:rPr lang="en-US" sz="2400" b="1" dirty="0">
                <a:solidFill>
                  <a:srgbClr val="0070C0"/>
                </a:solidFill>
              </a:rPr>
              <a:t>4. A[attr|=val] :- </a:t>
            </a:r>
            <a:r>
              <a:rPr lang="en-US" sz="2400" dirty="0"/>
              <a:t>An element which has an attribute whose value is also given with hyphen and if we want to select it then we can do it using this selector.</a:t>
            </a:r>
          </a:p>
          <a:p>
            <a:pPr marL="228600" marR="0" algn="just">
              <a:lnSpc>
                <a:spcPct val="115000"/>
              </a:lnSpc>
              <a:spcBef>
                <a:spcPts val="0"/>
              </a:spcBef>
              <a:spcAft>
                <a:spcPts val="1000"/>
              </a:spcAft>
            </a:pPr>
            <a:r>
              <a:rPr lang="en-US" sz="2400" b="1" dirty="0">
                <a:solidFill>
                  <a:srgbClr val="0070C0"/>
                </a:solidFill>
              </a:rPr>
              <a:t>5. A[attr$=val] :- </a:t>
            </a:r>
            <a:r>
              <a:rPr lang="en-US" sz="2400" dirty="0"/>
              <a:t>In this type of selector, the last word of the attribute and its value is taken. Last word of Attribute and its special value. The $ symbol represents the last .</a:t>
            </a:r>
          </a:p>
        </p:txBody>
      </p:sp>
      <p:sp>
        <p:nvSpPr>
          <p:cNvPr id="8" name="Rectangle 7">
            <a:extLst>
              <a:ext uri="{FF2B5EF4-FFF2-40B4-BE49-F238E27FC236}">
                <a16:creationId xmlns:a16="http://schemas.microsoft.com/office/drawing/2014/main" id="{9E555A74-8AA3-D0B7-2F08-E0EB9557BEE7}"/>
              </a:ext>
            </a:extLst>
          </p:cNvPr>
          <p:cNvSpPr/>
          <p:nvPr/>
        </p:nvSpPr>
        <p:spPr>
          <a:xfrm>
            <a:off x="537881" y="2934463"/>
            <a:ext cx="8301318" cy="37532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F2E9E8B-F6E6-F52A-5FCA-C579D9680D1D}"/>
              </a:ext>
            </a:extLst>
          </p:cNvPr>
          <p:cNvSpPr txBox="1"/>
          <p:nvPr/>
        </p:nvSpPr>
        <p:spPr>
          <a:xfrm>
            <a:off x="773205" y="2986781"/>
            <a:ext cx="6096000" cy="3611245"/>
          </a:xfrm>
          <a:prstGeom prst="rect">
            <a:avLst/>
          </a:prstGeom>
          <a:noFill/>
        </p:spPr>
        <p:txBody>
          <a:bodyPr wrap="square">
            <a:spAutoFit/>
          </a:bodyPr>
          <a:lstStyle/>
          <a:p>
            <a:pPr marL="0" marR="0">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&lt;style&gt;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img[name$='flower']</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border:5px solid blue;</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&lt;/style&gt;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&lt;img src="lily.jpg" name="</a:t>
            </a:r>
            <a:r>
              <a:rPr lang="en-US" sz="1800" b="1" dirty="0" err="1">
                <a:solidFill>
                  <a:schemeClr val="bg1"/>
                </a:solidFill>
                <a:effectLst/>
                <a:latin typeface="Calibri" panose="020F0502020204030204" pitchFamily="34" charset="0"/>
                <a:ea typeface="Calibri" panose="020F0502020204030204" pitchFamily="34" charset="0"/>
                <a:cs typeface="Mangal" panose="00000400000000000000" pitchFamily="2"/>
              </a:rPr>
              <a:t>lili</a:t>
            </a: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 flower" /&gt;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&lt;br&gt;&lt;br&gt;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&lt;img src="rose.jpg" name="rose flower beautiful"/&gt;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p:txBody>
      </p:sp>
      <p:sp>
        <p:nvSpPr>
          <p:cNvPr id="12" name="TextBox 11">
            <a:extLst>
              <a:ext uri="{FF2B5EF4-FFF2-40B4-BE49-F238E27FC236}">
                <a16:creationId xmlns:a16="http://schemas.microsoft.com/office/drawing/2014/main" id="{5E3B5798-888A-DA22-2630-3B5B880BA56D}"/>
              </a:ext>
            </a:extLst>
          </p:cNvPr>
          <p:cNvSpPr txBox="1"/>
          <p:nvPr/>
        </p:nvSpPr>
        <p:spPr>
          <a:xfrm>
            <a:off x="9074523" y="3058759"/>
            <a:ext cx="2848535" cy="3610989"/>
          </a:xfrm>
          <a:prstGeom prst="rect">
            <a:avLst/>
          </a:prstGeom>
          <a:noFill/>
        </p:spPr>
        <p:txBody>
          <a:bodyPr wrap="square">
            <a:spAutoFit/>
          </a:bodyPr>
          <a:lstStyle/>
          <a:p>
            <a:pPr marL="0" marR="0" algn="just">
              <a:lnSpc>
                <a:spcPct val="115000"/>
              </a:lnSpc>
              <a:spcBef>
                <a:spcPts val="0"/>
              </a:spcBef>
              <a:spcAft>
                <a:spcPts val="1000"/>
              </a:spcAft>
            </a:pPr>
            <a:r>
              <a:rPr lang="en-US" sz="2000" b="1" dirty="0">
                <a:solidFill>
                  <a:srgbClr val="0070C0"/>
                </a:solidFill>
              </a:rPr>
              <a:t>Note:- </a:t>
            </a:r>
            <a:r>
              <a:rPr lang="en-US" sz="2000" dirty="0"/>
              <a:t>See in the example, the value of two imgs contains the word ‘flower’. But $ symbol takes the last word. That's why if there is word 'flower' at the end of the first img tag value then it will have style.</a:t>
            </a:r>
          </a:p>
        </p:txBody>
      </p:sp>
    </p:spTree>
    <p:extLst>
      <p:ext uri="{BB962C8B-B14F-4D97-AF65-F5344CB8AC3E}">
        <p14:creationId xmlns:p14="http://schemas.microsoft.com/office/powerpoint/2010/main" val="2845366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09E6E03C-F202-FCF3-776F-1325933C4E28}"/>
              </a:ext>
            </a:extLst>
          </p:cNvPr>
          <p:cNvSpPr txBox="1"/>
          <p:nvPr/>
        </p:nvSpPr>
        <p:spPr>
          <a:xfrm>
            <a:off x="163606" y="1030288"/>
            <a:ext cx="11331388" cy="1469826"/>
          </a:xfrm>
          <a:prstGeom prst="rect">
            <a:avLst/>
          </a:prstGeom>
          <a:noFill/>
        </p:spPr>
        <p:txBody>
          <a:bodyPr wrap="square">
            <a:spAutoFit/>
          </a:bodyPr>
          <a:lstStyle/>
          <a:p>
            <a:pPr marL="228600" marR="0" algn="just">
              <a:lnSpc>
                <a:spcPct val="115000"/>
              </a:lnSpc>
              <a:spcBef>
                <a:spcPts val="0"/>
              </a:spcBef>
              <a:spcAft>
                <a:spcPts val="1000"/>
              </a:spcAft>
            </a:pPr>
            <a:r>
              <a:rPr lang="en-US" sz="2400" b="1" dirty="0">
                <a:solidFill>
                  <a:srgbClr val="0070C0"/>
                </a:solidFill>
              </a:rPr>
              <a:t>6. A[attr*=val] :- </a:t>
            </a:r>
            <a:r>
              <a:rPr lang="en-US" sz="2400" dirty="0"/>
              <a:t>Wherever the value is in the attribute, it is taken according to the selector. That particular value is represented by * symbol.</a:t>
            </a:r>
          </a:p>
          <a:p>
            <a:pPr marL="228600" marR="0" algn="just">
              <a:lnSpc>
                <a:spcPct val="115000"/>
              </a:lnSpc>
              <a:spcBef>
                <a:spcPts val="0"/>
              </a:spcBef>
              <a:spcAft>
                <a:spcPts val="1000"/>
              </a:spcAft>
            </a:pPr>
            <a:r>
              <a:rPr lang="en-US" sz="2400" dirty="0"/>
              <a:t> </a:t>
            </a:r>
          </a:p>
        </p:txBody>
      </p:sp>
      <p:sp>
        <p:nvSpPr>
          <p:cNvPr id="8" name="Rectangle 7">
            <a:extLst>
              <a:ext uri="{FF2B5EF4-FFF2-40B4-BE49-F238E27FC236}">
                <a16:creationId xmlns:a16="http://schemas.microsoft.com/office/drawing/2014/main" id="{27404559-7BCB-1196-C032-411A173311A5}"/>
              </a:ext>
            </a:extLst>
          </p:cNvPr>
          <p:cNvSpPr/>
          <p:nvPr/>
        </p:nvSpPr>
        <p:spPr>
          <a:xfrm>
            <a:off x="591671" y="2034988"/>
            <a:ext cx="6212541" cy="46347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D4EDD7A-505D-13C3-EB78-C79A9993F529}"/>
              </a:ext>
            </a:extLst>
          </p:cNvPr>
          <p:cNvSpPr txBox="1"/>
          <p:nvPr/>
        </p:nvSpPr>
        <p:spPr>
          <a:xfrm>
            <a:off x="708212" y="2316163"/>
            <a:ext cx="6096000" cy="4346639"/>
          </a:xfrm>
          <a:prstGeom prst="rect">
            <a:avLst/>
          </a:prstGeom>
          <a:noFill/>
        </p:spPr>
        <p:txBody>
          <a:bodyPr wrap="square">
            <a:spAutoFit/>
          </a:bodyPr>
          <a:lstStyle/>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&lt;style&gt;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img[name$='flower']</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border:5px solid blue;</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&lt;/style&gt;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&lt;img src="lily.jpg" name="</a:t>
            </a:r>
            <a:r>
              <a:rPr lang="en-US" sz="1800" b="1" dirty="0" err="1">
                <a:solidFill>
                  <a:schemeClr val="bg1"/>
                </a:solidFill>
                <a:effectLst/>
                <a:latin typeface="Calibri" panose="020F0502020204030204" pitchFamily="34" charset="0"/>
                <a:ea typeface="Calibri" panose="020F0502020204030204" pitchFamily="34" charset="0"/>
                <a:cs typeface="Mangal" panose="00000400000000000000" pitchFamily="2"/>
              </a:rPr>
              <a:t>lili</a:t>
            </a: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 flower" /&gt;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&lt;br&gt;&lt;br&gt;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&lt;img src="rose.jpg" name="rose flower beautiful"/&gt;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rPr>
              <a:t> </a:t>
            </a:r>
          </a:p>
        </p:txBody>
      </p:sp>
    </p:spTree>
    <p:extLst>
      <p:ext uri="{BB962C8B-B14F-4D97-AF65-F5344CB8AC3E}">
        <p14:creationId xmlns:p14="http://schemas.microsoft.com/office/powerpoint/2010/main" val="3107074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F64FF81C-918B-7786-E728-B96DC20FE0CD}"/>
              </a:ext>
            </a:extLst>
          </p:cNvPr>
          <p:cNvSpPr txBox="1"/>
          <p:nvPr/>
        </p:nvSpPr>
        <p:spPr>
          <a:xfrm>
            <a:off x="154641" y="1141773"/>
            <a:ext cx="11349318" cy="916854"/>
          </a:xfrm>
          <a:prstGeom prst="rect">
            <a:avLst/>
          </a:prstGeom>
          <a:noFill/>
        </p:spPr>
        <p:txBody>
          <a:bodyPr wrap="square">
            <a:spAutoFit/>
          </a:bodyPr>
          <a:lstStyle/>
          <a:p>
            <a:pPr marL="228600" marR="0" algn="just">
              <a:lnSpc>
                <a:spcPct val="115000"/>
              </a:lnSpc>
              <a:spcBef>
                <a:spcPts val="0"/>
              </a:spcBef>
              <a:spcAft>
                <a:spcPts val="1000"/>
              </a:spcAft>
            </a:pPr>
            <a:r>
              <a:rPr lang="en-US" sz="2400" b="1" dirty="0">
                <a:solidFill>
                  <a:srgbClr val="0070C0"/>
                </a:solidFill>
              </a:rPr>
              <a:t>7. A[attr~=val] :- </a:t>
            </a:r>
            <a:r>
              <a:rPr lang="en-US" sz="2400" dirty="0"/>
              <a:t>In this type of selector, the value of the attribute taken must have a space before and after it.</a:t>
            </a:r>
          </a:p>
        </p:txBody>
      </p:sp>
      <p:sp>
        <p:nvSpPr>
          <p:cNvPr id="8" name="Rectangle 7">
            <a:extLst>
              <a:ext uri="{FF2B5EF4-FFF2-40B4-BE49-F238E27FC236}">
                <a16:creationId xmlns:a16="http://schemas.microsoft.com/office/drawing/2014/main" id="{B8A57ABE-A473-DD5C-74B2-A0FB767B96AC}"/>
              </a:ext>
            </a:extLst>
          </p:cNvPr>
          <p:cNvSpPr/>
          <p:nvPr/>
        </p:nvSpPr>
        <p:spPr>
          <a:xfrm>
            <a:off x="573741" y="2316163"/>
            <a:ext cx="6338047" cy="4254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CCC11E8-601D-12BF-BAF2-514ABDFF86B5}"/>
              </a:ext>
            </a:extLst>
          </p:cNvPr>
          <p:cNvSpPr txBox="1"/>
          <p:nvPr/>
        </p:nvSpPr>
        <p:spPr>
          <a:xfrm>
            <a:off x="968189" y="2605474"/>
            <a:ext cx="6096000" cy="3519681"/>
          </a:xfrm>
          <a:prstGeom prst="rect">
            <a:avLst/>
          </a:prstGeom>
          <a:noFill/>
        </p:spPr>
        <p:txBody>
          <a:bodyPr wrap="square">
            <a:spAutoFit/>
          </a:bodyPr>
          <a:lstStyle/>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&lt;style&gt;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img[name~='flower']</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border:5px solid blue;</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&lt;/style&gt;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&lt;img src="lily.jpg" name="</a:t>
            </a:r>
            <a:r>
              <a:rPr lang="en-US" sz="1800" b="1" dirty="0" err="1">
                <a:solidFill>
                  <a:schemeClr val="bg1"/>
                </a:solidFill>
                <a:effectLst/>
                <a:latin typeface="Calibri" panose="020F0502020204030204" pitchFamily="34" charset="0"/>
                <a:ea typeface="Calibri" panose="020F0502020204030204" pitchFamily="34" charset="0"/>
                <a:cs typeface="Mangal" panose="00000400000000000000" pitchFamily="2"/>
              </a:rPr>
              <a:t>lili</a:t>
            </a: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 flower"/&gt;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&lt;img src="rose.jpg" name="</a:t>
            </a:r>
            <a:r>
              <a:rPr lang="en-US" sz="1800" b="1" dirty="0" err="1">
                <a:solidFill>
                  <a:schemeClr val="bg1"/>
                </a:solidFill>
                <a:effectLst/>
                <a:latin typeface="Calibri" panose="020F0502020204030204" pitchFamily="34" charset="0"/>
                <a:ea typeface="Calibri" panose="020F0502020204030204" pitchFamily="34" charset="0"/>
                <a:cs typeface="Mangal" panose="00000400000000000000" pitchFamily="2"/>
              </a:rPr>
              <a:t>roseflower</a:t>
            </a:r>
            <a:r>
              <a:rPr lang="en-US" sz="1800" b="1" dirty="0">
                <a:solidFill>
                  <a:schemeClr val="bg1"/>
                </a:solidFill>
                <a:effectLst/>
                <a:latin typeface="Calibri" panose="020F0502020204030204" pitchFamily="34" charset="0"/>
                <a:ea typeface="Calibri" panose="020F0502020204030204" pitchFamily="34" charset="0"/>
                <a:cs typeface="Mangal" panose="00000400000000000000" pitchFamily="2"/>
              </a:rPr>
              <a:t> beautiful" /&gt;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39524472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C95EFA5C-C6CD-C349-9A23-2A18935A4A3B}"/>
              </a:ext>
            </a:extLst>
          </p:cNvPr>
          <p:cNvSpPr txBox="1"/>
          <p:nvPr/>
        </p:nvSpPr>
        <p:spPr>
          <a:xfrm>
            <a:off x="475129" y="855844"/>
            <a:ext cx="11349318" cy="4841005"/>
          </a:xfrm>
          <a:prstGeom prst="rect">
            <a:avLst/>
          </a:prstGeom>
          <a:noFill/>
        </p:spPr>
        <p:txBody>
          <a:bodyPr wrap="square">
            <a:spAutoFit/>
          </a:bodyPr>
          <a:lstStyle/>
          <a:p>
            <a:pPr marL="0" marR="0" algn="ctr">
              <a:lnSpc>
                <a:spcPct val="115000"/>
              </a:lnSpc>
              <a:spcBef>
                <a:spcPts val="0"/>
              </a:spcBef>
              <a:spcAft>
                <a:spcPts val="1000"/>
              </a:spcAft>
            </a:pPr>
            <a:r>
              <a:rPr lang="en-US" sz="2800" b="1" dirty="0">
                <a:solidFill>
                  <a:srgbClr val="FF0000"/>
                </a:solidFill>
              </a:rPr>
              <a:t>PSEUDO CLASS IN CSS</a:t>
            </a:r>
          </a:p>
          <a:p>
            <a:pPr marL="0" marR="0" algn="just">
              <a:lnSpc>
                <a:spcPct val="115000"/>
              </a:lnSpc>
              <a:spcBef>
                <a:spcPts val="0"/>
              </a:spcBef>
              <a:spcAft>
                <a:spcPts val="1000"/>
              </a:spcAft>
            </a:pPr>
            <a:r>
              <a:rPr lang="en-US" sz="2800" b="1" dirty="0">
                <a:solidFill>
                  <a:srgbClr val="0070C0"/>
                </a:solidFill>
              </a:rPr>
              <a:t>Introduction to CSS Pseudo Classes :- </a:t>
            </a:r>
          </a:p>
          <a:p>
            <a:pPr marL="0" marR="0" algn="just">
              <a:lnSpc>
                <a:spcPct val="115000"/>
              </a:lnSpc>
              <a:spcBef>
                <a:spcPts val="0"/>
              </a:spcBef>
              <a:spcAft>
                <a:spcPts val="1000"/>
              </a:spcAft>
            </a:pPr>
            <a:r>
              <a:rPr lang="en-US" sz="2400" dirty="0"/>
              <a:t>CSS pseudo classes are used to design special states of elements.</a:t>
            </a:r>
          </a:p>
          <a:p>
            <a:pPr marL="0" marR="0" algn="just">
              <a:lnSpc>
                <a:spcPct val="115000"/>
              </a:lnSpc>
              <a:spcBef>
                <a:spcPts val="0"/>
              </a:spcBef>
              <a:spcAft>
                <a:spcPts val="1000"/>
              </a:spcAft>
            </a:pPr>
            <a:r>
              <a:rPr lang="en-US" sz="2400" dirty="0"/>
              <a:t>But sometimes there are some conditions and states about which there is no information in the document tree. Pseudo classes are used to target these conditions and states.</a:t>
            </a:r>
            <a:br>
              <a:rPr lang="en-US" sz="2400" dirty="0"/>
            </a:br>
            <a:br>
              <a:rPr lang="en-US" sz="2400" dirty="0"/>
            </a:br>
            <a:r>
              <a:rPr lang="en-US" sz="2400" dirty="0"/>
              <a:t>For example, you want to change the color of a paragraph to red when the mouse is hovered over. But you cannot do this with any normal CSS selector because this is a special state which is generated by the user and there is no information related to it in the document tree.</a:t>
            </a:r>
          </a:p>
        </p:txBody>
      </p:sp>
    </p:spTree>
    <p:extLst>
      <p:ext uri="{BB962C8B-B14F-4D97-AF65-F5344CB8AC3E}">
        <p14:creationId xmlns:p14="http://schemas.microsoft.com/office/powerpoint/2010/main" val="2178472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pic>
        <p:nvPicPr>
          <p:cNvPr id="4" name="Picture 3">
            <a:extLst>
              <a:ext uri="{FF2B5EF4-FFF2-40B4-BE49-F238E27FC236}">
                <a16:creationId xmlns:a16="http://schemas.microsoft.com/office/drawing/2014/main" id="{7DBA3854-20DA-E8D4-F591-C5F4140629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8702" y="820270"/>
            <a:ext cx="7234595" cy="502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453FB1DA-A640-617C-E8F5-43A7513D81E9}"/>
              </a:ext>
            </a:extLst>
          </p:cNvPr>
          <p:cNvSpPr txBox="1"/>
          <p:nvPr/>
        </p:nvSpPr>
        <p:spPr>
          <a:xfrm>
            <a:off x="2303928" y="6037730"/>
            <a:ext cx="9027459" cy="492122"/>
          </a:xfrm>
          <a:prstGeom prst="rect">
            <a:avLst/>
          </a:prstGeom>
          <a:noFill/>
        </p:spPr>
        <p:txBody>
          <a:bodyPr wrap="square">
            <a:spAutoFit/>
          </a:bodyPr>
          <a:lstStyle/>
          <a:p>
            <a:pPr marL="0" marR="0" algn="just">
              <a:lnSpc>
                <a:spcPct val="115000"/>
              </a:lnSpc>
              <a:spcBef>
                <a:spcPts val="0"/>
              </a:spcBef>
              <a:spcAft>
                <a:spcPts val="1000"/>
              </a:spcAft>
            </a:pPr>
            <a:r>
              <a:rPr lang="en-US" sz="2400" b="1" dirty="0">
                <a:ln>
                  <a:noFill/>
                </a:ln>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Note :- </a:t>
            </a: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Pseudo classes always start with colon (:)</a:t>
            </a:r>
            <a:endParaRPr lang="en-US" sz="1600" dirty="0">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2446955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Rectangle 5">
            <a:extLst>
              <a:ext uri="{FF2B5EF4-FFF2-40B4-BE49-F238E27FC236}">
                <a16:creationId xmlns:a16="http://schemas.microsoft.com/office/drawing/2014/main" id="{D92D0009-B279-6F45-3888-B602D8847DFD}"/>
              </a:ext>
            </a:extLst>
          </p:cNvPr>
          <p:cNvSpPr/>
          <p:nvPr/>
        </p:nvSpPr>
        <p:spPr>
          <a:xfrm>
            <a:off x="717177" y="969539"/>
            <a:ext cx="4625788" cy="33259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DD368FC-198B-7449-AFE3-9DE3310A22E4}"/>
              </a:ext>
            </a:extLst>
          </p:cNvPr>
          <p:cNvSpPr txBox="1"/>
          <p:nvPr/>
        </p:nvSpPr>
        <p:spPr>
          <a:xfrm>
            <a:off x="878542" y="1535916"/>
            <a:ext cx="6096000" cy="2214709"/>
          </a:xfrm>
          <a:prstGeom prst="rect">
            <a:avLst/>
          </a:prstGeom>
          <a:noFill/>
        </p:spPr>
        <p:txBody>
          <a:bodyPr wrap="square">
            <a:spAutoFit/>
          </a:bodyPr>
          <a:lstStyle/>
          <a:p>
            <a:pPr marL="0" marR="0">
              <a:lnSpc>
                <a:spcPct val="115000"/>
              </a:lnSpc>
              <a:spcBef>
                <a:spcPts val="0"/>
              </a:spcBef>
              <a:spcAft>
                <a:spcPts val="1000"/>
              </a:spcAft>
            </a:pPr>
            <a:r>
              <a:rPr lang="en-US" sz="20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Syntax of CSS Pseudo Classes :-</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dirty="0" err="1">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selector:pseudo-class</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r>
              <a:rPr lang="en-US" sz="1800" dirty="0" err="1">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property-name:value</a:t>
            </a:r>
            <a:r>
              <a:rPr lang="en-US" sz="1800"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a:t>
            </a:r>
            <a:endParaRPr lang="en-US" sz="1400" dirty="0">
              <a:solidFill>
                <a:schemeClr val="bg1"/>
              </a:solidFill>
              <a:effectLst/>
              <a:latin typeface="Calibri" panose="020F0502020204030204" pitchFamily="34" charset="0"/>
              <a:ea typeface="Calibri" panose="020F0502020204030204" pitchFamily="34" charset="0"/>
              <a:cs typeface="Mangal" panose="00000400000000000000" pitchFamily="2"/>
            </a:endParaRPr>
          </a:p>
        </p:txBody>
      </p:sp>
      <p:sp>
        <p:nvSpPr>
          <p:cNvPr id="11" name="TextBox 10">
            <a:extLst>
              <a:ext uri="{FF2B5EF4-FFF2-40B4-BE49-F238E27FC236}">
                <a16:creationId xmlns:a16="http://schemas.microsoft.com/office/drawing/2014/main" id="{F7B45042-B8D1-21EC-971A-1C23D5DBDE83}"/>
              </a:ext>
            </a:extLst>
          </p:cNvPr>
          <p:cNvSpPr txBox="1"/>
          <p:nvPr/>
        </p:nvSpPr>
        <p:spPr>
          <a:xfrm>
            <a:off x="89646" y="4499185"/>
            <a:ext cx="8005483" cy="492122"/>
          </a:xfrm>
          <a:prstGeom prst="rect">
            <a:avLst/>
          </a:prstGeom>
          <a:noFill/>
        </p:spPr>
        <p:txBody>
          <a:bodyPr wrap="square">
            <a:spAutoFit/>
          </a:bodyPr>
          <a:lstStyle/>
          <a:p>
            <a:pPr marL="0" marR="0" algn="ctr">
              <a:lnSpc>
                <a:spcPct val="115000"/>
              </a:lnSpc>
              <a:spcBef>
                <a:spcPts val="0"/>
              </a:spcBef>
              <a:spcAft>
                <a:spcPts val="1000"/>
              </a:spcAft>
            </a:pPr>
            <a:r>
              <a:rPr lang="en-US" sz="2400" b="1"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*Now let us understand all the selectors one by one *</a:t>
            </a:r>
            <a:endParaRPr lang="en-US" sz="1600" b="1" dirty="0">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31096572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6102B487-1971-B25D-F0D4-DCD96C64B745}"/>
              </a:ext>
            </a:extLst>
          </p:cNvPr>
          <p:cNvSpPr txBox="1"/>
          <p:nvPr/>
        </p:nvSpPr>
        <p:spPr>
          <a:xfrm>
            <a:off x="313765" y="1122363"/>
            <a:ext cx="11376211" cy="4827668"/>
          </a:xfrm>
          <a:prstGeom prst="rect">
            <a:avLst/>
          </a:prstGeom>
          <a:noFill/>
        </p:spPr>
        <p:txBody>
          <a:bodyPr wrap="square">
            <a:spAutoFit/>
          </a:bodyPr>
          <a:lstStyle/>
          <a:p>
            <a:pPr marL="0" marR="0" algn="just">
              <a:lnSpc>
                <a:spcPct val="115000"/>
              </a:lnSpc>
              <a:spcBef>
                <a:spcPts val="0"/>
              </a:spcBef>
              <a:spcAft>
                <a:spcPts val="1000"/>
              </a:spcAft>
            </a:pPr>
            <a:r>
              <a:rPr lang="en-US" sz="2400" b="1" dirty="0">
                <a:solidFill>
                  <a:srgbClr val="0070C0"/>
                </a:solidFill>
              </a:rPr>
              <a:t>:First-child :- </a:t>
            </a:r>
            <a:r>
              <a:rPr lang="en-US" sz="2400" dirty="0"/>
              <a:t>It selects those elements which are the first child of the parent.</a:t>
            </a:r>
          </a:p>
          <a:p>
            <a:pPr marL="0" marR="0" algn="just">
              <a:lnSpc>
                <a:spcPct val="115000"/>
              </a:lnSpc>
              <a:spcBef>
                <a:spcPts val="0"/>
              </a:spcBef>
              <a:spcAft>
                <a:spcPts val="1000"/>
              </a:spcAft>
            </a:pPr>
            <a:r>
              <a:rPr lang="en-US" sz="2400" dirty="0"/>
              <a:t>In this pseudo class, the element which you are using as selector should be the first child of the parent element.</a:t>
            </a:r>
          </a:p>
          <a:p>
            <a:pPr marL="0" marR="0" algn="just">
              <a:lnSpc>
                <a:spcPct val="115000"/>
              </a:lnSpc>
              <a:spcBef>
                <a:spcPts val="0"/>
              </a:spcBef>
              <a:spcAft>
                <a:spcPts val="1000"/>
              </a:spcAft>
            </a:pPr>
            <a:r>
              <a:rPr lang="en-US" sz="2400" dirty="0"/>
              <a:t>If the define element comes second position then this selector can not select that element. Meaning if another type of element comes before the define element then it will not work.</a:t>
            </a:r>
          </a:p>
          <a:p>
            <a:pPr marL="0" marR="0" algn="just">
              <a:lnSpc>
                <a:spcPct val="115000"/>
              </a:lnSpc>
              <a:spcBef>
                <a:spcPts val="0"/>
              </a:spcBef>
              <a:spcAft>
                <a:spcPts val="1000"/>
              </a:spcAft>
            </a:pPr>
            <a:r>
              <a:rPr lang="en-US" sz="2400" b="1" dirty="0">
                <a:solidFill>
                  <a:srgbClr val="0070C0"/>
                </a:solidFill>
              </a:rPr>
              <a:t>:First-of-type :- </a:t>
            </a:r>
            <a:r>
              <a:rPr lang="en-US" sz="2400" dirty="0"/>
              <a:t>first-of-type pseudo class, you can select that tag which is written for the first time anywhere in the HTML document, or which is written for the first time inside any parent element.</a:t>
            </a:r>
          </a:p>
          <a:p>
            <a:pPr marL="0" marR="0" algn="just">
              <a:lnSpc>
                <a:spcPct val="115000"/>
              </a:lnSpc>
              <a:spcBef>
                <a:spcPts val="0"/>
              </a:spcBef>
              <a:spcAft>
                <a:spcPts val="1000"/>
              </a:spcAft>
            </a:pPr>
            <a:r>
              <a:rPr lang="en-US" sz="2400" dirty="0"/>
              <a:t>Meaning, if any other type of element comes before the defined element, it will still work.</a:t>
            </a:r>
          </a:p>
        </p:txBody>
      </p:sp>
    </p:spTree>
    <p:extLst>
      <p:ext uri="{BB962C8B-B14F-4D97-AF65-F5344CB8AC3E}">
        <p14:creationId xmlns:p14="http://schemas.microsoft.com/office/powerpoint/2010/main" val="36897881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9" name="TextBox 8">
            <a:extLst>
              <a:ext uri="{FF2B5EF4-FFF2-40B4-BE49-F238E27FC236}">
                <a16:creationId xmlns:a16="http://schemas.microsoft.com/office/drawing/2014/main" id="{0E630C43-9B7E-9DF9-977B-8F97E858C176}"/>
              </a:ext>
            </a:extLst>
          </p:cNvPr>
          <p:cNvSpPr txBox="1"/>
          <p:nvPr/>
        </p:nvSpPr>
        <p:spPr>
          <a:xfrm>
            <a:off x="304798" y="1122363"/>
            <a:ext cx="11474823" cy="5252400"/>
          </a:xfrm>
          <a:prstGeom prst="rect">
            <a:avLst/>
          </a:prstGeom>
          <a:noFill/>
        </p:spPr>
        <p:txBody>
          <a:bodyPr wrap="square">
            <a:spAutoFit/>
          </a:bodyPr>
          <a:lstStyle/>
          <a:p>
            <a:pPr marL="0" marR="0" algn="just">
              <a:lnSpc>
                <a:spcPct val="115000"/>
              </a:lnSpc>
              <a:spcBef>
                <a:spcPts val="0"/>
              </a:spcBef>
              <a:spcAft>
                <a:spcPts val="1000"/>
              </a:spcAft>
            </a:pPr>
            <a:r>
              <a:rPr lang="en-US" sz="2400" b="1" dirty="0">
                <a:solidFill>
                  <a:srgbClr val="0070C0"/>
                </a:solidFill>
              </a:rPr>
              <a:t>:Last-child :- </a:t>
            </a:r>
            <a:r>
              <a:rPr lang="en-US" sz="2400" dirty="0"/>
              <a:t>If the last tag inside a parent element is to be selected, then the :last-child pseudo class is used.</a:t>
            </a:r>
          </a:p>
          <a:p>
            <a:pPr marL="0" marR="0" algn="just">
              <a:lnSpc>
                <a:spcPct val="115000"/>
              </a:lnSpc>
              <a:spcBef>
                <a:spcPts val="0"/>
              </a:spcBef>
              <a:spcAft>
                <a:spcPts val="1000"/>
              </a:spcAft>
            </a:pPr>
            <a:r>
              <a:rPr lang="en-US" sz="2400" dirty="0"/>
              <a:t>In this pseudo class, the element which you are using as selector should be the last child of the parent element.  If the define element comes second position then this selector can not select that element. Meaning if another type of element comes before the define element then it will not work.</a:t>
            </a:r>
          </a:p>
          <a:p>
            <a:pPr marL="0" marR="0">
              <a:lnSpc>
                <a:spcPct val="115000"/>
              </a:lnSpc>
              <a:spcBef>
                <a:spcPts val="0"/>
              </a:spcBef>
              <a:spcAft>
                <a:spcPts val="1000"/>
              </a:spcAft>
            </a:pPr>
            <a:r>
              <a:rPr lang="en-US" sz="2400" b="1" dirty="0">
                <a:solidFill>
                  <a:srgbClr val="0070C0"/>
                </a:solidFill>
              </a:rPr>
              <a:t>:Last-of-type :- </a:t>
            </a:r>
            <a:r>
              <a:rPr lang="en-US" sz="2400" dirty="0"/>
              <a:t>last-of-type pseudo class, you can select the tag which is written last anywhere in the HTML document, or which is written last inside any parent element.</a:t>
            </a:r>
            <a:br>
              <a:rPr lang="en-US" sz="2400" dirty="0"/>
            </a:br>
            <a:endParaRPr lang="en-US" sz="2400" dirty="0"/>
          </a:p>
          <a:p>
            <a:pPr marL="0" marR="0">
              <a:lnSpc>
                <a:spcPct val="115000"/>
              </a:lnSpc>
              <a:spcBef>
                <a:spcPts val="0"/>
              </a:spcBef>
              <a:spcAft>
                <a:spcPts val="1000"/>
              </a:spcAft>
            </a:pPr>
            <a:r>
              <a:rPr lang="en-US" sz="2400" dirty="0"/>
              <a:t>:Last-of-type pseudo class works the opposite of :first-of-type pseudo class.</a:t>
            </a:r>
          </a:p>
          <a:p>
            <a:pPr marL="0" marR="0">
              <a:lnSpc>
                <a:spcPct val="115000"/>
              </a:lnSpc>
              <a:spcBef>
                <a:spcPts val="0"/>
              </a:spcBef>
              <a:spcAft>
                <a:spcPts val="1000"/>
              </a:spcAft>
            </a:pPr>
            <a:r>
              <a:rPr lang="en-US" sz="2400" dirty="0"/>
              <a:t>Meaning, if any other type of element comes before the defined element, it will still work.</a:t>
            </a:r>
          </a:p>
        </p:txBody>
      </p:sp>
    </p:spTree>
    <p:extLst>
      <p:ext uri="{BB962C8B-B14F-4D97-AF65-F5344CB8AC3E}">
        <p14:creationId xmlns:p14="http://schemas.microsoft.com/office/powerpoint/2010/main" val="2379368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4BD0FDD2-96E9-5733-35DA-EC85436D7708}"/>
              </a:ext>
            </a:extLst>
          </p:cNvPr>
          <p:cNvSpPr txBox="1"/>
          <p:nvPr/>
        </p:nvSpPr>
        <p:spPr>
          <a:xfrm>
            <a:off x="228600" y="921935"/>
            <a:ext cx="11429999" cy="4059829"/>
          </a:xfrm>
          <a:prstGeom prst="rect">
            <a:avLst/>
          </a:prstGeom>
          <a:noFill/>
        </p:spPr>
        <p:txBody>
          <a:bodyPr wrap="square">
            <a:spAutoFit/>
          </a:bodyPr>
          <a:lstStyle/>
          <a:p>
            <a:pPr marL="0" marR="0">
              <a:lnSpc>
                <a:spcPct val="115000"/>
              </a:lnSpc>
              <a:spcBef>
                <a:spcPts val="0"/>
              </a:spcBef>
              <a:spcAft>
                <a:spcPts val="1000"/>
              </a:spcAft>
            </a:pPr>
            <a:r>
              <a:rPr lang="en-US" sz="3200" b="1" cap="all" dirty="0">
                <a:ln w="4496" cap="flat" cmpd="sng" algn="ctr">
                  <a:solidFill>
                    <a:srgbClr val="5C437A"/>
                  </a:solidFill>
                  <a:prstDash val="solid"/>
                  <a:round/>
                </a:ln>
                <a:solidFill>
                  <a:srgbClr val="FF0000"/>
                </a:solidFill>
                <a:effectLst>
                  <a:reflection blurRad="12700" stA="28000" endPos="45000" dist="1003" dir="5400000" sy="-100000" algn="bl"/>
                </a:effectLst>
                <a:latin typeface="Calibri" panose="020F0502020204030204" pitchFamily="34" charset="0"/>
                <a:ea typeface="Calibri" panose="020F0502020204030204" pitchFamily="34" charset="0"/>
                <a:cs typeface="Mangal" panose="00000400000000000000" pitchFamily="2"/>
              </a:rPr>
              <a:t>Flex Container Properties :-</a:t>
            </a:r>
            <a:endParaRPr lang="en-US" sz="3200" dirty="0">
              <a:solidFill>
                <a:srgbClr val="FF0000"/>
              </a:solidFill>
              <a:effectLst>
                <a:reflection blurRad="12700" stA="28000" endPos="45000" dist="1003" dir="5400000" sy="-100000" algn="bl"/>
              </a:effectLst>
              <a:latin typeface="Calibri" panose="020F0502020204030204" pitchFamily="34" charset="0"/>
              <a:ea typeface="Calibri" panose="020F0502020204030204" pitchFamily="34" charset="0"/>
              <a:cs typeface="Mangal" panose="00000400000000000000" pitchFamily="2"/>
            </a:endParaRPr>
          </a:p>
          <a:p>
            <a:pPr marL="342900" marR="0" lvl="0" indent="-342900">
              <a:lnSpc>
                <a:spcPct val="115000"/>
              </a:lnSpc>
              <a:spcBef>
                <a:spcPts val="0"/>
              </a:spcBef>
              <a:spcAft>
                <a:spcPts val="0"/>
              </a:spcAft>
              <a:buFont typeface="+mj-lt"/>
              <a:buAutoNum type="arabicPeriod"/>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Display  </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nSpc>
                <a:spcPct val="115000"/>
              </a:lnSpc>
              <a:spcBef>
                <a:spcPts val="0"/>
              </a:spcBef>
              <a:spcAft>
                <a:spcPts val="0"/>
              </a:spcAft>
              <a:buFont typeface="+mj-lt"/>
              <a:buAutoNum type="arabicPeriod"/>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Flex-direction</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nSpc>
                <a:spcPct val="115000"/>
              </a:lnSpc>
              <a:spcBef>
                <a:spcPts val="0"/>
              </a:spcBef>
              <a:spcAft>
                <a:spcPts val="0"/>
              </a:spcAft>
              <a:buFont typeface="+mj-lt"/>
              <a:buAutoNum type="arabicPeriod"/>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Flex-wrap</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nSpc>
                <a:spcPct val="115000"/>
              </a:lnSpc>
              <a:spcBef>
                <a:spcPts val="0"/>
              </a:spcBef>
              <a:spcAft>
                <a:spcPts val="0"/>
              </a:spcAft>
              <a:buFont typeface="+mj-lt"/>
              <a:buAutoNum type="arabicPeriod"/>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Flex-flow</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nSpc>
                <a:spcPct val="115000"/>
              </a:lnSpc>
              <a:spcBef>
                <a:spcPts val="0"/>
              </a:spcBef>
              <a:spcAft>
                <a:spcPts val="0"/>
              </a:spcAft>
              <a:buFont typeface="+mj-lt"/>
              <a:buAutoNum type="arabicPeriod"/>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Justify-content</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nSpc>
                <a:spcPct val="115000"/>
              </a:lnSpc>
              <a:spcBef>
                <a:spcPts val="0"/>
              </a:spcBef>
              <a:spcAft>
                <a:spcPts val="0"/>
              </a:spcAft>
              <a:buFont typeface="+mj-lt"/>
              <a:buAutoNum type="arabicPeriod"/>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Align-items</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nSpc>
                <a:spcPct val="115000"/>
              </a:lnSpc>
              <a:spcBef>
                <a:spcPts val="0"/>
              </a:spcBef>
              <a:spcAft>
                <a:spcPts val="0"/>
              </a:spcAft>
              <a:buFont typeface="+mj-lt"/>
              <a:buAutoNum type="arabicPeriod"/>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Align-content</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800" b="1" dirty="0">
                <a:ln>
                  <a:noFill/>
                </a:ln>
                <a:effectLst>
                  <a:outerShdw blurRad="50800" algn="tl">
                    <a:srgbClr val="000000"/>
                  </a:outerShdw>
                </a:effectLst>
                <a:latin typeface="Calibri" panose="020F0502020204030204" pitchFamily="34" charset="0"/>
                <a:ea typeface="Calibri" panose="020F0502020204030204" pitchFamily="34" charset="0"/>
                <a:cs typeface="Mangal" panose="00000400000000000000" pitchFamily="2"/>
              </a:rPr>
              <a:t> </a:t>
            </a:r>
            <a:endParaRPr lang="en-US" sz="1200" dirty="0">
              <a:effectLst/>
              <a:latin typeface="Calibri" panose="020F0502020204030204" pitchFamily="34" charset="0"/>
              <a:ea typeface="Calibri" panose="020F0502020204030204" pitchFamily="34" charset="0"/>
              <a:cs typeface="Mangal" panose="00000400000000000000" pitchFamily="2"/>
            </a:endParaRPr>
          </a:p>
        </p:txBody>
      </p:sp>
      <p:sp>
        <p:nvSpPr>
          <p:cNvPr id="9" name="TextBox 8">
            <a:extLst>
              <a:ext uri="{FF2B5EF4-FFF2-40B4-BE49-F238E27FC236}">
                <a16:creationId xmlns:a16="http://schemas.microsoft.com/office/drawing/2014/main" id="{A6D467CF-3297-AD8D-27D5-F93D5F670647}"/>
              </a:ext>
            </a:extLst>
          </p:cNvPr>
          <p:cNvSpPr txBox="1"/>
          <p:nvPr/>
        </p:nvSpPr>
        <p:spPr>
          <a:xfrm>
            <a:off x="228599" y="4817904"/>
            <a:ext cx="11429999" cy="916854"/>
          </a:xfrm>
          <a:prstGeom prst="rect">
            <a:avLst/>
          </a:prstGeom>
          <a:noFill/>
        </p:spPr>
        <p:txBody>
          <a:bodyPr wrap="square">
            <a:spAutoFit/>
          </a:bodyPr>
          <a:lstStyle/>
          <a:p>
            <a:pPr marL="0" marR="0" algn="just">
              <a:lnSpc>
                <a:spcPct val="115000"/>
              </a:lnSpc>
              <a:spcBef>
                <a:spcPts val="0"/>
              </a:spcBef>
              <a:spcAft>
                <a:spcPts val="0"/>
              </a:spcAft>
            </a:pPr>
            <a:r>
              <a:rPr lang="en-US" sz="2400" b="1" cap="all" dirty="0">
                <a:ln w="4496" cap="flat" cmpd="sng" algn="ctr">
                  <a:solidFill>
                    <a:srgbClr val="5C437A"/>
                  </a:solidFill>
                  <a:prstDash val="solid"/>
                  <a:round/>
                </a:ln>
                <a:effectLst>
                  <a:reflection blurRad="12700" stA="28000" endPos="45000" dist="1003" dir="5400000" sy="-100000" algn="bl"/>
                </a:effectLst>
                <a:latin typeface="Calibri" panose="020F0502020204030204" pitchFamily="34" charset="0"/>
                <a:ea typeface="Calibri" panose="020F0502020204030204" pitchFamily="34" charset="0"/>
                <a:cs typeface="Mangal" panose="00000400000000000000" pitchFamily="2"/>
              </a:rPr>
              <a:t>Display </a:t>
            </a:r>
            <a:r>
              <a:rPr lang="en-US" sz="2400" b="1" dirty="0">
                <a:ln>
                  <a:noFill/>
                </a:ln>
                <a:latin typeface="Calibri" panose="020F0502020204030204" pitchFamily="34" charset="0"/>
                <a:ea typeface="Calibri" panose="020F0502020204030204" pitchFamily="34" charset="0"/>
                <a:cs typeface="Mangal" panose="00000400000000000000" pitchFamily="2"/>
              </a:rPr>
              <a:t>:- </a:t>
            </a:r>
            <a:r>
              <a:rPr lang="en-US" sz="2400" dirty="0">
                <a:ln>
                  <a:noFill/>
                </a:ln>
                <a:latin typeface="Calibri" panose="020F0502020204030204" pitchFamily="34" charset="0"/>
                <a:ea typeface="Calibri" panose="020F0502020204030204" pitchFamily="34" charset="0"/>
                <a:cs typeface="Mangal" panose="00000400000000000000" pitchFamily="2"/>
              </a:rPr>
              <a:t>This is the first property. Any property of flexbox will not work without placing it in the parent container box. This indicates that all the items in this box will be in flex style. </a:t>
            </a:r>
            <a:endParaRPr lang="en-US" sz="1600" dirty="0">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21374249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1C0D61F7-46D0-D593-C968-6D354A1DC82C}"/>
              </a:ext>
            </a:extLst>
          </p:cNvPr>
          <p:cNvSpPr txBox="1"/>
          <p:nvPr/>
        </p:nvSpPr>
        <p:spPr>
          <a:xfrm>
            <a:off x="439270" y="1122363"/>
            <a:ext cx="11313459" cy="3593484"/>
          </a:xfrm>
          <a:prstGeom prst="rect">
            <a:avLst/>
          </a:prstGeom>
          <a:noFill/>
        </p:spPr>
        <p:txBody>
          <a:bodyPr wrap="square">
            <a:spAutoFit/>
          </a:bodyPr>
          <a:lstStyle/>
          <a:p>
            <a:pPr marL="0" marR="0" algn="just">
              <a:lnSpc>
                <a:spcPct val="115000"/>
              </a:lnSpc>
              <a:spcBef>
                <a:spcPts val="0"/>
              </a:spcBef>
              <a:spcAft>
                <a:spcPts val="1000"/>
              </a:spcAft>
            </a:pPr>
            <a:r>
              <a:rPr lang="en-US" sz="2400" b="1" dirty="0">
                <a:solidFill>
                  <a:srgbClr val="0070C0"/>
                </a:solidFill>
              </a:rPr>
              <a:t>nth-child( ) :- </a:t>
            </a:r>
            <a:r>
              <a:rPr lang="en-US" sz="2400" dirty="0"/>
              <a:t>To select a particular child of a parent element, the :nth-child pseudo class is used. For example, there are 5 paragraphs inside a div tag and you want to style the 3rd paragraph, then you can do it through nth-child(3).</a:t>
            </a:r>
            <a:br>
              <a:rPr lang="en-US" sz="2400" dirty="0"/>
            </a:br>
            <a:br>
              <a:rPr lang="en-US" sz="2400" dirty="0"/>
            </a:br>
            <a:r>
              <a:rPr lang="en-US" sz="2400" dirty="0"/>
              <a:t>Any child tag can be targeted with this pseudo class. For example, if you want all odd numbered or even numbered children inside the parent tag, then you can add nth-child pseudo class.</a:t>
            </a:r>
          </a:p>
          <a:p>
            <a:pPr marL="0" marR="0">
              <a:lnSpc>
                <a:spcPct val="115000"/>
              </a:lnSpc>
              <a:spcBef>
                <a:spcPts val="0"/>
              </a:spcBef>
              <a:spcAft>
                <a:spcPts val="0"/>
              </a:spcAft>
            </a:pPr>
            <a:r>
              <a:rPr lang="en-US" sz="2400" dirty="0"/>
              <a:t> </a:t>
            </a:r>
          </a:p>
        </p:txBody>
      </p:sp>
    </p:spTree>
    <p:extLst>
      <p:ext uri="{BB962C8B-B14F-4D97-AF65-F5344CB8AC3E}">
        <p14:creationId xmlns:p14="http://schemas.microsoft.com/office/powerpoint/2010/main" val="33313422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4" name="Rectangle 3">
            <a:extLst>
              <a:ext uri="{FF2B5EF4-FFF2-40B4-BE49-F238E27FC236}">
                <a16:creationId xmlns:a16="http://schemas.microsoft.com/office/drawing/2014/main" id="{7429C7DD-10EB-B83C-7623-67439F171759}"/>
              </a:ext>
            </a:extLst>
          </p:cNvPr>
          <p:cNvSpPr/>
          <p:nvPr/>
        </p:nvSpPr>
        <p:spPr>
          <a:xfrm>
            <a:off x="627529" y="862963"/>
            <a:ext cx="8355105" cy="5851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ADFB389-D17B-9B31-5EB6-E47EE3B76C66}"/>
              </a:ext>
            </a:extLst>
          </p:cNvPr>
          <p:cNvSpPr txBox="1"/>
          <p:nvPr/>
        </p:nvSpPr>
        <p:spPr>
          <a:xfrm>
            <a:off x="824753" y="889856"/>
            <a:ext cx="6096000" cy="5851602"/>
          </a:xfrm>
          <a:prstGeom prst="rect">
            <a:avLst/>
          </a:prstGeom>
          <a:noFill/>
        </p:spPr>
        <p:txBody>
          <a:bodyPr wrap="square">
            <a:spAutoFit/>
          </a:bodyPr>
          <a:lstStyle/>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We can also do it like this :- </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:nth-child(</a:t>
            </a:r>
            <a:r>
              <a:rPr lang="en-US" sz="1800" b="1" i="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2n) :-  </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Here 2n is :-</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2 * 0  =  0</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2 * 1  = 2  ( second child element)</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2 * 2  = 4 ( fourth child element)</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rPr>
              <a:t> </a:t>
            </a: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:nth-child(</a:t>
            </a:r>
            <a:r>
              <a:rPr lang="en-US" sz="1800" b="1" i="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3</a:t>
            </a: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n) :-  </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Here 3n is :-</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3 *0  = 0</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3* 1  = 3  ( Third child element)</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3* 2  = 6 ( Sixth child element)</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1000"/>
              </a:spcAft>
            </a:pPr>
            <a:r>
              <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rPr>
              <a:t> </a:t>
            </a: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:nth-child(</a:t>
            </a:r>
            <a:r>
              <a:rPr lang="en-US" sz="1800" b="1" i="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2n + 1) :-  </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Here 2n is :-</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2*0 + 1 =  1</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2* 1 +1 = 3  ( second child element)</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b="1" dirty="0">
                <a:ln>
                  <a:noFill/>
                </a:ln>
                <a:solidFill>
                  <a:schemeClr val="bg1"/>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2* 2 + 1= 5  ( fourth child element)</a:t>
            </a:r>
            <a:endParaRPr lang="en-US" sz="1200" dirty="0">
              <a:solidFill>
                <a:schemeClr val="bg1"/>
              </a:solidFill>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39892934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602F49DC-0087-D11C-D593-2FDEC7DE55B5}"/>
              </a:ext>
            </a:extLst>
          </p:cNvPr>
          <p:cNvSpPr txBox="1"/>
          <p:nvPr/>
        </p:nvSpPr>
        <p:spPr>
          <a:xfrm>
            <a:off x="228599" y="929407"/>
            <a:ext cx="11470341" cy="1341586"/>
          </a:xfrm>
          <a:prstGeom prst="rect">
            <a:avLst/>
          </a:prstGeom>
          <a:noFill/>
        </p:spPr>
        <p:txBody>
          <a:bodyPr wrap="square">
            <a:spAutoFit/>
          </a:bodyPr>
          <a:lstStyle/>
          <a:p>
            <a:pPr marL="0" marR="0" algn="just">
              <a:lnSpc>
                <a:spcPct val="115000"/>
              </a:lnSpc>
              <a:spcBef>
                <a:spcPts val="0"/>
              </a:spcBef>
              <a:spcAft>
                <a:spcPts val="1000"/>
              </a:spcAft>
            </a:pPr>
            <a:r>
              <a:rPr lang="en-US" sz="2400" b="1" dirty="0">
                <a:solidFill>
                  <a:srgbClr val="0070C0"/>
                </a:solidFill>
              </a:rPr>
              <a:t>:nth-last-child( ) :- </a:t>
            </a:r>
            <a:r>
              <a:rPr lang="en-US" sz="2400" dirty="0"/>
              <a:t>The :nth-last-child() pseudo class works the opposite of :nth-child(). It selects the child tag of the parent element by counting from the bottom. Meaning, the last tag of the parent element is the first tag for it and the last tag is the first tag for it.</a:t>
            </a:r>
          </a:p>
        </p:txBody>
      </p:sp>
      <p:sp>
        <p:nvSpPr>
          <p:cNvPr id="8" name="Rectangle 7">
            <a:extLst>
              <a:ext uri="{FF2B5EF4-FFF2-40B4-BE49-F238E27FC236}">
                <a16:creationId xmlns:a16="http://schemas.microsoft.com/office/drawing/2014/main" id="{89448EF9-259A-621B-A3E9-4057F3E36434}"/>
              </a:ext>
            </a:extLst>
          </p:cNvPr>
          <p:cNvSpPr/>
          <p:nvPr/>
        </p:nvSpPr>
        <p:spPr>
          <a:xfrm>
            <a:off x="340659" y="2375647"/>
            <a:ext cx="8005482" cy="43927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24E4DAA-CEFE-7BAD-256A-6B79607D8970}"/>
              </a:ext>
            </a:extLst>
          </p:cNvPr>
          <p:cNvSpPr txBox="1"/>
          <p:nvPr/>
        </p:nvSpPr>
        <p:spPr>
          <a:xfrm>
            <a:off x="493060" y="2463949"/>
            <a:ext cx="6096000" cy="4158959"/>
          </a:xfrm>
          <a:prstGeom prst="rect">
            <a:avLst/>
          </a:prstGeom>
          <a:noFill/>
        </p:spPr>
        <p:txBody>
          <a:bodyPr wrap="square">
            <a:spAutoFit/>
          </a:bodyPr>
          <a:lstStyle/>
          <a:p>
            <a:pPr marL="0" marR="0">
              <a:lnSpc>
                <a:spcPct val="115000"/>
              </a:lnSpc>
              <a:spcBef>
                <a:spcPts val="0"/>
              </a:spcBef>
              <a:spcAft>
                <a:spcPts val="0"/>
              </a:spcAft>
            </a:pPr>
            <a:r>
              <a:rPr lang="en-US" sz="1200" dirty="0">
                <a:solidFill>
                  <a:schemeClr val="bg1"/>
                </a:solidFill>
              </a:rPr>
              <a:t>We can also do it like this :- </a:t>
            </a:r>
          </a:p>
          <a:p>
            <a:pPr marL="0" marR="0">
              <a:lnSpc>
                <a:spcPct val="115000"/>
              </a:lnSpc>
              <a:spcBef>
                <a:spcPts val="0"/>
              </a:spcBef>
              <a:spcAft>
                <a:spcPts val="0"/>
              </a:spcAft>
            </a:pPr>
            <a:r>
              <a:rPr lang="en-US" sz="1200" dirty="0">
                <a:solidFill>
                  <a:schemeClr val="bg1"/>
                </a:solidFill>
              </a:rPr>
              <a:t>:nth-last-child( 2n) :-  </a:t>
            </a:r>
          </a:p>
          <a:p>
            <a:pPr marL="0" marR="0">
              <a:lnSpc>
                <a:spcPct val="115000"/>
              </a:lnSpc>
              <a:spcBef>
                <a:spcPts val="0"/>
              </a:spcBef>
              <a:spcAft>
                <a:spcPts val="0"/>
              </a:spcAft>
            </a:pPr>
            <a:r>
              <a:rPr lang="en-US" sz="1200" dirty="0">
                <a:solidFill>
                  <a:schemeClr val="bg1"/>
                </a:solidFill>
              </a:rPr>
              <a:t>Here 2n is :-</a:t>
            </a:r>
          </a:p>
          <a:p>
            <a:pPr marL="0" marR="0">
              <a:lnSpc>
                <a:spcPct val="115000"/>
              </a:lnSpc>
              <a:spcBef>
                <a:spcPts val="0"/>
              </a:spcBef>
              <a:spcAft>
                <a:spcPts val="0"/>
              </a:spcAft>
            </a:pPr>
            <a:r>
              <a:rPr lang="en-US" sz="1200" dirty="0">
                <a:solidFill>
                  <a:schemeClr val="bg1"/>
                </a:solidFill>
              </a:rPr>
              <a:t> 2*0 =  0</a:t>
            </a:r>
          </a:p>
          <a:p>
            <a:pPr marL="0" marR="0">
              <a:lnSpc>
                <a:spcPct val="115000"/>
              </a:lnSpc>
              <a:spcBef>
                <a:spcPts val="0"/>
              </a:spcBef>
              <a:spcAft>
                <a:spcPts val="0"/>
              </a:spcAft>
            </a:pPr>
            <a:r>
              <a:rPr lang="en-US" sz="1200" dirty="0">
                <a:solidFill>
                  <a:schemeClr val="bg1"/>
                </a:solidFill>
              </a:rPr>
              <a:t> 2* 1 = 2  ( second child element)</a:t>
            </a:r>
          </a:p>
          <a:p>
            <a:pPr marL="0" marR="0">
              <a:lnSpc>
                <a:spcPct val="115000"/>
              </a:lnSpc>
              <a:spcBef>
                <a:spcPts val="0"/>
              </a:spcBef>
              <a:spcAft>
                <a:spcPts val="0"/>
              </a:spcAft>
            </a:pPr>
            <a:r>
              <a:rPr lang="en-US" sz="1200" dirty="0">
                <a:solidFill>
                  <a:schemeClr val="bg1"/>
                </a:solidFill>
              </a:rPr>
              <a:t> 2* 2  = 4 ( fourth child element)</a:t>
            </a:r>
          </a:p>
          <a:p>
            <a:pPr marL="0" marR="0">
              <a:lnSpc>
                <a:spcPct val="115000"/>
              </a:lnSpc>
              <a:spcBef>
                <a:spcPts val="0"/>
              </a:spcBef>
              <a:spcAft>
                <a:spcPts val="1000"/>
              </a:spcAft>
            </a:pPr>
            <a:r>
              <a:rPr lang="en-US" sz="1200" dirty="0">
                <a:solidFill>
                  <a:schemeClr val="bg1"/>
                </a:solidFill>
              </a:rPr>
              <a:t> </a:t>
            </a:r>
          </a:p>
          <a:p>
            <a:pPr marL="0" marR="0">
              <a:lnSpc>
                <a:spcPct val="115000"/>
              </a:lnSpc>
              <a:spcBef>
                <a:spcPts val="0"/>
              </a:spcBef>
              <a:spcAft>
                <a:spcPts val="0"/>
              </a:spcAft>
            </a:pPr>
            <a:r>
              <a:rPr lang="en-US" sz="1200" dirty="0">
                <a:solidFill>
                  <a:schemeClr val="bg1"/>
                </a:solidFill>
              </a:rPr>
              <a:t>:nth-last-child( 3n) :-  </a:t>
            </a:r>
          </a:p>
          <a:p>
            <a:pPr marL="0" marR="0">
              <a:lnSpc>
                <a:spcPct val="115000"/>
              </a:lnSpc>
              <a:spcBef>
                <a:spcPts val="0"/>
              </a:spcBef>
              <a:spcAft>
                <a:spcPts val="0"/>
              </a:spcAft>
            </a:pPr>
            <a:r>
              <a:rPr lang="en-US" sz="1200" dirty="0">
                <a:solidFill>
                  <a:schemeClr val="bg1"/>
                </a:solidFill>
              </a:rPr>
              <a:t>Here 3n is :-</a:t>
            </a:r>
          </a:p>
          <a:p>
            <a:pPr marL="0" marR="0">
              <a:lnSpc>
                <a:spcPct val="115000"/>
              </a:lnSpc>
              <a:spcBef>
                <a:spcPts val="0"/>
              </a:spcBef>
              <a:spcAft>
                <a:spcPts val="0"/>
              </a:spcAft>
            </a:pPr>
            <a:r>
              <a:rPr lang="en-US" sz="1200" dirty="0">
                <a:solidFill>
                  <a:schemeClr val="bg1"/>
                </a:solidFill>
              </a:rPr>
              <a:t> 3 *0 = 0</a:t>
            </a:r>
          </a:p>
          <a:p>
            <a:pPr marL="0" marR="0">
              <a:lnSpc>
                <a:spcPct val="115000"/>
              </a:lnSpc>
              <a:spcBef>
                <a:spcPts val="0"/>
              </a:spcBef>
              <a:spcAft>
                <a:spcPts val="0"/>
              </a:spcAft>
            </a:pPr>
            <a:r>
              <a:rPr lang="en-US" sz="1200" dirty="0">
                <a:solidFill>
                  <a:schemeClr val="bg1"/>
                </a:solidFill>
              </a:rPr>
              <a:t> 3* 1 = 3  ( Third child element)</a:t>
            </a:r>
          </a:p>
          <a:p>
            <a:pPr marL="0" marR="0">
              <a:lnSpc>
                <a:spcPct val="115000"/>
              </a:lnSpc>
              <a:spcBef>
                <a:spcPts val="0"/>
              </a:spcBef>
              <a:spcAft>
                <a:spcPts val="0"/>
              </a:spcAft>
            </a:pPr>
            <a:r>
              <a:rPr lang="en-US" sz="1200" dirty="0">
                <a:solidFill>
                  <a:schemeClr val="bg1"/>
                </a:solidFill>
              </a:rPr>
              <a:t> 3* 2  = 6 ( Sixth child element)</a:t>
            </a:r>
          </a:p>
          <a:p>
            <a:pPr marL="0" marR="0">
              <a:lnSpc>
                <a:spcPct val="115000"/>
              </a:lnSpc>
              <a:spcBef>
                <a:spcPts val="0"/>
              </a:spcBef>
              <a:spcAft>
                <a:spcPts val="1000"/>
              </a:spcAft>
            </a:pPr>
            <a:r>
              <a:rPr lang="en-US" sz="1200" dirty="0">
                <a:solidFill>
                  <a:schemeClr val="bg1"/>
                </a:solidFill>
              </a:rPr>
              <a:t> </a:t>
            </a:r>
          </a:p>
          <a:p>
            <a:pPr marL="0" marR="0">
              <a:lnSpc>
                <a:spcPct val="115000"/>
              </a:lnSpc>
              <a:spcBef>
                <a:spcPts val="0"/>
              </a:spcBef>
              <a:spcAft>
                <a:spcPts val="0"/>
              </a:spcAft>
            </a:pPr>
            <a:r>
              <a:rPr lang="en-US" sz="1200" dirty="0">
                <a:solidFill>
                  <a:schemeClr val="bg1"/>
                </a:solidFill>
              </a:rPr>
              <a:t>:nth-child( 2n + 1) :-  </a:t>
            </a:r>
          </a:p>
          <a:p>
            <a:pPr marL="0" marR="0">
              <a:lnSpc>
                <a:spcPct val="115000"/>
              </a:lnSpc>
              <a:spcBef>
                <a:spcPts val="0"/>
              </a:spcBef>
              <a:spcAft>
                <a:spcPts val="0"/>
              </a:spcAft>
            </a:pPr>
            <a:r>
              <a:rPr lang="en-US" sz="1200" dirty="0">
                <a:solidFill>
                  <a:schemeClr val="bg1"/>
                </a:solidFill>
              </a:rPr>
              <a:t>Here 2n is :-</a:t>
            </a:r>
          </a:p>
          <a:p>
            <a:pPr marL="0" marR="0">
              <a:lnSpc>
                <a:spcPct val="115000"/>
              </a:lnSpc>
              <a:spcBef>
                <a:spcPts val="0"/>
              </a:spcBef>
              <a:spcAft>
                <a:spcPts val="0"/>
              </a:spcAft>
            </a:pPr>
            <a:r>
              <a:rPr lang="en-US" sz="1200" dirty="0">
                <a:solidFill>
                  <a:schemeClr val="bg1"/>
                </a:solidFill>
              </a:rPr>
              <a:t> 2*0 + 1 =  1</a:t>
            </a:r>
          </a:p>
          <a:p>
            <a:pPr marL="0" marR="0">
              <a:lnSpc>
                <a:spcPct val="115000"/>
              </a:lnSpc>
              <a:spcBef>
                <a:spcPts val="0"/>
              </a:spcBef>
              <a:spcAft>
                <a:spcPts val="0"/>
              </a:spcAft>
            </a:pPr>
            <a:r>
              <a:rPr lang="en-US" sz="1200" dirty="0">
                <a:solidFill>
                  <a:schemeClr val="bg1"/>
                </a:solidFill>
              </a:rPr>
              <a:t> 2* 1 +1 = 3  ( second child element)</a:t>
            </a:r>
          </a:p>
          <a:p>
            <a:pPr marL="0" marR="0">
              <a:lnSpc>
                <a:spcPct val="115000"/>
              </a:lnSpc>
              <a:spcBef>
                <a:spcPts val="0"/>
              </a:spcBef>
              <a:spcAft>
                <a:spcPts val="0"/>
              </a:spcAft>
            </a:pPr>
            <a:r>
              <a:rPr lang="en-US" sz="1200" dirty="0">
                <a:solidFill>
                  <a:schemeClr val="bg1"/>
                </a:solidFill>
              </a:rPr>
              <a:t> 2* 2 + 1= 5  ( fourth child element)</a:t>
            </a:r>
          </a:p>
        </p:txBody>
      </p:sp>
    </p:spTree>
    <p:extLst>
      <p:ext uri="{BB962C8B-B14F-4D97-AF65-F5344CB8AC3E}">
        <p14:creationId xmlns:p14="http://schemas.microsoft.com/office/powerpoint/2010/main" val="24707413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B6945893-7DE8-BF6A-416F-C660C00CC181}"/>
              </a:ext>
            </a:extLst>
          </p:cNvPr>
          <p:cNvSpPr txBox="1"/>
          <p:nvPr/>
        </p:nvSpPr>
        <p:spPr>
          <a:xfrm>
            <a:off x="313765" y="1166929"/>
            <a:ext cx="11573434" cy="1766317"/>
          </a:xfrm>
          <a:prstGeom prst="rect">
            <a:avLst/>
          </a:prstGeom>
          <a:noFill/>
        </p:spPr>
        <p:txBody>
          <a:bodyPr wrap="square">
            <a:spAutoFit/>
          </a:bodyPr>
          <a:lstStyle/>
          <a:p>
            <a:pPr marL="0" marR="0" algn="just">
              <a:lnSpc>
                <a:spcPct val="115000"/>
              </a:lnSpc>
              <a:spcBef>
                <a:spcPts val="0"/>
              </a:spcBef>
              <a:spcAft>
                <a:spcPts val="0"/>
              </a:spcAft>
            </a:pPr>
            <a:r>
              <a:rPr lang="en-US" sz="2400" b="1" dirty="0">
                <a:solidFill>
                  <a:srgbClr val="0070C0"/>
                </a:solidFill>
              </a:rPr>
              <a:t>:nth-of-type( ) :- </a:t>
            </a:r>
            <a:r>
              <a:rPr lang="en-US" sz="2400" dirty="0"/>
              <a:t>nth-of-type() pseudo class, we can select a tag with a particular number whether it is inside the parent element or in the HTML document.</a:t>
            </a:r>
          </a:p>
          <a:p>
            <a:pPr marL="0" marR="0" algn="just">
              <a:lnSpc>
                <a:spcPct val="115000"/>
              </a:lnSpc>
              <a:spcBef>
                <a:spcPts val="0"/>
              </a:spcBef>
              <a:spcAft>
                <a:spcPts val="0"/>
              </a:spcAft>
            </a:pPr>
            <a:r>
              <a:rPr lang="en-US" sz="2400" dirty="0"/>
              <a:t> </a:t>
            </a:r>
          </a:p>
          <a:p>
            <a:pPr marL="0" marR="0" algn="just">
              <a:lnSpc>
                <a:spcPct val="115000"/>
              </a:lnSpc>
              <a:spcBef>
                <a:spcPts val="0"/>
              </a:spcBef>
              <a:spcAft>
                <a:spcPts val="1000"/>
              </a:spcAft>
            </a:pPr>
            <a:r>
              <a:rPr lang="en-US" sz="2400" dirty="0"/>
              <a:t>Meaning, if any other type of element comes before the defined element, it will still work.</a:t>
            </a:r>
          </a:p>
        </p:txBody>
      </p:sp>
      <p:sp>
        <p:nvSpPr>
          <p:cNvPr id="9" name="TextBox 8">
            <a:extLst>
              <a:ext uri="{FF2B5EF4-FFF2-40B4-BE49-F238E27FC236}">
                <a16:creationId xmlns:a16="http://schemas.microsoft.com/office/drawing/2014/main" id="{7E5131A8-9392-63BD-370E-11FCA227C85F}"/>
              </a:ext>
            </a:extLst>
          </p:cNvPr>
          <p:cNvSpPr txBox="1"/>
          <p:nvPr/>
        </p:nvSpPr>
        <p:spPr>
          <a:xfrm>
            <a:off x="313764" y="3313412"/>
            <a:ext cx="11573435" cy="2934137"/>
          </a:xfrm>
          <a:prstGeom prst="rect">
            <a:avLst/>
          </a:prstGeom>
          <a:noFill/>
        </p:spPr>
        <p:txBody>
          <a:bodyPr wrap="square">
            <a:spAutoFit/>
          </a:bodyPr>
          <a:lstStyle/>
          <a:p>
            <a:pPr marL="0" marR="0">
              <a:spcBef>
                <a:spcPts val="0"/>
              </a:spcBef>
              <a:spcAft>
                <a:spcPts val="1000"/>
              </a:spcAft>
            </a:pPr>
            <a:r>
              <a:rPr lang="en-US" sz="2400" b="1" dirty="0">
                <a:solidFill>
                  <a:srgbClr val="0070C0"/>
                </a:solidFill>
              </a:rPr>
              <a:t>:nth-last-of-type( ) :- </a:t>
            </a:r>
          </a:p>
          <a:p>
            <a:pPr marL="0" marR="0" algn="just">
              <a:spcBef>
                <a:spcPts val="0"/>
              </a:spcBef>
              <a:spcAft>
                <a:spcPts val="1000"/>
              </a:spcAft>
            </a:pPr>
            <a:r>
              <a:rPr lang="en-US" sz="2400" dirty="0"/>
              <a:t>nth-last-of-type() pseudo class, we can select a tag with a particular number whether it is inside the parent element or in the HTML document. But it works in the opposite direction, meaning it selects in descending order.</a:t>
            </a:r>
            <a:br>
              <a:rPr lang="en-US" sz="2400" dirty="0"/>
            </a:br>
            <a:br>
              <a:rPr lang="en-US" sz="2400" dirty="0"/>
            </a:br>
            <a:r>
              <a:rPr lang="en-US" sz="2400" dirty="0"/>
              <a:t>The : nth-last-of-type() pseudo class works the opposite of :nth-of-type( ).</a:t>
            </a:r>
          </a:p>
          <a:p>
            <a:r>
              <a:rPr lang="en-US" sz="2400" dirty="0"/>
              <a:t>Meaning, if any other type of element comes before the defined element, it will still work.</a:t>
            </a:r>
          </a:p>
        </p:txBody>
      </p:sp>
    </p:spTree>
    <p:extLst>
      <p:ext uri="{BB962C8B-B14F-4D97-AF65-F5344CB8AC3E}">
        <p14:creationId xmlns:p14="http://schemas.microsoft.com/office/powerpoint/2010/main" val="186299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E6C7C870-E6F3-3FAD-81D5-CC716504E88F}"/>
              </a:ext>
            </a:extLst>
          </p:cNvPr>
          <p:cNvSpPr txBox="1"/>
          <p:nvPr/>
        </p:nvSpPr>
        <p:spPr>
          <a:xfrm>
            <a:off x="403412" y="1364409"/>
            <a:ext cx="11385176" cy="2447529"/>
          </a:xfrm>
          <a:prstGeom prst="rect">
            <a:avLst/>
          </a:prstGeom>
          <a:noFill/>
        </p:spPr>
        <p:txBody>
          <a:bodyPr wrap="square">
            <a:spAutoFit/>
          </a:bodyPr>
          <a:lstStyle/>
          <a:p>
            <a:pPr marL="0" marR="0" algn="just">
              <a:lnSpc>
                <a:spcPct val="115000"/>
              </a:lnSpc>
              <a:spcBef>
                <a:spcPts val="0"/>
              </a:spcBef>
              <a:spcAft>
                <a:spcPts val="1000"/>
              </a:spcAft>
            </a:pPr>
            <a:r>
              <a:rPr lang="en-US" sz="2400" b="1" dirty="0">
                <a:solidFill>
                  <a:srgbClr val="0070C0"/>
                </a:solidFill>
              </a:rPr>
              <a:t>:only-child :- </a:t>
            </a:r>
            <a:r>
              <a:rPr lang="en-US" sz="2400" dirty="0"/>
              <a:t>only-child pseudo class, you can select that tag which is written only once in a parent element.</a:t>
            </a:r>
          </a:p>
          <a:p>
            <a:pPr marL="0" marR="0" algn="just">
              <a:lnSpc>
                <a:spcPct val="115000"/>
              </a:lnSpc>
              <a:spcBef>
                <a:spcPts val="0"/>
              </a:spcBef>
              <a:spcAft>
                <a:spcPts val="1000"/>
              </a:spcAft>
            </a:pPr>
            <a:r>
              <a:rPr lang="en-US" sz="2400" b="1" dirty="0">
                <a:solidFill>
                  <a:srgbClr val="0070C0"/>
                </a:solidFill>
              </a:rPr>
              <a:t>:only-of-type :- </a:t>
            </a:r>
            <a:r>
              <a:rPr lang="en-US" sz="2400" dirty="0"/>
              <a:t>only-of-type pseudo class, you can select that tag which is written only once in a parent element or in an HTML document.</a:t>
            </a:r>
          </a:p>
          <a:p>
            <a:pPr marL="0" marR="0" algn="just">
              <a:lnSpc>
                <a:spcPct val="115000"/>
              </a:lnSpc>
              <a:spcBef>
                <a:spcPts val="0"/>
              </a:spcBef>
              <a:spcAft>
                <a:spcPts val="1000"/>
              </a:spcAft>
            </a:pPr>
            <a:r>
              <a:rPr lang="en-US" sz="2400" dirty="0"/>
              <a:t>Meaning, if any other type of element comes before the defined element, it will still work.</a:t>
            </a:r>
          </a:p>
        </p:txBody>
      </p:sp>
      <p:sp>
        <p:nvSpPr>
          <p:cNvPr id="9" name="TextBox 8">
            <a:extLst>
              <a:ext uri="{FF2B5EF4-FFF2-40B4-BE49-F238E27FC236}">
                <a16:creationId xmlns:a16="http://schemas.microsoft.com/office/drawing/2014/main" id="{E415592B-CCC9-112E-2A63-EC491207427B}"/>
              </a:ext>
            </a:extLst>
          </p:cNvPr>
          <p:cNvSpPr txBox="1"/>
          <p:nvPr/>
        </p:nvSpPr>
        <p:spPr>
          <a:xfrm>
            <a:off x="403412" y="3859954"/>
            <a:ext cx="11412069" cy="2872261"/>
          </a:xfrm>
          <a:prstGeom prst="rect">
            <a:avLst/>
          </a:prstGeom>
          <a:noFill/>
        </p:spPr>
        <p:txBody>
          <a:bodyPr wrap="square">
            <a:spAutoFit/>
          </a:bodyPr>
          <a:lstStyle/>
          <a:p>
            <a:pPr marL="0" marR="0" algn="just">
              <a:lnSpc>
                <a:spcPct val="115000"/>
              </a:lnSpc>
              <a:spcBef>
                <a:spcPts val="0"/>
              </a:spcBef>
              <a:spcAft>
                <a:spcPts val="1000"/>
              </a:spcAft>
            </a:pPr>
            <a:r>
              <a:rPr lang="en-US" sz="2400" b="1" dirty="0">
                <a:solidFill>
                  <a:srgbClr val="0070C0"/>
                </a:solidFill>
              </a:rPr>
              <a:t>:empty :- </a:t>
            </a:r>
            <a:r>
              <a:rPr lang="en-US" sz="2400" dirty="0"/>
              <a:t>If any html element is empty in html document. If there is no content and no  space inside that HTML tag, then :empty pseudo class is used to select such element.</a:t>
            </a:r>
          </a:p>
          <a:p>
            <a:pPr marL="0" marR="0" algn="just">
              <a:lnSpc>
                <a:spcPct val="115000"/>
              </a:lnSpc>
              <a:spcBef>
                <a:spcPts val="0"/>
              </a:spcBef>
              <a:spcAft>
                <a:spcPts val="1000"/>
              </a:spcAft>
            </a:pPr>
            <a:r>
              <a:rPr lang="en-US" sz="2400" b="1" dirty="0">
                <a:solidFill>
                  <a:srgbClr val="0070C0"/>
                </a:solidFill>
              </a:rPr>
              <a:t>:not( ) :- </a:t>
            </a:r>
            <a:r>
              <a:rPr lang="en-US" sz="2400" dirty="0"/>
              <a:t>If CSS is to be applied on everything except a tag in an HTML document, then :not() pseudo class is used. This selector is used to exclude </a:t>
            </a:r>
            <a:r>
              <a:rPr lang="en-US" sz="2400" dirty="0" err="1"/>
              <a:t>css</a:t>
            </a:r>
            <a:r>
              <a:rPr lang="en-US" sz="2400" dirty="0"/>
              <a:t> in a tag.</a:t>
            </a:r>
          </a:p>
          <a:p>
            <a:pPr marL="0" marR="0" algn="just">
              <a:lnSpc>
                <a:spcPct val="115000"/>
              </a:lnSpc>
              <a:spcBef>
                <a:spcPts val="0"/>
              </a:spcBef>
              <a:spcAft>
                <a:spcPts val="1000"/>
              </a:spcAft>
            </a:pPr>
            <a:r>
              <a:rPr lang="en-US" sz="2400" dirty="0"/>
              <a:t>For example, we want to apply property to those elements which do not have any particular class.</a:t>
            </a:r>
          </a:p>
        </p:txBody>
      </p:sp>
    </p:spTree>
    <p:extLst>
      <p:ext uri="{BB962C8B-B14F-4D97-AF65-F5344CB8AC3E}">
        <p14:creationId xmlns:p14="http://schemas.microsoft.com/office/powerpoint/2010/main" val="25796237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635D231A-6CAA-B374-EF15-B45204C9EF55}"/>
              </a:ext>
            </a:extLst>
          </p:cNvPr>
          <p:cNvSpPr txBox="1"/>
          <p:nvPr/>
        </p:nvSpPr>
        <p:spPr>
          <a:xfrm>
            <a:off x="416859" y="922708"/>
            <a:ext cx="11358282" cy="1965346"/>
          </a:xfrm>
          <a:prstGeom prst="rect">
            <a:avLst/>
          </a:prstGeom>
          <a:noFill/>
        </p:spPr>
        <p:txBody>
          <a:bodyPr wrap="square">
            <a:spAutoFit/>
          </a:bodyPr>
          <a:lstStyle/>
          <a:p>
            <a:pPr marL="0" marR="0" algn="ctr">
              <a:lnSpc>
                <a:spcPct val="115000"/>
              </a:lnSpc>
              <a:spcBef>
                <a:spcPts val="0"/>
              </a:spcBef>
              <a:spcAft>
                <a:spcPts val="1000"/>
              </a:spcAft>
            </a:pPr>
            <a:r>
              <a:rPr lang="en-US" sz="2400" b="1" dirty="0">
                <a:solidFill>
                  <a:srgbClr val="FF0000"/>
                </a:solidFill>
              </a:rPr>
              <a:t>WHAT IS UI ELEMENT PSEUDO CLASS SELECTOR</a:t>
            </a:r>
          </a:p>
          <a:p>
            <a:pPr marL="0" marR="0" algn="just">
              <a:lnSpc>
                <a:spcPct val="115000"/>
              </a:lnSpc>
              <a:spcBef>
                <a:spcPts val="0"/>
              </a:spcBef>
              <a:spcAft>
                <a:spcPts val="1000"/>
              </a:spcAft>
            </a:pPr>
            <a:r>
              <a:rPr lang="en-US" sz="2400" dirty="0"/>
              <a:t>There are some selectors in pseudo class selectors, which are used for the tags of the form. Which is called ui element pseudo class selector or form element pseudo class selector.</a:t>
            </a:r>
          </a:p>
        </p:txBody>
      </p:sp>
      <p:sp>
        <p:nvSpPr>
          <p:cNvPr id="9" name="TextBox 8">
            <a:extLst>
              <a:ext uri="{FF2B5EF4-FFF2-40B4-BE49-F238E27FC236}">
                <a16:creationId xmlns:a16="http://schemas.microsoft.com/office/drawing/2014/main" id="{6ACCBB13-8B25-C7D6-3B92-EB79BD9FEF8D}"/>
              </a:ext>
            </a:extLst>
          </p:cNvPr>
          <p:cNvSpPr txBox="1"/>
          <p:nvPr/>
        </p:nvSpPr>
        <p:spPr>
          <a:xfrm>
            <a:off x="416859" y="2888054"/>
            <a:ext cx="11358282" cy="1469826"/>
          </a:xfrm>
          <a:prstGeom prst="rect">
            <a:avLst/>
          </a:prstGeom>
          <a:noFill/>
        </p:spPr>
        <p:txBody>
          <a:bodyPr wrap="square">
            <a:spAutoFit/>
          </a:bodyPr>
          <a:lstStyle/>
          <a:p>
            <a:pPr marL="0" marR="0">
              <a:lnSpc>
                <a:spcPct val="115000"/>
              </a:lnSpc>
              <a:spcBef>
                <a:spcPts val="0"/>
              </a:spcBef>
              <a:spcAft>
                <a:spcPts val="1000"/>
              </a:spcAft>
            </a:pPr>
            <a:r>
              <a:rPr lang="en-US" sz="2400" dirty="0"/>
              <a:t>ui element pseudo class selectors list :-</a:t>
            </a:r>
          </a:p>
          <a:p>
            <a:pPr marL="0" marR="0">
              <a:lnSpc>
                <a:spcPct val="115000"/>
              </a:lnSpc>
              <a:spcBef>
                <a:spcPts val="0"/>
              </a:spcBef>
              <a:spcAft>
                <a:spcPts val="1000"/>
              </a:spcAft>
            </a:pPr>
            <a:r>
              <a:rPr lang="en-US" sz="2400" dirty="0"/>
              <a:t>Many types of ui selectors have been defined to select different conditions of form elements and give them style, which you will be able to know from the list below.</a:t>
            </a:r>
          </a:p>
        </p:txBody>
      </p:sp>
      <p:sp>
        <p:nvSpPr>
          <p:cNvPr id="11" name="TextBox 10">
            <a:extLst>
              <a:ext uri="{FF2B5EF4-FFF2-40B4-BE49-F238E27FC236}">
                <a16:creationId xmlns:a16="http://schemas.microsoft.com/office/drawing/2014/main" id="{10DBB06B-4196-53BE-433D-43F74F79064A}"/>
              </a:ext>
            </a:extLst>
          </p:cNvPr>
          <p:cNvSpPr txBox="1"/>
          <p:nvPr/>
        </p:nvSpPr>
        <p:spPr>
          <a:xfrm>
            <a:off x="416859" y="4429919"/>
            <a:ext cx="2021541" cy="2251065"/>
          </a:xfrm>
          <a:prstGeom prst="rect">
            <a:avLst/>
          </a:prstGeom>
          <a:noFill/>
        </p:spPr>
        <p:txBody>
          <a:bodyPr wrap="square">
            <a:spAutoFit/>
          </a:bodyPr>
          <a:lstStyle/>
          <a:p>
            <a:pPr marL="342900" marR="0" lvl="0" indent="-342900" algn="just">
              <a:lnSpc>
                <a:spcPct val="150000"/>
              </a:lnSpc>
              <a:spcBef>
                <a:spcPts val="0"/>
              </a:spcBef>
              <a:spcAft>
                <a:spcPts val="0"/>
              </a:spcAft>
              <a:buFont typeface="+mj-lt"/>
              <a:buAutoNum type="arabicPeriod"/>
            </a:pPr>
            <a:r>
              <a:rPr lang="en-US" sz="2400" b="1" dirty="0"/>
              <a:t>:focus</a:t>
            </a:r>
          </a:p>
          <a:p>
            <a:pPr marL="342900" marR="0" lvl="0" indent="-342900" algn="just">
              <a:lnSpc>
                <a:spcPct val="150000"/>
              </a:lnSpc>
              <a:spcBef>
                <a:spcPts val="0"/>
              </a:spcBef>
              <a:spcAft>
                <a:spcPts val="0"/>
              </a:spcAft>
              <a:buFont typeface="+mj-lt"/>
              <a:buAutoNum type="arabicPeriod"/>
            </a:pPr>
            <a:r>
              <a:rPr lang="en-US" sz="2400" b="1" dirty="0"/>
              <a:t>:checked</a:t>
            </a:r>
          </a:p>
          <a:p>
            <a:pPr marL="342900" marR="0" lvl="0" indent="-342900" algn="just">
              <a:lnSpc>
                <a:spcPct val="150000"/>
              </a:lnSpc>
              <a:spcBef>
                <a:spcPts val="0"/>
              </a:spcBef>
              <a:spcAft>
                <a:spcPts val="0"/>
              </a:spcAft>
              <a:buFont typeface="+mj-lt"/>
              <a:buAutoNum type="arabicPeriod"/>
            </a:pPr>
            <a:r>
              <a:rPr lang="en-US" sz="2400" b="1" dirty="0"/>
              <a:t>:disabled</a:t>
            </a:r>
          </a:p>
          <a:p>
            <a:pPr marL="342900" marR="0" lvl="0" indent="-342900" algn="just">
              <a:lnSpc>
                <a:spcPct val="150000"/>
              </a:lnSpc>
              <a:spcBef>
                <a:spcPts val="0"/>
              </a:spcBef>
              <a:spcAft>
                <a:spcPts val="0"/>
              </a:spcAft>
              <a:buFont typeface="+mj-lt"/>
              <a:buAutoNum type="arabicPeriod"/>
            </a:pPr>
            <a:r>
              <a:rPr lang="en-US" sz="2400" b="1" dirty="0"/>
              <a:t>:enabled</a:t>
            </a:r>
          </a:p>
        </p:txBody>
      </p:sp>
      <p:sp>
        <p:nvSpPr>
          <p:cNvPr id="13" name="TextBox 12">
            <a:extLst>
              <a:ext uri="{FF2B5EF4-FFF2-40B4-BE49-F238E27FC236}">
                <a16:creationId xmlns:a16="http://schemas.microsoft.com/office/drawing/2014/main" id="{3F646639-3A64-B367-815F-2C88BFAF3C98}"/>
              </a:ext>
            </a:extLst>
          </p:cNvPr>
          <p:cNvSpPr txBox="1"/>
          <p:nvPr/>
        </p:nvSpPr>
        <p:spPr>
          <a:xfrm>
            <a:off x="2438400" y="4447849"/>
            <a:ext cx="2904565" cy="2251065"/>
          </a:xfrm>
          <a:prstGeom prst="rect">
            <a:avLst/>
          </a:prstGeom>
          <a:noFill/>
        </p:spPr>
        <p:txBody>
          <a:bodyPr wrap="square">
            <a:spAutoFit/>
          </a:bodyPr>
          <a:lstStyle/>
          <a:p>
            <a:pPr marR="0" lvl="0" algn="just">
              <a:lnSpc>
                <a:spcPct val="150000"/>
              </a:lnSpc>
              <a:spcBef>
                <a:spcPts val="0"/>
              </a:spcBef>
              <a:spcAft>
                <a:spcPts val="0"/>
              </a:spcAft>
            </a:pPr>
            <a:r>
              <a:rPr lang="en-US" sz="2400" b="1" dirty="0"/>
              <a:t>5. :required</a:t>
            </a:r>
          </a:p>
          <a:p>
            <a:pPr marR="0" lvl="0" algn="just">
              <a:lnSpc>
                <a:spcPct val="150000"/>
              </a:lnSpc>
              <a:spcBef>
                <a:spcPts val="0"/>
              </a:spcBef>
              <a:spcAft>
                <a:spcPts val="0"/>
              </a:spcAft>
            </a:pPr>
            <a:r>
              <a:rPr lang="en-US" sz="2400" b="1" dirty="0"/>
              <a:t>6. :optional</a:t>
            </a:r>
          </a:p>
          <a:p>
            <a:pPr marR="0" lvl="0" algn="just">
              <a:lnSpc>
                <a:spcPct val="150000"/>
              </a:lnSpc>
              <a:spcBef>
                <a:spcPts val="0"/>
              </a:spcBef>
              <a:spcAft>
                <a:spcPts val="0"/>
              </a:spcAft>
            </a:pPr>
            <a:r>
              <a:rPr lang="en-US" sz="2400" b="1" dirty="0"/>
              <a:t>7. :in-range</a:t>
            </a:r>
          </a:p>
          <a:p>
            <a:pPr marR="0" lvl="0" algn="just">
              <a:lnSpc>
                <a:spcPct val="150000"/>
              </a:lnSpc>
              <a:spcBef>
                <a:spcPts val="0"/>
              </a:spcBef>
              <a:spcAft>
                <a:spcPts val="0"/>
              </a:spcAft>
            </a:pPr>
            <a:r>
              <a:rPr lang="en-US" sz="2400" b="1" dirty="0"/>
              <a:t>8. :out-of-range</a:t>
            </a:r>
          </a:p>
        </p:txBody>
      </p:sp>
      <p:sp>
        <p:nvSpPr>
          <p:cNvPr id="15" name="TextBox 14">
            <a:extLst>
              <a:ext uri="{FF2B5EF4-FFF2-40B4-BE49-F238E27FC236}">
                <a16:creationId xmlns:a16="http://schemas.microsoft.com/office/drawing/2014/main" id="{AA7261C2-4551-68CB-CE5C-D9ABC5C371A8}"/>
              </a:ext>
            </a:extLst>
          </p:cNvPr>
          <p:cNvSpPr txBox="1"/>
          <p:nvPr/>
        </p:nvSpPr>
        <p:spPr>
          <a:xfrm>
            <a:off x="5053853" y="4447530"/>
            <a:ext cx="2637865" cy="2251065"/>
          </a:xfrm>
          <a:prstGeom prst="rect">
            <a:avLst/>
          </a:prstGeom>
          <a:noFill/>
        </p:spPr>
        <p:txBody>
          <a:bodyPr wrap="square">
            <a:spAutoFit/>
          </a:bodyPr>
          <a:lstStyle/>
          <a:p>
            <a:pPr marR="0" lvl="0" algn="just">
              <a:lnSpc>
                <a:spcPct val="150000"/>
              </a:lnSpc>
              <a:spcBef>
                <a:spcPts val="0"/>
              </a:spcBef>
              <a:spcAft>
                <a:spcPts val="0"/>
              </a:spcAft>
            </a:pPr>
            <a:r>
              <a:rPr lang="en-US" sz="2400" b="1" dirty="0"/>
              <a:t>9. :read-only</a:t>
            </a:r>
          </a:p>
          <a:p>
            <a:pPr marR="0" lvl="0" algn="just">
              <a:lnSpc>
                <a:spcPct val="150000"/>
              </a:lnSpc>
              <a:spcBef>
                <a:spcPts val="0"/>
              </a:spcBef>
              <a:spcAft>
                <a:spcPts val="0"/>
              </a:spcAft>
            </a:pPr>
            <a:r>
              <a:rPr lang="en-US" sz="2400" b="1" dirty="0"/>
              <a:t>10. :read-write</a:t>
            </a:r>
          </a:p>
          <a:p>
            <a:pPr marR="0" lvl="0" algn="just">
              <a:lnSpc>
                <a:spcPct val="150000"/>
              </a:lnSpc>
              <a:spcBef>
                <a:spcPts val="0"/>
              </a:spcBef>
              <a:spcAft>
                <a:spcPts val="0"/>
              </a:spcAft>
            </a:pPr>
            <a:r>
              <a:rPr lang="en-US" sz="2400" b="1" dirty="0"/>
              <a:t>11. :valid</a:t>
            </a:r>
          </a:p>
          <a:p>
            <a:pPr marR="0" lvl="0" algn="just">
              <a:lnSpc>
                <a:spcPct val="150000"/>
              </a:lnSpc>
              <a:spcBef>
                <a:spcPts val="0"/>
              </a:spcBef>
              <a:spcAft>
                <a:spcPts val="0"/>
              </a:spcAft>
            </a:pPr>
            <a:r>
              <a:rPr lang="en-US" sz="2400" b="1" dirty="0"/>
              <a:t>12. :invalid</a:t>
            </a:r>
          </a:p>
        </p:txBody>
      </p:sp>
      <p:sp>
        <p:nvSpPr>
          <p:cNvPr id="17" name="TextBox 16">
            <a:extLst>
              <a:ext uri="{FF2B5EF4-FFF2-40B4-BE49-F238E27FC236}">
                <a16:creationId xmlns:a16="http://schemas.microsoft.com/office/drawing/2014/main" id="{2F6E4166-39E1-B127-BCB3-0A9BE27355DD}"/>
              </a:ext>
            </a:extLst>
          </p:cNvPr>
          <p:cNvSpPr txBox="1"/>
          <p:nvPr/>
        </p:nvSpPr>
        <p:spPr>
          <a:xfrm>
            <a:off x="7476565" y="4465460"/>
            <a:ext cx="6167718" cy="589072"/>
          </a:xfrm>
          <a:prstGeom prst="rect">
            <a:avLst/>
          </a:prstGeom>
          <a:noFill/>
        </p:spPr>
        <p:txBody>
          <a:bodyPr wrap="square">
            <a:spAutoFit/>
          </a:bodyPr>
          <a:lstStyle/>
          <a:p>
            <a:pPr marR="0" lvl="0" algn="just">
              <a:lnSpc>
                <a:spcPct val="150000"/>
              </a:lnSpc>
              <a:spcBef>
                <a:spcPts val="0"/>
              </a:spcBef>
              <a:spcAft>
                <a:spcPts val="0"/>
              </a:spcAft>
            </a:pPr>
            <a:r>
              <a:rPr lang="en-US" sz="2400" b="1" dirty="0"/>
              <a:t>13. :default</a:t>
            </a:r>
            <a:endParaRPr lang="en-US" sz="2400" dirty="0"/>
          </a:p>
        </p:txBody>
      </p:sp>
    </p:spTree>
    <p:extLst>
      <p:ext uri="{BB962C8B-B14F-4D97-AF65-F5344CB8AC3E}">
        <p14:creationId xmlns:p14="http://schemas.microsoft.com/office/powerpoint/2010/main" val="3528284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AFCC5D94-4EE7-1228-80A1-C9EFD8919167}"/>
              </a:ext>
            </a:extLst>
          </p:cNvPr>
          <p:cNvSpPr txBox="1"/>
          <p:nvPr/>
        </p:nvSpPr>
        <p:spPr>
          <a:xfrm>
            <a:off x="307041" y="1122363"/>
            <a:ext cx="11577918" cy="5406608"/>
          </a:xfrm>
          <a:prstGeom prst="rect">
            <a:avLst/>
          </a:prstGeom>
          <a:noFill/>
        </p:spPr>
        <p:txBody>
          <a:bodyPr wrap="square">
            <a:spAutoFit/>
          </a:bodyPr>
          <a:lstStyle/>
          <a:p>
            <a:pPr marL="0" marR="0" algn="just">
              <a:spcBef>
                <a:spcPts val="0"/>
              </a:spcBef>
              <a:spcAft>
                <a:spcPts val="0"/>
              </a:spcAft>
              <a:tabLst>
                <a:tab pos="57150" algn="l"/>
              </a:tabLst>
            </a:pPr>
            <a:r>
              <a:rPr lang="en-US" sz="2400" b="1" dirty="0">
                <a:solidFill>
                  <a:srgbClr val="0070C0"/>
                </a:solidFill>
              </a:rPr>
              <a:t>:focus :-</a:t>
            </a:r>
          </a:p>
          <a:p>
            <a:pPr marL="0" marR="0" algn="just">
              <a:spcBef>
                <a:spcPts val="0"/>
              </a:spcBef>
              <a:spcAft>
                <a:spcPts val="1000"/>
              </a:spcAft>
            </a:pPr>
            <a:r>
              <a:rPr lang="en-US" sz="2400" dirty="0"/>
              <a:t>When the mouse pointer remains on an input field, that state is called focus state. To apply CSS in the input field on focus state, :focus pseudo class is used.</a:t>
            </a:r>
          </a:p>
          <a:p>
            <a:pPr marL="0" marR="0" algn="just">
              <a:spcBef>
                <a:spcPts val="0"/>
              </a:spcBef>
              <a:spcAft>
                <a:spcPts val="1000"/>
              </a:spcAft>
            </a:pPr>
            <a:r>
              <a:rPr lang="en-US" sz="2400" dirty="0"/>
              <a:t>It does not work on checked boxes, radio buttons, and select boxes. But it works on input type submit.</a:t>
            </a:r>
          </a:p>
          <a:p>
            <a:pPr marL="0" marR="0" algn="just">
              <a:spcBef>
                <a:spcPts val="0"/>
              </a:spcBef>
              <a:spcAft>
                <a:spcPts val="1000"/>
              </a:spcAft>
            </a:pPr>
            <a:endParaRPr lang="en-US" sz="2400" b="1" dirty="0">
              <a:solidFill>
                <a:srgbClr val="0070C0"/>
              </a:solidFill>
            </a:endParaRPr>
          </a:p>
          <a:p>
            <a:pPr marL="0" marR="0" algn="just">
              <a:spcBef>
                <a:spcPts val="0"/>
              </a:spcBef>
              <a:spcAft>
                <a:spcPts val="1000"/>
              </a:spcAft>
            </a:pPr>
            <a:r>
              <a:rPr lang="en-US" sz="2400" b="1" dirty="0">
                <a:solidFill>
                  <a:srgbClr val="0070C0"/>
                </a:solidFill>
              </a:rPr>
              <a:t>:checked :-</a:t>
            </a:r>
          </a:p>
          <a:p>
            <a:pPr marL="57150" marR="0" algn="just">
              <a:spcBef>
                <a:spcPts val="0"/>
              </a:spcBef>
              <a:spcAft>
                <a:spcPts val="0"/>
              </a:spcAft>
            </a:pPr>
            <a:r>
              <a:rPr lang="en-US" sz="2400" dirty="0"/>
              <a:t>You can select  radio buttons or checkboxes through :checked pseudo class. It works when we select radio buttons and check boxes.</a:t>
            </a:r>
          </a:p>
          <a:p>
            <a:pPr marL="57150" marR="0" algn="just">
              <a:spcBef>
                <a:spcPts val="0"/>
              </a:spcBef>
              <a:spcAft>
                <a:spcPts val="0"/>
              </a:spcAft>
            </a:pPr>
            <a:r>
              <a:rPr lang="en-US" sz="2400" dirty="0"/>
              <a:t> </a:t>
            </a:r>
          </a:p>
          <a:p>
            <a:pPr marL="0" marR="0" algn="just">
              <a:spcBef>
                <a:spcPts val="0"/>
              </a:spcBef>
              <a:spcAft>
                <a:spcPts val="0"/>
              </a:spcAft>
            </a:pPr>
            <a:r>
              <a:rPr lang="en-US" sz="2400" b="1" dirty="0">
                <a:solidFill>
                  <a:srgbClr val="0070C0"/>
                </a:solidFill>
              </a:rPr>
              <a:t>:disabled :-</a:t>
            </a:r>
          </a:p>
          <a:p>
            <a:pPr marL="0" marR="0" algn="just">
              <a:spcBef>
                <a:spcPts val="0"/>
              </a:spcBef>
              <a:spcAft>
                <a:spcPts val="0"/>
              </a:spcAft>
            </a:pPr>
            <a:r>
              <a:rPr lang="en-US" sz="2400" dirty="0"/>
              <a:t>:disabled pseudo class selectors selects those input fields which are in disabled mode and can give them CSS style.</a:t>
            </a:r>
          </a:p>
        </p:txBody>
      </p:sp>
    </p:spTree>
    <p:extLst>
      <p:ext uri="{BB962C8B-B14F-4D97-AF65-F5344CB8AC3E}">
        <p14:creationId xmlns:p14="http://schemas.microsoft.com/office/powerpoint/2010/main" val="31488407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2A386EB0-F115-2359-F6B7-DC33AAC685C9}"/>
              </a:ext>
            </a:extLst>
          </p:cNvPr>
          <p:cNvSpPr txBox="1"/>
          <p:nvPr/>
        </p:nvSpPr>
        <p:spPr>
          <a:xfrm>
            <a:off x="345141" y="927891"/>
            <a:ext cx="11501717" cy="2677656"/>
          </a:xfrm>
          <a:prstGeom prst="rect">
            <a:avLst/>
          </a:prstGeom>
          <a:noFill/>
        </p:spPr>
        <p:txBody>
          <a:bodyPr wrap="square">
            <a:spAutoFit/>
          </a:bodyPr>
          <a:lstStyle/>
          <a:p>
            <a:pPr marL="0" marR="0" algn="just">
              <a:spcBef>
                <a:spcPts val="0"/>
              </a:spcBef>
              <a:spcAft>
                <a:spcPts val="0"/>
              </a:spcAft>
            </a:pPr>
            <a:r>
              <a:rPr lang="en-US" sz="2400" b="1" dirty="0">
                <a:solidFill>
                  <a:srgbClr val="0070C0"/>
                </a:solidFill>
              </a:rPr>
              <a:t>:enabled :-</a:t>
            </a:r>
          </a:p>
          <a:p>
            <a:pPr marL="0" marR="0" algn="just">
              <a:spcBef>
                <a:spcPts val="0"/>
              </a:spcBef>
              <a:spcAft>
                <a:spcPts val="0"/>
              </a:spcAft>
            </a:pPr>
            <a:r>
              <a:rPr lang="en-US" sz="2400" dirty="0"/>
              <a:t>:enabled pseudo class selectors select input fields that are enabled.</a:t>
            </a:r>
          </a:p>
          <a:p>
            <a:pPr marL="0" marR="0" algn="just">
              <a:spcBef>
                <a:spcPts val="0"/>
              </a:spcBef>
              <a:spcAft>
                <a:spcPts val="0"/>
              </a:spcAft>
            </a:pPr>
            <a:endParaRPr lang="en-US" sz="2400" b="1" dirty="0">
              <a:solidFill>
                <a:srgbClr val="0070C0"/>
              </a:solidFill>
            </a:endParaRPr>
          </a:p>
          <a:p>
            <a:pPr marL="0" marR="0" algn="just">
              <a:spcBef>
                <a:spcPts val="0"/>
              </a:spcBef>
              <a:spcAft>
                <a:spcPts val="0"/>
              </a:spcAft>
            </a:pPr>
            <a:r>
              <a:rPr lang="en-US" sz="2400" b="1" dirty="0">
                <a:solidFill>
                  <a:srgbClr val="0070C0"/>
                </a:solidFill>
              </a:rPr>
              <a:t>:required :-</a:t>
            </a:r>
          </a:p>
          <a:p>
            <a:pPr marL="0" marR="0" algn="just">
              <a:spcBef>
                <a:spcPts val="0"/>
              </a:spcBef>
              <a:spcAft>
                <a:spcPts val="0"/>
              </a:spcAft>
            </a:pPr>
            <a:r>
              <a:rPr lang="en-US" sz="2400" dirty="0"/>
              <a:t>:required pseudo class selectors selects those input fields which are required to be filled i.e. mandatory fields and applies CSS to them.</a:t>
            </a:r>
          </a:p>
          <a:p>
            <a:pPr marL="0" marR="0" algn="just">
              <a:spcBef>
                <a:spcPts val="0"/>
              </a:spcBef>
              <a:spcAft>
                <a:spcPts val="0"/>
              </a:spcAft>
            </a:pPr>
            <a:r>
              <a:rPr lang="en-US" sz="2400" dirty="0"/>
              <a:t> </a:t>
            </a:r>
          </a:p>
        </p:txBody>
      </p:sp>
      <p:sp>
        <p:nvSpPr>
          <p:cNvPr id="9" name="TextBox 8">
            <a:extLst>
              <a:ext uri="{FF2B5EF4-FFF2-40B4-BE49-F238E27FC236}">
                <a16:creationId xmlns:a16="http://schemas.microsoft.com/office/drawing/2014/main" id="{142E69E9-97AE-E602-C5F4-1042671283ED}"/>
              </a:ext>
            </a:extLst>
          </p:cNvPr>
          <p:cNvSpPr txBox="1"/>
          <p:nvPr/>
        </p:nvSpPr>
        <p:spPr>
          <a:xfrm>
            <a:off x="345141" y="3509963"/>
            <a:ext cx="11501717" cy="2677656"/>
          </a:xfrm>
          <a:prstGeom prst="rect">
            <a:avLst/>
          </a:prstGeom>
          <a:noFill/>
        </p:spPr>
        <p:txBody>
          <a:bodyPr wrap="square">
            <a:spAutoFit/>
          </a:bodyPr>
          <a:lstStyle/>
          <a:p>
            <a:pPr marL="0" marR="0" algn="just">
              <a:spcBef>
                <a:spcPts val="0"/>
              </a:spcBef>
              <a:spcAft>
                <a:spcPts val="0"/>
              </a:spcAft>
            </a:pPr>
            <a:r>
              <a:rPr lang="en-US" sz="2400" b="1" dirty="0">
                <a:solidFill>
                  <a:srgbClr val="0070C0"/>
                </a:solidFill>
              </a:rPr>
              <a:t>:optional :-</a:t>
            </a:r>
          </a:p>
          <a:p>
            <a:pPr marL="0" marR="0" algn="just">
              <a:spcBef>
                <a:spcPts val="0"/>
              </a:spcBef>
              <a:spcAft>
                <a:spcPts val="0"/>
              </a:spcAft>
            </a:pPr>
            <a:r>
              <a:rPr lang="en-US" sz="2400" dirty="0"/>
              <a:t>:optional pseudo class selectors selects those input fields which are optional fields, and applies CSS to them.</a:t>
            </a:r>
          </a:p>
          <a:p>
            <a:pPr marL="0" marR="0" algn="just">
              <a:spcBef>
                <a:spcPts val="0"/>
              </a:spcBef>
              <a:spcAft>
                <a:spcPts val="0"/>
              </a:spcAft>
            </a:pPr>
            <a:r>
              <a:rPr lang="en-US" sz="2400" dirty="0"/>
              <a:t> </a:t>
            </a:r>
          </a:p>
          <a:p>
            <a:pPr marL="0" marR="0" algn="just">
              <a:spcBef>
                <a:spcPts val="0"/>
              </a:spcBef>
              <a:spcAft>
                <a:spcPts val="0"/>
              </a:spcAft>
            </a:pPr>
            <a:r>
              <a:rPr lang="en-US" sz="2400" b="1" dirty="0">
                <a:solidFill>
                  <a:srgbClr val="0070C0"/>
                </a:solidFill>
              </a:rPr>
              <a:t>:in-range :-</a:t>
            </a:r>
          </a:p>
          <a:p>
            <a:pPr marL="0" marR="0" algn="just">
              <a:spcBef>
                <a:spcPts val="0"/>
              </a:spcBef>
              <a:spcAft>
                <a:spcPts val="0"/>
              </a:spcAft>
            </a:pPr>
            <a:r>
              <a:rPr lang="en-US" sz="2400" dirty="0"/>
              <a:t>If you want to apply CSS on the basis of some condition in input fields containing numbers, then :in-range pseudo class is used.</a:t>
            </a:r>
          </a:p>
        </p:txBody>
      </p:sp>
    </p:spTree>
    <p:extLst>
      <p:ext uri="{BB962C8B-B14F-4D97-AF65-F5344CB8AC3E}">
        <p14:creationId xmlns:p14="http://schemas.microsoft.com/office/powerpoint/2010/main" val="20697710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CDFBC948-C43D-0D25-3661-629C88780C61}"/>
              </a:ext>
            </a:extLst>
          </p:cNvPr>
          <p:cNvSpPr txBox="1"/>
          <p:nvPr/>
        </p:nvSpPr>
        <p:spPr>
          <a:xfrm>
            <a:off x="138953" y="748777"/>
            <a:ext cx="11631706" cy="6001643"/>
          </a:xfrm>
          <a:prstGeom prst="rect">
            <a:avLst/>
          </a:prstGeom>
          <a:noFill/>
        </p:spPr>
        <p:txBody>
          <a:bodyPr wrap="square">
            <a:spAutoFit/>
          </a:bodyPr>
          <a:lstStyle/>
          <a:p>
            <a:pPr marL="0" marR="0" algn="just">
              <a:spcBef>
                <a:spcPts val="0"/>
              </a:spcBef>
              <a:spcAft>
                <a:spcPts val="0"/>
              </a:spcAft>
            </a:pPr>
            <a:r>
              <a:rPr lang="en-US" sz="2400" b="1" dirty="0">
                <a:solidFill>
                  <a:srgbClr val="0070C0"/>
                </a:solidFill>
              </a:rPr>
              <a:t>:out-of-range :-</a:t>
            </a:r>
          </a:p>
          <a:p>
            <a:pPr marL="0" marR="0" algn="just">
              <a:spcBef>
                <a:spcPts val="0"/>
              </a:spcBef>
              <a:spcAft>
                <a:spcPts val="0"/>
              </a:spcAft>
            </a:pPr>
            <a:r>
              <a:rPr lang="en-US" sz="2400" dirty="0"/>
              <a:t>If some condition is going wrong in the number input fields, or the user's input is not matching with the range specified, then CSS is applied through :out-of-range pseudo class to tell the user. </a:t>
            </a:r>
          </a:p>
          <a:p>
            <a:pPr marL="0" marR="0" algn="just">
              <a:spcBef>
                <a:spcPts val="0"/>
              </a:spcBef>
              <a:spcAft>
                <a:spcPts val="0"/>
              </a:spcAft>
            </a:pPr>
            <a:r>
              <a:rPr lang="en-US" sz="2400" dirty="0"/>
              <a:t> </a:t>
            </a:r>
          </a:p>
          <a:p>
            <a:pPr marL="0" marR="0" algn="just">
              <a:spcBef>
                <a:spcPts val="0"/>
              </a:spcBef>
              <a:spcAft>
                <a:spcPts val="0"/>
              </a:spcAft>
            </a:pPr>
            <a:r>
              <a:rPr lang="en-US" sz="2400" b="1" dirty="0">
                <a:solidFill>
                  <a:srgbClr val="0070C0"/>
                </a:solidFill>
              </a:rPr>
              <a:t>:read-only :- </a:t>
            </a:r>
          </a:p>
          <a:p>
            <a:pPr marL="0" marR="0" algn="just">
              <a:spcBef>
                <a:spcPts val="0"/>
              </a:spcBef>
              <a:spcAft>
                <a:spcPts val="0"/>
              </a:spcAft>
            </a:pPr>
            <a:r>
              <a:rPr lang="en-US" sz="2400" dirty="0"/>
              <a:t>There are some input fields in the form whose value can be read, but no value can be written in it. Such input field is called read-only. By selecting those read-only input fields from the :read-only pseudo class, CSS is applied to them.</a:t>
            </a:r>
          </a:p>
          <a:p>
            <a:pPr marL="400050" marR="0" algn="just">
              <a:spcBef>
                <a:spcPts val="0"/>
              </a:spcBef>
              <a:spcAft>
                <a:spcPts val="0"/>
              </a:spcAft>
            </a:pPr>
            <a:r>
              <a:rPr lang="en-US" sz="2400" dirty="0"/>
              <a:t> </a:t>
            </a:r>
          </a:p>
          <a:p>
            <a:pPr marL="0" marR="0" algn="just">
              <a:spcBef>
                <a:spcPts val="0"/>
              </a:spcBef>
              <a:spcAft>
                <a:spcPts val="0"/>
              </a:spcAft>
            </a:pPr>
            <a:r>
              <a:rPr lang="en-US" sz="2400" b="1" dirty="0">
                <a:solidFill>
                  <a:srgbClr val="0070C0"/>
                </a:solidFill>
              </a:rPr>
              <a:t>:read-write :-</a:t>
            </a:r>
          </a:p>
          <a:p>
            <a:pPr marL="0" marR="0" algn="just">
              <a:spcBef>
                <a:spcPts val="0"/>
              </a:spcBef>
              <a:spcAft>
                <a:spcPts val="0"/>
              </a:spcAft>
            </a:pPr>
            <a:r>
              <a:rPr lang="en-US" sz="2400" dirty="0"/>
              <a:t> </a:t>
            </a:r>
          </a:p>
          <a:p>
            <a:pPr marL="0" marR="0" algn="just">
              <a:spcBef>
                <a:spcPts val="0"/>
              </a:spcBef>
              <a:spcAft>
                <a:spcPts val="0"/>
              </a:spcAft>
            </a:pPr>
            <a:r>
              <a:rPr lang="en-US" sz="2400" dirty="0"/>
              <a:t> </a:t>
            </a:r>
          </a:p>
          <a:p>
            <a:pPr marL="0" marR="0" algn="just">
              <a:spcBef>
                <a:spcPts val="0"/>
              </a:spcBef>
              <a:spcAft>
                <a:spcPts val="0"/>
              </a:spcAft>
            </a:pPr>
            <a:r>
              <a:rPr lang="en-US" sz="2400" b="1" dirty="0">
                <a:solidFill>
                  <a:srgbClr val="0070C0"/>
                </a:solidFill>
              </a:rPr>
              <a:t>:valid :-</a:t>
            </a:r>
          </a:p>
          <a:p>
            <a:pPr marL="0" marR="0" algn="just">
              <a:spcBef>
                <a:spcPts val="0"/>
              </a:spcBef>
              <a:spcAft>
                <a:spcPts val="0"/>
              </a:spcAft>
            </a:pPr>
            <a:r>
              <a:rPr lang="en-US" sz="2400" dirty="0"/>
              <a:t> </a:t>
            </a:r>
          </a:p>
          <a:p>
            <a:pPr marL="0" marR="0" algn="just">
              <a:spcBef>
                <a:spcPts val="0"/>
              </a:spcBef>
              <a:spcAft>
                <a:spcPts val="0"/>
              </a:spcAft>
            </a:pPr>
            <a:r>
              <a:rPr lang="en-US" sz="2400" b="1" dirty="0">
                <a:solidFill>
                  <a:srgbClr val="0070C0"/>
                </a:solidFill>
              </a:rPr>
              <a:t>:invalid :-</a:t>
            </a:r>
          </a:p>
        </p:txBody>
      </p:sp>
    </p:spTree>
    <p:extLst>
      <p:ext uri="{BB962C8B-B14F-4D97-AF65-F5344CB8AC3E}">
        <p14:creationId xmlns:p14="http://schemas.microsoft.com/office/powerpoint/2010/main" val="164486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8E229334-5CB7-2728-70E2-F93B04DF4DB1}"/>
              </a:ext>
            </a:extLst>
          </p:cNvPr>
          <p:cNvSpPr txBox="1"/>
          <p:nvPr/>
        </p:nvSpPr>
        <p:spPr>
          <a:xfrm>
            <a:off x="255495" y="676471"/>
            <a:ext cx="11412070" cy="3860800"/>
          </a:xfrm>
          <a:prstGeom prst="rect">
            <a:avLst/>
          </a:prstGeom>
          <a:noFill/>
        </p:spPr>
        <p:txBody>
          <a:bodyPr wrap="square">
            <a:spAutoFit/>
          </a:bodyPr>
          <a:lstStyle/>
          <a:p>
            <a:pPr marL="0" marR="0">
              <a:lnSpc>
                <a:spcPct val="115000"/>
              </a:lnSpc>
              <a:spcBef>
                <a:spcPts val="0"/>
              </a:spcBef>
              <a:spcAft>
                <a:spcPts val="0"/>
              </a:spcAft>
            </a:pPr>
            <a:r>
              <a:rPr lang="en-US" sz="2800" b="1" dirty="0">
                <a:ln>
                  <a:noFill/>
                </a:ln>
                <a:solidFill>
                  <a:srgbClr val="FF0000"/>
                </a:solidFill>
                <a:latin typeface="Calibri" panose="020F0502020204030204" pitchFamily="34" charset="0"/>
                <a:ea typeface="Calibri" panose="020F0502020204030204" pitchFamily="34" charset="0"/>
                <a:cs typeface="Mangal" panose="00000400000000000000" pitchFamily="2"/>
              </a:rPr>
              <a:t>This happens in two ways :-  </a:t>
            </a:r>
            <a:endParaRPr lang="en-US" sz="2800" b="1" dirty="0">
              <a:solidFill>
                <a:srgbClr val="FF0000"/>
              </a:solidFill>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2400" dirty="0">
                <a:ln>
                  <a:noFill/>
                </a:ln>
                <a:latin typeface="Calibri" panose="020F0502020204030204" pitchFamily="34" charset="0"/>
                <a:ea typeface="Calibri" panose="020F0502020204030204" pitchFamily="34" charset="0"/>
                <a:cs typeface="Mangal" panose="00000400000000000000" pitchFamily="2"/>
              </a:rPr>
              <a:t> </a:t>
            </a:r>
            <a:endParaRPr lang="en-US" sz="2400" dirty="0">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0"/>
              </a:spcAft>
            </a:pPr>
            <a:r>
              <a:rPr lang="en-US" sz="2400" b="1" dirty="0">
                <a:ln>
                  <a:noFill/>
                </a:ln>
                <a:latin typeface="Calibri" panose="020F0502020204030204" pitchFamily="34" charset="0"/>
                <a:ea typeface="Calibri" panose="020F0502020204030204" pitchFamily="34" charset="0"/>
                <a:cs typeface="Mangal" panose="00000400000000000000" pitchFamily="2"/>
              </a:rPr>
              <a:t>Flex :- </a:t>
            </a:r>
            <a:r>
              <a:rPr lang="en-US" sz="2400" dirty="0">
                <a:ln>
                  <a:noFill/>
                </a:ln>
                <a:latin typeface="Calibri" panose="020F0502020204030204" pitchFamily="34" charset="0"/>
                <a:ea typeface="Calibri" panose="020F0502020204030204" pitchFamily="34" charset="0"/>
                <a:cs typeface="Mangal" panose="00000400000000000000" pitchFamily="2"/>
              </a:rPr>
              <a:t>The element in which we use the display:flex property works like the element display:block property.while its content ( child element) maintains its flexbox properties</a:t>
            </a:r>
            <a:endParaRPr lang="en-US" sz="2400" dirty="0">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0"/>
              </a:spcAft>
            </a:pPr>
            <a:r>
              <a:rPr lang="en-US" sz="2400" dirty="0">
                <a:ln>
                  <a:noFill/>
                </a:ln>
                <a:latin typeface="Calibri" panose="020F0502020204030204" pitchFamily="34" charset="0"/>
                <a:ea typeface="Calibri" panose="020F0502020204030204" pitchFamily="34" charset="0"/>
                <a:cs typeface="Mangal" panose="00000400000000000000" pitchFamily="2"/>
              </a:rPr>
              <a:t> </a:t>
            </a:r>
            <a:endParaRPr lang="en-US" sz="2400" dirty="0">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0"/>
              </a:spcAft>
            </a:pPr>
            <a:r>
              <a:rPr lang="en-US" sz="2400" b="1" dirty="0">
                <a:latin typeface="Calibri" panose="020F0502020204030204" pitchFamily="34" charset="0"/>
                <a:ea typeface="Calibri" panose="020F0502020204030204" pitchFamily="34" charset="0"/>
                <a:cs typeface="Mangal" panose="00000400000000000000" pitchFamily="2"/>
              </a:rPr>
              <a:t>I</a:t>
            </a:r>
            <a:r>
              <a:rPr lang="en-US" sz="2400" b="1" dirty="0">
                <a:ln>
                  <a:noFill/>
                </a:ln>
                <a:latin typeface="Calibri" panose="020F0502020204030204" pitchFamily="34" charset="0"/>
                <a:ea typeface="Calibri" panose="020F0502020204030204" pitchFamily="34" charset="0"/>
                <a:cs typeface="Mangal" panose="00000400000000000000" pitchFamily="2"/>
              </a:rPr>
              <a:t>nline-flex:- </a:t>
            </a:r>
            <a:r>
              <a:rPr lang="en-US" sz="2400" dirty="0">
                <a:ln>
                  <a:noFill/>
                </a:ln>
                <a:latin typeface="Calibri" panose="020F0502020204030204" pitchFamily="34" charset="0"/>
                <a:ea typeface="Calibri" panose="020F0502020204030204" pitchFamily="34" charset="0"/>
                <a:cs typeface="Mangal" panose="00000400000000000000" pitchFamily="2"/>
              </a:rPr>
              <a:t>The element in which we use the display:inline-flex property works like the element display:inline property.while its content ( child element) maintains its flexbox properties</a:t>
            </a:r>
            <a:endParaRPr lang="en-US" sz="2400" dirty="0">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1800" dirty="0">
                <a:ln>
                  <a:noFill/>
                </a:ln>
                <a:solidFill>
                  <a:srgbClr val="00000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endParaRPr lang="en-US" sz="1200" dirty="0">
              <a:effectLst/>
              <a:latin typeface="Calibri" panose="020F0502020204030204" pitchFamily="34" charset="0"/>
              <a:ea typeface="Calibri" panose="020F0502020204030204" pitchFamily="34" charset="0"/>
              <a:cs typeface="Mangal" panose="00000400000000000000" pitchFamily="2"/>
            </a:endParaRPr>
          </a:p>
        </p:txBody>
      </p:sp>
      <p:sp>
        <p:nvSpPr>
          <p:cNvPr id="9" name="TextBox 8">
            <a:extLst>
              <a:ext uri="{FF2B5EF4-FFF2-40B4-BE49-F238E27FC236}">
                <a16:creationId xmlns:a16="http://schemas.microsoft.com/office/drawing/2014/main" id="{97277783-610C-A4FF-E981-59497E8A2C71}"/>
              </a:ext>
            </a:extLst>
          </p:cNvPr>
          <p:cNvSpPr txBox="1"/>
          <p:nvPr/>
        </p:nvSpPr>
        <p:spPr>
          <a:xfrm>
            <a:off x="255495" y="4537271"/>
            <a:ext cx="11412070" cy="1341586"/>
          </a:xfrm>
          <a:prstGeom prst="rect">
            <a:avLst/>
          </a:prstGeom>
          <a:noFill/>
        </p:spPr>
        <p:txBody>
          <a:bodyPr wrap="square">
            <a:spAutoFit/>
          </a:bodyPr>
          <a:lstStyle/>
          <a:p>
            <a:pPr marL="0" marR="0" algn="just">
              <a:lnSpc>
                <a:spcPct val="115000"/>
              </a:lnSpc>
              <a:spcBef>
                <a:spcPts val="0"/>
              </a:spcBef>
              <a:spcAft>
                <a:spcPts val="0"/>
              </a:spcAft>
            </a:pPr>
            <a:r>
              <a:rPr lang="en-US" sz="2400" b="1" cap="all" dirty="0">
                <a:ln w="4496" cap="flat" cmpd="sng" algn="ctr">
                  <a:solidFill>
                    <a:srgbClr val="5C437A"/>
                  </a:solidFill>
                  <a:prstDash val="solid"/>
                  <a:round/>
                </a:ln>
                <a:effectLst>
                  <a:reflection blurRad="12700" stA="28000" endPos="45000" dist="1003" dir="5400000" sy="-100000" algn="bl"/>
                </a:effectLst>
                <a:latin typeface="Calibri" panose="020F0502020204030204" pitchFamily="34" charset="0"/>
                <a:ea typeface="Calibri" panose="020F0502020204030204" pitchFamily="34" charset="0"/>
                <a:cs typeface="Mangal" panose="00000400000000000000" pitchFamily="2"/>
              </a:rPr>
              <a:t>flex direction </a:t>
            </a:r>
            <a:r>
              <a:rPr lang="en-US" sz="2400" b="1"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a:t>
            </a:r>
            <a:endParaRPr lang="en-US" sz="2400" b="1" dirty="0">
              <a:effectLst/>
              <a:latin typeface="Calibri" panose="020F0502020204030204" pitchFamily="34" charset="0"/>
              <a:ea typeface="Calibri" panose="020F0502020204030204" pitchFamily="34" charset="0"/>
              <a:cs typeface="Mangal" panose="00000400000000000000" pitchFamily="2"/>
            </a:endParaRPr>
          </a:p>
          <a:p>
            <a:pPr marL="0" marR="0">
              <a:lnSpc>
                <a:spcPct val="115000"/>
              </a:lnSpc>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Through flex direction property we set the direction of flex items. That is, how will the flex items be arranged in the flex container. </a:t>
            </a:r>
            <a:endParaRPr lang="en-US" sz="2400" dirty="0">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304001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8671211A-E912-D6B2-162A-3010811E8772}"/>
              </a:ext>
            </a:extLst>
          </p:cNvPr>
          <p:cNvSpPr txBox="1"/>
          <p:nvPr/>
        </p:nvSpPr>
        <p:spPr>
          <a:xfrm>
            <a:off x="430306" y="686375"/>
            <a:ext cx="11403106" cy="4962577"/>
          </a:xfrm>
          <a:prstGeom prst="rect">
            <a:avLst/>
          </a:prstGeom>
          <a:noFill/>
        </p:spPr>
        <p:txBody>
          <a:bodyPr wrap="square">
            <a:spAutoFit/>
          </a:bodyPr>
          <a:lstStyle/>
          <a:p>
            <a:pPr marL="0" marR="0">
              <a:lnSpc>
                <a:spcPct val="115000"/>
              </a:lnSpc>
              <a:spcBef>
                <a:spcPts val="0"/>
              </a:spcBef>
              <a:spcAft>
                <a:spcPts val="0"/>
              </a:spcAft>
            </a:pPr>
            <a:r>
              <a:rPr lang="en-US" sz="2800" b="1" dirty="0">
                <a:ln>
                  <a:noFill/>
                </a:ln>
                <a:solidFill>
                  <a:srgbClr val="FF000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It has Four values :-</a:t>
            </a:r>
            <a:endParaRPr lang="en-US" sz="2800" b="1" dirty="0">
              <a:solidFill>
                <a:srgbClr val="FF0000"/>
              </a:solidFill>
              <a:effectLst/>
              <a:latin typeface="Calibri" panose="020F0502020204030204" pitchFamily="34" charset="0"/>
              <a:ea typeface="Calibri" panose="020F0502020204030204" pitchFamily="34" charset="0"/>
              <a:cs typeface="Mangal" panose="00000400000000000000" pitchFamily="2"/>
            </a:endParaRPr>
          </a:p>
          <a:p>
            <a:pPr marL="457200" marR="0" lvl="0" indent="-457200">
              <a:lnSpc>
                <a:spcPct val="150000"/>
              </a:lnSpc>
              <a:spcBef>
                <a:spcPts val="0"/>
              </a:spcBef>
              <a:spcAft>
                <a:spcPts val="0"/>
              </a:spcAft>
              <a:buClr>
                <a:srgbClr val="000000"/>
              </a:buClr>
              <a:buAutoNum type="arabicPeriod"/>
            </a:pPr>
            <a:r>
              <a:rPr lang="en-US" sz="2400" b="1" dirty="0">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R</a:t>
            </a:r>
            <a:r>
              <a:rPr lang="en-US" sz="2400" b="1" dirty="0">
                <a:ln>
                  <a:noFill/>
                </a:ln>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ow:- </a:t>
            </a: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In this all the flex items are arranged in a row.</a:t>
            </a:r>
            <a:endParaRPr lang="en-US" sz="2400" dirty="0">
              <a:ln>
                <a:noFill/>
              </a:ln>
              <a:latin typeface="Calibri" panose="020F0502020204030204" pitchFamily="34" charset="0"/>
              <a:ea typeface="Calibri" panose="020F0502020204030204" pitchFamily="34" charset="0"/>
              <a:cs typeface="Mangal" panose="00000400000000000000" pitchFamily="2"/>
            </a:endParaRPr>
          </a:p>
          <a:p>
            <a:pPr marL="457200" marR="0" lvl="0" indent="-457200">
              <a:lnSpc>
                <a:spcPct val="150000"/>
              </a:lnSpc>
              <a:spcBef>
                <a:spcPts val="0"/>
              </a:spcBef>
              <a:spcAft>
                <a:spcPts val="0"/>
              </a:spcAft>
              <a:buClr>
                <a:srgbClr val="000000"/>
              </a:buClr>
              <a:buAutoNum type="arabicPeriod"/>
            </a:pPr>
            <a:r>
              <a:rPr lang="en-US" sz="2400" b="1" dirty="0">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R</a:t>
            </a:r>
            <a:r>
              <a:rPr lang="en-US" sz="2400" b="1" dirty="0">
                <a:ln>
                  <a:noFill/>
                </a:ln>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ow-reverse: </a:t>
            </a: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In this, all the flex items are arranged in a row but its order starts from the reverse direction. That means all the items are arranged from right to left.</a:t>
            </a:r>
            <a:endParaRPr lang="en-US" sz="2400" dirty="0">
              <a:latin typeface="Calibri" panose="020F0502020204030204" pitchFamily="34" charset="0"/>
              <a:ea typeface="Calibri" panose="020F0502020204030204" pitchFamily="34" charset="0"/>
              <a:cs typeface="Mangal" panose="00000400000000000000" pitchFamily="2"/>
            </a:endParaRPr>
          </a:p>
          <a:p>
            <a:pPr marL="457200" marR="0" lvl="0" indent="-457200">
              <a:lnSpc>
                <a:spcPct val="150000"/>
              </a:lnSpc>
              <a:spcBef>
                <a:spcPts val="0"/>
              </a:spcBef>
              <a:spcAft>
                <a:spcPts val="0"/>
              </a:spcAft>
              <a:buClr>
                <a:srgbClr val="000000"/>
              </a:buClr>
              <a:buAutoNum type="arabicPeriod"/>
            </a:pPr>
            <a:r>
              <a:rPr lang="en-US" sz="2400" b="1" dirty="0">
                <a:ln>
                  <a:noFill/>
                </a:ln>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Column:- </a:t>
            </a: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In this all the flex items are arranged in one column.</a:t>
            </a:r>
            <a:endParaRPr lang="en-US" sz="2400" dirty="0">
              <a:latin typeface="Calibri" panose="020F0502020204030204" pitchFamily="34" charset="0"/>
              <a:ea typeface="Calibri" panose="020F0502020204030204" pitchFamily="34" charset="0"/>
              <a:cs typeface="Mangal" panose="00000400000000000000" pitchFamily="2"/>
            </a:endParaRPr>
          </a:p>
          <a:p>
            <a:pPr marL="457200" marR="0" lvl="0" indent="-457200" algn="just">
              <a:lnSpc>
                <a:spcPct val="150000"/>
              </a:lnSpc>
              <a:spcBef>
                <a:spcPts val="0"/>
              </a:spcBef>
              <a:spcAft>
                <a:spcPts val="0"/>
              </a:spcAft>
              <a:buClr>
                <a:srgbClr val="000000"/>
              </a:buClr>
              <a:buAutoNum type="arabicPeriod"/>
            </a:pPr>
            <a:r>
              <a:rPr lang="en-US" sz="2400" b="1" dirty="0">
                <a:ln>
                  <a:noFill/>
                </a:ln>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Column-reverse:- </a:t>
            </a: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In this, all the flex items are arranged in one column but its order starts from the reverse direction. That means all the items are arranged from bottom to top.</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a:lnSpc>
                <a:spcPct val="150000"/>
              </a:lnSpc>
              <a:spcBef>
                <a:spcPts val="0"/>
              </a:spcBef>
              <a:spcAft>
                <a:spcPts val="0"/>
              </a:spcAft>
            </a:pPr>
            <a:r>
              <a:rPr lang="en-US" sz="2400" b="1" dirty="0">
                <a:ln>
                  <a:noFill/>
                </a:ln>
                <a:solidFill>
                  <a:srgbClr val="0070C0"/>
                </a:solidFill>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**Note: </a:t>
            </a: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The flex-direction property is written with display:flex.</a:t>
            </a:r>
            <a:endParaRPr lang="en-US" sz="2400" dirty="0">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1339005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8DB52B42-0195-0D6E-8111-6F5F2631F403}"/>
              </a:ext>
            </a:extLst>
          </p:cNvPr>
          <p:cNvSpPr txBox="1"/>
          <p:nvPr/>
        </p:nvSpPr>
        <p:spPr>
          <a:xfrm>
            <a:off x="358587" y="430151"/>
            <a:ext cx="11465859" cy="5205720"/>
          </a:xfrm>
          <a:prstGeom prst="rect">
            <a:avLst/>
          </a:prstGeom>
          <a:noFill/>
        </p:spPr>
        <p:txBody>
          <a:bodyPr wrap="square">
            <a:spAutoFit/>
          </a:bodyPr>
          <a:lstStyle/>
          <a:p>
            <a:pPr marL="0" marR="0" algn="just">
              <a:lnSpc>
                <a:spcPct val="150000"/>
              </a:lnSpc>
              <a:spcBef>
                <a:spcPts val="0"/>
              </a:spcBef>
              <a:spcAft>
                <a:spcPts val="0"/>
              </a:spcAft>
            </a:pPr>
            <a:r>
              <a:rPr lang="en-US" sz="2800" b="1" dirty="0">
                <a:solidFill>
                  <a:srgbClr val="FF0000"/>
                </a:solidFill>
              </a:rPr>
              <a:t>Flex wrap property :-</a:t>
            </a:r>
          </a:p>
          <a:p>
            <a:pPr marL="0" marR="0" algn="just">
              <a:lnSpc>
                <a:spcPct val="150000"/>
              </a:lnSpc>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When flex items are more then it starts overflowing from the flex container. To overcome this problem, flex-wrap property is used. </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50000"/>
              </a:lnSpc>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The flex-wrap property has Three values and they are :-</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50000"/>
              </a:lnSpc>
              <a:spcBef>
                <a:spcPts val="0"/>
              </a:spcBef>
              <a:spcAft>
                <a:spcPts val="0"/>
              </a:spcAft>
              <a:buClr>
                <a:srgbClr val="000000"/>
              </a:buClr>
              <a:buFont typeface="+mj-lt"/>
              <a:buAutoNum type="arabicPeriod"/>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no-wrap: This is the default value of flex-wrap. Even if there are more flex items at this value, it does not wrap them.</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50000"/>
              </a:lnSpc>
              <a:spcBef>
                <a:spcPts val="0"/>
              </a:spcBef>
              <a:spcAft>
                <a:spcPts val="0"/>
              </a:spcAft>
              <a:buClr>
                <a:srgbClr val="000000"/>
              </a:buClr>
              <a:buFont typeface="+mj-lt"/>
              <a:buAutoNum type="arabicPeriod"/>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wrap: If flex items are overflowing on this value then it wraps it.</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50000"/>
              </a:lnSpc>
              <a:spcBef>
                <a:spcPts val="0"/>
              </a:spcBef>
              <a:spcAft>
                <a:spcPts val="0"/>
              </a:spcAft>
              <a:buClr>
                <a:srgbClr val="000000"/>
              </a:buClr>
              <a:buFont typeface="+mj-lt"/>
              <a:buAutoNum type="arabicPeriod"/>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wrap-reverse: This works opposite to the wrap value. This wraps the overflowing flex items from the opposite direction.</a:t>
            </a:r>
            <a:endParaRPr lang="en-US" sz="2400" dirty="0">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388657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445B-A35A-733B-7DEC-F6445FD996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170686-924B-A549-99BD-A7963089D1B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320CDD6-F34F-ACFA-CE0E-E6C3E825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DBAE148-716B-B0D6-E5BD-FC0A1E587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46847"/>
            <a:ext cx="1828800" cy="1828800"/>
          </a:xfrm>
          <a:prstGeom prst="rect">
            <a:avLst/>
          </a:prstGeom>
        </p:spPr>
      </p:pic>
      <p:sp>
        <p:nvSpPr>
          <p:cNvPr id="6" name="TextBox 5">
            <a:extLst>
              <a:ext uri="{FF2B5EF4-FFF2-40B4-BE49-F238E27FC236}">
                <a16:creationId xmlns:a16="http://schemas.microsoft.com/office/drawing/2014/main" id="{0198539A-8686-ACE3-2798-08F5570DE509}"/>
              </a:ext>
            </a:extLst>
          </p:cNvPr>
          <p:cNvSpPr txBox="1"/>
          <p:nvPr/>
        </p:nvSpPr>
        <p:spPr>
          <a:xfrm>
            <a:off x="313764" y="747205"/>
            <a:ext cx="11241741" cy="3297506"/>
          </a:xfrm>
          <a:prstGeom prst="rect">
            <a:avLst/>
          </a:prstGeom>
          <a:noFill/>
        </p:spPr>
        <p:txBody>
          <a:bodyPr wrap="square">
            <a:spAutoFit/>
          </a:bodyPr>
          <a:lstStyle/>
          <a:p>
            <a:pPr marL="0" marR="0" algn="just">
              <a:spcBef>
                <a:spcPts val="0"/>
              </a:spcBef>
              <a:spcAft>
                <a:spcPts val="0"/>
              </a:spcAft>
            </a:pPr>
            <a:r>
              <a:rPr lang="en-US" sz="2800" b="1" dirty="0">
                <a:solidFill>
                  <a:srgbClr val="FF0000"/>
                </a:solidFill>
              </a:rPr>
              <a:t>Flex flow property :-</a:t>
            </a:r>
          </a:p>
          <a:p>
            <a:pPr marL="0" marR="0" algn="just">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flax flow property is a shorthand property. It takes the values of both flex-direction and flex-wrap properties together.</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algn="just">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endParaRPr lang="en-US" sz="2400" dirty="0">
              <a:solidFill>
                <a:srgbClr val="0070C0"/>
              </a:solidFill>
              <a:effectLst/>
              <a:latin typeface="Calibri" panose="020F0502020204030204" pitchFamily="34" charset="0"/>
              <a:ea typeface="Calibri" panose="020F0502020204030204" pitchFamily="34" charset="0"/>
              <a:cs typeface="Mangal" panose="00000400000000000000" pitchFamily="2"/>
            </a:endParaRPr>
          </a:p>
          <a:p>
            <a:pPr marL="0" marR="0" algn="just">
              <a:spcBef>
                <a:spcPts val="0"/>
              </a:spcBef>
              <a:spcAft>
                <a:spcPts val="0"/>
              </a:spcAft>
            </a:pPr>
            <a:r>
              <a:rPr lang="en-US" sz="2400" b="1" dirty="0">
                <a:solidFill>
                  <a:srgbClr val="0070C0"/>
                </a:solidFill>
              </a:rPr>
              <a:t>Syntax :-</a:t>
            </a:r>
          </a:p>
          <a:p>
            <a:pPr marL="0" marR="0" algn="just">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flex-flow: flex-direction flex-wrap;</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algn="just">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ex: - row wrap ;</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50000"/>
              </a:lnSpc>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endParaRPr lang="en-US" sz="2400" dirty="0">
              <a:effectLst/>
              <a:latin typeface="Calibri" panose="020F0502020204030204" pitchFamily="34" charset="0"/>
              <a:ea typeface="Calibri" panose="020F0502020204030204" pitchFamily="34" charset="0"/>
              <a:cs typeface="Mangal" panose="00000400000000000000" pitchFamily="2"/>
            </a:endParaRPr>
          </a:p>
        </p:txBody>
      </p:sp>
      <p:sp>
        <p:nvSpPr>
          <p:cNvPr id="9" name="TextBox 8">
            <a:extLst>
              <a:ext uri="{FF2B5EF4-FFF2-40B4-BE49-F238E27FC236}">
                <a16:creationId xmlns:a16="http://schemas.microsoft.com/office/drawing/2014/main" id="{FEEA1B88-C89C-2058-9539-F00BCB8A43CD}"/>
              </a:ext>
            </a:extLst>
          </p:cNvPr>
          <p:cNvSpPr txBox="1"/>
          <p:nvPr/>
        </p:nvSpPr>
        <p:spPr>
          <a:xfrm>
            <a:off x="313763" y="3685038"/>
            <a:ext cx="11241741" cy="1766317"/>
          </a:xfrm>
          <a:prstGeom prst="rect">
            <a:avLst/>
          </a:prstGeom>
          <a:noFill/>
        </p:spPr>
        <p:txBody>
          <a:bodyPr wrap="square">
            <a:spAutoFit/>
          </a:bodyPr>
          <a:lstStyle/>
          <a:p>
            <a:pPr marL="0" marR="0" algn="just">
              <a:lnSpc>
                <a:spcPct val="115000"/>
              </a:lnSpc>
              <a:spcBef>
                <a:spcPts val="0"/>
              </a:spcBef>
              <a:spcAft>
                <a:spcPts val="0"/>
              </a:spcAft>
            </a:pPr>
            <a:r>
              <a:rPr lang="en-US" sz="2400" b="1" dirty="0">
                <a:solidFill>
                  <a:srgbClr val="0070C0"/>
                </a:solidFill>
              </a:rPr>
              <a:t>Justify-content property :- </a:t>
            </a: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The justify-content property is used to align the flex items.</a:t>
            </a:r>
            <a:r>
              <a:rPr lang="en-US" sz="2400" dirty="0">
                <a:effectLst/>
                <a:latin typeface="Calibri" panose="020F0502020204030204" pitchFamily="34" charset="0"/>
                <a:ea typeface="Calibri" panose="020F0502020204030204" pitchFamily="34" charset="0"/>
                <a:cs typeface="Mangal" panose="00000400000000000000" pitchFamily="2"/>
              </a:rPr>
              <a:t> </a:t>
            </a: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Along with this, this property also helps in distributing the extra space inside the container among the items.</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0"/>
              </a:spcAft>
            </a:pPr>
            <a:r>
              <a:rPr lang="en-US" sz="2400" dirty="0">
                <a:ln>
                  <a:noFill/>
                </a:ln>
                <a:effectLst>
                  <a:outerShdw blurRad="69850" dist="43180" dir="5400000" sx="0" sy="0">
                    <a:srgbClr val="000000">
                      <a:alpha val="65000"/>
                    </a:srgbClr>
                  </a:outerShdw>
                </a:effectLst>
                <a:latin typeface="Calibri" panose="020F0502020204030204" pitchFamily="34" charset="0"/>
                <a:ea typeface="Calibri" panose="020F0502020204030204" pitchFamily="34" charset="0"/>
                <a:cs typeface="Mangal" panose="00000400000000000000" pitchFamily="2"/>
              </a:rPr>
              <a:t> </a:t>
            </a:r>
            <a:endParaRPr lang="en-US" sz="2400" dirty="0">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1100391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6077</Words>
  <Application>Microsoft Office PowerPoint</Application>
  <PresentationFormat>Widescreen</PresentationFormat>
  <Paragraphs>475</Paragraphs>
  <Slides>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Segoe UI</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Suri Gupta</dc:creator>
  <cp:lastModifiedBy>Suri Gupta</cp:lastModifiedBy>
  <cp:revision>109</cp:revision>
  <dcterms:created xsi:type="dcterms:W3CDTF">2024-01-23T10:05:16Z</dcterms:created>
  <dcterms:modified xsi:type="dcterms:W3CDTF">2024-01-25T08:20:06Z</dcterms:modified>
</cp:coreProperties>
</file>