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8" r:id="rId3"/>
    <p:sldId id="259" r:id="rId4"/>
    <p:sldId id="272" r:id="rId5"/>
    <p:sldId id="260" r:id="rId6"/>
    <p:sldId id="273" r:id="rId7"/>
    <p:sldId id="261" r:id="rId8"/>
    <p:sldId id="274" r:id="rId9"/>
    <p:sldId id="275" r:id="rId10"/>
    <p:sldId id="276" r:id="rId11"/>
    <p:sldId id="271" r:id="rId12"/>
  </p:sldIdLst>
  <p:sldSz cx="9144000" cy="5143500" type="screen16x9"/>
  <p:notesSz cx="6858000" cy="9144000"/>
  <p:embeddedFontLst>
    <p:embeddedFont>
      <p:font typeface="Average" panose="020B0604020202020204" charset="0"/>
      <p:regular r:id="rId14"/>
    </p:embeddedFont>
    <p:embeddedFont>
      <p:font typeface="Calibri" panose="020F0502020204030204" pitchFamily="34" charset="0"/>
      <p:regular r:id="rId15"/>
      <p:bold r:id="rId16"/>
      <p:italic r:id="rId17"/>
      <p:boldItalic r:id="rId18"/>
    </p:embeddedFont>
    <p:embeddedFont>
      <p:font typeface="Oswal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F12523-9E48-4D82-AFA1-550725199674}">
  <a:tblStyle styleId="{E7F12523-9E48-4D82-AFA1-5507251996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43" autoAdjust="0"/>
  </p:normalViewPr>
  <p:slideViewPr>
    <p:cSldViewPr snapToGrid="0">
      <p:cViewPr varScale="1">
        <p:scale>
          <a:sx n="90" d="100"/>
          <a:sy n="90" d="100"/>
        </p:scale>
        <p:origin x="73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11a99db7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11a99db7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489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11a99db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11a99db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50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11a99db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11a99db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11a99db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11a99db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38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11a99db7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11a99db7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11a99db7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11a99db7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278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11a99db7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11a99db7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499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21536" y="2092035"/>
            <a:ext cx="8199900" cy="1583877"/>
          </a:xfrm>
          <a:prstGeom prst="rect">
            <a:avLst/>
          </a:prstGeom>
        </p:spPr>
        <p:txBody>
          <a:bodyPr spcFirstLastPara="1" wrap="square" lIns="91425" tIns="91425" rIns="91425" bIns="91425" anchor="b" anchorCtr="0">
            <a:noAutofit/>
          </a:bodyPr>
          <a:lstStyle/>
          <a:p>
            <a:r>
              <a:rPr lang="en" sz="3700" dirty="0"/>
              <a:t> </a:t>
            </a:r>
            <a:br>
              <a:rPr lang="en" sz="3700" dirty="0"/>
            </a:br>
            <a:r>
              <a:rPr lang="en" sz="3700" dirty="0"/>
              <a:t>Predicting the best place to open an Italian restaurant in Toronto,Canada.</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sz="6500" dirty="0"/>
          </a:p>
        </p:txBody>
      </p:sp>
      <p:sp>
        <p:nvSpPr>
          <p:cNvPr id="64" name="Google Shape;64;p14"/>
          <p:cNvSpPr txBox="1">
            <a:spLocks noGrp="1"/>
          </p:cNvSpPr>
          <p:nvPr>
            <p:ph type="subTitle" idx="1"/>
          </p:nvPr>
        </p:nvSpPr>
        <p:spPr>
          <a:xfrm>
            <a:off x="361575" y="3538425"/>
            <a:ext cx="8309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sz="1050" dirty="0">
              <a:solidFill>
                <a:srgbClr val="000000"/>
              </a:solidFill>
              <a:highlight>
                <a:srgbClr val="FFFFFF"/>
              </a:highlight>
              <a:latin typeface="Arial"/>
              <a:ea typeface="Arial"/>
              <a:cs typeface="Arial"/>
              <a:sym typeface="Arial"/>
            </a:endParaRPr>
          </a:p>
          <a:p>
            <a:pPr marL="0" lvl="0" indent="0" algn="ctr" rtl="0">
              <a:spcBef>
                <a:spcPts val="0"/>
              </a:spcBef>
              <a:spcAft>
                <a:spcPts val="0"/>
              </a:spcAft>
              <a:buNone/>
            </a:pPr>
            <a:endParaRPr dirty="0"/>
          </a:p>
          <a:p>
            <a:pPr marL="0" lvl="0" indent="0" algn="ctr" rtl="0">
              <a:spcBef>
                <a:spcPts val="0"/>
              </a:spcBef>
              <a:spcAft>
                <a:spcPts val="0"/>
              </a:spcAft>
              <a:buNone/>
            </a:pPr>
            <a:r>
              <a:rPr lang="en" dirty="0"/>
              <a:t>                                </a:t>
            </a:r>
            <a:endParaRPr dirty="0"/>
          </a:p>
          <a:p>
            <a:pPr marL="0" lvl="0" indent="0" algn="ctr" rtl="0">
              <a:spcBef>
                <a:spcPts val="0"/>
              </a:spcBef>
              <a:spcAft>
                <a:spcPts val="0"/>
              </a:spcAft>
              <a:buNone/>
            </a:pPr>
            <a:r>
              <a:rPr lang="en" dirty="0"/>
              <a:t> </a:t>
            </a:r>
            <a:endParaRPr dirty="0"/>
          </a:p>
        </p:txBody>
      </p:sp>
      <p:sp>
        <p:nvSpPr>
          <p:cNvPr id="66" name="Google Shape;66;p14"/>
          <p:cNvSpPr txBox="1"/>
          <p:nvPr/>
        </p:nvSpPr>
        <p:spPr>
          <a:xfrm>
            <a:off x="-53875" y="4901175"/>
            <a:ext cx="4302600" cy="32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dk2"/>
                </a:solidFill>
                <a:latin typeface="Average"/>
                <a:ea typeface="Average"/>
                <a:cs typeface="Average"/>
                <a:sym typeface="Average"/>
              </a:rPr>
              <a:t>https://assets.entrepreneur.com/content/3x2/2000/1405612741-airbnb-why-new-logo.jpg?width=600&amp;crop=16:9         </a:t>
            </a:r>
            <a:r>
              <a:rPr lang="en" sz="700">
                <a:solidFill>
                  <a:schemeClr val="accent3"/>
                </a:solidFill>
                <a:latin typeface="Average"/>
                <a:ea typeface="Average"/>
                <a:cs typeface="Average"/>
                <a:sym typeface="Average"/>
              </a:rPr>
              <a:t>   </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7789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900" dirty="0"/>
              <a:t>Results</a:t>
            </a:r>
            <a:br>
              <a:rPr lang="en-IN" sz="2900" dirty="0"/>
            </a:br>
            <a:br>
              <a:rPr lang="en-IN" sz="2900" dirty="0"/>
            </a:br>
            <a:br>
              <a:rPr lang="en-IN" sz="2900" dirty="0"/>
            </a:br>
            <a:endParaRPr sz="2900" dirty="0"/>
          </a:p>
        </p:txBody>
      </p:sp>
      <p:sp>
        <p:nvSpPr>
          <p:cNvPr id="5" name="Rectangle 6">
            <a:extLst>
              <a:ext uri="{FF2B5EF4-FFF2-40B4-BE49-F238E27FC236}">
                <a16:creationId xmlns:a16="http://schemas.microsoft.com/office/drawing/2014/main" id="{43A84F33-8036-46A1-8647-801154C418CD}"/>
              </a:ext>
            </a:extLst>
          </p:cNvPr>
          <p:cNvSpPr>
            <a:spLocks noChangeArrowheads="1"/>
          </p:cNvSpPr>
          <p:nvPr/>
        </p:nvSpPr>
        <p:spPr bwMode="auto">
          <a:xfrm>
            <a:off x="372533" y="39153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387B2C91-105F-41D3-AE79-F15D8A23AEFE}"/>
              </a:ext>
            </a:extLst>
          </p:cNvPr>
          <p:cNvSpPr>
            <a:spLocks noChangeArrowheads="1"/>
          </p:cNvSpPr>
          <p:nvPr/>
        </p:nvSpPr>
        <p:spPr bwMode="auto">
          <a:xfrm>
            <a:off x="184731" y="2051416"/>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6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C8C2546-A2D6-4E48-B917-A810088DEE4E}"/>
              </a:ext>
            </a:extLst>
          </p:cNvPr>
          <p:cNvSpPr>
            <a:spLocks noChangeArrowheads="1"/>
          </p:cNvSpPr>
          <p:nvPr/>
        </p:nvSpPr>
        <p:spPr bwMode="auto">
          <a:xfrm>
            <a:off x="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0F3B8236-B0F7-435E-8093-F168320A5228}"/>
              </a:ext>
            </a:extLst>
          </p:cNvPr>
          <p:cNvPicPr/>
          <p:nvPr/>
        </p:nvPicPr>
        <p:blipFill>
          <a:blip r:embed="rId3"/>
          <a:stretch>
            <a:fillRect/>
          </a:stretch>
        </p:blipFill>
        <p:spPr>
          <a:xfrm>
            <a:off x="818197" y="1356359"/>
            <a:ext cx="7301336" cy="3241040"/>
          </a:xfrm>
          <a:prstGeom prst="rect">
            <a:avLst/>
          </a:prstGeom>
        </p:spPr>
      </p:pic>
    </p:spTree>
    <p:extLst>
      <p:ext uri="{BB962C8B-B14F-4D97-AF65-F5344CB8AC3E}">
        <p14:creationId xmlns:p14="http://schemas.microsoft.com/office/powerpoint/2010/main" val="263873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165" name="Google Shape;165;p29"/>
          <p:cNvSpPr txBox="1"/>
          <p:nvPr/>
        </p:nvSpPr>
        <p:spPr>
          <a:xfrm>
            <a:off x="443175" y="1141500"/>
            <a:ext cx="8389200" cy="3693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dirty="0">
              <a:solidFill>
                <a:srgbClr val="FFFFFF"/>
              </a:solidFill>
            </a:endParaRPr>
          </a:p>
          <a:p>
            <a:pPr marL="0" marR="0" lvl="0" indent="0" algn="l" rtl="0">
              <a:lnSpc>
                <a:spcPct val="115000"/>
              </a:lnSpc>
              <a:spcBef>
                <a:spcPts val="0"/>
              </a:spcBef>
              <a:spcAft>
                <a:spcPts val="0"/>
              </a:spcAft>
              <a:buNone/>
            </a:pPr>
            <a:endParaRPr dirty="0">
              <a:solidFill>
                <a:srgbClr val="FFFFFF"/>
              </a:solidFill>
            </a:endParaRPr>
          </a:p>
        </p:txBody>
      </p:sp>
      <p:sp>
        <p:nvSpPr>
          <p:cNvPr id="166" name="Google Shape;166;p29"/>
          <p:cNvSpPr txBox="1"/>
          <p:nvPr/>
        </p:nvSpPr>
        <p:spPr>
          <a:xfrm>
            <a:off x="443175" y="3453675"/>
            <a:ext cx="2331000" cy="4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67" name="Google Shape;167;p29"/>
          <p:cNvSpPr txBox="1"/>
          <p:nvPr/>
        </p:nvSpPr>
        <p:spPr>
          <a:xfrm>
            <a:off x="311625" y="1193625"/>
            <a:ext cx="7856400" cy="738600"/>
          </a:xfrm>
          <a:prstGeom prst="rect">
            <a:avLst/>
          </a:prstGeom>
          <a:noFill/>
          <a:ln>
            <a:noFill/>
          </a:ln>
        </p:spPr>
        <p:txBody>
          <a:bodyPr spcFirstLastPara="1" wrap="square" lIns="91425" tIns="91425" rIns="91425" bIns="91425" anchor="t" anchorCtr="0">
            <a:noAutofit/>
          </a:bodyPr>
          <a:lstStyle/>
          <a:p>
            <a:r>
              <a:rPr lang="en-CA"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From the perspective of a tourist, it may be best to go to the neighborhoods in cluster 1</a:t>
            </a:r>
            <a:r>
              <a:rPr lang="en-C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to eat Italian food</a:t>
            </a:r>
            <a:r>
              <a:rPr lang="en-CA"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There are a lot of Italian restaurants that will cater to the adventurous </a:t>
            </a:r>
            <a:r>
              <a:rPr lang="en-CA" sz="18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pallete</a:t>
            </a:r>
            <a:r>
              <a:rPr lang="en-CA"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From the perspective of a businessman, the optimal location to open a new Italian restaurant is in cluster 2, that is </a:t>
            </a:r>
            <a:r>
              <a:rPr lang="en-CA" sz="1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a:t>
            </a:r>
            <a:r>
              <a:rPr lang="en-CA"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neighbourhoods such as Kensington Market, Chinatown, Grange Park, Harbourfront East, Union Station, Toronto </a:t>
            </a:r>
            <a:r>
              <a:rPr lang="en-CA" sz="18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Islands,Garden</a:t>
            </a:r>
            <a:r>
              <a:rPr lang="en-CA"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District, Ryerson where there are a lot of potential demands for an Italian restaurant while having the least competition around the vicinity. Of course it might be possible that these neighborhoods are less commercialize as compared to cluster 1.</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Goal: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119950" y="1364325"/>
            <a:ext cx="5429700" cy="2886900"/>
          </a:xfrm>
          <a:prstGeom prst="rect">
            <a:avLst/>
          </a:prstGeom>
          <a:noFill/>
        </p:spPr>
        <p:txBody>
          <a:bodyPr spcFirstLastPara="1" wrap="square" lIns="91425" tIns="91425" rIns="91425" bIns="91425" anchor="t" anchorCtr="0">
            <a:noAutofit/>
          </a:bodyPr>
          <a:lstStyle/>
          <a:p>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objective of this project is to find the best </a:t>
            </a:r>
            <a:r>
              <a:rPr lang="en-IN" sz="180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neighborhood</a:t>
            </a: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in Toronto to open an Italian restaurant. In this project, we'll be trying to find ideal places to start a Italian restaurant using Foursquare location data and clustering analysis.</a:t>
            </a:r>
          </a:p>
          <a:p>
            <a:pPr marL="114300" indent="0">
              <a:buNone/>
            </a:pP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Target Audience</a:t>
            </a:r>
          </a:p>
          <a:p>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Italian chef's trying to open their own restaurant. Investors looking to establish a business related to Italian food. Tourists who are interested in Italian cuisine.</a:t>
            </a:r>
          </a:p>
          <a:p>
            <a:pPr marL="0" lvl="0" indent="0" algn="l" rtl="0">
              <a:spcBef>
                <a:spcPts val="0"/>
              </a:spcBef>
              <a:spcAft>
                <a:spcPts val="1600"/>
              </a:spcAft>
              <a:buNone/>
            </a:pPr>
            <a:endParaRPr sz="3200" dirty="0">
              <a:solidFill>
                <a:schemeClr val="dk1"/>
              </a:solidFill>
            </a:endParaRPr>
          </a:p>
        </p:txBody>
      </p:sp>
      <p:pic>
        <p:nvPicPr>
          <p:cNvPr id="79" name="Google Shape;79;p16"/>
          <p:cNvPicPr preferRelativeResize="0"/>
          <p:nvPr/>
        </p:nvPicPr>
        <p:blipFill>
          <a:blip r:embed="rId3">
            <a:alphaModFix/>
          </a:blip>
          <a:stretch>
            <a:fillRect/>
          </a:stretch>
        </p:blipFill>
        <p:spPr>
          <a:xfrm>
            <a:off x="5617325" y="1253975"/>
            <a:ext cx="3293575" cy="326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92300" y="2376775"/>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Our Data:</a:t>
            </a:r>
            <a:endParaRPr sz="3000" dirty="0"/>
          </a:p>
          <a:p>
            <a:pPr algn="l"/>
            <a:br>
              <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CA"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Source 1 – Neighborhood Data The dataset about neighborhoods of </a:t>
            </a:r>
            <a:r>
              <a:rPr lang="en-CA" sz="160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toronto</a:t>
            </a:r>
            <a:r>
              <a:rPr lang="en-CA"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will be extracted from a Wikipedia page. Features such as borough, neighbourhood, postal code will be extracted.</a:t>
            </a:r>
            <a:br>
              <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Source: </a:t>
            </a:r>
            <a:r>
              <a:rPr lang="en-IN" sz="1600" u="sng"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https://en.wikipedia.org/wiki/List_of_postal_codes_of_Canada:_M</a:t>
            </a:r>
            <a:br>
              <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CA"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Source 2 – Geographical Coordinates Geographical coordinates for each neighborhood will be obtained with the aid of GEOPY Library such as latitude and </a:t>
            </a:r>
            <a:r>
              <a:rPr lang="en-CA" sz="160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logitude</a:t>
            </a:r>
            <a:r>
              <a:rPr lang="en-CA"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CA"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Source 3 – Venue categories I will use the Foursquare API to retrieve venues, using the coordinates obtained in Data Source 2 above.</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sz="2000" dirty="0">
              <a:latin typeface="Average"/>
              <a:ea typeface="Average"/>
              <a:cs typeface="Average"/>
              <a:sym typeface="Average"/>
            </a:endParaRPr>
          </a:p>
          <a:p>
            <a:pPr marL="0" lvl="0" indent="0" algn="ctr" rtl="0">
              <a:spcBef>
                <a:spcPts val="1600"/>
              </a:spcBef>
              <a:spcAft>
                <a:spcPts val="0"/>
              </a:spcAft>
              <a:buNone/>
            </a:pPr>
            <a:endParaRPr dirty="0"/>
          </a:p>
        </p:txBody>
      </p:sp>
      <p:pic>
        <p:nvPicPr>
          <p:cNvPr id="3" name="Picture 2">
            <a:extLst>
              <a:ext uri="{FF2B5EF4-FFF2-40B4-BE49-F238E27FC236}">
                <a16:creationId xmlns:a16="http://schemas.microsoft.com/office/drawing/2014/main" id="{3544CC76-B23C-4CE1-B508-2B7EA54A95DA}"/>
              </a:ext>
            </a:extLst>
          </p:cNvPr>
          <p:cNvPicPr>
            <a:picLocks noChangeAspect="1"/>
          </p:cNvPicPr>
          <p:nvPr/>
        </p:nvPicPr>
        <p:blipFill>
          <a:blip r:embed="rId4"/>
          <a:stretch>
            <a:fillRect/>
          </a:stretch>
        </p:blipFill>
        <p:spPr>
          <a:xfrm>
            <a:off x="4869872" y="620856"/>
            <a:ext cx="4122593" cy="3638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Methodolody Used</a:t>
            </a:r>
            <a:endParaRPr dirty="0"/>
          </a:p>
        </p:txBody>
      </p:sp>
      <p:sp>
        <p:nvSpPr>
          <p:cNvPr id="91" name="Google Shape;91;p18"/>
          <p:cNvSpPr txBox="1">
            <a:spLocks noGrp="1"/>
          </p:cNvSpPr>
          <p:nvPr>
            <p:ph type="body" idx="1"/>
          </p:nvPr>
        </p:nvSpPr>
        <p:spPr>
          <a:xfrm>
            <a:off x="3784600" y="2497667"/>
            <a:ext cx="4459288" cy="2281502"/>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dirty="0">
              <a:solidFill>
                <a:srgbClr val="FFFFFF"/>
              </a:solidFill>
            </a:endParaRPr>
          </a:p>
        </p:txBody>
      </p:sp>
      <p:sp>
        <p:nvSpPr>
          <p:cNvPr id="2" name="Rectangle 2">
            <a:extLst>
              <a:ext uri="{FF2B5EF4-FFF2-40B4-BE49-F238E27FC236}">
                <a16:creationId xmlns:a16="http://schemas.microsoft.com/office/drawing/2014/main" id="{634EEEB4-158D-41A1-9646-7DFA03E8E07C}"/>
              </a:ext>
            </a:extLst>
          </p:cNvPr>
          <p:cNvSpPr>
            <a:spLocks noChangeArrowheads="1"/>
          </p:cNvSpPr>
          <p:nvPr/>
        </p:nvSpPr>
        <p:spPr bwMode="auto">
          <a:xfrm>
            <a:off x="311700" y="1130689"/>
            <a:ext cx="817803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 </a:t>
            </a:r>
            <a:r>
              <a:rPr kumimoji="0" lang="en-CA" altLang="zh-CN"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Webscrape</a:t>
            </a: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data from city info webpage</a:t>
            </a: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B4FC1E88-A1CD-431C-A07A-FC6B9C2FC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65" y="1769150"/>
            <a:ext cx="4838669" cy="19280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1624BC2-2BF2-4076-8712-8A02FA0C8132}"/>
              </a:ext>
            </a:extLst>
          </p:cNvPr>
          <p:cNvSpPr>
            <a:spLocks noChangeArrowheads="1"/>
          </p:cNvSpPr>
          <p:nvPr/>
        </p:nvSpPr>
        <p:spPr bwMode="auto">
          <a:xfrm>
            <a:off x="311700" y="3894569"/>
            <a:ext cx="8178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56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Methodolody Used</a:t>
            </a:r>
            <a:endParaRPr dirty="0"/>
          </a:p>
        </p:txBody>
      </p:sp>
      <p:sp>
        <p:nvSpPr>
          <p:cNvPr id="91" name="Google Shape;91;p18"/>
          <p:cNvSpPr txBox="1">
            <a:spLocks noGrp="1"/>
          </p:cNvSpPr>
          <p:nvPr>
            <p:ph type="body" idx="1"/>
          </p:nvPr>
        </p:nvSpPr>
        <p:spPr>
          <a:xfrm flipV="1">
            <a:off x="935100" y="3935867"/>
            <a:ext cx="6494400" cy="61184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dirty="0">
              <a:solidFill>
                <a:srgbClr val="FFFFFF"/>
              </a:solidFill>
            </a:endParaRPr>
          </a:p>
        </p:txBody>
      </p:sp>
      <p:sp>
        <p:nvSpPr>
          <p:cNvPr id="2" name="Rectangle 2">
            <a:extLst>
              <a:ext uri="{FF2B5EF4-FFF2-40B4-BE49-F238E27FC236}">
                <a16:creationId xmlns:a16="http://schemas.microsoft.com/office/drawing/2014/main" id="{634EEEB4-158D-41A1-9646-7DFA03E8E07C}"/>
              </a:ext>
            </a:extLst>
          </p:cNvPr>
          <p:cNvSpPr>
            <a:spLocks noChangeArrowheads="1"/>
          </p:cNvSpPr>
          <p:nvPr/>
        </p:nvSpPr>
        <p:spPr bwMode="auto">
          <a:xfrm>
            <a:off x="311700" y="1207633"/>
            <a:ext cx="81780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CA"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2A9B7303-D684-42E4-9E06-B7CE02A58AA7}"/>
              </a:ext>
            </a:extLst>
          </p:cNvPr>
          <p:cNvSpPr>
            <a:spLocks noChangeArrowheads="1"/>
          </p:cNvSpPr>
          <p:nvPr/>
        </p:nvSpPr>
        <p:spPr bwMode="auto">
          <a:xfrm>
            <a:off x="311700" y="1201102"/>
            <a:ext cx="505458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 Get and connect the Postal Codes to the neighborhoods</a:t>
            </a: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pic>
        <p:nvPicPr>
          <p:cNvPr id="1028" name="Picture 5">
            <a:extLst>
              <a:ext uri="{FF2B5EF4-FFF2-40B4-BE49-F238E27FC236}">
                <a16:creationId xmlns:a16="http://schemas.microsoft.com/office/drawing/2014/main" id="{178CE816-2C05-4763-AD49-B24EB0746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737478"/>
            <a:ext cx="8066284" cy="24444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58E31597-1954-488E-A755-FBADB0F86989}"/>
              </a:ext>
            </a:extLst>
          </p:cNvPr>
          <p:cNvSpPr>
            <a:spLocks noChangeArrowheads="1"/>
          </p:cNvSpPr>
          <p:nvPr/>
        </p:nvSpPr>
        <p:spPr bwMode="auto">
          <a:xfrm>
            <a:off x="368850" y="34742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Methodolody Used</a:t>
            </a:r>
            <a:endParaRPr dirty="0"/>
          </a:p>
        </p:txBody>
      </p:sp>
      <p:sp>
        <p:nvSpPr>
          <p:cNvPr id="91" name="Google Shape;91;p18"/>
          <p:cNvSpPr txBox="1">
            <a:spLocks noGrp="1"/>
          </p:cNvSpPr>
          <p:nvPr>
            <p:ph type="body" idx="1"/>
          </p:nvPr>
        </p:nvSpPr>
        <p:spPr>
          <a:xfrm>
            <a:off x="3547532" y="2717808"/>
            <a:ext cx="2453217" cy="21113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dirty="0">
              <a:solidFill>
                <a:srgbClr val="FFFFFF"/>
              </a:solidFill>
            </a:endParaRPr>
          </a:p>
        </p:txBody>
      </p:sp>
      <p:sp>
        <p:nvSpPr>
          <p:cNvPr id="2" name="Rectangle 2">
            <a:extLst>
              <a:ext uri="{FF2B5EF4-FFF2-40B4-BE49-F238E27FC236}">
                <a16:creationId xmlns:a16="http://schemas.microsoft.com/office/drawing/2014/main" id="{634EEEB4-158D-41A1-9646-7DFA03E8E07C}"/>
              </a:ext>
            </a:extLst>
          </p:cNvPr>
          <p:cNvSpPr>
            <a:spLocks noChangeArrowheads="1"/>
          </p:cNvSpPr>
          <p:nvPr/>
        </p:nvSpPr>
        <p:spPr bwMode="auto">
          <a:xfrm>
            <a:off x="311700" y="1207633"/>
            <a:ext cx="81780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CA"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2A9B7303-D684-42E4-9E06-B7CE02A58AA7}"/>
              </a:ext>
            </a:extLst>
          </p:cNvPr>
          <p:cNvSpPr>
            <a:spLocks noChangeArrowheads="1"/>
          </p:cNvSpPr>
          <p:nvPr/>
        </p:nvSpPr>
        <p:spPr bwMode="auto">
          <a:xfrm>
            <a:off x="311700" y="127804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CA"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58E31597-1954-488E-A755-FBADB0F86989}"/>
              </a:ext>
            </a:extLst>
          </p:cNvPr>
          <p:cNvSpPr>
            <a:spLocks noChangeArrowheads="1"/>
          </p:cNvSpPr>
          <p:nvPr/>
        </p:nvSpPr>
        <p:spPr bwMode="auto">
          <a:xfrm>
            <a:off x="368850" y="34742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7CEF5B19-B81D-4508-9486-79FA855FAAA8}"/>
              </a:ext>
            </a:extLst>
          </p:cNvPr>
          <p:cNvSpPr>
            <a:spLocks noChangeArrowheads="1"/>
          </p:cNvSpPr>
          <p:nvPr/>
        </p:nvSpPr>
        <p:spPr bwMode="auto">
          <a:xfrm>
            <a:off x="368850" y="1322830"/>
            <a:ext cx="702147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Check the business venues in the vicinity of the neighborhood using Foursquare</a:t>
            </a: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pic>
        <p:nvPicPr>
          <p:cNvPr id="2049" name="Picture 6">
            <a:extLst>
              <a:ext uri="{FF2B5EF4-FFF2-40B4-BE49-F238E27FC236}">
                <a16:creationId xmlns:a16="http://schemas.microsoft.com/office/drawing/2014/main" id="{8986B294-0047-4AA9-8BDB-60685DBDA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103" y="2189406"/>
            <a:ext cx="5737225" cy="166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A135035-48CC-416B-AE35-FFB17792B153}"/>
              </a:ext>
            </a:extLst>
          </p:cNvPr>
          <p:cNvSpPr>
            <a:spLocks noChangeArrowheads="1"/>
          </p:cNvSpPr>
          <p:nvPr/>
        </p:nvSpPr>
        <p:spPr bwMode="auto">
          <a:xfrm>
            <a:off x="368850" y="35197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1879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7789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900" dirty="0"/>
              <a:t>Analysis and discussion</a:t>
            </a:r>
            <a:endParaRPr sz="2900" dirty="0"/>
          </a:p>
          <a:p>
            <a:pPr marL="0" lvl="0" indent="0" algn="l" rtl="0">
              <a:spcBef>
                <a:spcPts val="0"/>
              </a:spcBef>
              <a:spcAft>
                <a:spcPts val="0"/>
              </a:spcAft>
              <a:buNone/>
            </a:pPr>
            <a:br>
              <a:rPr lang="en-IN" sz="2900" dirty="0"/>
            </a:br>
            <a:br>
              <a:rPr lang="en-IN" sz="2900" dirty="0"/>
            </a:br>
            <a:endParaRPr sz="2900" dirty="0"/>
          </a:p>
        </p:txBody>
      </p:sp>
      <p:sp>
        <p:nvSpPr>
          <p:cNvPr id="4" name="Rectangle 5">
            <a:extLst>
              <a:ext uri="{FF2B5EF4-FFF2-40B4-BE49-F238E27FC236}">
                <a16:creationId xmlns:a16="http://schemas.microsoft.com/office/drawing/2014/main" id="{4CECAC7E-19DA-4445-9C04-6F70BC974457}"/>
              </a:ext>
            </a:extLst>
          </p:cNvPr>
          <p:cNvSpPr>
            <a:spLocks noChangeArrowheads="1"/>
          </p:cNvSpPr>
          <p:nvPr/>
        </p:nvSpPr>
        <p:spPr bwMode="auto">
          <a:xfrm>
            <a:off x="372533" y="1000725"/>
            <a:ext cx="38218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zh-CN"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1. </a:t>
            </a: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Taking account of only Italian restaurants</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zh-CN" sz="1200" dirty="0">
              <a:solidFill>
                <a:schemeClr val="tx1"/>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3076" name="Picture 7">
            <a:extLst>
              <a:ext uri="{FF2B5EF4-FFF2-40B4-BE49-F238E27FC236}">
                <a16:creationId xmlns:a16="http://schemas.microsoft.com/office/drawing/2014/main" id="{7E8898F7-18C2-4CF5-97BE-1A4A02D9E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4" y="1800944"/>
            <a:ext cx="5608638" cy="23320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43A84F33-8036-46A1-8647-801154C418CD}"/>
              </a:ext>
            </a:extLst>
          </p:cNvPr>
          <p:cNvSpPr>
            <a:spLocks noChangeArrowheads="1"/>
          </p:cNvSpPr>
          <p:nvPr/>
        </p:nvSpPr>
        <p:spPr bwMode="auto">
          <a:xfrm>
            <a:off x="372533" y="39153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7789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900" dirty="0"/>
              <a:t>Analysis and discussion</a:t>
            </a:r>
            <a:endParaRPr sz="2900" dirty="0"/>
          </a:p>
          <a:p>
            <a:pPr marL="0" lvl="0" indent="0" algn="l" rtl="0">
              <a:spcBef>
                <a:spcPts val="0"/>
              </a:spcBef>
              <a:spcAft>
                <a:spcPts val="0"/>
              </a:spcAft>
              <a:buNone/>
            </a:pPr>
            <a:br>
              <a:rPr lang="en-IN" sz="2900" dirty="0"/>
            </a:br>
            <a:br>
              <a:rPr lang="en-IN" sz="2900" dirty="0"/>
            </a:br>
            <a:endParaRPr sz="2900" dirty="0"/>
          </a:p>
        </p:txBody>
      </p:sp>
      <p:sp>
        <p:nvSpPr>
          <p:cNvPr id="5" name="Rectangle 6">
            <a:extLst>
              <a:ext uri="{FF2B5EF4-FFF2-40B4-BE49-F238E27FC236}">
                <a16:creationId xmlns:a16="http://schemas.microsoft.com/office/drawing/2014/main" id="{43A84F33-8036-46A1-8647-801154C418CD}"/>
              </a:ext>
            </a:extLst>
          </p:cNvPr>
          <p:cNvSpPr>
            <a:spLocks noChangeArrowheads="1"/>
          </p:cNvSpPr>
          <p:nvPr/>
        </p:nvSpPr>
        <p:spPr bwMode="auto">
          <a:xfrm>
            <a:off x="372533" y="39153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387B2C91-105F-41D3-AE79-F15D8A23AEFE}"/>
              </a:ext>
            </a:extLst>
          </p:cNvPr>
          <p:cNvSpPr>
            <a:spLocks noChangeArrowheads="1"/>
          </p:cNvSpPr>
          <p:nvPr/>
        </p:nvSpPr>
        <p:spPr bwMode="auto">
          <a:xfrm>
            <a:off x="184731" y="1312752"/>
            <a:ext cx="319670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 Use K-means clustering to group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neighborhoods</a:t>
            </a:r>
          </a:p>
          <a:p>
            <a:pPr eaLnBrk="0" fontAlgn="base" hangingPunct="0">
              <a:spcBef>
                <a:spcPct val="0"/>
              </a:spcBef>
              <a:spcAft>
                <a:spcPct val="0"/>
              </a:spcAft>
              <a:buClrTx/>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Our results show that the optimal K </a:t>
            </a:r>
          </a:p>
          <a:p>
            <a:pPr eaLnBrk="0" fontAlgn="base" hangingPunct="0">
              <a:spcBef>
                <a:spcPct val="0"/>
              </a:spcBef>
              <a:spcAft>
                <a:spcPct val="0"/>
              </a:spcAft>
              <a:buClrTx/>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value is 4.</a:t>
            </a:r>
          </a:p>
          <a:p>
            <a:pPr eaLnBrk="0" fontAlgn="base" hangingPunct="0">
              <a:spcBef>
                <a:spcPct val="0"/>
              </a:spcBef>
              <a:spcAft>
                <a:spcPct val="0"/>
              </a:spcAft>
              <a:buClrTx/>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Hence, K=4 will be used to divide</a:t>
            </a:r>
          </a:p>
          <a:p>
            <a:pPr eaLnBrk="0" fontAlgn="base" hangingPunct="0">
              <a:spcBef>
                <a:spcPct val="0"/>
              </a:spcBef>
              <a:spcAft>
                <a:spcPct val="0"/>
              </a:spcAft>
              <a:buClrTx/>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our dataset.</a:t>
            </a:r>
            <a:endParaRPr kumimoji="0" lang="en-CA"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600" b="0" i="0" u="none" strike="noStrike" cap="none" normalizeH="0" baseline="0" dirty="0">
              <a:ln>
                <a:noFill/>
              </a:ln>
              <a:solidFill>
                <a:schemeClr val="tx1"/>
              </a:solidFill>
              <a:effectLst/>
              <a:latin typeface="Arial" panose="020B0604020202020204" pitchFamily="34" charset="0"/>
            </a:endParaRPr>
          </a:p>
        </p:txBody>
      </p:sp>
      <p:pic>
        <p:nvPicPr>
          <p:cNvPr id="4097" name="Picture 8">
            <a:extLst>
              <a:ext uri="{FF2B5EF4-FFF2-40B4-BE49-F238E27FC236}">
                <a16:creationId xmlns:a16="http://schemas.microsoft.com/office/drawing/2014/main" id="{8535BE56-7B37-4962-8FC9-5E50E49C6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766" y="958757"/>
            <a:ext cx="4817534" cy="302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4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7789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900" dirty="0"/>
              <a:t>Results</a:t>
            </a:r>
            <a:br>
              <a:rPr lang="en-IN" sz="2900" dirty="0"/>
            </a:br>
            <a:br>
              <a:rPr lang="en-IN" sz="2900" dirty="0"/>
            </a:br>
            <a:endParaRPr sz="2900" dirty="0"/>
          </a:p>
        </p:txBody>
      </p:sp>
      <p:sp>
        <p:nvSpPr>
          <p:cNvPr id="5" name="Rectangle 6">
            <a:extLst>
              <a:ext uri="{FF2B5EF4-FFF2-40B4-BE49-F238E27FC236}">
                <a16:creationId xmlns:a16="http://schemas.microsoft.com/office/drawing/2014/main" id="{43A84F33-8036-46A1-8647-801154C418CD}"/>
              </a:ext>
            </a:extLst>
          </p:cNvPr>
          <p:cNvSpPr>
            <a:spLocks noChangeArrowheads="1"/>
          </p:cNvSpPr>
          <p:nvPr/>
        </p:nvSpPr>
        <p:spPr bwMode="auto">
          <a:xfrm>
            <a:off x="372533" y="39153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387B2C91-105F-41D3-AE79-F15D8A23AEFE}"/>
              </a:ext>
            </a:extLst>
          </p:cNvPr>
          <p:cNvSpPr>
            <a:spLocks noChangeArrowheads="1"/>
          </p:cNvSpPr>
          <p:nvPr/>
        </p:nvSpPr>
        <p:spPr bwMode="auto">
          <a:xfrm>
            <a:off x="184731" y="2051416"/>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3A5450D-7348-4D45-B79D-6A9C0EFF1E1C}"/>
              </a:ext>
            </a:extLst>
          </p:cNvPr>
          <p:cNvSpPr>
            <a:spLocks noChangeArrowheads="1"/>
          </p:cNvSpPr>
          <p:nvPr/>
        </p:nvSpPr>
        <p:spPr bwMode="auto">
          <a:xfrm>
            <a:off x="184731" y="1110978"/>
            <a:ext cx="278153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Applying the K-mean clustering</a:t>
            </a: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With K=4, we applied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K-means clustering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to divide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label the locations.</a:t>
            </a:r>
            <a:endParaRPr kumimoji="0" lang="en-CA"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zh-CN" sz="1800" b="0" i="0" u="none" strike="noStrike" cap="none" normalizeH="0" baseline="0" dirty="0">
              <a:ln>
                <a:noFill/>
              </a:ln>
              <a:solidFill>
                <a:schemeClr val="tx1"/>
              </a:solidFill>
              <a:effectLst/>
              <a:latin typeface="Arial" panose="020B0604020202020204" pitchFamily="34" charset="0"/>
            </a:endParaRPr>
          </a:p>
        </p:txBody>
      </p:sp>
      <p:pic>
        <p:nvPicPr>
          <p:cNvPr id="5121" name="Picture 9">
            <a:extLst>
              <a:ext uri="{FF2B5EF4-FFF2-40B4-BE49-F238E27FC236}">
                <a16:creationId xmlns:a16="http://schemas.microsoft.com/office/drawing/2014/main" id="{41ED79EB-14C3-43AC-ABAF-2D757FC19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242" y="921691"/>
            <a:ext cx="5737225"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8C2546-A2D6-4E48-B917-A810088DEE4E}"/>
              </a:ext>
            </a:extLst>
          </p:cNvPr>
          <p:cNvSpPr>
            <a:spLocks noChangeArrowheads="1"/>
          </p:cNvSpPr>
          <p:nvPr/>
        </p:nvSpPr>
        <p:spPr bwMode="auto">
          <a:xfrm>
            <a:off x="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0761806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39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Oswald</vt:lpstr>
      <vt:lpstr>Calibri</vt:lpstr>
      <vt:lpstr>Arial</vt:lpstr>
      <vt:lpstr>Average</vt:lpstr>
      <vt:lpstr>Slate</vt:lpstr>
      <vt:lpstr>  Predicting the best place to open an Italian restaurant in Toronto,Canada. </vt:lpstr>
      <vt:lpstr>Our Project Goal:  </vt:lpstr>
      <vt:lpstr>Our Data:  Data Source 1 – Neighborhood Data The dataset about neighborhoods of toronto will be extracted from a Wikipedia page. Features such as borough, neighbourhood, postal code will be extracted. Source: https://en.wikipedia.org/wiki/List_of_postal_codes_of_Canada:_M Data Source 2 – Geographical Coordinates Geographical coordinates for each neighborhood will be obtained with the aid of GEOPY Library such as latitude and logitude. Data Source 3 – Venue categories I will use the Foursquare API to retrieve venues, using the coordinates obtained in Data Source 2 above.  </vt:lpstr>
      <vt:lpstr>Methodolody Used</vt:lpstr>
      <vt:lpstr>Methodolody Used</vt:lpstr>
      <vt:lpstr>Methodolody Used</vt:lpstr>
      <vt:lpstr>Analysis and discussion   </vt:lpstr>
      <vt:lpstr>Analysis and discussion   </vt:lpstr>
      <vt:lpstr>Results  </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the best place to open an Italian restaurant in Toronto,Canada. </dc:title>
  <cp:lastModifiedBy>Manjiri's PC</cp:lastModifiedBy>
  <cp:revision>1</cp:revision>
  <dcterms:modified xsi:type="dcterms:W3CDTF">2021-07-16T07:25:12Z</dcterms:modified>
</cp:coreProperties>
</file>