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5" r:id="rId3"/>
    <p:sldId id="257" r:id="rId4"/>
    <p:sldId id="259" r:id="rId5"/>
    <p:sldId id="260" r:id="rId6"/>
    <p:sldId id="270" r:id="rId7"/>
    <p:sldId id="271" r:id="rId8"/>
    <p:sldId id="272" r:id="rId9"/>
    <p:sldId id="274" r:id="rId10"/>
    <p:sldId id="269" r:id="rId11"/>
    <p:sldId id="262" r:id="rId12"/>
    <p:sldId id="268" r:id="rId13"/>
    <p:sldId id="278" r:id="rId14"/>
    <p:sldId id="279" r:id="rId15"/>
    <p:sldId id="273"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11-11-2018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11-11-2018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11-11-2018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11-11-2018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11-11-2018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UBER CASE STUDY </a:t>
            </a:r>
            <a:br>
              <a:rPr lang="en-IN" sz="2800" dirty="0"/>
            </a:br>
            <a:br>
              <a:rPr lang="en-IN" sz="2800" dirty="0"/>
            </a:br>
            <a:r>
              <a:rPr lang="en-IN" sz="2800" dirty="0"/>
              <a:t>PRESENTATION </a:t>
            </a:r>
          </a:p>
        </p:txBody>
      </p:sp>
      <p:sp>
        <p:nvSpPr>
          <p:cNvPr id="3" name="Subtitle 2"/>
          <p:cNvSpPr>
            <a:spLocks noGrp="1"/>
          </p:cNvSpPr>
          <p:nvPr>
            <p:ph type="subTitle" idx="1"/>
          </p:nvPr>
        </p:nvSpPr>
        <p:spPr>
          <a:xfrm>
            <a:off x="8609250" y="4248723"/>
            <a:ext cx="2636112" cy="332070"/>
          </a:xfrm>
        </p:spPr>
        <p:txBody>
          <a:bodyPr>
            <a:normAutofit lnSpcReduction="10000"/>
          </a:bodyPr>
          <a:lstStyle/>
          <a:p>
            <a:pPr algn="l"/>
            <a:r>
              <a:rPr lang="en-IN" sz="1800" dirty="0"/>
              <a:t>Manjiri </a:t>
            </a:r>
            <a:r>
              <a:rPr lang="en-IN" sz="1800" dirty="0" err="1"/>
              <a:t>Paranjape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8AA5F8-AC7A-40E4-A0B4-121338E16CC0}"/>
              </a:ext>
            </a:extLst>
          </p:cNvPr>
          <p:cNvSpPr txBox="1"/>
          <p:nvPr/>
        </p:nvSpPr>
        <p:spPr>
          <a:xfrm>
            <a:off x="438150" y="6157912"/>
            <a:ext cx="11137105" cy="376238"/>
          </a:xfrm>
          <a:prstGeom prst="rect">
            <a:avLst/>
          </a:prstGeom>
          <a:noFill/>
        </p:spPr>
        <p:txBody>
          <a:bodyPr wrap="square" rtlCol="0">
            <a:spAutoFit/>
          </a:bodyPr>
          <a:lstStyle/>
          <a:p>
            <a:r>
              <a:rPr lang="en-IN" dirty="0"/>
              <a:t>*Morning 5-9 hrs ride to airport &amp; evening 5-9 hrs ride from airport contribute around 50% of total ride requests</a:t>
            </a:r>
          </a:p>
        </p:txBody>
      </p:sp>
      <p:pic>
        <p:nvPicPr>
          <p:cNvPr id="10" name="Picture 9">
            <a:extLst>
              <a:ext uri="{FF2B5EF4-FFF2-40B4-BE49-F238E27FC236}">
                <a16:creationId xmlns:a16="http://schemas.microsoft.com/office/drawing/2014/main" id="{780DE736-BC3F-47EC-BB4D-831264394EC2}"/>
              </a:ext>
            </a:extLst>
          </p:cNvPr>
          <p:cNvPicPr>
            <a:picLocks noChangeAspect="1"/>
          </p:cNvPicPr>
          <p:nvPr/>
        </p:nvPicPr>
        <p:blipFill>
          <a:blip r:embed="rId2"/>
          <a:stretch>
            <a:fillRect/>
          </a:stretch>
        </p:blipFill>
        <p:spPr>
          <a:xfrm>
            <a:off x="616743" y="924381"/>
            <a:ext cx="10958513" cy="5233531"/>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52C77A-C521-496C-9EBD-D6A3AF142CA0}"/>
              </a:ext>
            </a:extLst>
          </p:cNvPr>
          <p:cNvSpPr txBox="1"/>
          <p:nvPr/>
        </p:nvSpPr>
        <p:spPr>
          <a:xfrm>
            <a:off x="352425" y="6243095"/>
            <a:ext cx="11068050" cy="371475"/>
          </a:xfrm>
          <a:prstGeom prst="rect">
            <a:avLst/>
          </a:prstGeom>
          <a:noFill/>
        </p:spPr>
        <p:txBody>
          <a:bodyPr wrap="square" rtlCol="0">
            <a:spAutoFit/>
          </a:bodyPr>
          <a:lstStyle/>
          <a:p>
            <a:r>
              <a:rPr lang="en-IN" dirty="0"/>
              <a:t>The highest gap in Demand VS Supply (Morning 5-9 hrs : Cabs Cancelled) and Evening (5-9 hrs : No Cars Available)</a:t>
            </a:r>
          </a:p>
        </p:txBody>
      </p:sp>
      <p:pic>
        <p:nvPicPr>
          <p:cNvPr id="13" name="Picture 12">
            <a:extLst>
              <a:ext uri="{FF2B5EF4-FFF2-40B4-BE49-F238E27FC236}">
                <a16:creationId xmlns:a16="http://schemas.microsoft.com/office/drawing/2014/main" id="{B6D11AAC-892D-46A0-B0AE-781F74840A66}"/>
              </a:ext>
            </a:extLst>
          </p:cNvPr>
          <p:cNvPicPr>
            <a:picLocks noChangeAspect="1"/>
          </p:cNvPicPr>
          <p:nvPr/>
        </p:nvPicPr>
        <p:blipFill>
          <a:blip r:embed="rId2"/>
          <a:stretch>
            <a:fillRect/>
          </a:stretch>
        </p:blipFill>
        <p:spPr>
          <a:xfrm>
            <a:off x="590550" y="914030"/>
            <a:ext cx="11172825" cy="5329065"/>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9E1EE62-375B-4DA8-940B-9CD6FF347BFB}"/>
              </a:ext>
            </a:extLst>
          </p:cNvPr>
          <p:cNvSpPr txBox="1"/>
          <p:nvPr/>
        </p:nvSpPr>
        <p:spPr>
          <a:xfrm>
            <a:off x="1676399" y="1123951"/>
            <a:ext cx="3495675" cy="369332"/>
          </a:xfrm>
          <a:prstGeom prst="rect">
            <a:avLst/>
          </a:prstGeom>
          <a:noFill/>
        </p:spPr>
        <p:txBody>
          <a:bodyPr wrap="square" rtlCol="0">
            <a:spAutoFit/>
          </a:bodyPr>
          <a:lstStyle/>
          <a:p>
            <a:r>
              <a:rPr lang="en-IN" dirty="0"/>
              <a:t>MORNING 5-9 hrs of request time</a:t>
            </a:r>
          </a:p>
        </p:txBody>
      </p:sp>
      <p:sp>
        <p:nvSpPr>
          <p:cNvPr id="13" name="TextBox 12">
            <a:extLst>
              <a:ext uri="{FF2B5EF4-FFF2-40B4-BE49-F238E27FC236}">
                <a16:creationId xmlns:a16="http://schemas.microsoft.com/office/drawing/2014/main" id="{51CFEF03-44DC-4083-A8FC-88158E89A891}"/>
              </a:ext>
            </a:extLst>
          </p:cNvPr>
          <p:cNvSpPr txBox="1"/>
          <p:nvPr/>
        </p:nvSpPr>
        <p:spPr>
          <a:xfrm>
            <a:off x="7248524" y="1123951"/>
            <a:ext cx="3495675" cy="369332"/>
          </a:xfrm>
          <a:prstGeom prst="rect">
            <a:avLst/>
          </a:prstGeom>
          <a:noFill/>
        </p:spPr>
        <p:txBody>
          <a:bodyPr wrap="square" rtlCol="0">
            <a:spAutoFit/>
          </a:bodyPr>
          <a:lstStyle/>
          <a:p>
            <a:r>
              <a:rPr lang="en-IN" dirty="0"/>
              <a:t>EVENING 5-9 hrs of request time</a:t>
            </a:r>
          </a:p>
        </p:txBody>
      </p:sp>
      <p:pic>
        <p:nvPicPr>
          <p:cNvPr id="14" name="Picture 13">
            <a:extLst>
              <a:ext uri="{FF2B5EF4-FFF2-40B4-BE49-F238E27FC236}">
                <a16:creationId xmlns:a16="http://schemas.microsoft.com/office/drawing/2014/main" id="{568DBF56-BB41-4CAA-9484-2BBB26B9613C}"/>
              </a:ext>
            </a:extLst>
          </p:cNvPr>
          <p:cNvPicPr>
            <a:picLocks noChangeAspect="1"/>
          </p:cNvPicPr>
          <p:nvPr/>
        </p:nvPicPr>
        <p:blipFill>
          <a:blip r:embed="rId2"/>
          <a:stretch>
            <a:fillRect/>
          </a:stretch>
        </p:blipFill>
        <p:spPr>
          <a:xfrm>
            <a:off x="7048501" y="1645684"/>
            <a:ext cx="3286125" cy="4957155"/>
          </a:xfrm>
          <a:prstGeom prst="rect">
            <a:avLst/>
          </a:prstGeom>
        </p:spPr>
      </p:pic>
      <p:pic>
        <p:nvPicPr>
          <p:cNvPr id="15" name="Picture 14">
            <a:extLst>
              <a:ext uri="{FF2B5EF4-FFF2-40B4-BE49-F238E27FC236}">
                <a16:creationId xmlns:a16="http://schemas.microsoft.com/office/drawing/2014/main" id="{C23926B1-EB54-4F3D-9368-E42B9FFAA86C}"/>
              </a:ext>
            </a:extLst>
          </p:cNvPr>
          <p:cNvPicPr>
            <a:picLocks noChangeAspect="1"/>
          </p:cNvPicPr>
          <p:nvPr/>
        </p:nvPicPr>
        <p:blipFill>
          <a:blip r:embed="rId3"/>
          <a:stretch>
            <a:fillRect/>
          </a:stretch>
        </p:blipFill>
        <p:spPr>
          <a:xfrm>
            <a:off x="1766887" y="1645684"/>
            <a:ext cx="3324797" cy="5225729"/>
          </a:xfrm>
          <a:prstGeom prst="rect">
            <a:avLst/>
          </a:prstGeom>
        </p:spPr>
      </p:pic>
      <p:pic>
        <p:nvPicPr>
          <p:cNvPr id="16" name="Picture 15">
            <a:extLst>
              <a:ext uri="{FF2B5EF4-FFF2-40B4-BE49-F238E27FC236}">
                <a16:creationId xmlns:a16="http://schemas.microsoft.com/office/drawing/2014/main" id="{915B8F9C-AFE1-4877-BC39-7CFC4CA3B624}"/>
              </a:ext>
            </a:extLst>
          </p:cNvPr>
          <p:cNvPicPr>
            <a:picLocks noChangeAspect="1"/>
          </p:cNvPicPr>
          <p:nvPr/>
        </p:nvPicPr>
        <p:blipFill>
          <a:blip r:embed="rId4"/>
          <a:stretch>
            <a:fillRect/>
          </a:stretch>
        </p:blipFill>
        <p:spPr>
          <a:xfrm>
            <a:off x="5372100" y="1017033"/>
            <a:ext cx="1447800" cy="952500"/>
          </a:xfrm>
          <a:prstGeom prst="rect">
            <a:avLst/>
          </a:prstGeom>
        </p:spPr>
      </p:pic>
      <p:sp>
        <p:nvSpPr>
          <p:cNvPr id="20" name="TextBox 19">
            <a:extLst>
              <a:ext uri="{FF2B5EF4-FFF2-40B4-BE49-F238E27FC236}">
                <a16:creationId xmlns:a16="http://schemas.microsoft.com/office/drawing/2014/main" id="{E84A19C4-52FF-40C0-8317-6288E374D16B}"/>
              </a:ext>
            </a:extLst>
          </p:cNvPr>
          <p:cNvSpPr txBox="1"/>
          <p:nvPr/>
        </p:nvSpPr>
        <p:spPr>
          <a:xfrm>
            <a:off x="200025" y="2228850"/>
            <a:ext cx="1476373" cy="1496378"/>
          </a:xfrm>
          <a:prstGeom prst="rect">
            <a:avLst/>
          </a:prstGeom>
          <a:noFill/>
        </p:spPr>
        <p:txBody>
          <a:bodyPr wrap="square" rtlCol="0">
            <a:spAutoFit/>
          </a:bodyPr>
          <a:lstStyle/>
          <a:p>
            <a:r>
              <a:rPr lang="en-IN" dirty="0"/>
              <a:t>Cancellations to airport = 39% of morning requests</a:t>
            </a:r>
          </a:p>
        </p:txBody>
      </p:sp>
      <p:sp>
        <p:nvSpPr>
          <p:cNvPr id="21" name="TextBox 20">
            <a:extLst>
              <a:ext uri="{FF2B5EF4-FFF2-40B4-BE49-F238E27FC236}">
                <a16:creationId xmlns:a16="http://schemas.microsoft.com/office/drawing/2014/main" id="{FA0779AC-33FF-4CB0-A8D5-334CDC347CED}"/>
              </a:ext>
            </a:extLst>
          </p:cNvPr>
          <p:cNvSpPr txBox="1"/>
          <p:nvPr/>
        </p:nvSpPr>
        <p:spPr>
          <a:xfrm>
            <a:off x="10515602" y="2228850"/>
            <a:ext cx="1476373" cy="1754326"/>
          </a:xfrm>
          <a:prstGeom prst="rect">
            <a:avLst/>
          </a:prstGeom>
          <a:noFill/>
        </p:spPr>
        <p:txBody>
          <a:bodyPr wrap="square" rtlCol="0">
            <a:spAutoFit/>
          </a:bodyPr>
          <a:lstStyle/>
          <a:p>
            <a:r>
              <a:rPr lang="en-IN" dirty="0"/>
              <a:t>No cars available from airport = 56% of evening requests</a:t>
            </a:r>
          </a:p>
        </p:txBody>
      </p:sp>
      <p:sp>
        <p:nvSpPr>
          <p:cNvPr id="22" name="TextBox 21">
            <a:extLst>
              <a:ext uri="{FF2B5EF4-FFF2-40B4-BE49-F238E27FC236}">
                <a16:creationId xmlns:a16="http://schemas.microsoft.com/office/drawing/2014/main" id="{A20D82C3-BBF7-4480-BFFC-D949C063E29B}"/>
              </a:ext>
            </a:extLst>
          </p:cNvPr>
          <p:cNvSpPr txBox="1"/>
          <p:nvPr/>
        </p:nvSpPr>
        <p:spPr>
          <a:xfrm>
            <a:off x="2133600" y="542925"/>
            <a:ext cx="6696075" cy="369332"/>
          </a:xfrm>
          <a:prstGeom prst="rect">
            <a:avLst/>
          </a:prstGeom>
          <a:noFill/>
        </p:spPr>
        <p:txBody>
          <a:bodyPr wrap="square" rtlCol="0">
            <a:spAutoFit/>
          </a:bodyPr>
          <a:lstStyle/>
          <a:p>
            <a:r>
              <a:rPr lang="en-IN" dirty="0"/>
              <a:t>PROBLEM / LOW EFFICIENCY SCENARIOS </a:t>
            </a:r>
          </a:p>
        </p:txBody>
      </p:sp>
    </p:spTree>
    <p:extLst>
      <p:ext uri="{BB962C8B-B14F-4D97-AF65-F5344CB8AC3E}">
        <p14:creationId xmlns:p14="http://schemas.microsoft.com/office/powerpoint/2010/main" val="373355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9E1EE62-375B-4DA8-940B-9CD6FF347BFB}"/>
              </a:ext>
            </a:extLst>
          </p:cNvPr>
          <p:cNvSpPr txBox="1"/>
          <p:nvPr/>
        </p:nvSpPr>
        <p:spPr>
          <a:xfrm>
            <a:off x="4222374" y="410728"/>
            <a:ext cx="3500439" cy="369333"/>
          </a:xfrm>
          <a:prstGeom prst="rect">
            <a:avLst/>
          </a:prstGeom>
          <a:noFill/>
        </p:spPr>
        <p:txBody>
          <a:bodyPr wrap="square" rtlCol="0">
            <a:spAutoFit/>
          </a:bodyPr>
          <a:lstStyle/>
          <a:p>
            <a:r>
              <a:rPr lang="en-IN" dirty="0"/>
              <a:t>Morning cancellations for airport</a:t>
            </a:r>
          </a:p>
        </p:txBody>
      </p:sp>
      <p:sp>
        <p:nvSpPr>
          <p:cNvPr id="6" name="TextBox 5">
            <a:extLst>
              <a:ext uri="{FF2B5EF4-FFF2-40B4-BE49-F238E27FC236}">
                <a16:creationId xmlns:a16="http://schemas.microsoft.com/office/drawing/2014/main" id="{060D3D99-1C4B-450C-9D55-13F656D53482}"/>
              </a:ext>
            </a:extLst>
          </p:cNvPr>
          <p:cNvSpPr txBox="1"/>
          <p:nvPr/>
        </p:nvSpPr>
        <p:spPr>
          <a:xfrm>
            <a:off x="2516549" y="5629572"/>
            <a:ext cx="8084776" cy="923330"/>
          </a:xfrm>
          <a:prstGeom prst="rect">
            <a:avLst/>
          </a:prstGeom>
          <a:noFill/>
        </p:spPr>
        <p:txBody>
          <a:bodyPr wrap="square" rtlCol="0">
            <a:spAutoFit/>
          </a:bodyPr>
          <a:lstStyle/>
          <a:p>
            <a:r>
              <a:rPr lang="en-IN" dirty="0"/>
              <a:t>Cancellations range from 1-9 per week for each driver.</a:t>
            </a:r>
          </a:p>
          <a:p>
            <a:r>
              <a:rPr lang="en-IN" dirty="0"/>
              <a:t>75% percentile =4 cancellations. Data tallied with R code calculations</a:t>
            </a:r>
          </a:p>
          <a:p>
            <a:r>
              <a:rPr lang="en-IN" dirty="0"/>
              <a:t>Cancellations of 5 or more may be candidates chosen for penalty</a:t>
            </a:r>
          </a:p>
        </p:txBody>
      </p:sp>
      <p:pic>
        <p:nvPicPr>
          <p:cNvPr id="7" name="Picture 6">
            <a:extLst>
              <a:ext uri="{FF2B5EF4-FFF2-40B4-BE49-F238E27FC236}">
                <a16:creationId xmlns:a16="http://schemas.microsoft.com/office/drawing/2014/main" id="{C31D6B04-C289-4FC7-BDC5-D12537E01513}"/>
              </a:ext>
            </a:extLst>
          </p:cNvPr>
          <p:cNvPicPr>
            <a:picLocks noChangeAspect="1"/>
          </p:cNvPicPr>
          <p:nvPr/>
        </p:nvPicPr>
        <p:blipFill>
          <a:blip r:embed="rId2"/>
          <a:stretch>
            <a:fillRect/>
          </a:stretch>
        </p:blipFill>
        <p:spPr>
          <a:xfrm>
            <a:off x="1024892" y="1043777"/>
            <a:ext cx="1491657" cy="5178926"/>
          </a:xfrm>
          <a:prstGeom prst="rect">
            <a:avLst/>
          </a:prstGeom>
        </p:spPr>
      </p:pic>
      <p:pic>
        <p:nvPicPr>
          <p:cNvPr id="8" name="Picture 7">
            <a:extLst>
              <a:ext uri="{FF2B5EF4-FFF2-40B4-BE49-F238E27FC236}">
                <a16:creationId xmlns:a16="http://schemas.microsoft.com/office/drawing/2014/main" id="{D03B4FFC-5539-4EED-852C-0C8E572304DE}"/>
              </a:ext>
            </a:extLst>
          </p:cNvPr>
          <p:cNvPicPr>
            <a:picLocks noChangeAspect="1"/>
          </p:cNvPicPr>
          <p:nvPr/>
        </p:nvPicPr>
        <p:blipFill>
          <a:blip r:embed="rId3"/>
          <a:stretch>
            <a:fillRect/>
          </a:stretch>
        </p:blipFill>
        <p:spPr>
          <a:xfrm>
            <a:off x="2599444" y="829434"/>
            <a:ext cx="8809985" cy="4656966"/>
          </a:xfrm>
          <a:prstGeom prst="rect">
            <a:avLst/>
          </a:prstGeom>
        </p:spPr>
      </p:pic>
      <p:sp>
        <p:nvSpPr>
          <p:cNvPr id="9" name="Rectangle 8">
            <a:extLst>
              <a:ext uri="{FF2B5EF4-FFF2-40B4-BE49-F238E27FC236}">
                <a16:creationId xmlns:a16="http://schemas.microsoft.com/office/drawing/2014/main" id="{CB188221-C3A0-456B-8544-A3A863B66756}"/>
              </a:ext>
            </a:extLst>
          </p:cNvPr>
          <p:cNvSpPr/>
          <p:nvPr/>
        </p:nvSpPr>
        <p:spPr>
          <a:xfrm>
            <a:off x="2667000" y="1162050"/>
            <a:ext cx="1809750" cy="43243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461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A12EC3-6074-4E6C-BF08-A85CAE2ECB18}"/>
              </a:ext>
            </a:extLst>
          </p:cNvPr>
          <p:cNvSpPr txBox="1"/>
          <p:nvPr/>
        </p:nvSpPr>
        <p:spPr>
          <a:xfrm>
            <a:off x="299280" y="5771886"/>
            <a:ext cx="11429658" cy="646331"/>
          </a:xfrm>
          <a:prstGeom prst="rect">
            <a:avLst/>
          </a:prstGeom>
          <a:noFill/>
        </p:spPr>
        <p:txBody>
          <a:bodyPr wrap="square" rtlCol="0">
            <a:spAutoFit/>
          </a:bodyPr>
          <a:lstStyle/>
          <a:p>
            <a:r>
              <a:rPr lang="en-IN" dirty="0"/>
              <a:t>** The morning &amp; afternoon idle cabs head out at 17 hours, after that there is deep shortage of cabs at the airport. It starts picking up at 21 hours (</a:t>
            </a:r>
            <a:r>
              <a:rPr lang="en-IN" dirty="0" err="1"/>
              <a:t>Avg</a:t>
            </a:r>
            <a:r>
              <a:rPr lang="en-IN" dirty="0"/>
              <a:t> inflow and outflow calculations in R code)</a:t>
            </a:r>
          </a:p>
        </p:txBody>
      </p:sp>
      <p:pic>
        <p:nvPicPr>
          <p:cNvPr id="9" name="Picture 8">
            <a:extLst>
              <a:ext uri="{FF2B5EF4-FFF2-40B4-BE49-F238E27FC236}">
                <a16:creationId xmlns:a16="http://schemas.microsoft.com/office/drawing/2014/main" id="{CC2CCFE0-B6CB-4B43-AC19-866CADF6259E}"/>
              </a:ext>
            </a:extLst>
          </p:cNvPr>
          <p:cNvPicPr>
            <a:picLocks noChangeAspect="1"/>
          </p:cNvPicPr>
          <p:nvPr/>
        </p:nvPicPr>
        <p:blipFill>
          <a:blip r:embed="rId2"/>
          <a:stretch>
            <a:fillRect/>
          </a:stretch>
        </p:blipFill>
        <p:spPr>
          <a:xfrm>
            <a:off x="1866900" y="206420"/>
            <a:ext cx="8286750" cy="466725"/>
          </a:xfrm>
          <a:prstGeom prst="rect">
            <a:avLst/>
          </a:prstGeom>
        </p:spPr>
      </p:pic>
      <p:pic>
        <p:nvPicPr>
          <p:cNvPr id="10" name="Picture 9">
            <a:extLst>
              <a:ext uri="{FF2B5EF4-FFF2-40B4-BE49-F238E27FC236}">
                <a16:creationId xmlns:a16="http://schemas.microsoft.com/office/drawing/2014/main" id="{B8DAA3B9-8EF5-4E9A-BE67-0657C1460EEF}"/>
              </a:ext>
            </a:extLst>
          </p:cNvPr>
          <p:cNvPicPr>
            <a:picLocks noChangeAspect="1"/>
          </p:cNvPicPr>
          <p:nvPr/>
        </p:nvPicPr>
        <p:blipFill>
          <a:blip r:embed="rId3"/>
          <a:stretch>
            <a:fillRect/>
          </a:stretch>
        </p:blipFill>
        <p:spPr>
          <a:xfrm>
            <a:off x="791520" y="857250"/>
            <a:ext cx="10343205" cy="5014655"/>
          </a:xfrm>
          <a:prstGeom prst="rect">
            <a:avLst/>
          </a:prstGeom>
        </p:spPr>
      </p:pic>
    </p:spTree>
    <p:extLst>
      <p:ext uri="{BB962C8B-B14F-4D97-AF65-F5344CB8AC3E}">
        <p14:creationId xmlns:p14="http://schemas.microsoft.com/office/powerpoint/2010/main" val="377546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Recommendations</a:t>
            </a:r>
            <a:endParaRPr lang="en-IN" sz="2800" dirty="0"/>
          </a:p>
        </p:txBody>
      </p:sp>
      <p:sp>
        <p:nvSpPr>
          <p:cNvPr id="3" name="Content Placeholder 2"/>
          <p:cNvSpPr>
            <a:spLocks noGrp="1"/>
          </p:cNvSpPr>
          <p:nvPr>
            <p:ph idx="1"/>
          </p:nvPr>
        </p:nvSpPr>
        <p:spPr>
          <a:xfrm>
            <a:off x="404949" y="1459524"/>
            <a:ext cx="11168742" cy="4739664"/>
          </a:xfrm>
        </p:spPr>
        <p:txBody>
          <a:bodyPr>
            <a:normAutofit/>
          </a:bodyPr>
          <a:lstStyle/>
          <a:p>
            <a:pPr marL="0" indent="0">
              <a:buNone/>
            </a:pPr>
            <a:r>
              <a:rPr lang="en-US" sz="1600" b="1" dirty="0"/>
              <a:t>1. Incentives for airport rides to partner drivers in the morning peak hours</a:t>
            </a:r>
          </a:p>
          <a:p>
            <a:r>
              <a:rPr lang="en-US" sz="1400" dirty="0"/>
              <a:t>The idle times are at airport are great setback for morning rides to airport. Incentives to drivers to earn more from morning peak time airport rides may help offset loss of business in idle time</a:t>
            </a:r>
          </a:p>
          <a:p>
            <a:pPr marL="0" indent="0">
              <a:buNone/>
            </a:pPr>
            <a:r>
              <a:rPr lang="en-US" sz="1600" b="1" dirty="0"/>
              <a:t>2. Penalty for n peak time airport ride cancellations – day wise / week wise</a:t>
            </a:r>
          </a:p>
          <a:p>
            <a:r>
              <a:rPr lang="en-US" sz="1400" dirty="0"/>
              <a:t>The cancellation ratio for morning peak hours have wide range from 1 to 13. Allowing a tolerance of 75%, top 25 percentile may be charged a penalty to resist airport rides at peak hours </a:t>
            </a:r>
          </a:p>
          <a:p>
            <a:pPr marL="0" indent="0">
              <a:buNone/>
            </a:pPr>
            <a:r>
              <a:rPr lang="en-US" sz="1600" b="1" dirty="0"/>
              <a:t>3. Encourage drivers to schedule shift timings so that the evening shift does not end in the peak evening hours when no cabs are available for riders</a:t>
            </a:r>
          </a:p>
          <a:p>
            <a:r>
              <a:rPr lang="en-US" sz="1400" dirty="0"/>
              <a:t>Review driver shift times &amp; their overlap with the morning or evening peak hours that might be causing drivers preference to handle only certain types of rides</a:t>
            </a:r>
          </a:p>
          <a:p>
            <a:pPr marL="0" indent="0">
              <a:buNone/>
            </a:pPr>
            <a:r>
              <a:rPr lang="en-US" sz="1600" b="1" dirty="0"/>
              <a:t>4. Promote pool plan to pre-book and ride share for single riders to/</a:t>
            </a:r>
            <a:r>
              <a:rPr lang="en-US" sz="1600" b="1" dirty="0" err="1"/>
              <a:t>fro</a:t>
            </a:r>
            <a:r>
              <a:rPr lang="en-US" sz="1600" b="1" dirty="0"/>
              <a:t> airport with driver partners having bigger cars</a:t>
            </a:r>
          </a:p>
          <a:p>
            <a:r>
              <a:rPr lang="en-US" sz="1400" dirty="0"/>
              <a:t>UBER pool is a win-win where pre-planning the ride will give more reliable service to riders and possibly handle monetary offset to drivers because of multiple riders.</a:t>
            </a:r>
          </a:p>
          <a:p>
            <a:pPr marL="0" indent="0">
              <a:buNone/>
            </a:pPr>
            <a:r>
              <a:rPr lang="en-US" sz="1600" b="1" dirty="0"/>
              <a:t>5. Look at flight landing / take off patterns at airport or historic data to predict the amount of cabs needed for morning &amp; evening hours and alert waiting drivers for rider requests</a:t>
            </a:r>
          </a:p>
          <a:p>
            <a:r>
              <a:rPr lang="en-IN" sz="1400" dirty="0"/>
              <a:t>Historic data can be used when possible to alert idle drivers to plan logistics of cab placements and availability at various pick up points.</a:t>
            </a:r>
          </a:p>
        </p:txBody>
      </p:sp>
    </p:spTree>
    <p:extLst>
      <p:ext uri="{BB962C8B-B14F-4D97-AF65-F5344CB8AC3E}">
        <p14:creationId xmlns:p14="http://schemas.microsoft.com/office/powerpoint/2010/main" val="226089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59524"/>
            <a:ext cx="11168742" cy="4739664"/>
          </a:xfrm>
        </p:spPr>
        <p:txBody>
          <a:bodyPr>
            <a:normAutofit/>
          </a:bodyPr>
          <a:lstStyle/>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lgn="ctr">
              <a:buNone/>
            </a:pPr>
            <a:r>
              <a:rPr lang="en-IN" sz="3600" dirty="0"/>
              <a:t>THANK YOU</a:t>
            </a:r>
          </a:p>
        </p:txBody>
      </p:sp>
    </p:spTree>
    <p:extLst>
      <p:ext uri="{BB962C8B-B14F-4D97-AF65-F5344CB8AC3E}">
        <p14:creationId xmlns:p14="http://schemas.microsoft.com/office/powerpoint/2010/main" val="368105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Table of Contents</a:t>
            </a:r>
            <a:endParaRPr lang="en-IN" sz="2800" dirty="0"/>
          </a:p>
        </p:txBody>
      </p:sp>
      <p:sp>
        <p:nvSpPr>
          <p:cNvPr id="3" name="Content Placeholder 2"/>
          <p:cNvSpPr>
            <a:spLocks noGrp="1"/>
          </p:cNvSpPr>
          <p:nvPr>
            <p:ph idx="1"/>
          </p:nvPr>
        </p:nvSpPr>
        <p:spPr/>
        <p:txBody>
          <a:bodyPr>
            <a:normAutofit/>
          </a:bodyPr>
          <a:lstStyle/>
          <a:p>
            <a:pPr marL="342900" indent="-342900">
              <a:buAutoNum type="arabicPeriod"/>
            </a:pPr>
            <a:r>
              <a:rPr lang="en-US" sz="1600" b="1" dirty="0"/>
              <a:t>Project Abstract </a:t>
            </a:r>
            <a:r>
              <a:rPr lang="en-US" sz="1600" dirty="0"/>
              <a:t>(Business Objective)</a:t>
            </a:r>
          </a:p>
          <a:p>
            <a:pPr marL="342900" indent="-342900">
              <a:buAutoNum type="arabicPeriod"/>
            </a:pPr>
            <a:r>
              <a:rPr lang="en-US" sz="1600" b="1" dirty="0"/>
              <a:t>Process Methodology </a:t>
            </a:r>
          </a:p>
          <a:p>
            <a:pPr marL="342900" indent="-342900">
              <a:buAutoNum type="arabicPeriod"/>
            </a:pPr>
            <a:r>
              <a:rPr lang="en-US" sz="1600" b="1" dirty="0"/>
              <a:t>Data Overview </a:t>
            </a:r>
            <a:r>
              <a:rPr lang="en-US" sz="1600" dirty="0"/>
              <a:t>(Inputs)</a:t>
            </a:r>
          </a:p>
          <a:p>
            <a:pPr marL="342900" indent="-342900">
              <a:buAutoNum type="arabicPeriod"/>
            </a:pPr>
            <a:r>
              <a:rPr lang="en-US" sz="1600" b="1" dirty="0"/>
              <a:t>Data Preparation </a:t>
            </a:r>
            <a:r>
              <a:rPr lang="en-US" sz="1600" dirty="0"/>
              <a:t>(Cleansing &amp; Obtain Derived metrics)</a:t>
            </a:r>
          </a:p>
          <a:p>
            <a:pPr marL="342900" indent="-342900">
              <a:buAutoNum type="arabicPeriod"/>
            </a:pPr>
            <a:r>
              <a:rPr lang="en-US" sz="1600" b="1" dirty="0"/>
              <a:t>Data Analysis  </a:t>
            </a:r>
            <a:r>
              <a:rPr lang="en-US" sz="1600" dirty="0"/>
              <a:t>(Univariate, Bivariate Analysis)</a:t>
            </a:r>
          </a:p>
          <a:p>
            <a:pPr marL="342900" indent="-342900">
              <a:buAutoNum type="arabicPeriod"/>
            </a:pPr>
            <a:r>
              <a:rPr lang="en-US" sz="1600" b="1" dirty="0"/>
              <a:t>Confirm Problem statement &amp; State Problem Hypothesis </a:t>
            </a:r>
          </a:p>
          <a:p>
            <a:pPr marL="342900" indent="-342900">
              <a:buAutoNum type="arabicPeriod"/>
            </a:pPr>
            <a:r>
              <a:rPr lang="en-US" sz="1600" b="1" dirty="0"/>
              <a:t>Supporting Plots</a:t>
            </a:r>
          </a:p>
          <a:p>
            <a:pPr marL="342900" indent="-342900">
              <a:buAutoNum type="arabicPeriod"/>
            </a:pPr>
            <a:r>
              <a:rPr lang="en-US" sz="1600" b="1" dirty="0"/>
              <a:t>Recommendations </a:t>
            </a:r>
            <a:r>
              <a:rPr lang="en-US" sz="1600" dirty="0"/>
              <a:t>(Solution)</a:t>
            </a:r>
          </a:p>
          <a:p>
            <a:pPr marL="342900" indent="-342900">
              <a:buAutoNum type="arabicPeriod"/>
            </a:pPr>
            <a:endParaRPr lang="en-US" sz="1600" b="1" dirty="0"/>
          </a:p>
          <a:p>
            <a:pPr marL="342900" indent="-342900">
              <a:buAutoNum type="arabicPeriod"/>
            </a:pPr>
            <a:endParaRPr lang="en-US" sz="1600" b="1" dirty="0"/>
          </a:p>
          <a:p>
            <a:pPr marL="0" indent="0">
              <a:buNone/>
            </a:pPr>
            <a:endParaRPr lang="en-IN" sz="1600" dirty="0"/>
          </a:p>
        </p:txBody>
      </p:sp>
    </p:spTree>
    <p:extLst>
      <p:ext uri="{BB962C8B-B14F-4D97-AF65-F5344CB8AC3E}">
        <p14:creationId xmlns:p14="http://schemas.microsoft.com/office/powerpoint/2010/main" val="151609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344261"/>
          </a:xfrm>
        </p:spPr>
        <p:txBody>
          <a:bodyPr>
            <a:normAutofit/>
          </a:bodyPr>
          <a:lstStyle/>
          <a:p>
            <a:pPr marL="0" indent="0">
              <a:spcBef>
                <a:spcPts val="0"/>
              </a:spcBef>
              <a:buNone/>
            </a:pPr>
            <a:r>
              <a:rPr lang="en-US" sz="2000" dirty="0"/>
              <a:t>Company Summary:</a:t>
            </a:r>
          </a:p>
          <a:p>
            <a:pPr>
              <a:spcBef>
                <a:spcPts val="0"/>
              </a:spcBef>
            </a:pPr>
            <a:r>
              <a:rPr lang="en-US" sz="1600" dirty="0"/>
              <a:t>UBER  is a mobile </a:t>
            </a:r>
            <a:r>
              <a:rPr lang="en-IN" sz="1600" dirty="0"/>
              <a:t>technology platform that connects driver partners to riders</a:t>
            </a:r>
            <a:endParaRPr lang="en-US" sz="1600" dirty="0"/>
          </a:p>
          <a:p>
            <a:pPr>
              <a:spcBef>
                <a:spcPts val="0"/>
              </a:spcBef>
            </a:pPr>
            <a:r>
              <a:rPr lang="en-US" sz="1600" dirty="0"/>
              <a:t>UBER generates revenue by charging commission for each ride that is availed using this platform</a:t>
            </a:r>
          </a:p>
          <a:p>
            <a:pPr>
              <a:spcBef>
                <a:spcPts val="0"/>
              </a:spcBef>
            </a:pPr>
            <a:endParaRPr lang="en-US" sz="1600" dirty="0"/>
          </a:p>
          <a:p>
            <a:pPr>
              <a:spcBef>
                <a:spcPts val="0"/>
              </a:spcBef>
            </a:pPr>
            <a:endParaRPr lang="en-US" sz="1600" dirty="0"/>
          </a:p>
          <a:p>
            <a:pPr marL="0" indent="0">
              <a:spcBef>
                <a:spcPts val="0"/>
              </a:spcBef>
              <a:buNone/>
            </a:pPr>
            <a:r>
              <a:rPr lang="en-US" sz="2000" dirty="0"/>
              <a:t>Business Objective :</a:t>
            </a:r>
          </a:p>
          <a:p>
            <a:pPr>
              <a:spcBef>
                <a:spcPts val="0"/>
              </a:spcBef>
            </a:pPr>
            <a:r>
              <a:rPr lang="en-US" sz="1600" dirty="0"/>
              <a:t>Identify root cause for driver cancellation and non-availability of cars for airport rides leading to potential revenue loss for UBER</a:t>
            </a:r>
          </a:p>
          <a:p>
            <a:pPr>
              <a:spcBef>
                <a:spcPts val="0"/>
              </a:spcBef>
            </a:pPr>
            <a:r>
              <a:rPr lang="en-US" sz="1600" dirty="0"/>
              <a:t>Recommend potential solutions for the problem</a:t>
            </a:r>
          </a:p>
          <a:p>
            <a:pPr>
              <a:spcBef>
                <a:spcPts val="0"/>
              </a:spcBef>
            </a:pPr>
            <a:endParaRPr lang="en-US" sz="1600" dirty="0"/>
          </a:p>
          <a:p>
            <a:pPr marL="0" indent="0">
              <a:spcBef>
                <a:spcPts val="0"/>
              </a:spcBef>
              <a:buNone/>
            </a:pPr>
            <a:r>
              <a:rPr lang="en-US" sz="2000" dirty="0"/>
              <a:t>Demarcations :</a:t>
            </a:r>
          </a:p>
          <a:p>
            <a:pPr>
              <a:spcBef>
                <a:spcPts val="0"/>
              </a:spcBef>
            </a:pPr>
            <a:r>
              <a:rPr lang="en-US" sz="1600" dirty="0"/>
              <a:t>The data has been provided for only 5 consecutive weekdays of July 2016 and contains only rides to &amp; </a:t>
            </a:r>
            <a:r>
              <a:rPr lang="en-US" sz="1600" dirty="0" err="1"/>
              <a:t>fro</a:t>
            </a:r>
            <a:r>
              <a:rPr lang="en-US" sz="1600" dirty="0"/>
              <a:t> the airport</a:t>
            </a:r>
          </a:p>
          <a:p>
            <a:pPr marL="0" indent="0">
              <a:spcBef>
                <a:spcPts val="0"/>
              </a:spcBef>
              <a:buNone/>
            </a:pPr>
            <a:endParaRPr lang="en-US" sz="1600" dirty="0"/>
          </a:p>
          <a:p>
            <a:pPr marL="0" indent="0">
              <a:spcBef>
                <a:spcPts val="0"/>
              </a:spcBef>
              <a:buNone/>
            </a:pPr>
            <a:r>
              <a:rPr lang="en-US" sz="2000" dirty="0"/>
              <a:t>Tools used</a:t>
            </a:r>
          </a:p>
          <a:p>
            <a:pPr>
              <a:spcBef>
                <a:spcPts val="0"/>
              </a:spcBef>
            </a:pPr>
            <a:r>
              <a:rPr lang="en-US" sz="1600" dirty="0"/>
              <a:t>R</a:t>
            </a:r>
          </a:p>
          <a:p>
            <a:pPr>
              <a:spcBef>
                <a:spcPts val="0"/>
              </a:spcBef>
            </a:pPr>
            <a:r>
              <a:rPr lang="en-US" sz="1600" dirty="0"/>
              <a:t>Tableau</a:t>
            </a:r>
          </a:p>
          <a:p>
            <a:pPr>
              <a:spcBef>
                <a:spcPts val="0"/>
              </a:spcBef>
            </a:pPr>
            <a:r>
              <a:rPr lang="en-US" sz="1600" dirty="0"/>
              <a:t>Excel</a:t>
            </a:r>
          </a:p>
          <a:p>
            <a:pPr>
              <a:spcBef>
                <a:spcPts val="0"/>
              </a:spcBef>
            </a:pPr>
            <a:endParaRPr lang="en-US" sz="1600" dirty="0"/>
          </a:p>
          <a:p>
            <a:pPr>
              <a:spcBef>
                <a:spcPts val="0"/>
              </a:spcBef>
            </a:pPr>
            <a:endParaRPr lang="en-US" sz="1600" dirty="0"/>
          </a:p>
          <a:p>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Project Abstract</a:t>
            </a:r>
          </a:p>
        </p:txBody>
      </p:sp>
    </p:spTree>
    <p:extLst>
      <p:ext uri="{BB962C8B-B14F-4D97-AF65-F5344CB8AC3E}">
        <p14:creationId xmlns:p14="http://schemas.microsoft.com/office/powerpoint/2010/main" val="38697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616" y="763825"/>
            <a:ext cx="9313817" cy="856138"/>
          </a:xfrm>
        </p:spPr>
        <p:txBody>
          <a:bodyPr/>
          <a:lstStyle/>
          <a:p>
            <a:r>
              <a:rPr lang="en-IN" dirty="0"/>
              <a:t> </a:t>
            </a:r>
            <a:r>
              <a:rPr lang="en-IN" sz="2800" b="1" dirty="0"/>
              <a:t>Project Methodology</a:t>
            </a:r>
          </a:p>
        </p:txBody>
      </p:sp>
      <p:sp>
        <p:nvSpPr>
          <p:cNvPr id="17" name="Rectangle 16">
            <a:extLst>
              <a:ext uri="{FF2B5EF4-FFF2-40B4-BE49-F238E27FC236}">
                <a16:creationId xmlns:a16="http://schemas.microsoft.com/office/drawing/2014/main" id="{F16EEA48-F449-4FA9-9626-620CBEB33DB3}"/>
              </a:ext>
            </a:extLst>
          </p:cNvPr>
          <p:cNvSpPr/>
          <p:nvPr/>
        </p:nvSpPr>
        <p:spPr>
          <a:xfrm>
            <a:off x="1424354" y="2329962"/>
            <a:ext cx="1784838"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UBER </a:t>
            </a:r>
            <a:r>
              <a:rPr lang="en-US" dirty="0" err="1"/>
              <a:t>Datahouse</a:t>
            </a:r>
            <a:r>
              <a:rPr lang="en-US" dirty="0"/>
              <a:t> Data</a:t>
            </a:r>
            <a:endParaRPr lang="en-IN" dirty="0"/>
          </a:p>
        </p:txBody>
      </p:sp>
      <p:sp>
        <p:nvSpPr>
          <p:cNvPr id="18" name="Rectangle 17">
            <a:extLst>
              <a:ext uri="{FF2B5EF4-FFF2-40B4-BE49-F238E27FC236}">
                <a16:creationId xmlns:a16="http://schemas.microsoft.com/office/drawing/2014/main" id="{C49E0CE0-E4AC-47B8-8882-F48AB83F8901}"/>
              </a:ext>
            </a:extLst>
          </p:cNvPr>
          <p:cNvSpPr/>
          <p:nvPr/>
        </p:nvSpPr>
        <p:spPr>
          <a:xfrm>
            <a:off x="4126523" y="2329961"/>
            <a:ext cx="1547446"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r>
              <a:rPr lang="en-US"/>
              <a:t>is proceessed</a:t>
            </a:r>
            <a:endParaRPr lang="en-IN" dirty="0"/>
          </a:p>
        </p:txBody>
      </p:sp>
      <p:sp>
        <p:nvSpPr>
          <p:cNvPr id="19" name="Rectangle 18">
            <a:extLst>
              <a:ext uri="{FF2B5EF4-FFF2-40B4-BE49-F238E27FC236}">
                <a16:creationId xmlns:a16="http://schemas.microsoft.com/office/drawing/2014/main" id="{0008F2BA-0BDF-46D1-A091-5EAC6C98278A}"/>
              </a:ext>
            </a:extLst>
          </p:cNvPr>
          <p:cNvSpPr/>
          <p:nvPr/>
        </p:nvSpPr>
        <p:spPr>
          <a:xfrm>
            <a:off x="6711461" y="2329960"/>
            <a:ext cx="1547446"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dataset</a:t>
            </a:r>
            <a:endParaRPr lang="en-IN" dirty="0"/>
          </a:p>
        </p:txBody>
      </p:sp>
      <p:sp>
        <p:nvSpPr>
          <p:cNvPr id="20" name="Rectangle 19">
            <a:extLst>
              <a:ext uri="{FF2B5EF4-FFF2-40B4-BE49-F238E27FC236}">
                <a16:creationId xmlns:a16="http://schemas.microsoft.com/office/drawing/2014/main" id="{166F4B84-5F9B-45AA-952E-867081836FBA}"/>
              </a:ext>
            </a:extLst>
          </p:cNvPr>
          <p:cNvSpPr/>
          <p:nvPr/>
        </p:nvSpPr>
        <p:spPr>
          <a:xfrm>
            <a:off x="8924087" y="3572608"/>
            <a:ext cx="1547446"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 graphs and models</a:t>
            </a:r>
            <a:endParaRPr lang="en-IN" dirty="0"/>
          </a:p>
        </p:txBody>
      </p:sp>
      <p:sp>
        <p:nvSpPr>
          <p:cNvPr id="21" name="Rectangle 20">
            <a:extLst>
              <a:ext uri="{FF2B5EF4-FFF2-40B4-BE49-F238E27FC236}">
                <a16:creationId xmlns:a16="http://schemas.microsoft.com/office/drawing/2014/main" id="{87964F2F-5EC4-4E18-B32F-A1D4EA14F78B}"/>
              </a:ext>
            </a:extLst>
          </p:cNvPr>
          <p:cNvSpPr/>
          <p:nvPr/>
        </p:nvSpPr>
        <p:spPr>
          <a:xfrm>
            <a:off x="6711461" y="4566138"/>
            <a:ext cx="1696915" cy="66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Communication Visualize report</a:t>
            </a:r>
            <a:endParaRPr lang="en-IN" dirty="0"/>
          </a:p>
        </p:txBody>
      </p:sp>
      <p:pic>
        <p:nvPicPr>
          <p:cNvPr id="22" name="Picture 21">
            <a:extLst>
              <a:ext uri="{FF2B5EF4-FFF2-40B4-BE49-F238E27FC236}">
                <a16:creationId xmlns:a16="http://schemas.microsoft.com/office/drawing/2014/main" id="{A1409DEC-0619-4A24-94E6-9A326E9B8800}"/>
              </a:ext>
            </a:extLst>
          </p:cNvPr>
          <p:cNvPicPr>
            <a:picLocks noChangeAspect="1"/>
          </p:cNvPicPr>
          <p:nvPr/>
        </p:nvPicPr>
        <p:blipFill>
          <a:blip r:embed="rId2"/>
          <a:stretch>
            <a:fillRect/>
          </a:stretch>
        </p:blipFill>
        <p:spPr>
          <a:xfrm>
            <a:off x="1883019" y="4504592"/>
            <a:ext cx="1104900" cy="1028700"/>
          </a:xfrm>
          <a:prstGeom prst="rect">
            <a:avLst/>
          </a:prstGeom>
        </p:spPr>
      </p:pic>
      <p:sp>
        <p:nvSpPr>
          <p:cNvPr id="24" name="Rectangle 23">
            <a:extLst>
              <a:ext uri="{FF2B5EF4-FFF2-40B4-BE49-F238E27FC236}">
                <a16:creationId xmlns:a16="http://schemas.microsoft.com/office/drawing/2014/main" id="{24A6AB63-583C-4858-8A94-5BFC42B3D003}"/>
              </a:ext>
            </a:extLst>
          </p:cNvPr>
          <p:cNvSpPr/>
          <p:nvPr/>
        </p:nvSpPr>
        <p:spPr>
          <a:xfrm>
            <a:off x="9061938" y="1664675"/>
            <a:ext cx="1547446" cy="85613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a:t>
            </a:r>
          </a:p>
          <a:p>
            <a:pPr algn="ctr"/>
            <a:r>
              <a:rPr lang="en-US" dirty="0"/>
              <a:t>Data</a:t>
            </a:r>
          </a:p>
          <a:p>
            <a:pPr algn="ctr"/>
            <a:r>
              <a:rPr lang="en-US" dirty="0"/>
              <a:t>Analysis</a:t>
            </a:r>
            <a:endParaRPr lang="en-IN" dirty="0"/>
          </a:p>
        </p:txBody>
      </p:sp>
      <p:cxnSp>
        <p:nvCxnSpPr>
          <p:cNvPr id="29" name="Straight Arrow Connector 28">
            <a:extLst>
              <a:ext uri="{FF2B5EF4-FFF2-40B4-BE49-F238E27FC236}">
                <a16:creationId xmlns:a16="http://schemas.microsoft.com/office/drawing/2014/main" id="{3AC74A70-D4C2-405C-B3F1-C9C9A6525224}"/>
              </a:ext>
            </a:extLst>
          </p:cNvPr>
          <p:cNvCxnSpPr/>
          <p:nvPr/>
        </p:nvCxnSpPr>
        <p:spPr>
          <a:xfrm flipV="1">
            <a:off x="2409825" y="3095625"/>
            <a:ext cx="0" cy="1276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9AA223F-8ECD-4193-AA8E-EF6452FE9A8E}"/>
              </a:ext>
            </a:extLst>
          </p:cNvPr>
          <p:cNvCxnSpPr>
            <a:cxnSpLocks/>
          </p:cNvCxnSpPr>
          <p:nvPr/>
        </p:nvCxnSpPr>
        <p:spPr>
          <a:xfrm>
            <a:off x="3286125" y="2692263"/>
            <a:ext cx="8143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9690E75-01DF-4BF0-8FD4-2382FB34CD3A}"/>
              </a:ext>
            </a:extLst>
          </p:cNvPr>
          <p:cNvCxnSpPr>
            <a:cxnSpLocks/>
          </p:cNvCxnSpPr>
          <p:nvPr/>
        </p:nvCxnSpPr>
        <p:spPr>
          <a:xfrm>
            <a:off x="5776524" y="2698855"/>
            <a:ext cx="8581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Connector: Elbow 38">
            <a:extLst>
              <a:ext uri="{FF2B5EF4-FFF2-40B4-BE49-F238E27FC236}">
                <a16:creationId xmlns:a16="http://schemas.microsoft.com/office/drawing/2014/main" id="{8DF36D04-8611-4D53-A616-F1328F1E5054}"/>
              </a:ext>
            </a:extLst>
          </p:cNvPr>
          <p:cNvCxnSpPr>
            <a:cxnSpLocks/>
            <a:stCxn id="18" idx="0"/>
          </p:cNvCxnSpPr>
          <p:nvPr/>
        </p:nvCxnSpPr>
        <p:spPr>
          <a:xfrm rot="5400000" flipH="1" flipV="1">
            <a:off x="6716224" y="-15753"/>
            <a:ext cx="529736" cy="416169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E22D016C-CFF9-4A3F-ADCD-54CECEB17A6D}"/>
              </a:ext>
            </a:extLst>
          </p:cNvPr>
          <p:cNvCxnSpPr>
            <a:cxnSpLocks/>
          </p:cNvCxnSpPr>
          <p:nvPr/>
        </p:nvCxnSpPr>
        <p:spPr>
          <a:xfrm>
            <a:off x="8258907" y="2406513"/>
            <a:ext cx="780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0758436-4C76-4C38-9612-5AA902E8CEFE}"/>
              </a:ext>
            </a:extLst>
          </p:cNvPr>
          <p:cNvCxnSpPr>
            <a:cxnSpLocks/>
          </p:cNvCxnSpPr>
          <p:nvPr/>
        </p:nvCxnSpPr>
        <p:spPr>
          <a:xfrm>
            <a:off x="9835661" y="2520813"/>
            <a:ext cx="0" cy="10517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Elbow 47">
            <a:extLst>
              <a:ext uri="{FF2B5EF4-FFF2-40B4-BE49-F238E27FC236}">
                <a16:creationId xmlns:a16="http://schemas.microsoft.com/office/drawing/2014/main" id="{2A1ED4FD-B6DF-4498-B9F7-B398D56B0182}"/>
              </a:ext>
            </a:extLst>
          </p:cNvPr>
          <p:cNvCxnSpPr>
            <a:cxnSpLocks/>
            <a:stCxn id="20" idx="2"/>
            <a:endCxn id="21" idx="3"/>
          </p:cNvCxnSpPr>
          <p:nvPr/>
        </p:nvCxnSpPr>
        <p:spPr>
          <a:xfrm rot="5400000">
            <a:off x="8723382" y="3925817"/>
            <a:ext cx="659423" cy="128943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34EC8CCF-03E5-486D-A13A-23A961835860}"/>
              </a:ext>
            </a:extLst>
          </p:cNvPr>
          <p:cNvCxnSpPr>
            <a:cxnSpLocks/>
          </p:cNvCxnSpPr>
          <p:nvPr/>
        </p:nvCxnSpPr>
        <p:spPr>
          <a:xfrm flipH="1">
            <a:off x="5924550" y="4894383"/>
            <a:ext cx="8450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AB104FB0-A5E9-4A81-BC6F-28AE097D4CBF}"/>
              </a:ext>
            </a:extLst>
          </p:cNvPr>
          <p:cNvSpPr txBox="1"/>
          <p:nvPr/>
        </p:nvSpPr>
        <p:spPr>
          <a:xfrm>
            <a:off x="4256837" y="4685512"/>
            <a:ext cx="1696915" cy="369332"/>
          </a:xfrm>
          <a:prstGeom prst="rect">
            <a:avLst/>
          </a:prstGeom>
          <a:noFill/>
        </p:spPr>
        <p:txBody>
          <a:bodyPr wrap="square" rtlCol="0">
            <a:spAutoFit/>
          </a:bodyPr>
          <a:lstStyle/>
          <a:p>
            <a:r>
              <a:rPr lang="en-US" dirty="0"/>
              <a:t>Make decisions</a:t>
            </a:r>
            <a:endParaRPr lang="en-IN"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Data Analysis</a:t>
            </a:r>
            <a:endParaRPr lang="en-IN" sz="2800" dirty="0"/>
          </a:p>
        </p:txBody>
      </p:sp>
      <p:sp>
        <p:nvSpPr>
          <p:cNvPr id="3" name="Content Placeholder 2"/>
          <p:cNvSpPr>
            <a:spLocks noGrp="1"/>
          </p:cNvSpPr>
          <p:nvPr>
            <p:ph idx="1"/>
          </p:nvPr>
        </p:nvSpPr>
        <p:spPr/>
        <p:txBody>
          <a:bodyPr>
            <a:normAutofit fontScale="92500"/>
          </a:bodyPr>
          <a:lstStyle/>
          <a:p>
            <a:pPr marL="0" indent="0">
              <a:buNone/>
            </a:pPr>
            <a:r>
              <a:rPr lang="en-US" sz="1600" b="1" dirty="0"/>
              <a:t>Data Source </a:t>
            </a:r>
            <a:r>
              <a:rPr lang="en-US" sz="1600" dirty="0"/>
              <a:t>: Real data source from UBER data warehousing solution</a:t>
            </a:r>
          </a:p>
          <a:p>
            <a:pPr marL="0" indent="0">
              <a:buNone/>
            </a:pPr>
            <a:endParaRPr lang="en-US" sz="1600" dirty="0"/>
          </a:p>
          <a:p>
            <a:pPr marL="0" indent="0">
              <a:buNone/>
            </a:pPr>
            <a:r>
              <a:rPr lang="en-US" sz="1600" b="1" dirty="0"/>
              <a:t>Data Understanding </a:t>
            </a:r>
            <a:r>
              <a:rPr lang="en-US" sz="1600" dirty="0"/>
              <a:t>: The given data set has single csv with the following details</a:t>
            </a:r>
          </a:p>
          <a:p>
            <a:r>
              <a:rPr lang="en-US" sz="1600" dirty="0"/>
              <a:t>Driver id – unique to each partner driver</a:t>
            </a:r>
          </a:p>
          <a:p>
            <a:r>
              <a:rPr lang="en-US" sz="1600" dirty="0"/>
              <a:t>Request id  - unique identification for each generated rider request for UBER</a:t>
            </a:r>
          </a:p>
          <a:p>
            <a:r>
              <a:rPr lang="en-US" sz="1600" dirty="0"/>
              <a:t>Pick up position – this is either City or Airport, the place where the ride request was initiated</a:t>
            </a:r>
          </a:p>
          <a:p>
            <a:r>
              <a:rPr lang="en-US" sz="1600" dirty="0"/>
              <a:t>Status – Status of each trip – whether Trip Completed (Successful) OR Cancelled / No cars available (Unsuccessful)</a:t>
            </a:r>
          </a:p>
          <a:p>
            <a:r>
              <a:rPr lang="en-US" sz="1600" dirty="0"/>
              <a:t>Request.timestamp and Drop.timestamp for the individual ride.</a:t>
            </a:r>
          </a:p>
          <a:p>
            <a:endParaRPr lang="en-US" sz="1600" dirty="0"/>
          </a:p>
          <a:p>
            <a:pPr marL="0" indent="0">
              <a:buNone/>
            </a:pPr>
            <a:r>
              <a:rPr lang="en-US" sz="1600" b="1" dirty="0"/>
              <a:t>Data Limitations:</a:t>
            </a:r>
          </a:p>
          <a:p>
            <a:r>
              <a:rPr lang="en-US" sz="1600" dirty="0"/>
              <a:t>No customer id shared to verify if same customer had multiple requests in case of cancellations (to account for possible Revenue Loss)</a:t>
            </a:r>
          </a:p>
          <a:p>
            <a:r>
              <a:rPr lang="en-US" sz="1600" dirty="0"/>
              <a:t>No airport schedule available to recommend the possible queue up of taxis at airport at various times of the day</a:t>
            </a:r>
          </a:p>
          <a:p>
            <a:r>
              <a:rPr lang="en-US" sz="1600" dirty="0"/>
              <a:t>Only airport-city rides included in sample data that limits analysis of driver behavioral pattern for cancellations &amp; no cars available</a:t>
            </a:r>
          </a:p>
          <a:p>
            <a:endParaRPr lang="en-US" sz="1600" dirty="0"/>
          </a:p>
          <a:p>
            <a:pPr marL="0" indent="0">
              <a:buNone/>
            </a:pPr>
            <a:endParaRPr lang="en-US" sz="1600" dirty="0"/>
          </a:p>
          <a:p>
            <a:pPr marL="0" indent="0">
              <a:buNone/>
            </a:pPr>
            <a:endParaRPr lang="en-US" sz="1600" dirty="0"/>
          </a:p>
          <a:p>
            <a:pPr marL="0" indent="0">
              <a:buNone/>
            </a:pPr>
            <a:endParaRPr lang="en-IN" sz="16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Data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600" b="1" dirty="0"/>
              <a:t>Data Preparation</a:t>
            </a:r>
          </a:p>
          <a:p>
            <a:pPr marL="0" indent="0">
              <a:buNone/>
            </a:pPr>
            <a:r>
              <a:rPr lang="en-US" sz="1600" b="1" dirty="0"/>
              <a:t>This mainly consisted of Data cleaning in this case study</a:t>
            </a:r>
          </a:p>
          <a:p>
            <a:r>
              <a:rPr lang="en-US" sz="1600" dirty="0"/>
              <a:t>All the Request and Drop timestamp cleaned and converted to POSIXCT format for easy manipulation by R libraries and numeric operations</a:t>
            </a:r>
          </a:p>
          <a:p>
            <a:r>
              <a:rPr lang="en-US" sz="1600" dirty="0"/>
              <a:t>Generate derived columns from Request and Drop timestamp for date, time, hour for ease of reporting</a:t>
            </a:r>
          </a:p>
          <a:p>
            <a:pPr marL="0" indent="0">
              <a:buNone/>
            </a:pPr>
            <a:endParaRPr lang="en-US" sz="1600" b="1" dirty="0"/>
          </a:p>
          <a:p>
            <a:pPr marL="0" indent="0">
              <a:buNone/>
            </a:pPr>
            <a:r>
              <a:rPr lang="en-US" sz="1600" b="1" dirty="0"/>
              <a:t>Data Modelling :</a:t>
            </a:r>
          </a:p>
          <a:p>
            <a:pPr marL="0" indent="0">
              <a:buNone/>
            </a:pPr>
            <a:r>
              <a:rPr lang="en-US" sz="1600" b="1" dirty="0"/>
              <a:t>Data obtained from cleaning is ready for modelling. Data is churned to get more meaningful insights from the data</a:t>
            </a:r>
          </a:p>
          <a:p>
            <a:r>
              <a:rPr lang="en-US" sz="1600" dirty="0"/>
              <a:t>Create new columns like travel time (for ride), idle time (at airport) for analysis</a:t>
            </a:r>
          </a:p>
          <a:p>
            <a:r>
              <a:rPr lang="en-US" sz="1600" dirty="0"/>
              <a:t>Generate summary of inflow and outflow of cabs at airport by hour to study the commute trend</a:t>
            </a:r>
          </a:p>
          <a:p>
            <a:endParaRPr lang="en-US" sz="1600" dirty="0"/>
          </a:p>
          <a:p>
            <a:pPr marL="0" indent="0">
              <a:buNone/>
            </a:pPr>
            <a:r>
              <a:rPr lang="en-US" sz="1600" b="1" dirty="0"/>
              <a:t>Data Evaluation: </a:t>
            </a:r>
          </a:p>
          <a:p>
            <a:pPr marL="0" indent="0">
              <a:buNone/>
            </a:pPr>
            <a:r>
              <a:rPr lang="en-US" sz="1600" b="1" dirty="0"/>
              <a:t>There is an extensive data evaluation done for purpose of modelling.</a:t>
            </a:r>
          </a:p>
          <a:p>
            <a:pPr marL="0" indent="0">
              <a:buNone/>
            </a:pPr>
            <a:endParaRPr lang="en-IN" sz="1600" dirty="0"/>
          </a:p>
        </p:txBody>
      </p:sp>
    </p:spTree>
    <p:extLst>
      <p:ext uri="{BB962C8B-B14F-4D97-AF65-F5344CB8AC3E}">
        <p14:creationId xmlns:p14="http://schemas.microsoft.com/office/powerpoint/2010/main" val="424057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Data Analysis continued..</a:t>
            </a:r>
            <a:endParaRPr lang="en-IN" sz="2800" dirty="0"/>
          </a:p>
        </p:txBody>
      </p:sp>
      <p:sp>
        <p:nvSpPr>
          <p:cNvPr id="3" name="Content Placeholder 2"/>
          <p:cNvSpPr>
            <a:spLocks noGrp="1"/>
          </p:cNvSpPr>
          <p:nvPr>
            <p:ph idx="1"/>
          </p:nvPr>
        </p:nvSpPr>
        <p:spPr/>
        <p:txBody>
          <a:bodyPr>
            <a:normAutofit/>
          </a:bodyPr>
          <a:lstStyle/>
          <a:p>
            <a:pPr marL="0" indent="0">
              <a:buNone/>
            </a:pPr>
            <a:endParaRPr lang="en-US" sz="1600" b="1" dirty="0"/>
          </a:p>
          <a:p>
            <a:endParaRPr lang="en-US" sz="1600" dirty="0"/>
          </a:p>
          <a:p>
            <a:pPr marL="0" indent="0">
              <a:buNone/>
            </a:pPr>
            <a:endParaRPr lang="en-US" sz="1600" dirty="0"/>
          </a:p>
          <a:p>
            <a:pPr marL="0" indent="0">
              <a:buNone/>
            </a:pPr>
            <a:endParaRPr lang="en-IN" sz="1600" dirty="0"/>
          </a:p>
        </p:txBody>
      </p:sp>
      <p:graphicFrame>
        <p:nvGraphicFramePr>
          <p:cNvPr id="4" name="Table 3">
            <a:extLst>
              <a:ext uri="{FF2B5EF4-FFF2-40B4-BE49-F238E27FC236}">
                <a16:creationId xmlns:a16="http://schemas.microsoft.com/office/drawing/2014/main" id="{CB9235BB-20EF-4F51-A4B2-D220B4F36A2B}"/>
              </a:ext>
            </a:extLst>
          </p:cNvPr>
          <p:cNvGraphicFramePr>
            <a:graphicFrameLocks noGrp="1"/>
          </p:cNvGraphicFramePr>
          <p:nvPr>
            <p:extLst>
              <p:ext uri="{D42A27DB-BD31-4B8C-83A1-F6EECF244321}">
                <p14:modId xmlns:p14="http://schemas.microsoft.com/office/powerpoint/2010/main" val="2115963127"/>
              </p:ext>
            </p:extLst>
          </p:nvPr>
        </p:nvGraphicFramePr>
        <p:xfrm>
          <a:off x="552450" y="1558387"/>
          <a:ext cx="11021241" cy="4937337"/>
        </p:xfrm>
        <a:graphic>
          <a:graphicData uri="http://schemas.openxmlformats.org/drawingml/2006/table">
            <a:tbl>
              <a:tblPr firstRow="1" bandRow="1">
                <a:tableStyleId>{5940675A-B579-460E-94D1-54222C63F5DA}</a:tableStyleId>
              </a:tblPr>
              <a:tblGrid>
                <a:gridCol w="2686050">
                  <a:extLst>
                    <a:ext uri="{9D8B030D-6E8A-4147-A177-3AD203B41FA5}">
                      <a16:colId xmlns:a16="http://schemas.microsoft.com/office/drawing/2014/main" val="760933467"/>
                    </a:ext>
                  </a:extLst>
                </a:gridCol>
                <a:gridCol w="4181475">
                  <a:extLst>
                    <a:ext uri="{9D8B030D-6E8A-4147-A177-3AD203B41FA5}">
                      <a16:colId xmlns:a16="http://schemas.microsoft.com/office/drawing/2014/main" val="2647027278"/>
                    </a:ext>
                  </a:extLst>
                </a:gridCol>
                <a:gridCol w="4153716">
                  <a:extLst>
                    <a:ext uri="{9D8B030D-6E8A-4147-A177-3AD203B41FA5}">
                      <a16:colId xmlns:a16="http://schemas.microsoft.com/office/drawing/2014/main" val="4178643562"/>
                    </a:ext>
                  </a:extLst>
                </a:gridCol>
              </a:tblGrid>
              <a:tr h="371475">
                <a:tc>
                  <a:txBody>
                    <a:bodyPr/>
                    <a:lstStyle/>
                    <a:p>
                      <a:pPr algn="ctr"/>
                      <a:r>
                        <a:rPr lang="en-US" sz="1400" dirty="0"/>
                        <a:t>Analysis Type </a:t>
                      </a:r>
                      <a:endParaRPr lang="en-IN" sz="1400" dirty="0"/>
                    </a:p>
                  </a:txBody>
                  <a:tcPr>
                    <a:solidFill>
                      <a:schemeClr val="bg1">
                        <a:lumMod val="65000"/>
                      </a:schemeClr>
                    </a:solidFill>
                  </a:tcPr>
                </a:tc>
                <a:tc>
                  <a:txBody>
                    <a:bodyPr/>
                    <a:lstStyle/>
                    <a:p>
                      <a:pPr algn="ctr"/>
                      <a:r>
                        <a:rPr lang="en-US" sz="1400" dirty="0"/>
                        <a:t>Finding</a:t>
                      </a:r>
                      <a:endParaRPr lang="en-IN" sz="1400" dirty="0"/>
                    </a:p>
                  </a:txBody>
                  <a:tcPr>
                    <a:solidFill>
                      <a:schemeClr val="bg1">
                        <a:lumMod val="65000"/>
                      </a:schemeClr>
                    </a:solidFill>
                  </a:tcPr>
                </a:tc>
                <a:tc>
                  <a:txBody>
                    <a:bodyPr/>
                    <a:lstStyle/>
                    <a:p>
                      <a:pPr algn="ctr"/>
                      <a:r>
                        <a:rPr lang="en-US" sz="1400"/>
                        <a:t>Results / Possible Hypothesis</a:t>
                      </a:r>
                      <a:endParaRPr lang="en-IN" sz="1400" dirty="0"/>
                    </a:p>
                  </a:txBody>
                  <a:tcPr>
                    <a:solidFill>
                      <a:schemeClr val="bg1">
                        <a:lumMod val="65000"/>
                      </a:schemeClr>
                    </a:solidFill>
                  </a:tcPr>
                </a:tc>
                <a:extLst>
                  <a:ext uri="{0D108BD9-81ED-4DB2-BD59-A6C34878D82A}">
                    <a16:rowId xmlns:a16="http://schemas.microsoft.com/office/drawing/2014/main" val="1029427348"/>
                  </a:ext>
                </a:extLst>
              </a:tr>
              <a:tr h="342900">
                <a:tc>
                  <a:txBody>
                    <a:bodyPr/>
                    <a:lstStyle/>
                    <a:p>
                      <a:r>
                        <a:rPr lang="en-US" sz="1400" dirty="0"/>
                        <a:t>Univariate analysis – Driver id</a:t>
                      </a:r>
                      <a:endParaRPr lang="en-IN" sz="1400" dirty="0"/>
                    </a:p>
                  </a:txBody>
                  <a:tcPr/>
                </a:tc>
                <a:tc>
                  <a:txBody>
                    <a:bodyPr/>
                    <a:lstStyle/>
                    <a:p>
                      <a:r>
                        <a:rPr lang="en-US" sz="1400"/>
                        <a:t>6745 unique partner riders</a:t>
                      </a:r>
                      <a:endParaRPr lang="en-IN" sz="1400" dirty="0"/>
                    </a:p>
                  </a:txBody>
                  <a:tcPr/>
                </a:tc>
                <a:tc>
                  <a:txBody>
                    <a:bodyPr/>
                    <a:lstStyle/>
                    <a:p>
                      <a:r>
                        <a:rPr lang="en-US" sz="1400"/>
                        <a:t>Rider trends / preferences can be analyzed with this data</a:t>
                      </a:r>
                      <a:endParaRPr lang="en-IN" sz="1400" dirty="0"/>
                    </a:p>
                  </a:txBody>
                  <a:tcPr/>
                </a:tc>
                <a:extLst>
                  <a:ext uri="{0D108BD9-81ED-4DB2-BD59-A6C34878D82A}">
                    <a16:rowId xmlns:a16="http://schemas.microsoft.com/office/drawing/2014/main" val="1767419029"/>
                  </a:ext>
                </a:extLst>
              </a:tr>
              <a:tr h="1238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Univariate analysis – Pickup point</a:t>
                      </a:r>
                      <a:endParaRPr lang="en-IN" sz="1400" dirty="0"/>
                    </a:p>
                  </a:txBody>
                  <a:tcPr/>
                </a:tc>
                <a:tc>
                  <a:txBody>
                    <a:bodyPr/>
                    <a:lstStyle/>
                    <a:p>
                      <a:r>
                        <a:rPr lang="en-US" sz="1400" dirty="0"/>
                        <a:t>Morning (5-9 pm) : Almost 75% of incoming requests need ride from city to airport</a:t>
                      </a:r>
                    </a:p>
                    <a:p>
                      <a:endParaRPr lang="en-US" sz="1400" dirty="0"/>
                    </a:p>
                    <a:p>
                      <a:r>
                        <a:rPr lang="en-US" sz="1400" dirty="0"/>
                        <a:t>Evening (5-9 pm) : Almost 70% of incoming requests need ride from airport to city</a:t>
                      </a:r>
                      <a:endParaRPr lang="en-IN" sz="1400" dirty="0"/>
                    </a:p>
                  </a:txBody>
                  <a:tcPr/>
                </a:tc>
                <a:tc>
                  <a:txBody>
                    <a:bodyPr/>
                    <a:lstStyle/>
                    <a:p>
                      <a:r>
                        <a:rPr lang="en-US" sz="1400"/>
                        <a:t>The flight schedule for departing and arriving flights seem to influence the request pattern for cab to / fro the airport</a:t>
                      </a:r>
                      <a:endParaRPr lang="en-IN" sz="1400" dirty="0"/>
                    </a:p>
                  </a:txBody>
                  <a:tcPr/>
                </a:tc>
                <a:extLst>
                  <a:ext uri="{0D108BD9-81ED-4DB2-BD59-A6C34878D82A}">
                    <a16:rowId xmlns:a16="http://schemas.microsoft.com/office/drawing/2014/main" val="2070329270"/>
                  </a:ext>
                </a:extLst>
              </a:tr>
              <a:tr h="1238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Univariate analysis – Status</a:t>
                      </a:r>
                      <a:endParaRPr lang="en-IN" sz="1400" dirty="0"/>
                    </a:p>
                  </a:txBody>
                  <a:tcPr/>
                </a:tc>
                <a:tc>
                  <a:txBody>
                    <a:bodyPr/>
                    <a:lstStyle/>
                    <a:p>
                      <a:r>
                        <a:rPr lang="en-US" sz="1400" dirty="0"/>
                        <a:t>Morning (5-9 am) : Average 164 cancellations per day to airport which is 40% of incoming requests</a:t>
                      </a:r>
                    </a:p>
                    <a:p>
                      <a:endParaRPr lang="en-US" sz="1400" dirty="0"/>
                    </a:p>
                    <a:p>
                      <a:r>
                        <a:rPr lang="en-US" sz="1400" dirty="0"/>
                        <a:t>Evening (5-9 pm) : No cars available for average 264 rides to city which is 57% of incoming requests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Probably more flights departing but less flights arriving at the airport at this time. The possible idle time at airport makes airport ride non lucrative for drivers.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S</a:t>
                      </a:r>
                      <a:r>
                        <a:rPr lang="en-IN" sz="1400" kern="1200" dirty="0">
                          <a:solidFill>
                            <a:schemeClr val="tx1"/>
                          </a:solidFill>
                          <a:latin typeface="+mn-lt"/>
                          <a:ea typeface="+mn-ea"/>
                          <a:cs typeface="+mn-cs"/>
                        </a:rPr>
                        <a:t>imilarly, low number of departing flights from airport create no cars available in the vicinity scenario for the evening passengers coming from arriving flights</a:t>
                      </a:r>
                    </a:p>
                    <a:p>
                      <a:endParaRPr lang="en-IN" sz="1400" dirty="0"/>
                    </a:p>
                  </a:txBody>
                  <a:tcPr/>
                </a:tc>
                <a:extLst>
                  <a:ext uri="{0D108BD9-81ED-4DB2-BD59-A6C34878D82A}">
                    <a16:rowId xmlns:a16="http://schemas.microsoft.com/office/drawing/2014/main" val="1105861082"/>
                  </a:ext>
                </a:extLst>
              </a:tr>
              <a:tr h="10105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Request &amp; drop timestamp</a:t>
                      </a:r>
                      <a:endParaRPr lang="en-IN" sz="1400" dirty="0"/>
                    </a:p>
                  </a:txBody>
                  <a:tcPr/>
                </a:tc>
                <a:tc>
                  <a:txBody>
                    <a:bodyPr/>
                    <a:lstStyle/>
                    <a:p>
                      <a:r>
                        <a:rPr lang="en-US" sz="1400" dirty="0"/>
                        <a:t>July 11-15, 2016 – essentially 5 days data . A slight increase in demand is observed on Monday mornings and Friday evenings otherwise the data is very comparable by day</a:t>
                      </a:r>
                      <a:endParaRPr lang="en-IN" sz="1400" dirty="0"/>
                    </a:p>
                  </a:txBody>
                  <a:tcPr/>
                </a:tc>
                <a:tc>
                  <a:txBody>
                    <a:bodyPr/>
                    <a:lstStyle/>
                    <a:p>
                      <a:r>
                        <a:rPr lang="en-US" sz="1400" dirty="0"/>
                        <a:t>The demand VS supply is driven by the time of day which will be basis for most of the analysis</a:t>
                      </a:r>
                      <a:endParaRPr lang="en-IN" sz="1400" dirty="0"/>
                    </a:p>
                  </a:txBody>
                  <a:tcPr/>
                </a:tc>
                <a:extLst>
                  <a:ext uri="{0D108BD9-81ED-4DB2-BD59-A6C34878D82A}">
                    <a16:rowId xmlns:a16="http://schemas.microsoft.com/office/drawing/2014/main" val="1548709938"/>
                  </a:ext>
                </a:extLst>
              </a:tr>
            </a:tbl>
          </a:graphicData>
        </a:graphic>
      </p:graphicFrame>
    </p:spTree>
    <p:extLst>
      <p:ext uri="{BB962C8B-B14F-4D97-AF65-F5344CB8AC3E}">
        <p14:creationId xmlns:p14="http://schemas.microsoft.com/office/powerpoint/2010/main" val="244099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Data Analysis </a:t>
            </a:r>
            <a:r>
              <a:rPr lang="en-IN" sz="2800" b="1" dirty="0" err="1"/>
              <a:t>cont</a:t>
            </a:r>
            <a:endParaRPr lang="en-IN" sz="2800" dirty="0"/>
          </a:p>
        </p:txBody>
      </p:sp>
      <p:sp>
        <p:nvSpPr>
          <p:cNvPr id="3" name="Content Placeholder 2"/>
          <p:cNvSpPr>
            <a:spLocks noGrp="1"/>
          </p:cNvSpPr>
          <p:nvPr>
            <p:ph idx="1"/>
          </p:nvPr>
        </p:nvSpPr>
        <p:spPr/>
        <p:txBody>
          <a:bodyPr>
            <a:normAutofit/>
          </a:bodyPr>
          <a:lstStyle/>
          <a:p>
            <a:pPr marL="0" indent="0">
              <a:buNone/>
            </a:pPr>
            <a:endParaRPr lang="en-US" sz="1600" b="1" dirty="0"/>
          </a:p>
          <a:p>
            <a:endParaRPr lang="en-US" sz="1600" dirty="0"/>
          </a:p>
          <a:p>
            <a:pPr marL="0" indent="0">
              <a:buNone/>
            </a:pPr>
            <a:endParaRPr lang="en-US" sz="1600" dirty="0"/>
          </a:p>
          <a:p>
            <a:pPr marL="0" indent="0">
              <a:buNone/>
            </a:pPr>
            <a:endParaRPr lang="en-IN" sz="1600" dirty="0"/>
          </a:p>
        </p:txBody>
      </p:sp>
      <p:graphicFrame>
        <p:nvGraphicFramePr>
          <p:cNvPr id="4" name="Table 3">
            <a:extLst>
              <a:ext uri="{FF2B5EF4-FFF2-40B4-BE49-F238E27FC236}">
                <a16:creationId xmlns:a16="http://schemas.microsoft.com/office/drawing/2014/main" id="{CB9235BB-20EF-4F51-A4B2-D220B4F36A2B}"/>
              </a:ext>
            </a:extLst>
          </p:cNvPr>
          <p:cNvGraphicFramePr>
            <a:graphicFrameLocks noGrp="1"/>
          </p:cNvGraphicFramePr>
          <p:nvPr>
            <p:extLst>
              <p:ext uri="{D42A27DB-BD31-4B8C-83A1-F6EECF244321}">
                <p14:modId xmlns:p14="http://schemas.microsoft.com/office/powerpoint/2010/main" val="3231850543"/>
              </p:ext>
            </p:extLst>
          </p:nvPr>
        </p:nvGraphicFramePr>
        <p:xfrm>
          <a:off x="552450" y="1590930"/>
          <a:ext cx="11021241" cy="4781942"/>
        </p:xfrm>
        <a:graphic>
          <a:graphicData uri="http://schemas.openxmlformats.org/drawingml/2006/table">
            <a:tbl>
              <a:tblPr firstRow="1" bandRow="1">
                <a:tableStyleId>{5940675A-B579-460E-94D1-54222C63F5DA}</a:tableStyleId>
              </a:tblPr>
              <a:tblGrid>
                <a:gridCol w="2686050">
                  <a:extLst>
                    <a:ext uri="{9D8B030D-6E8A-4147-A177-3AD203B41FA5}">
                      <a16:colId xmlns:a16="http://schemas.microsoft.com/office/drawing/2014/main" val="760933467"/>
                    </a:ext>
                  </a:extLst>
                </a:gridCol>
                <a:gridCol w="4189822">
                  <a:extLst>
                    <a:ext uri="{9D8B030D-6E8A-4147-A177-3AD203B41FA5}">
                      <a16:colId xmlns:a16="http://schemas.microsoft.com/office/drawing/2014/main" val="2647027278"/>
                    </a:ext>
                  </a:extLst>
                </a:gridCol>
                <a:gridCol w="4145369">
                  <a:extLst>
                    <a:ext uri="{9D8B030D-6E8A-4147-A177-3AD203B41FA5}">
                      <a16:colId xmlns:a16="http://schemas.microsoft.com/office/drawing/2014/main" val="4178643562"/>
                    </a:ext>
                  </a:extLst>
                </a:gridCol>
              </a:tblGrid>
              <a:tr h="371475">
                <a:tc>
                  <a:txBody>
                    <a:bodyPr/>
                    <a:lstStyle/>
                    <a:p>
                      <a:pPr algn="ctr"/>
                      <a:r>
                        <a:rPr lang="en-US" sz="1400" dirty="0"/>
                        <a:t>Analysis Type </a:t>
                      </a:r>
                      <a:endParaRPr lang="en-IN" sz="1400" dirty="0"/>
                    </a:p>
                  </a:txBody>
                  <a:tcPr>
                    <a:solidFill>
                      <a:schemeClr val="bg1">
                        <a:lumMod val="65000"/>
                      </a:schemeClr>
                    </a:solidFill>
                  </a:tcPr>
                </a:tc>
                <a:tc>
                  <a:txBody>
                    <a:bodyPr/>
                    <a:lstStyle/>
                    <a:p>
                      <a:pPr algn="ctr"/>
                      <a:r>
                        <a:rPr lang="en-US" sz="1400"/>
                        <a:t>Finding</a:t>
                      </a:r>
                      <a:endParaRPr lang="en-IN" sz="1400" dirty="0"/>
                    </a:p>
                  </a:txBody>
                  <a:tcPr>
                    <a:solidFill>
                      <a:schemeClr val="bg1">
                        <a:lumMod val="65000"/>
                      </a:schemeClr>
                    </a:solidFill>
                  </a:tcPr>
                </a:tc>
                <a:tc>
                  <a:txBody>
                    <a:bodyPr/>
                    <a:lstStyle/>
                    <a:p>
                      <a:pPr algn="ctr"/>
                      <a:r>
                        <a:rPr lang="en-US" sz="1400" dirty="0"/>
                        <a:t>Results / Possible Hypothesis</a:t>
                      </a:r>
                      <a:endParaRPr lang="en-IN" sz="1400" dirty="0"/>
                    </a:p>
                  </a:txBody>
                  <a:tcPr>
                    <a:solidFill>
                      <a:schemeClr val="bg1">
                        <a:lumMod val="65000"/>
                      </a:schemeClr>
                    </a:solidFill>
                  </a:tcPr>
                </a:tc>
                <a:extLst>
                  <a:ext uri="{0D108BD9-81ED-4DB2-BD59-A6C34878D82A}">
                    <a16:rowId xmlns:a16="http://schemas.microsoft.com/office/drawing/2014/main" val="1029427348"/>
                  </a:ext>
                </a:extLst>
              </a:tr>
              <a:tr h="342900">
                <a:tc>
                  <a:txBody>
                    <a:bodyPr/>
                    <a:lstStyle/>
                    <a:p>
                      <a:r>
                        <a:rPr lang="en-IN" sz="1400" kern="1200" dirty="0">
                          <a:solidFill>
                            <a:schemeClr val="tx1"/>
                          </a:solidFill>
                          <a:latin typeface="+mn-lt"/>
                          <a:ea typeface="+mn-ea"/>
                          <a:cs typeface="+mn-cs"/>
                        </a:rPr>
                        <a:t>UBER Demand To / From Airport at various times of day</a:t>
                      </a:r>
                    </a:p>
                  </a:txBody>
                  <a:tcPr/>
                </a:tc>
                <a:tc>
                  <a:txBody>
                    <a:bodyPr/>
                    <a:lstStyle/>
                    <a:p>
                      <a:r>
                        <a:rPr lang="en-IN" sz="1400" kern="1200" dirty="0">
                          <a:solidFill>
                            <a:schemeClr val="tx1"/>
                          </a:solidFill>
                          <a:latin typeface="+mn-lt"/>
                          <a:ea typeface="+mn-ea"/>
                          <a:cs typeface="+mn-cs"/>
                        </a:rPr>
                        <a:t>There is an imbalance in the demand of taxis towards city and towards airport in the peak morning and evening hours </a:t>
                      </a:r>
                    </a:p>
                  </a:txBody>
                  <a:tcPr/>
                </a:tc>
                <a:tc>
                  <a:txBody>
                    <a:bodyPr/>
                    <a:lstStyle/>
                    <a:p>
                      <a:r>
                        <a:rPr lang="en-IN" sz="1400" kern="1200" dirty="0">
                          <a:solidFill>
                            <a:schemeClr val="tx1"/>
                          </a:solidFill>
                          <a:latin typeface="+mn-lt"/>
                          <a:ea typeface="+mn-ea"/>
                          <a:cs typeface="+mn-cs"/>
                        </a:rPr>
                        <a:t>This causes issue in the overall availability of taxis , especially in the evening when there are no cars available for ride from airport</a:t>
                      </a:r>
                    </a:p>
                  </a:txBody>
                  <a:tcPr/>
                </a:tc>
                <a:extLst>
                  <a:ext uri="{0D108BD9-81ED-4DB2-BD59-A6C34878D82A}">
                    <a16:rowId xmlns:a16="http://schemas.microsoft.com/office/drawing/2014/main" val="1767419029"/>
                  </a:ext>
                </a:extLst>
              </a:tr>
              <a:tr h="778595">
                <a:tc>
                  <a:txBody>
                    <a:bodyPr/>
                    <a:lstStyle/>
                    <a:p>
                      <a:r>
                        <a:rPr lang="en-US" sz="1400" dirty="0"/>
                        <a:t>Travel time VS idle time at airport</a:t>
                      </a:r>
                      <a:endParaRPr lang="en-IN" sz="1400" dirty="0"/>
                    </a:p>
                  </a:txBody>
                  <a:tcPr/>
                </a:tc>
                <a:tc>
                  <a:txBody>
                    <a:bodyPr/>
                    <a:lstStyle/>
                    <a:p>
                      <a:r>
                        <a:rPr lang="en-IN" sz="1400" dirty="0"/>
                        <a:t>The report shows </a:t>
                      </a:r>
                      <a:r>
                        <a:rPr lang="en-IN" sz="1400" dirty="0" err="1"/>
                        <a:t>avg</a:t>
                      </a:r>
                      <a:r>
                        <a:rPr lang="en-IN" sz="1400" dirty="0"/>
                        <a:t> ride to airport from city to be around 52 min. The wait times vary widely from few min to few hours</a:t>
                      </a:r>
                    </a:p>
                  </a:txBody>
                  <a:tcPr/>
                </a:tc>
                <a:tc>
                  <a:txBody>
                    <a:bodyPr/>
                    <a:lstStyle/>
                    <a:p>
                      <a:r>
                        <a:rPr lang="en-IN" sz="1400" dirty="0"/>
                        <a:t>The long ride to airport plus lesser probability of getting ride from airport probably causes drivers to cancel airport rides in the morning. </a:t>
                      </a:r>
                    </a:p>
                  </a:txBody>
                  <a:tcPr/>
                </a:tc>
                <a:extLst>
                  <a:ext uri="{0D108BD9-81ED-4DB2-BD59-A6C34878D82A}">
                    <a16:rowId xmlns:a16="http://schemas.microsoft.com/office/drawing/2014/main" val="2070329270"/>
                  </a:ext>
                </a:extLst>
              </a:tr>
              <a:tr h="347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Driver wise trend for cancellations</a:t>
                      </a:r>
                      <a:endParaRPr lang="en-IN" sz="1400" dirty="0"/>
                    </a:p>
                  </a:txBody>
                  <a:tcPr/>
                </a:tc>
                <a:tc>
                  <a:txBody>
                    <a:bodyPr/>
                    <a:lstStyle/>
                    <a:p>
                      <a:r>
                        <a:rPr lang="en-IN" sz="1400" dirty="0"/>
                        <a:t>The plot clearly shows – drivers initiating </a:t>
                      </a:r>
                      <a:r>
                        <a:rPr lang="en-IN" sz="1400" dirty="0" err="1"/>
                        <a:t>upto</a:t>
                      </a:r>
                      <a:r>
                        <a:rPr lang="en-IN" sz="1400" dirty="0"/>
                        <a:t> 9 cancellations weekly for rides to airport in the morning slot of 5-9 peak hours </a:t>
                      </a:r>
                    </a:p>
                    <a:p>
                      <a:r>
                        <a:rPr lang="en-IN" sz="1400" dirty="0"/>
                        <a:t>Mean =3 cancellation, 75 % of drivers have </a:t>
                      </a:r>
                      <a:r>
                        <a:rPr lang="en-IN" sz="1400" dirty="0" err="1"/>
                        <a:t>upto</a:t>
                      </a:r>
                      <a:r>
                        <a:rPr lang="en-IN" sz="1400" dirty="0"/>
                        <a:t> 4 cancellations </a:t>
                      </a:r>
                    </a:p>
                    <a:p>
                      <a:r>
                        <a:rPr lang="en-IN" sz="1400" dirty="0"/>
                        <a:t>  </a:t>
                      </a:r>
                    </a:p>
                  </a:txBody>
                  <a:tcPr/>
                </a:tc>
                <a:tc>
                  <a:txBody>
                    <a:bodyPr/>
                    <a:lstStyle/>
                    <a:p>
                      <a:r>
                        <a:rPr lang="en-IN" sz="1400" dirty="0"/>
                        <a:t>The upper edge of more than 4 cancellations/week would be the possible segment to target for possible penalties.</a:t>
                      </a:r>
                    </a:p>
                  </a:txBody>
                  <a:tcPr/>
                </a:tc>
                <a:extLst>
                  <a:ext uri="{0D108BD9-81ED-4DB2-BD59-A6C34878D82A}">
                    <a16:rowId xmlns:a16="http://schemas.microsoft.com/office/drawing/2014/main" val="1105861082"/>
                  </a:ext>
                </a:extLst>
              </a:tr>
              <a:tr h="509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Incoming VS outgoing taxis at airport by hour</a:t>
                      </a:r>
                      <a:endParaRPr lang="en-IN" sz="1400" dirty="0"/>
                    </a:p>
                  </a:txBody>
                  <a:tcPr/>
                </a:tc>
                <a:tc>
                  <a:txBody>
                    <a:bodyPr/>
                    <a:lstStyle/>
                    <a:p>
                      <a:r>
                        <a:rPr lang="en-IN" sz="1400" dirty="0"/>
                        <a:t>The comparison of inflow VS outflow shows </a:t>
                      </a:r>
                    </a:p>
                  </a:txBody>
                  <a:tcPr/>
                </a:tc>
                <a:tc>
                  <a:txBody>
                    <a:bodyPr/>
                    <a:lstStyle/>
                    <a:p>
                      <a:endParaRPr lang="en-IN" sz="1400" dirty="0"/>
                    </a:p>
                  </a:txBody>
                  <a:tcPr/>
                </a:tc>
                <a:extLst>
                  <a:ext uri="{0D108BD9-81ED-4DB2-BD59-A6C34878D82A}">
                    <a16:rowId xmlns:a16="http://schemas.microsoft.com/office/drawing/2014/main" val="1548709938"/>
                  </a:ext>
                </a:extLst>
              </a:tr>
              <a:tr h="10105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Success trips by hour</a:t>
                      </a:r>
                      <a:endParaRPr lang="en-IN" sz="1400" dirty="0"/>
                    </a:p>
                  </a:txBody>
                  <a:tcPr/>
                </a:tc>
                <a:tc>
                  <a:txBody>
                    <a:bodyPr/>
                    <a:lstStyle/>
                    <a:p>
                      <a:r>
                        <a:rPr lang="en-IN" sz="1400" dirty="0"/>
                        <a:t>The box plot shows the success % to be around 42% with IQR as 29% - 65%.</a:t>
                      </a:r>
                    </a:p>
                  </a:txBody>
                  <a:tcPr/>
                </a:tc>
                <a:tc>
                  <a:txBody>
                    <a:bodyPr/>
                    <a:lstStyle/>
                    <a:p>
                      <a:r>
                        <a:rPr lang="en-IN" sz="1400" dirty="0"/>
                        <a:t>The cab cancellations and no cars available are clearly causing Revenue Loss to UBER and should be tackled to increase company profitability and reliability in the marketplace </a:t>
                      </a:r>
                    </a:p>
                  </a:txBody>
                  <a:tcPr/>
                </a:tc>
                <a:extLst>
                  <a:ext uri="{0D108BD9-81ED-4DB2-BD59-A6C34878D82A}">
                    <a16:rowId xmlns:a16="http://schemas.microsoft.com/office/drawing/2014/main" val="3900169680"/>
                  </a:ext>
                </a:extLst>
              </a:tr>
            </a:tbl>
          </a:graphicData>
        </a:graphic>
      </p:graphicFrame>
    </p:spTree>
    <p:extLst>
      <p:ext uri="{BB962C8B-B14F-4D97-AF65-F5344CB8AC3E}">
        <p14:creationId xmlns:p14="http://schemas.microsoft.com/office/powerpoint/2010/main" val="198943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9" y="401955"/>
            <a:ext cx="9313817" cy="856138"/>
          </a:xfrm>
        </p:spPr>
        <p:txBody>
          <a:bodyPr/>
          <a:lstStyle/>
          <a:p>
            <a:r>
              <a:rPr lang="en-IN" sz="2800" b="1" dirty="0"/>
              <a:t>Define Problem Statement</a:t>
            </a:r>
            <a:endParaRPr lang="en-IN" sz="2800" dirty="0"/>
          </a:p>
        </p:txBody>
      </p:sp>
      <p:sp>
        <p:nvSpPr>
          <p:cNvPr id="3" name="Content Placeholder 2"/>
          <p:cNvSpPr>
            <a:spLocks noGrp="1"/>
          </p:cNvSpPr>
          <p:nvPr>
            <p:ph idx="1"/>
          </p:nvPr>
        </p:nvSpPr>
        <p:spPr>
          <a:xfrm>
            <a:off x="404949" y="1389186"/>
            <a:ext cx="11168742" cy="4810002"/>
          </a:xfrm>
        </p:spPr>
        <p:txBody>
          <a:bodyPr>
            <a:normAutofit fontScale="92500"/>
          </a:bodyPr>
          <a:lstStyle/>
          <a:p>
            <a:pPr marL="0" indent="0">
              <a:lnSpc>
                <a:spcPct val="100000"/>
              </a:lnSpc>
              <a:buNone/>
            </a:pPr>
            <a:r>
              <a:rPr lang="en-US" sz="1600" b="1" dirty="0">
                <a:solidFill>
                  <a:schemeClr val="accent1">
                    <a:lumMod val="75000"/>
                  </a:schemeClr>
                </a:solidFill>
              </a:rPr>
              <a:t>PROBLEM STATEMENT</a:t>
            </a:r>
          </a:p>
          <a:p>
            <a:pPr marL="0" indent="0">
              <a:lnSpc>
                <a:spcPct val="100000"/>
              </a:lnSpc>
              <a:buNone/>
            </a:pPr>
            <a:r>
              <a:rPr lang="en-US" sz="1600" dirty="0"/>
              <a:t>UBER has only about 42% of success rate in handling total incoming requests causing potential loss of revenue</a:t>
            </a:r>
          </a:p>
          <a:p>
            <a:pPr marL="0" indent="0">
              <a:lnSpc>
                <a:spcPct val="100000"/>
              </a:lnSpc>
              <a:buNone/>
            </a:pPr>
            <a:endParaRPr lang="en-US" sz="1600" b="1" dirty="0">
              <a:solidFill>
                <a:schemeClr val="accent1">
                  <a:lumMod val="75000"/>
                </a:schemeClr>
              </a:solidFill>
            </a:endParaRPr>
          </a:p>
          <a:p>
            <a:pPr marL="0" indent="0">
              <a:lnSpc>
                <a:spcPct val="100000"/>
              </a:lnSpc>
              <a:buNone/>
            </a:pPr>
            <a:r>
              <a:rPr lang="en-US" sz="1600" b="1" dirty="0">
                <a:solidFill>
                  <a:schemeClr val="accent1">
                    <a:lumMod val="75000"/>
                  </a:schemeClr>
                </a:solidFill>
              </a:rPr>
              <a:t>MOST PROBLEMATIC REQUESTS</a:t>
            </a:r>
          </a:p>
          <a:p>
            <a:pPr>
              <a:lnSpc>
                <a:spcPct val="110000"/>
              </a:lnSpc>
            </a:pPr>
            <a:r>
              <a:rPr lang="en-US" sz="1600" dirty="0"/>
              <a:t>Cancellations at Morning 5-9 am for incoming requests to airport ride amount to 39% of total morning incoming requests</a:t>
            </a:r>
          </a:p>
          <a:p>
            <a:r>
              <a:rPr lang="en-US" sz="1600" dirty="0"/>
              <a:t>No cars available at evening hours 5-9 pm for requests from airport amount to 56.4% of total evening incoming requests </a:t>
            </a:r>
          </a:p>
          <a:p>
            <a:r>
              <a:rPr lang="en-US" sz="1600" dirty="0"/>
              <a:t>There is inflow VS outflow imbalance of cabs at the airport causing queuing of cabs in the morning and no cars available in the evening.</a:t>
            </a:r>
          </a:p>
          <a:p>
            <a:pPr marL="0" indent="0">
              <a:buNone/>
            </a:pPr>
            <a:endParaRPr lang="en-US" sz="1600" dirty="0"/>
          </a:p>
          <a:p>
            <a:pPr marL="0" indent="0">
              <a:buNone/>
            </a:pPr>
            <a:r>
              <a:rPr lang="en-US" sz="1600" b="1" dirty="0">
                <a:solidFill>
                  <a:schemeClr val="accent1">
                    <a:lumMod val="75000"/>
                  </a:schemeClr>
                </a:solidFill>
              </a:rPr>
              <a:t>HYPOTHESIS FOR DEMAND SUPPLY GAP</a:t>
            </a:r>
          </a:p>
          <a:p>
            <a:pPr marL="0" indent="0">
              <a:buNone/>
            </a:pPr>
            <a:endParaRPr lang="en-US" sz="1600" b="1" dirty="0">
              <a:solidFill>
                <a:schemeClr val="accent1">
                  <a:lumMod val="75000"/>
                </a:schemeClr>
              </a:solidFill>
            </a:endParaRPr>
          </a:p>
          <a:p>
            <a:pPr>
              <a:lnSpc>
                <a:spcPct val="100000"/>
              </a:lnSpc>
              <a:spcBef>
                <a:spcPts val="0"/>
              </a:spcBef>
              <a:defRPr/>
            </a:pPr>
            <a:r>
              <a:rPr lang="en-IN" sz="1600" dirty="0"/>
              <a:t>Morning time - More flights depart but less flights arrive at the airport. The average airport ride is 52 minutes and longer idle time at airport to get return ride back makes airport ride non lucrative for drivers.</a:t>
            </a:r>
          </a:p>
          <a:p>
            <a:pPr marL="0" indent="0">
              <a:lnSpc>
                <a:spcPct val="100000"/>
              </a:lnSpc>
              <a:spcBef>
                <a:spcPts val="0"/>
              </a:spcBef>
              <a:buNone/>
              <a:defRPr/>
            </a:pPr>
            <a:endParaRPr lang="en-IN" sz="1600" dirty="0"/>
          </a:p>
          <a:p>
            <a:pPr>
              <a:lnSpc>
                <a:spcPct val="100000"/>
              </a:lnSpc>
              <a:spcBef>
                <a:spcPts val="0"/>
              </a:spcBef>
              <a:defRPr/>
            </a:pPr>
            <a:r>
              <a:rPr lang="en-US" sz="1600" dirty="0"/>
              <a:t>Evening time – Mostly arriving flights at the airport at this time. In the evening, since there are no departing flights, there is very less inflow of cabs causing </a:t>
            </a:r>
            <a:r>
              <a:rPr lang="en-IN" sz="1600" dirty="0"/>
              <a:t>no cars available in the vicinity (no cars available scenario) for the evening passengers coming from arriving flights</a:t>
            </a:r>
          </a:p>
          <a:p>
            <a:pPr>
              <a:lnSpc>
                <a:spcPct val="100000"/>
              </a:lnSpc>
              <a:spcBef>
                <a:spcPts val="0"/>
              </a:spcBef>
              <a:defRPr/>
            </a:pPr>
            <a:endParaRPr lang="en-IN" sz="1600" dirty="0"/>
          </a:p>
          <a:p>
            <a:pPr marL="0" indent="0">
              <a:lnSpc>
                <a:spcPct val="100000"/>
              </a:lnSpc>
              <a:spcBef>
                <a:spcPts val="0"/>
              </a:spcBef>
              <a:buNone/>
              <a:defRPr/>
            </a:pPr>
            <a:endParaRPr lang="en-IN" sz="1600" dirty="0"/>
          </a:p>
          <a:p>
            <a:pPr>
              <a:lnSpc>
                <a:spcPct val="100000"/>
              </a:lnSpc>
              <a:spcBef>
                <a:spcPts val="0"/>
              </a:spcBef>
              <a:defRPr/>
            </a:pPr>
            <a:endParaRPr lang="en-IN" sz="1600" dirty="0"/>
          </a:p>
          <a:p>
            <a:endParaRPr lang="en-US" sz="1600" dirty="0"/>
          </a:p>
          <a:p>
            <a:endParaRPr lang="en-IN" sz="1600" dirty="0"/>
          </a:p>
        </p:txBody>
      </p:sp>
    </p:spTree>
    <p:extLst>
      <p:ext uri="{BB962C8B-B14F-4D97-AF65-F5344CB8AC3E}">
        <p14:creationId xmlns:p14="http://schemas.microsoft.com/office/powerpoint/2010/main" val="37255583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7889</TotalTime>
  <Words>1584</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UBER CASE STUDY   PRESENTATION </vt:lpstr>
      <vt:lpstr>Table of Contents</vt:lpstr>
      <vt:lpstr> Project Abstract</vt:lpstr>
      <vt:lpstr> Project Methodology</vt:lpstr>
      <vt:lpstr>Data Analysis</vt:lpstr>
      <vt:lpstr>Data Analysis</vt:lpstr>
      <vt:lpstr>Data Analysis continued..</vt:lpstr>
      <vt:lpstr>Data Analysis cont</vt:lpstr>
      <vt:lpstr>Define Problem Statement</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Manjiri Bhindwale</cp:lastModifiedBy>
  <cp:revision>100</cp:revision>
  <dcterms:created xsi:type="dcterms:W3CDTF">2016-06-09T08:16:28Z</dcterms:created>
  <dcterms:modified xsi:type="dcterms:W3CDTF">2018-11-11T14:12:05Z</dcterms:modified>
</cp:coreProperties>
</file>