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79" r:id="rId8"/>
    <p:sldId id="262" r:id="rId9"/>
    <p:sldId id="264" r:id="rId10"/>
    <p:sldId id="281" r:id="rId11"/>
    <p:sldId id="268" r:id="rId12"/>
    <p:sldId id="282" r:id="rId13"/>
    <p:sldId id="267" r:id="rId14"/>
    <p:sldId id="269" r:id="rId15"/>
    <p:sldId id="283" r:id="rId16"/>
    <p:sldId id="270" r:id="rId17"/>
    <p:sldId id="271" r:id="rId18"/>
    <p:sldId id="273" r:id="rId19"/>
    <p:sldId id="284" r:id="rId20"/>
    <p:sldId id="272" r:id="rId21"/>
    <p:sldId id="275" r:id="rId22"/>
    <p:sldId id="285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843" autoAdjust="0"/>
  </p:normalViewPr>
  <p:slideViewPr>
    <p:cSldViewPr snapToGrid="0">
      <p:cViewPr varScale="1">
        <p:scale>
          <a:sx n="124" d="100"/>
          <a:sy n="124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1B5-8DDC-4D8E-87EE-A493CFAA752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FC25-719C-4C65-BFD4-4C2FB526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1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1B5-8DDC-4D8E-87EE-A493CFAA752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FC25-719C-4C65-BFD4-4C2FB526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1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1B5-8DDC-4D8E-87EE-A493CFAA752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FC25-719C-4C65-BFD4-4C2FB526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848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1B5-8DDC-4D8E-87EE-A493CFAA752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FC25-719C-4C65-BFD4-4C2FB526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8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1B5-8DDC-4D8E-87EE-A493CFAA752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FC25-719C-4C65-BFD4-4C2FB526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7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6588"/>
            <a:ext cx="7886700" cy="61702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42999"/>
            <a:ext cx="3886200" cy="50339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42999"/>
            <a:ext cx="3886200" cy="50339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1B5-8DDC-4D8E-87EE-A493CFAA752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FC25-719C-4C65-BFD4-4C2FB526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2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6587"/>
            <a:ext cx="7886700" cy="5678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1B5-8DDC-4D8E-87EE-A493CFAA752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FC25-719C-4C65-BFD4-4C2FB526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2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1B5-8DDC-4D8E-87EE-A493CFAA752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FC25-719C-4C65-BFD4-4C2FB526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4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1B5-8DDC-4D8E-87EE-A493CFAA752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FC25-719C-4C65-BFD4-4C2FB526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0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1B5-8DDC-4D8E-87EE-A493CFAA752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FC25-719C-4C65-BFD4-4C2FB526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2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1B5-8DDC-4D8E-87EE-A493CFAA752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FC25-719C-4C65-BFD4-4C2FB526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2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43000"/>
            <a:ext cx="7886700" cy="503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41B5-8DDC-4D8E-87EE-A493CFAA752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AFC25-719C-4C65-BFD4-4C2FB526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1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FPGA Development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High level block diagram and design</a:t>
            </a:r>
          </a:p>
          <a:p>
            <a:pPr lvl="1"/>
            <a:r>
              <a:rPr lang="en-US" dirty="0" smtClean="0"/>
              <a:t>Describes how parts are connected (Structural)</a:t>
            </a:r>
          </a:p>
          <a:p>
            <a:pPr lvl="1"/>
            <a:r>
              <a:rPr lang="en-US" dirty="0" smtClean="0"/>
              <a:t>Describes how parts work (Functional)</a:t>
            </a:r>
          </a:p>
          <a:p>
            <a:r>
              <a:rPr lang="en-US" dirty="0" smtClean="0"/>
              <a:t>Develop the code (Verilog, VHDL, Schematic)</a:t>
            </a:r>
          </a:p>
          <a:p>
            <a:r>
              <a:rPr lang="en-US" dirty="0" smtClean="0"/>
              <a:t>Synthesize and Simulate (device independent)</a:t>
            </a:r>
          </a:p>
          <a:p>
            <a:pPr lvl="1"/>
            <a:r>
              <a:rPr lang="en-US" dirty="0" smtClean="0"/>
              <a:t>Schematics (RTL and Synthesized)</a:t>
            </a:r>
          </a:p>
          <a:p>
            <a:pPr lvl="1"/>
            <a:r>
              <a:rPr lang="en-US" dirty="0" smtClean="0"/>
              <a:t>Write a test-bench to simulate (first level of debug)</a:t>
            </a:r>
          </a:p>
          <a:p>
            <a:r>
              <a:rPr lang="en-US" dirty="0" smtClean="0"/>
              <a:t>Place and Route (device specific)</a:t>
            </a:r>
          </a:p>
          <a:p>
            <a:pPr lvl="1"/>
            <a:r>
              <a:rPr lang="en-US" dirty="0" smtClean="0"/>
              <a:t>Constraints (pin locations, clock speeds, timing req.)</a:t>
            </a:r>
          </a:p>
          <a:p>
            <a:pPr lvl="1"/>
            <a:r>
              <a:rPr lang="en-US" dirty="0" smtClean="0"/>
              <a:t>Simulate (second level of debug)</a:t>
            </a:r>
          </a:p>
          <a:p>
            <a:r>
              <a:rPr lang="en-US" dirty="0" smtClean="0"/>
              <a:t>Generate a programming file (.bit)</a:t>
            </a:r>
          </a:p>
          <a:p>
            <a:r>
              <a:rPr lang="en-US" dirty="0" smtClean="0"/>
              <a:t>Program the device.</a:t>
            </a:r>
          </a:p>
          <a:p>
            <a:r>
              <a:rPr lang="en-US" dirty="0" err="1" smtClean="0"/>
              <a:t>Chipscope</a:t>
            </a:r>
            <a:r>
              <a:rPr lang="en-US" dirty="0" smtClean="0"/>
              <a:t> logic analyzer (third level of debug)</a:t>
            </a:r>
          </a:p>
        </p:txBody>
      </p:sp>
    </p:spTree>
    <p:extLst>
      <p:ext uri="{BB962C8B-B14F-4D97-AF65-F5344CB8AC3E}">
        <p14:creationId xmlns:p14="http://schemas.microsoft.com/office/powerpoint/2010/main" val="1706607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669"/>
            <a:ext cx="9155112" cy="63633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28650" y="-69584"/>
            <a:ext cx="7886700" cy="5984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Synthesize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6809" y="4035767"/>
            <a:ext cx="959005" cy="2527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7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FPGA Development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High level block diagram and design</a:t>
            </a:r>
          </a:p>
          <a:p>
            <a:pPr lvl="1"/>
            <a:r>
              <a:rPr lang="en-US" dirty="0" smtClean="0"/>
              <a:t>Describes how parts are connected (Structural)</a:t>
            </a:r>
          </a:p>
          <a:p>
            <a:pPr lvl="1"/>
            <a:r>
              <a:rPr lang="en-US" dirty="0" smtClean="0"/>
              <a:t>Describes how parts work (Functional)</a:t>
            </a:r>
          </a:p>
          <a:p>
            <a:r>
              <a:rPr lang="en-US" dirty="0" smtClean="0"/>
              <a:t>Develop the code (Verilog, VHDL, Schematic)</a:t>
            </a:r>
          </a:p>
          <a:p>
            <a:r>
              <a:rPr lang="en-US" dirty="0" smtClean="0"/>
              <a:t>Synthesize and Simulate (device independent)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Schematics (RTL and Synthesized)</a:t>
            </a:r>
          </a:p>
          <a:p>
            <a:pPr lvl="1"/>
            <a:r>
              <a:rPr lang="en-US" dirty="0" smtClean="0"/>
              <a:t>Write a test-bench to simulate (first level of debug)</a:t>
            </a:r>
          </a:p>
          <a:p>
            <a:r>
              <a:rPr lang="en-US" dirty="0" smtClean="0"/>
              <a:t>Place and Route (device specific)</a:t>
            </a:r>
          </a:p>
          <a:p>
            <a:pPr lvl="1"/>
            <a:r>
              <a:rPr lang="en-US" dirty="0" smtClean="0"/>
              <a:t>Constraints (pin locations, clock speeds, timing req.)</a:t>
            </a:r>
          </a:p>
          <a:p>
            <a:pPr lvl="1"/>
            <a:r>
              <a:rPr lang="en-US" dirty="0" smtClean="0"/>
              <a:t>Simulate (second level of debug)</a:t>
            </a:r>
          </a:p>
          <a:p>
            <a:r>
              <a:rPr lang="en-US" dirty="0" smtClean="0"/>
              <a:t>Generate a programming file (.bit)</a:t>
            </a:r>
          </a:p>
          <a:p>
            <a:r>
              <a:rPr lang="en-US" dirty="0" smtClean="0"/>
              <a:t>Program the device.</a:t>
            </a:r>
          </a:p>
          <a:p>
            <a:r>
              <a:rPr lang="en-US" dirty="0" err="1" smtClean="0"/>
              <a:t>Chipscope</a:t>
            </a:r>
            <a:r>
              <a:rPr lang="en-US" dirty="0" smtClean="0"/>
              <a:t> logic analyzer (third level of debug)</a:t>
            </a:r>
          </a:p>
        </p:txBody>
      </p:sp>
    </p:spTree>
    <p:extLst>
      <p:ext uri="{BB962C8B-B14F-4D97-AF65-F5344CB8AC3E}">
        <p14:creationId xmlns:p14="http://schemas.microsoft.com/office/powerpoint/2010/main" val="189033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669"/>
            <a:ext cx="9155112" cy="63633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28650" y="-69584"/>
            <a:ext cx="7886700" cy="5984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Schematic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4285" y="5879557"/>
            <a:ext cx="959005" cy="2527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2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52820"/>
            <a:ext cx="9158369" cy="570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25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FPGA Development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High level block diagram and design</a:t>
            </a:r>
          </a:p>
          <a:p>
            <a:pPr lvl="1"/>
            <a:r>
              <a:rPr lang="en-US" dirty="0" smtClean="0"/>
              <a:t>Describes how parts are connected (Structural)</a:t>
            </a:r>
          </a:p>
          <a:p>
            <a:pPr lvl="1"/>
            <a:r>
              <a:rPr lang="en-US" dirty="0" smtClean="0"/>
              <a:t>Describes how parts work (Functional)</a:t>
            </a:r>
          </a:p>
          <a:p>
            <a:r>
              <a:rPr lang="en-US" dirty="0" smtClean="0"/>
              <a:t>Develop the code (Verilog, VHDL, Schematic)</a:t>
            </a:r>
          </a:p>
          <a:p>
            <a:r>
              <a:rPr lang="en-US" dirty="0" smtClean="0"/>
              <a:t>Synthesize and Simulate (device independent)</a:t>
            </a:r>
          </a:p>
          <a:p>
            <a:pPr lvl="1"/>
            <a:r>
              <a:rPr lang="en-US" dirty="0" smtClean="0"/>
              <a:t>Schematics (RTL and Synthesized)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 a test-bench to simulate (first level of debug)</a:t>
            </a:r>
          </a:p>
          <a:p>
            <a:r>
              <a:rPr lang="en-US" dirty="0" smtClean="0"/>
              <a:t>Place and Route (device specific)</a:t>
            </a:r>
          </a:p>
          <a:p>
            <a:pPr lvl="1"/>
            <a:r>
              <a:rPr lang="en-US" dirty="0" smtClean="0"/>
              <a:t>Constraints (pin locations, clock speeds, timing req.)</a:t>
            </a:r>
          </a:p>
          <a:p>
            <a:pPr lvl="1"/>
            <a:r>
              <a:rPr lang="en-US" dirty="0" smtClean="0"/>
              <a:t>Simulate (second level of debug)</a:t>
            </a:r>
          </a:p>
          <a:p>
            <a:r>
              <a:rPr lang="en-US" dirty="0" smtClean="0"/>
              <a:t>Generate a programming file (.bit)</a:t>
            </a:r>
          </a:p>
          <a:p>
            <a:r>
              <a:rPr lang="en-US" dirty="0" smtClean="0"/>
              <a:t>Program the device.</a:t>
            </a:r>
          </a:p>
          <a:p>
            <a:r>
              <a:rPr lang="en-US" dirty="0" err="1" smtClean="0"/>
              <a:t>Chipscope</a:t>
            </a:r>
            <a:r>
              <a:rPr lang="en-US" dirty="0" smtClean="0"/>
              <a:t> logic analyzer (third level of debug)</a:t>
            </a:r>
          </a:p>
        </p:txBody>
      </p:sp>
    </p:spTree>
    <p:extLst>
      <p:ext uri="{BB962C8B-B14F-4D97-AF65-F5344CB8AC3E}">
        <p14:creationId xmlns:p14="http://schemas.microsoft.com/office/powerpoint/2010/main" val="284126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smtClean="0"/>
              <a:t>Files: </a:t>
            </a:r>
            <a:r>
              <a:rPr lang="en-US" dirty="0" smtClean="0"/>
              <a:t>example_01_tb.vhd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 IEEE;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use IEEE.STD_LOGIC_1164.all;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entity example_01_tb 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 example_01_tb;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 simulation of example_01_tb 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component example_01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port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switch: in STD_LOGIC_VECTOR(3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led: out STD_LOGIC_VECTOR(3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end component;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signal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switch_tb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STD_LOGIC_VECTOR(3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 := "0000";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signal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led_tb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STD_LOGIC_VECTOR(3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example_01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PORT MAP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switch =&gt;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switch_tb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led =&gt;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led_tb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stim_proc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process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wait for 100 ns;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switch_tb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"1010";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wait for 100 ns;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switch_tb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"0101";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wait;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end process;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9685" y="6165291"/>
            <a:ext cx="7886700" cy="59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 more VHDL coding.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8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407"/>
            <a:ext cx="9144000" cy="635560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-3706"/>
            <a:ext cx="7886700" cy="598485"/>
          </a:xfrm>
        </p:spPr>
        <p:txBody>
          <a:bodyPr/>
          <a:lstStyle/>
          <a:p>
            <a:r>
              <a:rPr lang="en-US" dirty="0" smtClean="0"/>
              <a:t>Simulate </a:t>
            </a:r>
            <a:r>
              <a:rPr lang="en-US" dirty="0" err="1" smtClean="0"/>
              <a:t>Testbench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2132" y="3094355"/>
            <a:ext cx="1248937" cy="2750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18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46" y="0"/>
            <a:ext cx="7886700" cy="598485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399"/>
            <a:ext cx="9144000" cy="63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5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FPGA Development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High level block diagram and design</a:t>
            </a:r>
          </a:p>
          <a:p>
            <a:pPr lvl="1"/>
            <a:r>
              <a:rPr lang="en-US" dirty="0" smtClean="0"/>
              <a:t>Describes how parts are connected (Structural)</a:t>
            </a:r>
          </a:p>
          <a:p>
            <a:pPr lvl="1"/>
            <a:r>
              <a:rPr lang="en-US" dirty="0" smtClean="0"/>
              <a:t>Describes how parts work (Functional)</a:t>
            </a:r>
          </a:p>
          <a:p>
            <a:r>
              <a:rPr lang="en-US" dirty="0" smtClean="0"/>
              <a:t>Develop the code (Verilog, VHDL, Schematic)</a:t>
            </a:r>
          </a:p>
          <a:p>
            <a:r>
              <a:rPr lang="en-US" dirty="0" smtClean="0"/>
              <a:t>Synthesize and Simulate (device independent)</a:t>
            </a:r>
          </a:p>
          <a:p>
            <a:pPr lvl="1"/>
            <a:r>
              <a:rPr lang="en-US" dirty="0" smtClean="0"/>
              <a:t>Schematics (RTL and Synthesized)</a:t>
            </a:r>
          </a:p>
          <a:p>
            <a:pPr lvl="1"/>
            <a:r>
              <a:rPr lang="en-US" dirty="0" smtClean="0"/>
              <a:t>Write a test-bench to simulate (first level of debug)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Place and Route (device specific)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Constraints (pin locations, clock speeds, timing req.)</a:t>
            </a:r>
          </a:p>
          <a:p>
            <a:pPr lvl="1"/>
            <a:r>
              <a:rPr lang="en-US" dirty="0" smtClean="0"/>
              <a:t>Simulate (second level of debug)</a:t>
            </a:r>
          </a:p>
          <a:p>
            <a:r>
              <a:rPr lang="en-US" dirty="0" smtClean="0"/>
              <a:t>Generate a programming file (.bit)</a:t>
            </a:r>
          </a:p>
          <a:p>
            <a:r>
              <a:rPr lang="en-US" dirty="0" smtClean="0"/>
              <a:t>Program the device.</a:t>
            </a:r>
          </a:p>
          <a:p>
            <a:r>
              <a:rPr lang="en-US" dirty="0" err="1" smtClean="0"/>
              <a:t>Chipscope</a:t>
            </a:r>
            <a:r>
              <a:rPr lang="en-US" dirty="0" smtClean="0"/>
              <a:t> logic analyzer (third level of debug)</a:t>
            </a:r>
          </a:p>
        </p:txBody>
      </p:sp>
    </p:spTree>
    <p:extLst>
      <p:ext uri="{BB962C8B-B14F-4D97-AF65-F5344CB8AC3E}">
        <p14:creationId xmlns:p14="http://schemas.microsoft.com/office/powerpoint/2010/main" val="3692513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File: example_01.xdc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420"/>
            <a:ext cx="7886700" cy="5033963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PACKAGE_PIN U9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{switch[0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IOSTANDARD LVCMOS33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{switch[0]}]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PACKAGE_PIN U8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{switch[1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IOSTANDARD LVCMOS33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{switch[1]}]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PACKAGE_PIN R7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{switch[2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IOSTANDARD LVCMOS33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{switch[2]}]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PACKAGE_PIN R6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{switch[3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IOSTANDARD LVCMOS33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{switch[3]}]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PACKAGE_PIN U9   IOSTANDARD LVCMOS33 }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switch[0] }];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PACKAGE_PIN U8   IOSTANDARD LVCMOS33 }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switch[1] }];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PACKAGE_PIN R7   IOSTANDARD LVCMOS33 }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switch[2] }];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PACKAGE_PIN R6   IOSTANDARD LVCMOS33 }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switch[3] }];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PACKAGE_PIN T8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{led[0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IOSTANDARD LVCMOS33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{led[0]}]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PACKAGE_PIN V9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{led[1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IOSTANDARD LVCMOS33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{led[1]}]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PACKAGE_PIN R8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{led[2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IOSTANDARD LVCMOS33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{led[2]}]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PACKAGE_PIN T6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{led[3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IOSTANDARD LVCMOS33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{led[3]}]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PACKAGE_PIN T8   IOSTANDARD LVCMOS33 }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LED[0] }];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PACKAGE_PIN V9   IOSTANDARD LVCMOS33 }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LED[1] }];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PACKAGE_PIN R8   IOSTANDARD LVCMOS33 }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LED[2] }];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PACKAGE_PIN T6   IOSTANDARD LVCMOS33 }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LED[3] }];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2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FPGA Development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High level block diagram and design</a:t>
            </a:r>
          </a:p>
          <a:p>
            <a:pPr lvl="1"/>
            <a:r>
              <a:rPr lang="en-US" dirty="0" smtClean="0"/>
              <a:t>Describes how parts are connected (Structural)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Describes how parts work (Functional)</a:t>
            </a:r>
          </a:p>
          <a:p>
            <a:r>
              <a:rPr lang="en-US" dirty="0" smtClean="0"/>
              <a:t>Develop the code (Verilog, VHDL, Schematic)</a:t>
            </a:r>
          </a:p>
          <a:p>
            <a:r>
              <a:rPr lang="en-US" dirty="0" smtClean="0"/>
              <a:t>Synthesize and Simulate (device independent)</a:t>
            </a:r>
          </a:p>
          <a:p>
            <a:pPr lvl="1"/>
            <a:r>
              <a:rPr lang="en-US" dirty="0" smtClean="0"/>
              <a:t>Schematics (RTL and Synthesized)</a:t>
            </a:r>
          </a:p>
          <a:p>
            <a:pPr lvl="1"/>
            <a:r>
              <a:rPr lang="en-US" dirty="0" smtClean="0"/>
              <a:t>Write a test-bench to simulate (first level of debug)</a:t>
            </a:r>
          </a:p>
          <a:p>
            <a:r>
              <a:rPr lang="en-US" dirty="0" smtClean="0"/>
              <a:t>Place and Route (device specific)</a:t>
            </a:r>
          </a:p>
          <a:p>
            <a:pPr lvl="1"/>
            <a:r>
              <a:rPr lang="en-US" dirty="0" smtClean="0"/>
              <a:t>Constraints (pin locations, clock speeds, timing req.)</a:t>
            </a:r>
          </a:p>
          <a:p>
            <a:pPr lvl="1"/>
            <a:r>
              <a:rPr lang="en-US" dirty="0" smtClean="0"/>
              <a:t>Simulate (second level of debug)</a:t>
            </a:r>
          </a:p>
          <a:p>
            <a:r>
              <a:rPr lang="en-US" dirty="0" smtClean="0"/>
              <a:t>Generate a programming file (.bit)</a:t>
            </a:r>
          </a:p>
          <a:p>
            <a:r>
              <a:rPr lang="en-US" dirty="0" smtClean="0"/>
              <a:t>Program the device.</a:t>
            </a:r>
          </a:p>
          <a:p>
            <a:r>
              <a:rPr lang="en-US" dirty="0" err="1" smtClean="0"/>
              <a:t>Chipscope</a:t>
            </a:r>
            <a:r>
              <a:rPr lang="en-US" dirty="0" smtClean="0"/>
              <a:t> logic analyzer (third level of debug)</a:t>
            </a:r>
          </a:p>
        </p:txBody>
      </p:sp>
    </p:spTree>
    <p:extLst>
      <p:ext uri="{BB962C8B-B14F-4D97-AF65-F5344CB8AC3E}">
        <p14:creationId xmlns:p14="http://schemas.microsoft.com/office/powerpoint/2010/main" val="2703019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4" y="587827"/>
            <a:ext cx="9021090" cy="6270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3706"/>
            <a:ext cx="7886700" cy="598485"/>
          </a:xfrm>
        </p:spPr>
        <p:txBody>
          <a:bodyPr/>
          <a:lstStyle/>
          <a:p>
            <a:r>
              <a:rPr lang="en-US" dirty="0" smtClean="0"/>
              <a:t>Implement Design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5997" y="5189535"/>
            <a:ext cx="1406177" cy="4428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08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8" y="253572"/>
            <a:ext cx="9128762" cy="634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35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262" t="5797" b="14928"/>
          <a:stretch/>
        </p:blipFill>
        <p:spPr>
          <a:xfrm>
            <a:off x="829875" y="514829"/>
            <a:ext cx="7576458" cy="63505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97592" y="0"/>
            <a:ext cx="7886700" cy="598485"/>
          </a:xfrm>
        </p:spPr>
        <p:txBody>
          <a:bodyPr/>
          <a:lstStyle/>
          <a:p>
            <a:r>
              <a:rPr lang="en-US" dirty="0" smtClean="0"/>
              <a:t>INIT = 4’h8?????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50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FPGA Development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High level block diagram and design</a:t>
            </a:r>
          </a:p>
          <a:p>
            <a:pPr lvl="1"/>
            <a:r>
              <a:rPr lang="en-US" dirty="0" smtClean="0"/>
              <a:t>Describes how parts are connected (Structural)</a:t>
            </a:r>
          </a:p>
          <a:p>
            <a:pPr lvl="1"/>
            <a:r>
              <a:rPr lang="en-US" dirty="0" smtClean="0"/>
              <a:t>Describes how parts work (Functional)</a:t>
            </a:r>
          </a:p>
          <a:p>
            <a:r>
              <a:rPr lang="en-US" dirty="0" smtClean="0"/>
              <a:t>Develop the code (Verilog, VHDL, Schematic)</a:t>
            </a:r>
          </a:p>
          <a:p>
            <a:r>
              <a:rPr lang="en-US" dirty="0" smtClean="0"/>
              <a:t>Synthesize and Simulate (device independent)</a:t>
            </a:r>
          </a:p>
          <a:p>
            <a:pPr lvl="1"/>
            <a:r>
              <a:rPr lang="en-US" dirty="0" smtClean="0"/>
              <a:t>Schematics (RTL and Synthesized)</a:t>
            </a:r>
          </a:p>
          <a:p>
            <a:pPr lvl="1"/>
            <a:r>
              <a:rPr lang="en-US" dirty="0" smtClean="0"/>
              <a:t>Write a test-bench to simulate (first level of debug)</a:t>
            </a:r>
          </a:p>
          <a:p>
            <a:r>
              <a:rPr lang="en-US" dirty="0" smtClean="0"/>
              <a:t>Place and Route (device specific)</a:t>
            </a:r>
          </a:p>
          <a:p>
            <a:pPr lvl="1"/>
            <a:r>
              <a:rPr lang="en-US" dirty="0" smtClean="0"/>
              <a:t>Constraints (pin locations, clock speeds, timing req.)</a:t>
            </a:r>
          </a:p>
          <a:p>
            <a:pPr lvl="1"/>
            <a:r>
              <a:rPr lang="en-US" dirty="0" smtClean="0"/>
              <a:t>Simulate (second level of debug)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Generate a programming file (.bit)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Program the device.</a:t>
            </a:r>
          </a:p>
          <a:p>
            <a:r>
              <a:rPr lang="en-US" dirty="0" err="1" smtClean="0"/>
              <a:t>Chipscope</a:t>
            </a:r>
            <a:r>
              <a:rPr lang="en-US" dirty="0" smtClean="0"/>
              <a:t> logic analyzer (third level of debug)</a:t>
            </a:r>
          </a:p>
        </p:txBody>
      </p:sp>
    </p:spTree>
    <p:extLst>
      <p:ext uri="{BB962C8B-B14F-4D97-AF65-F5344CB8AC3E}">
        <p14:creationId xmlns:p14="http://schemas.microsoft.com/office/powerpoint/2010/main" val="4035103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22" y="1002596"/>
            <a:ext cx="8168139" cy="56773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File &amp; Programming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6624" y="5257941"/>
            <a:ext cx="1546302" cy="658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9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Combinational Circuit</a:t>
            </a:r>
          </a:p>
          <a:p>
            <a:r>
              <a:rPr lang="en-US" dirty="0" smtClean="0"/>
              <a:t>Design Specifics</a:t>
            </a:r>
          </a:p>
          <a:p>
            <a:pPr lvl="1"/>
            <a:r>
              <a:rPr lang="en-US" dirty="0" smtClean="0"/>
              <a:t>4 input DIP switches: </a:t>
            </a:r>
            <a:r>
              <a:rPr lang="en-US" dirty="0" smtClean="0"/>
              <a:t>switch</a:t>
            </a:r>
            <a:r>
              <a:rPr lang="en-US" dirty="0" smtClean="0"/>
              <a:t>[3:0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3 output LEDs: led[3:0]</a:t>
            </a:r>
          </a:p>
          <a:p>
            <a:r>
              <a:rPr lang="en-US" dirty="0" smtClean="0"/>
              <a:t>Functional description ...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441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FPGA Development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High level block diagram and design</a:t>
            </a:r>
          </a:p>
          <a:p>
            <a:pPr lvl="1"/>
            <a:r>
              <a:rPr lang="en-US" dirty="0" smtClean="0"/>
              <a:t>Describes how parts are connected (Structural)</a:t>
            </a:r>
          </a:p>
          <a:p>
            <a:pPr lvl="1"/>
            <a:r>
              <a:rPr lang="en-US" dirty="0" smtClean="0"/>
              <a:t>Describes how parts work (Functional)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Develop the code (Verilog, VHDL, Schematic)</a:t>
            </a:r>
          </a:p>
          <a:p>
            <a:r>
              <a:rPr lang="en-US" dirty="0" smtClean="0"/>
              <a:t>Synthesize and Simulate (device independent)</a:t>
            </a:r>
          </a:p>
          <a:p>
            <a:pPr lvl="1"/>
            <a:r>
              <a:rPr lang="en-US" dirty="0" smtClean="0"/>
              <a:t>Schematics (RTL and Synthesized)</a:t>
            </a:r>
          </a:p>
          <a:p>
            <a:pPr lvl="1"/>
            <a:r>
              <a:rPr lang="en-US" dirty="0" smtClean="0"/>
              <a:t>Write a test-bench to simulate (first level of debug)</a:t>
            </a:r>
          </a:p>
          <a:p>
            <a:r>
              <a:rPr lang="en-US" dirty="0" smtClean="0"/>
              <a:t>Place and Route (device specific)</a:t>
            </a:r>
          </a:p>
          <a:p>
            <a:pPr lvl="1"/>
            <a:r>
              <a:rPr lang="en-US" dirty="0" smtClean="0"/>
              <a:t>Constraints (pin locations, clock speeds, timing req.)</a:t>
            </a:r>
          </a:p>
          <a:p>
            <a:pPr lvl="1"/>
            <a:r>
              <a:rPr lang="en-US" dirty="0" smtClean="0"/>
              <a:t>Simulate (second level of debug)</a:t>
            </a:r>
          </a:p>
          <a:p>
            <a:r>
              <a:rPr lang="en-US" dirty="0" smtClean="0"/>
              <a:t>Generate a programming file (.bit)</a:t>
            </a:r>
          </a:p>
          <a:p>
            <a:r>
              <a:rPr lang="en-US" dirty="0" smtClean="0"/>
              <a:t>Program the device</a:t>
            </a:r>
          </a:p>
          <a:p>
            <a:r>
              <a:rPr lang="en-US" dirty="0" err="1" smtClean="0"/>
              <a:t>Chipscope</a:t>
            </a:r>
            <a:r>
              <a:rPr lang="en-US" dirty="0" smtClean="0"/>
              <a:t> logic analyzer (third level of debug)</a:t>
            </a:r>
          </a:p>
        </p:txBody>
      </p:sp>
    </p:spTree>
    <p:extLst>
      <p:ext uri="{BB962C8B-B14F-4D97-AF65-F5344CB8AC3E}">
        <p14:creationId xmlns:p14="http://schemas.microsoft.com/office/powerpoint/2010/main" val="72268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Example 1: ISE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209085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Start ISE, File → New </a:t>
            </a:r>
            <a:r>
              <a:rPr lang="en-US" dirty="0" smtClean="0"/>
              <a:t>Project.</a:t>
            </a:r>
            <a:endParaRPr lang="en-US" dirty="0" smtClean="0"/>
          </a:p>
          <a:p>
            <a:r>
              <a:rPr lang="en-US" dirty="0" smtClean="0"/>
              <a:t>Set Name and </a:t>
            </a:r>
            <a:r>
              <a:rPr lang="en-US" dirty="0" smtClean="0"/>
              <a:t>Location, Next.</a:t>
            </a:r>
            <a:endParaRPr lang="en-US" dirty="0" smtClean="0"/>
          </a:p>
          <a:p>
            <a:r>
              <a:rPr lang="en-US" dirty="0" smtClean="0"/>
              <a:t>RTL Project, Next.</a:t>
            </a:r>
            <a:endParaRPr lang="en-US" dirty="0" smtClean="0"/>
          </a:p>
          <a:p>
            <a:r>
              <a:rPr lang="en-US" dirty="0" smtClean="0"/>
              <a:t>Choose Device, Next</a:t>
            </a:r>
            <a:endParaRPr lang="en-US" dirty="0" smtClean="0"/>
          </a:p>
          <a:p>
            <a:pPr lvl="1"/>
            <a:r>
              <a:rPr lang="en-US" dirty="0" smtClean="0"/>
              <a:t>From Nexys-4 User Guide.</a:t>
            </a:r>
            <a:endParaRPr lang="en-US" dirty="0" smtClean="0"/>
          </a:p>
          <a:p>
            <a:r>
              <a:rPr lang="en-US" dirty="0" smtClean="0"/>
              <a:t>Check </a:t>
            </a:r>
            <a:r>
              <a:rPr lang="en-US" dirty="0" smtClean="0"/>
              <a:t>the Project Properties.</a:t>
            </a:r>
          </a:p>
          <a:p>
            <a:r>
              <a:rPr lang="en-US" dirty="0" smtClean="0"/>
              <a:t>Finish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404" y="914081"/>
            <a:ext cx="4271026" cy="3043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93" y="3185409"/>
            <a:ext cx="4512508" cy="3215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919" y="4022206"/>
            <a:ext cx="3940931" cy="229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5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9" y="927359"/>
            <a:ext cx="8413775" cy="584805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Vivado</a:t>
            </a:r>
            <a:r>
              <a:rPr lang="en-US" dirty="0" smtClean="0"/>
              <a:t> </a:t>
            </a:r>
            <a:r>
              <a:rPr lang="en-US" dirty="0" smtClean="0"/>
              <a:t>Window Layout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88033" y="2054262"/>
            <a:ext cx="959005" cy="2527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348178" y="2270035"/>
            <a:ext cx="545945" cy="4906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54025" y="2649604"/>
            <a:ext cx="171553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NEW Design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2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Vivado</a:t>
            </a:r>
            <a:r>
              <a:rPr lang="en-US" dirty="0" smtClean="0"/>
              <a:t> Window: Add Sources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3" y="1026827"/>
            <a:ext cx="7677150" cy="502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029" y="2843789"/>
            <a:ext cx="5944693" cy="38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3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Files: </a:t>
            </a:r>
            <a:r>
              <a:rPr lang="en-US" dirty="0" smtClean="0"/>
              <a:t>example_01.vhd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 IEEE;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use IEEE.STD_LOGIC_1164.all;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entity example_01 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port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switch: in STD_LOGIC_VECTOR(3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 STD_LOGIC_VECTOR(3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 example_01;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 behavioral of example_01 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led(3) &lt;= switch(2);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led(2) &lt;= switch(3) and switch(2);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led(1) &lt;= switch(3) or switch(2);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led(0) &lt;= '0';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 behavioral;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1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FPGA Development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High level block diagram and design</a:t>
            </a:r>
          </a:p>
          <a:p>
            <a:pPr lvl="1"/>
            <a:r>
              <a:rPr lang="en-US" dirty="0" smtClean="0"/>
              <a:t>Describes how parts are connected (Structural)</a:t>
            </a:r>
          </a:p>
          <a:p>
            <a:pPr lvl="1"/>
            <a:r>
              <a:rPr lang="en-US" dirty="0" smtClean="0"/>
              <a:t>Describes how parts work (Functional)</a:t>
            </a:r>
          </a:p>
          <a:p>
            <a:r>
              <a:rPr lang="en-US" dirty="0" smtClean="0"/>
              <a:t>Develop the code (Verilog, VHDL, Schematic)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Synthesize and Simulate (device independent)</a:t>
            </a:r>
          </a:p>
          <a:p>
            <a:pPr lvl="1"/>
            <a:r>
              <a:rPr lang="en-US" dirty="0" smtClean="0"/>
              <a:t>Schematics (RTL and Synthesized)</a:t>
            </a:r>
          </a:p>
          <a:p>
            <a:pPr lvl="1"/>
            <a:r>
              <a:rPr lang="en-US" dirty="0" smtClean="0"/>
              <a:t>Write a test-bench to simulate (first level of debug)</a:t>
            </a:r>
          </a:p>
          <a:p>
            <a:r>
              <a:rPr lang="en-US" dirty="0" smtClean="0"/>
              <a:t>Place and Route (device specific)</a:t>
            </a:r>
          </a:p>
          <a:p>
            <a:pPr lvl="1"/>
            <a:r>
              <a:rPr lang="en-US" dirty="0" smtClean="0"/>
              <a:t>Constraints (pin locations, clock speeds, timing req.)</a:t>
            </a:r>
          </a:p>
          <a:p>
            <a:pPr lvl="1"/>
            <a:r>
              <a:rPr lang="en-US" dirty="0" smtClean="0"/>
              <a:t>Simulate (second level of debug)</a:t>
            </a:r>
          </a:p>
          <a:p>
            <a:r>
              <a:rPr lang="en-US" dirty="0" smtClean="0"/>
              <a:t>Generate a programming file (.bit)</a:t>
            </a:r>
          </a:p>
          <a:p>
            <a:r>
              <a:rPr lang="en-US" dirty="0" smtClean="0"/>
              <a:t>Program the device.</a:t>
            </a:r>
          </a:p>
          <a:p>
            <a:r>
              <a:rPr lang="en-US" dirty="0" err="1" smtClean="0"/>
              <a:t>Chipscope</a:t>
            </a:r>
            <a:r>
              <a:rPr lang="en-US" dirty="0" smtClean="0"/>
              <a:t> logic analyzer (third level of debug)</a:t>
            </a:r>
          </a:p>
        </p:txBody>
      </p:sp>
    </p:spTree>
    <p:extLst>
      <p:ext uri="{BB962C8B-B14F-4D97-AF65-F5344CB8AC3E}">
        <p14:creationId xmlns:p14="http://schemas.microsoft.com/office/powerpoint/2010/main" val="385491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970</TotalTime>
  <Words>1187</Words>
  <Application>Microsoft Office PowerPoint</Application>
  <PresentationFormat>On-screen Show (4:3)</PresentationFormat>
  <Paragraphs>229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FPGA Development Process</vt:lpstr>
      <vt:lpstr>FPGA Development Process</vt:lpstr>
      <vt:lpstr>Design Example 1</vt:lpstr>
      <vt:lpstr>FPGA Development Process</vt:lpstr>
      <vt:lpstr>Design Example 1: ISE Project</vt:lpstr>
      <vt:lpstr>The Vivado Window Layout</vt:lpstr>
      <vt:lpstr>The Vivado Window: Add Sources</vt:lpstr>
      <vt:lpstr>Design Files: example_01.vhd</vt:lpstr>
      <vt:lpstr>FPGA Development Process</vt:lpstr>
      <vt:lpstr>PowerPoint Presentation</vt:lpstr>
      <vt:lpstr>FPGA Development Process</vt:lpstr>
      <vt:lpstr>PowerPoint Presentation</vt:lpstr>
      <vt:lpstr>Schematics</vt:lpstr>
      <vt:lpstr>FPGA Development Process</vt:lpstr>
      <vt:lpstr>Simulation Files: example_01_tb.vhd</vt:lpstr>
      <vt:lpstr>Simulate Testbench</vt:lpstr>
      <vt:lpstr>Results</vt:lpstr>
      <vt:lpstr>FPGA Development Process</vt:lpstr>
      <vt:lpstr>Constraints File: example_01.xdc</vt:lpstr>
      <vt:lpstr>Implement Design</vt:lpstr>
      <vt:lpstr>PowerPoint Presentation</vt:lpstr>
      <vt:lpstr>INIT = 4’h8?????</vt:lpstr>
      <vt:lpstr>FPGA Development Process</vt:lpstr>
      <vt:lpstr>Programming File &amp; Programming</vt:lpstr>
    </vt:vector>
  </TitlesOfParts>
  <Company>The University of Kansas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Development Process</dc:title>
  <dc:creator>Leuschen, Carl</dc:creator>
  <cp:lastModifiedBy>Leuschen, Carl</cp:lastModifiedBy>
  <cp:revision>20</cp:revision>
  <dcterms:created xsi:type="dcterms:W3CDTF">2014-08-26T14:03:59Z</dcterms:created>
  <dcterms:modified xsi:type="dcterms:W3CDTF">2017-01-19T22:46:53Z</dcterms:modified>
</cp:coreProperties>
</file>