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notesMasterIdLst>
    <p:notesMasterId r:id="rId20"/>
  </p:notesMasterIdLst>
  <p:sldIdLst>
    <p:sldId id="257" r:id="rId4"/>
    <p:sldId id="258" r:id="rId5"/>
    <p:sldId id="276" r:id="rId6"/>
    <p:sldId id="277" r:id="rId7"/>
    <p:sldId id="278" r:id="rId8"/>
    <p:sldId id="259" r:id="rId9"/>
    <p:sldId id="260" r:id="rId10"/>
    <p:sldId id="261" r:id="rId11"/>
    <p:sldId id="272" r:id="rId12"/>
    <p:sldId id="273" r:id="rId13"/>
    <p:sldId id="274" r:id="rId14"/>
    <p:sldId id="275" r:id="rId15"/>
    <p:sldId id="263" r:id="rId16"/>
    <p:sldId id="262" r:id="rId17"/>
    <p:sldId id="265" r:id="rId18"/>
    <p:sldId id="270" r:id="rId19"/>
  </p:sldIdLst>
  <p:sldSz cx="10083800" cy="7556500"/>
  <p:notesSz cx="10083800" cy="75565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7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0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43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37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93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57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5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0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29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783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43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2" y="4231641"/>
            <a:ext cx="70586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402315"/>
            <a:ext cx="8697278" cy="1460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6" y="1852393"/>
            <a:ext cx="4265919" cy="90782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6" y="2760222"/>
            <a:ext cx="4265919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4925" y="1852393"/>
            <a:ext cx="4286928" cy="90782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925" y="2760222"/>
            <a:ext cx="4286928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5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3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928" y="1087998"/>
            <a:ext cx="5104924" cy="537001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800"/>
            </a:lvl1pPr>
            <a:lvl2pPr marL="503972" indent="0">
              <a:buNone/>
              <a:defRPr sz="1500"/>
            </a:lvl2pPr>
            <a:lvl3pPr marL="1007943" indent="0">
              <a:buNone/>
              <a:defRPr sz="1300"/>
            </a:lvl3pPr>
            <a:lvl4pPr marL="1511915" indent="0">
              <a:buNone/>
              <a:defRPr sz="1100"/>
            </a:lvl4pPr>
            <a:lvl5pPr marL="2015886" indent="0">
              <a:buNone/>
              <a:defRPr sz="1100"/>
            </a:lvl5pPr>
            <a:lvl6pPr marL="2519858" indent="0">
              <a:buNone/>
              <a:defRPr sz="1100"/>
            </a:lvl6pPr>
            <a:lvl7pPr marL="3023829" indent="0">
              <a:buNone/>
              <a:defRPr sz="1100"/>
            </a:lvl7pPr>
            <a:lvl8pPr marL="3527801" indent="0">
              <a:buNone/>
              <a:defRPr sz="1100"/>
            </a:lvl8pPr>
            <a:lvl9pPr marL="403177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3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6928" y="1087998"/>
            <a:ext cx="5104924" cy="5370013"/>
          </a:xfrm>
        </p:spPr>
        <p:txBody>
          <a:bodyPr anchor="t"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800"/>
            </a:lvl1pPr>
            <a:lvl2pPr marL="503972" indent="0">
              <a:buNone/>
              <a:defRPr sz="1500"/>
            </a:lvl2pPr>
            <a:lvl3pPr marL="1007943" indent="0">
              <a:buNone/>
              <a:defRPr sz="1300"/>
            </a:lvl3pPr>
            <a:lvl4pPr marL="1511915" indent="0">
              <a:buNone/>
              <a:defRPr sz="1100"/>
            </a:lvl4pPr>
            <a:lvl5pPr marL="2015886" indent="0">
              <a:buNone/>
              <a:defRPr sz="1100"/>
            </a:lvl5pPr>
            <a:lvl6pPr marL="2519858" indent="0">
              <a:buNone/>
              <a:defRPr sz="1100"/>
            </a:lvl6pPr>
            <a:lvl7pPr marL="3023829" indent="0">
              <a:buNone/>
              <a:defRPr sz="1100"/>
            </a:lvl7pPr>
            <a:lvl8pPr marL="3527801" indent="0">
              <a:buNone/>
              <a:defRPr sz="1100"/>
            </a:lvl8pPr>
            <a:lvl9pPr marL="403177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2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4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262" y="402314"/>
            <a:ext cx="6396911" cy="6403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1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2" y="4231641"/>
            <a:ext cx="70586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0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491730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13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6"/>
            <a:ext cx="43864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6"/>
            <a:ext cx="43864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1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491730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57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6"/>
            <a:ext cx="43864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6"/>
            <a:ext cx="43864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7"/>
            <a:ext cx="8333739" cy="67824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236678"/>
            <a:ext cx="8571230" cy="263078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2600"/>
            </a:lvl1pPr>
            <a:lvl2pPr marL="503972" indent="0" algn="ctr">
              <a:buNone/>
              <a:defRPr sz="2200"/>
            </a:lvl2pPr>
            <a:lvl3pPr marL="1007943" indent="0" algn="ctr">
              <a:buNone/>
              <a:defRPr sz="2000"/>
            </a:lvl3pPr>
            <a:lvl4pPr marL="1511915" indent="0" algn="ctr">
              <a:buNone/>
              <a:defRPr sz="1800"/>
            </a:lvl4pPr>
            <a:lvl5pPr marL="2015886" indent="0" algn="ctr">
              <a:buNone/>
              <a:defRPr sz="1800"/>
            </a:lvl5pPr>
            <a:lvl6pPr marL="2519858" indent="0" algn="ctr">
              <a:buNone/>
              <a:defRPr sz="1800"/>
            </a:lvl6pPr>
            <a:lvl7pPr marL="3023829" indent="0" algn="ctr">
              <a:buNone/>
              <a:defRPr sz="1800"/>
            </a:lvl7pPr>
            <a:lvl8pPr marL="3527801" indent="0" algn="ctr">
              <a:buNone/>
              <a:defRPr sz="1800"/>
            </a:lvl8pPr>
            <a:lvl9pPr marL="4031772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10" y="1883879"/>
            <a:ext cx="8697278" cy="314329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10" y="5056910"/>
            <a:ext cx="8697278" cy="165298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50397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6"/>
            <a:ext cx="833373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709" y="1795399"/>
            <a:ext cx="862838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4" y="7027546"/>
            <a:ext cx="32268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261" y="402315"/>
            <a:ext cx="8697278" cy="1460574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1" y="2011568"/>
            <a:ext cx="8697278" cy="4794530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" y="7003758"/>
            <a:ext cx="2268855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/>
            <a:fld id="{6F5F5FB3-D9F3-4B99-B82D-756F061D2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07943"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0259" y="7003758"/>
            <a:ext cx="3403283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1684" y="7003758"/>
            <a:ext cx="2268855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/>
            <a:fld id="{0D29131A-0EF0-44EA-AED1-D416A9C49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00794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2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032" y="659716"/>
            <a:ext cx="833373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709" y="1795399"/>
            <a:ext cx="862838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4" y="7027546"/>
            <a:ext cx="32268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sis.ku.edu/~leusch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uschen@cresis.k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digilentinc.com/nexys-4-artix-7-fpga-trainer-board-limited-time-see-nexys4-dd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store.digilentinc.com/zybo-zynq-7000-arm-fpga-soc-trainer-boar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lang="en-US" spc="-30" dirty="0"/>
              <a:t>Signal Processing using FPGAs</a:t>
            </a:r>
            <a:endParaRPr spc="-6" dirty="0"/>
          </a:p>
        </p:txBody>
      </p:sp>
      <p:sp>
        <p:nvSpPr>
          <p:cNvPr id="3" name="object 3"/>
          <p:cNvSpPr txBox="1"/>
          <p:nvPr/>
        </p:nvSpPr>
        <p:spPr>
          <a:xfrm>
            <a:off x="491491" y="1795398"/>
            <a:ext cx="2391410" cy="1288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30500"/>
              </a:lnSpc>
            </a:pPr>
            <a:r>
              <a:rPr sz="3200" spc="-2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structor: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80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fi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Hou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0" y="1795398"/>
            <a:ext cx="5488940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C</a:t>
            </a:r>
            <a:r>
              <a:rPr sz="3200" spc="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rl</a:t>
            </a:r>
            <a:r>
              <a:rPr sz="3200" spc="-6" dirty="0">
                <a:latin typeface="Arial"/>
                <a:cs typeface="Arial"/>
              </a:rPr>
              <a:t> L</a:t>
            </a:r>
            <a:r>
              <a:rPr sz="3200" spc="6" dirty="0">
                <a:latin typeface="Arial"/>
                <a:cs typeface="Arial"/>
              </a:rPr>
              <a:t>eus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6" dirty="0">
                <a:latin typeface="Arial"/>
                <a:cs typeface="Arial"/>
              </a:rPr>
              <a:t>he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12698">
              <a:spcBef>
                <a:spcPts val="1170"/>
              </a:spcBef>
            </a:pPr>
            <a:r>
              <a:rPr sz="3200" spc="6" dirty="0">
                <a:latin typeface="Arial"/>
                <a:cs typeface="Arial"/>
              </a:rPr>
              <a:t>2</a:t>
            </a:r>
            <a:r>
              <a:rPr sz="3200" spc="-6" dirty="0">
                <a:latin typeface="Arial"/>
                <a:cs typeface="Arial"/>
              </a:rPr>
              <a:t>0</a:t>
            </a:r>
            <a:r>
              <a:rPr sz="3200" spc="6" dirty="0">
                <a:latin typeface="Arial"/>
                <a:cs typeface="Arial"/>
              </a:rPr>
              <a:t>5</a:t>
            </a:r>
            <a:r>
              <a:rPr sz="3200" dirty="0">
                <a:latin typeface="Arial"/>
                <a:cs typeface="Arial"/>
              </a:rPr>
              <a:t>2 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to</a:t>
            </a:r>
            <a:r>
              <a:rPr sz="3200" spc="-2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, </a:t>
            </a:r>
            <a:r>
              <a:rPr lang="en-US" sz="3200" spc="6" dirty="0" smtClean="0">
                <a:latin typeface="Arial"/>
                <a:cs typeface="Arial"/>
              </a:rPr>
              <a:t>11</a:t>
            </a:r>
            <a:r>
              <a:rPr sz="3200" dirty="0" smtClean="0">
                <a:latin typeface="Arial"/>
                <a:cs typeface="Arial"/>
              </a:rPr>
              <a:t>-</a:t>
            </a:r>
            <a:r>
              <a:rPr lang="en-US" sz="3200" dirty="0" smtClean="0">
                <a:latin typeface="Arial"/>
                <a:cs typeface="Arial"/>
              </a:rPr>
              <a:t>12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MW</a:t>
            </a:r>
            <a:r>
              <a:rPr lang="en-US" sz="3200" spc="-30" dirty="0" smtClean="0">
                <a:latin typeface="Arial"/>
                <a:cs typeface="Arial"/>
              </a:rPr>
              <a:t>*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3066669"/>
            <a:ext cx="88176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Lo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6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tio</a:t>
            </a:r>
            <a:r>
              <a:rPr sz="3200" spc="1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/</a:t>
            </a:r>
            <a:r>
              <a:rPr sz="3200" spc="-134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25" dirty="0">
                <a:latin typeface="Arial"/>
                <a:cs typeface="Arial"/>
              </a:rPr>
              <a:t>m</a:t>
            </a:r>
            <a:r>
              <a:rPr sz="3200" spc="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: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lang="en-US" sz="3200" spc="6" dirty="0" smtClean="0">
                <a:latin typeface="Arial"/>
                <a:cs typeface="Arial"/>
              </a:rPr>
              <a:t>3152 </a:t>
            </a:r>
            <a:r>
              <a:rPr lang="en-US" sz="3200" spc="-6" dirty="0" smtClean="0">
                <a:latin typeface="Arial"/>
                <a:cs typeface="Arial"/>
              </a:rPr>
              <a:t>Learned</a:t>
            </a:r>
            <a:r>
              <a:rPr sz="3200" spc="-10" dirty="0">
                <a:latin typeface="Arial"/>
                <a:cs typeface="Arial"/>
              </a:rPr>
              <a:t>, </a:t>
            </a:r>
            <a:r>
              <a:rPr lang="en-US" sz="3200" spc="6" dirty="0" smtClean="0">
                <a:latin typeface="Arial"/>
                <a:cs typeface="Arial"/>
              </a:rPr>
              <a:t>10</a:t>
            </a:r>
            <a:r>
              <a:rPr sz="3200" dirty="0" smtClean="0">
                <a:latin typeface="Arial"/>
                <a:cs typeface="Arial"/>
              </a:rPr>
              <a:t>-</a:t>
            </a:r>
            <a:r>
              <a:rPr lang="en-US" sz="3200" dirty="0" smtClean="0">
                <a:latin typeface="Arial"/>
                <a:cs typeface="Arial"/>
              </a:rPr>
              <a:t>11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MWF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702937"/>
            <a:ext cx="1874520" cy="1288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30500"/>
              </a:lnSpc>
            </a:pPr>
            <a:r>
              <a:rPr sz="3200" spc="-100" dirty="0">
                <a:latin typeface="Arial"/>
                <a:cs typeface="Arial"/>
              </a:rPr>
              <a:t>W</a:t>
            </a:r>
            <a:r>
              <a:rPr sz="3200" spc="6" dirty="0">
                <a:latin typeface="Arial"/>
                <a:cs typeface="Arial"/>
              </a:rPr>
              <a:t>ebpa</a:t>
            </a:r>
            <a:r>
              <a:rPr sz="3200" spc="-6" dirty="0">
                <a:latin typeface="Arial"/>
                <a:cs typeface="Arial"/>
              </a:rPr>
              <a:t>g</a:t>
            </a:r>
            <a:r>
              <a:rPr sz="3200" spc="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: </a:t>
            </a:r>
            <a:r>
              <a:rPr sz="3200" spc="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6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0" y="3702938"/>
            <a:ext cx="5765800" cy="1290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30500"/>
              </a:lnSpc>
            </a:pPr>
            <a:r>
              <a:rPr lang="en-US" sz="3200" spc="-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people.eecs</a:t>
            </a:r>
            <a:r>
              <a:rPr sz="3200" spc="-15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.k</a:t>
            </a:r>
            <a:r>
              <a:rPr sz="3200" spc="-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u.</a:t>
            </a:r>
            <a:r>
              <a:rPr sz="3200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e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du</a:t>
            </a:r>
            <a:r>
              <a:rPr sz="3200" spc="-20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/</a:t>
            </a:r>
            <a:r>
              <a:rPr sz="3200" spc="-15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~l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eusc</a:t>
            </a:r>
            <a:r>
              <a:rPr sz="3200" spc="-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h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en</a:t>
            </a:r>
            <a:r>
              <a:rPr sz="3200" spc="-10" dirty="0">
                <a:solidFill>
                  <a:srgbClr val="00007F"/>
                </a:solidFill>
                <a:latin typeface="Arial"/>
                <a:cs typeface="Arial"/>
                <a:hlinkClick r:id="rId3"/>
              </a:rPr>
              <a:t>/</a:t>
            </a:r>
            <a:r>
              <a:rPr sz="3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00" spc="-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le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usch</a:t>
            </a:r>
            <a:r>
              <a:rPr sz="3200" spc="-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e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n</a:t>
            </a:r>
            <a:r>
              <a:rPr sz="3200" spc="-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@</a:t>
            </a:r>
            <a:r>
              <a:rPr sz="3200" spc="-15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k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u</a:t>
            </a:r>
            <a:r>
              <a:rPr sz="3200" spc="-20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3200" spc="6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ed</a:t>
            </a:r>
            <a:r>
              <a:rPr sz="3200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500" y="5759450"/>
            <a:ext cx="805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*By appointment as well as other arranged times.  Just let me know...</a:t>
            </a:r>
          </a:p>
          <a:p>
            <a:r>
              <a:rPr lang="en-US" dirty="0" smtClean="0"/>
              <a:t>*I am typically at Nichols Hall other times during the week.  Tuesdays and Thursdays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an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and Output</a:t>
            </a:r>
          </a:p>
          <a:p>
            <a:pPr lvl="1"/>
            <a:r>
              <a:rPr lang="en-US" dirty="0" smtClean="0"/>
              <a:t>Need to get electrical signal in and out of the device</a:t>
            </a:r>
          </a:p>
          <a:p>
            <a:pPr lvl="1"/>
            <a:r>
              <a:rPr lang="en-US" dirty="0" smtClean="0"/>
              <a:t>Pad: physical connection</a:t>
            </a:r>
          </a:p>
          <a:p>
            <a:pPr lvl="1"/>
            <a:r>
              <a:rPr lang="en-US" dirty="0" smtClean="0"/>
              <a:t>Buffers</a:t>
            </a:r>
          </a:p>
          <a:p>
            <a:pPr lvl="2"/>
            <a:r>
              <a:rPr lang="en-US" dirty="0"/>
              <a:t>Conditions the signal</a:t>
            </a:r>
          </a:p>
          <a:p>
            <a:pPr lvl="2"/>
            <a:r>
              <a:rPr lang="en-US" dirty="0" smtClean="0"/>
              <a:t>Isolates inputs and outputs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Connects components to each other</a:t>
            </a:r>
          </a:p>
          <a:p>
            <a:pPr lvl="1"/>
            <a:r>
              <a:rPr lang="en-US" dirty="0" smtClean="0"/>
              <a:t>Switches</a:t>
            </a:r>
          </a:p>
          <a:p>
            <a:r>
              <a:rPr lang="en-US" dirty="0" smtClean="0"/>
              <a:t>Logic Elements</a:t>
            </a:r>
            <a:endParaRPr lang="en-US" dirty="0"/>
          </a:p>
          <a:p>
            <a:pPr lvl="1"/>
            <a:r>
              <a:rPr lang="en-US" dirty="0" smtClean="0"/>
              <a:t>Where the function is implemented (LUTs, FF)</a:t>
            </a:r>
          </a:p>
        </p:txBody>
      </p:sp>
    </p:spTree>
    <p:extLst>
      <p:ext uri="{BB962C8B-B14F-4D97-AF65-F5344CB8AC3E}">
        <p14:creationId xmlns:p14="http://schemas.microsoft.com/office/powerpoint/2010/main" val="32716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9" y="524241"/>
            <a:ext cx="3799235" cy="67619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5356" y="495033"/>
            <a:ext cx="3415568" cy="5641746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Input Output Pads &amp; Logic</a:t>
            </a:r>
          </a:p>
          <a:p>
            <a:pPr marL="253710" lvl="1"/>
            <a:r>
              <a:rPr lang="en-US" b="1" dirty="0">
                <a:solidFill>
                  <a:prstClr val="black"/>
                </a:solidFill>
              </a:rPr>
              <a:t>Buffers, Delays, (De)</a:t>
            </a:r>
            <a:r>
              <a:rPr lang="en-US" b="1" dirty="0" err="1">
                <a:solidFill>
                  <a:prstClr val="black"/>
                </a:solidFill>
              </a:rPr>
              <a:t>Serializers</a:t>
            </a:r>
            <a:endParaRPr lang="en-US" b="1" dirty="0">
              <a:solidFill>
                <a:prstClr val="black"/>
              </a:solidFill>
            </a:endParaRPr>
          </a:p>
          <a:p>
            <a:pPr marL="0" lvl="1"/>
            <a:endParaRPr lang="en-US" b="1" dirty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Interconnects &amp; Switches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Configurable Logic Elements (CLE)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Clock Regions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Clock Distribution</a:t>
            </a:r>
          </a:p>
          <a:p>
            <a:endParaRPr lang="en-US" b="1" dirty="0" smtClean="0">
              <a:solidFill>
                <a:prstClr val="black"/>
              </a:solidFill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Clock Management Tiles (CMT)</a:t>
            </a:r>
          </a:p>
          <a:p>
            <a:pPr marL="253710" lvl="1"/>
            <a:r>
              <a:rPr lang="en-US" b="1" dirty="0">
                <a:solidFill>
                  <a:prstClr val="black"/>
                </a:solidFill>
              </a:rPr>
              <a:t>Digital Clock Managers (DCM)</a:t>
            </a:r>
          </a:p>
          <a:p>
            <a:pPr marL="253710" lvl="1"/>
            <a:r>
              <a:rPr lang="en-US" b="1" dirty="0">
                <a:solidFill>
                  <a:prstClr val="black"/>
                </a:solidFill>
              </a:rPr>
              <a:t>Phase-Locked Loops (PLL)</a:t>
            </a:r>
          </a:p>
          <a:p>
            <a:pPr marL="0" lvl="1"/>
            <a:endParaRPr lang="en-US" b="1" dirty="0" smtClean="0">
              <a:solidFill>
                <a:prstClr val="black"/>
              </a:solidFill>
            </a:endParaRPr>
          </a:p>
          <a:p>
            <a:pPr marL="0" lvl="1"/>
            <a:r>
              <a:rPr lang="en-US" b="1" dirty="0" smtClean="0">
                <a:solidFill>
                  <a:prstClr val="black"/>
                </a:solidFill>
              </a:rPr>
              <a:t>Block RAM (BRAM)</a:t>
            </a:r>
          </a:p>
          <a:p>
            <a:pPr marL="0" lvl="1"/>
            <a:endParaRPr lang="en-US" b="1" dirty="0" smtClean="0">
              <a:solidFill>
                <a:prstClr val="black"/>
              </a:solidFill>
            </a:endParaRPr>
          </a:p>
          <a:p>
            <a:pPr marL="0" lvl="1"/>
            <a:r>
              <a:rPr lang="en-US" b="1" dirty="0" smtClean="0">
                <a:solidFill>
                  <a:prstClr val="black"/>
                </a:solidFill>
              </a:rPr>
              <a:t>Digital </a:t>
            </a:r>
            <a:r>
              <a:rPr lang="en-US" b="1" dirty="0">
                <a:solidFill>
                  <a:prstClr val="black"/>
                </a:solidFill>
              </a:rPr>
              <a:t>Signal Processor (DSP</a:t>
            </a:r>
            <a:r>
              <a:rPr lang="en-US" b="1" dirty="0" smtClean="0">
                <a:solidFill>
                  <a:prstClr val="black"/>
                </a:solidFill>
              </a:rPr>
              <a:t>)</a:t>
            </a:r>
          </a:p>
          <a:p>
            <a:pPr marL="0" lvl="1"/>
            <a:endParaRPr lang="en-US" b="1" dirty="0" smtClean="0">
              <a:solidFill>
                <a:prstClr val="black"/>
              </a:solidFill>
            </a:endParaRPr>
          </a:p>
          <a:p>
            <a:pPr marL="0" lvl="1"/>
            <a:r>
              <a:rPr lang="en-US" b="1" dirty="0" smtClean="0">
                <a:solidFill>
                  <a:prstClr val="black"/>
                </a:solidFill>
              </a:rPr>
              <a:t>Memory Controllers (MCB)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3146" y="117292"/>
            <a:ext cx="2310843" cy="378767"/>
          </a:xfrm>
          <a:prstGeom prst="rect">
            <a:avLst/>
          </a:prstGeom>
          <a:noFill/>
        </p:spPr>
        <p:txBody>
          <a:bodyPr wrap="none" lIns="100783" tIns="50392" rIns="100783" bIns="50392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Spartan-6 LX9 CSG324</a:t>
            </a:r>
          </a:p>
        </p:txBody>
      </p:sp>
    </p:spTree>
    <p:extLst>
      <p:ext uri="{BB962C8B-B14F-4D97-AF65-F5344CB8AC3E}">
        <p14:creationId xmlns:p14="http://schemas.microsoft.com/office/powerpoint/2010/main" val="41607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032" y="659716"/>
            <a:ext cx="8333739" cy="677108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9"/>
            <a:ext cx="8628380" cy="5416868"/>
          </a:xfrm>
        </p:spPr>
        <p:txBody>
          <a:bodyPr/>
          <a:lstStyle/>
          <a:p>
            <a:r>
              <a:rPr lang="en-US" dirty="0" smtClean="0"/>
              <a:t>Synthesis &amp; Placement: </a:t>
            </a:r>
            <a:r>
              <a:rPr lang="en-US" dirty="0" smtClean="0"/>
              <a:t>ISE and </a:t>
            </a:r>
            <a:r>
              <a:rPr lang="en-US" dirty="0" err="1" smtClean="0"/>
              <a:t>Vivado</a:t>
            </a:r>
            <a:endParaRPr lang="en-US" dirty="0" smtClean="0"/>
          </a:p>
          <a:p>
            <a:r>
              <a:rPr lang="en-US" dirty="0" smtClean="0"/>
              <a:t>Simulator: </a:t>
            </a:r>
            <a:r>
              <a:rPr lang="en-US" dirty="0" err="1" smtClean="0"/>
              <a:t>ISim</a:t>
            </a:r>
            <a:endParaRPr lang="en-US" dirty="0" smtClean="0"/>
          </a:p>
          <a:p>
            <a:r>
              <a:rPr lang="en-US" dirty="0" smtClean="0"/>
              <a:t>Schematic Viewers: RTL and Hardware</a:t>
            </a:r>
          </a:p>
          <a:p>
            <a:r>
              <a:rPr lang="en-US" dirty="0" smtClean="0"/>
              <a:t>Layout Viewers: FPGA Editor and </a:t>
            </a:r>
            <a:r>
              <a:rPr lang="en-US" dirty="0" err="1" smtClean="0"/>
              <a:t>PlanAhead</a:t>
            </a:r>
            <a:endParaRPr lang="en-US" dirty="0" smtClean="0"/>
          </a:p>
          <a:p>
            <a:r>
              <a:rPr lang="en-US" dirty="0" smtClean="0"/>
              <a:t>Logic Analyzer: </a:t>
            </a:r>
            <a:r>
              <a:rPr lang="en-US" dirty="0" err="1" smtClean="0"/>
              <a:t>Chipscope</a:t>
            </a:r>
            <a:endParaRPr lang="en-US" dirty="0" smtClean="0"/>
          </a:p>
          <a:p>
            <a:r>
              <a:rPr lang="en-US" dirty="0" smtClean="0"/>
              <a:t>Programming: Impact</a:t>
            </a:r>
          </a:p>
          <a:p>
            <a:r>
              <a:rPr lang="en-US" dirty="0" smtClean="0"/>
              <a:t>Intellectual Property: Core Generator</a:t>
            </a:r>
          </a:p>
          <a:p>
            <a:r>
              <a:rPr lang="en-US" dirty="0" smtClean="0"/>
              <a:t>Embedded Processor: XPS and SDK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Constraints Editor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Timing Analyzer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Analyzer</a:t>
            </a:r>
          </a:p>
        </p:txBody>
      </p:sp>
    </p:spTree>
    <p:extLst>
      <p:ext uri="{BB962C8B-B14F-4D97-AF65-F5344CB8AC3E}">
        <p14:creationId xmlns:p14="http://schemas.microsoft.com/office/powerpoint/2010/main" val="5324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602"/>
            <a:r>
              <a:rPr lang="en-US" spc="-30" dirty="0" smtClean="0"/>
              <a:t>Nexys-4</a:t>
            </a:r>
            <a:r>
              <a:rPr lang="en-US" spc="-6" dirty="0" smtClean="0"/>
              <a:t> Artix-7 Board</a:t>
            </a:r>
            <a:endParaRPr spc="-6" dirty="0"/>
          </a:p>
        </p:txBody>
      </p:sp>
      <p:pic>
        <p:nvPicPr>
          <p:cNvPr id="3074" name="Picture 2" descr="https://reference.digilentinc.com/_media/reference/programmable-logic/nexys-4/nexys-4-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492250"/>
            <a:ext cx="57150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446"/>
            <a:r>
              <a:rPr lang="en-US" spc="-30" dirty="0" smtClean="0"/>
              <a:t>Components</a:t>
            </a:r>
            <a:endParaRPr spc="-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" y="1568450"/>
            <a:ext cx="5892209" cy="3667125"/>
          </a:xfrm>
          <a:prstGeom prst="rect">
            <a:avLst/>
          </a:prstGeom>
        </p:spPr>
      </p:pic>
      <p:pic>
        <p:nvPicPr>
          <p:cNvPr id="6146" name="Picture 2" descr="overview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1720850"/>
            <a:ext cx="4211643" cy="338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6228"/>
            <a:r>
              <a:rPr lang="en-US" spc="-30" dirty="0" smtClean="0"/>
              <a:t>Artix-7</a:t>
            </a:r>
            <a:r>
              <a:rPr dirty="0" smtClean="0"/>
              <a:t> </a:t>
            </a:r>
            <a:r>
              <a:rPr spc="-40" dirty="0"/>
              <a:t>F</a:t>
            </a:r>
            <a:r>
              <a:rPr spc="-6" dirty="0"/>
              <a:t>eatu</a:t>
            </a:r>
            <a:r>
              <a:rPr spc="-10" dirty="0"/>
              <a:t>r</a:t>
            </a:r>
            <a:r>
              <a:rPr spc="-6" dirty="0"/>
              <a:t>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2249487"/>
            <a:ext cx="9963150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2" y="659717"/>
            <a:ext cx="833373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0"/>
            <a:r>
              <a:rPr spc="-30" dirty="0"/>
              <a:t>X</a:t>
            </a:r>
            <a:r>
              <a:rPr spc="-6" dirty="0"/>
              <a:t>il</a:t>
            </a:r>
            <a:r>
              <a:rPr spc="6" dirty="0"/>
              <a:t>i</a:t>
            </a:r>
            <a:r>
              <a:rPr spc="-6" dirty="0"/>
              <a:t>n</a:t>
            </a:r>
            <a:r>
              <a:rPr dirty="0"/>
              <a:t>x</a:t>
            </a:r>
            <a:r>
              <a:rPr spc="6" dirty="0"/>
              <a:t> </a:t>
            </a:r>
            <a:r>
              <a:rPr lang="en-US" spc="-20" dirty="0" smtClean="0"/>
              <a:t>Design Decisions</a:t>
            </a:r>
            <a:endParaRPr spc="-3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2185214"/>
          </a:xfrm>
        </p:spPr>
        <p:txBody>
          <a:bodyPr/>
          <a:lstStyle/>
          <a:p>
            <a:r>
              <a:rPr lang="en-US" sz="1800" b="1" dirty="0" smtClean="0"/>
              <a:t>ISE vs. </a:t>
            </a:r>
            <a:r>
              <a:rPr lang="en-US" sz="1800" b="1" dirty="0" err="1" smtClean="0"/>
              <a:t>Vivado</a:t>
            </a:r>
            <a:r>
              <a:rPr lang="en-US" sz="1800" b="1" dirty="0" smtClean="0"/>
              <a:t> vs. ???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VHDL vs. Verilog vs. Schematic</a:t>
            </a:r>
          </a:p>
          <a:p>
            <a:endParaRPr lang="en-US" sz="1800" b="1" dirty="0"/>
          </a:p>
          <a:p>
            <a:r>
              <a:rPr lang="en-US" sz="1800" b="1" dirty="0" smtClean="0"/>
              <a:t>Functional vs. Structural</a:t>
            </a:r>
          </a:p>
          <a:p>
            <a:endParaRPr lang="en-US" sz="1800" b="1" dirty="0"/>
          </a:p>
          <a:p>
            <a:r>
              <a:rPr lang="en-US" sz="1800" b="1" dirty="0" smtClean="0"/>
              <a:t>Direct vs. Inferred vs. Core Generator</a:t>
            </a:r>
          </a:p>
          <a:p>
            <a:r>
              <a:rPr lang="en-US" sz="16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lang="en-US" spc="-30" dirty="0"/>
              <a:t>Signal Processing using FPGAs</a:t>
            </a:r>
            <a:endParaRPr spc="-6" dirty="0"/>
          </a:p>
        </p:txBody>
      </p:sp>
      <p:sp>
        <p:nvSpPr>
          <p:cNvPr id="3" name="object 3"/>
          <p:cNvSpPr txBox="1"/>
          <p:nvPr/>
        </p:nvSpPr>
        <p:spPr>
          <a:xfrm>
            <a:off x="491491" y="1795398"/>
            <a:ext cx="883919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385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ex</a:t>
            </a:r>
            <a:r>
              <a:rPr sz="3200" spc="-15" dirty="0">
                <a:latin typeface="Arial"/>
                <a:cs typeface="Arial"/>
              </a:rPr>
              <a:t>t: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7709" y="1795399"/>
            <a:ext cx="862838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340" marR="144765">
              <a:lnSpc>
                <a:spcPts val="3589"/>
              </a:lnSpc>
            </a:pPr>
            <a:r>
              <a:rPr spc="-25" dirty="0"/>
              <a:t>As</a:t>
            </a:r>
            <a:r>
              <a:rPr spc="6" dirty="0"/>
              <a:t>so</a:t>
            </a:r>
            <a:r>
              <a:rPr dirty="0"/>
              <a:t>rted</a:t>
            </a:r>
            <a:r>
              <a:rPr spc="-6" dirty="0"/>
              <a:t> </a:t>
            </a:r>
            <a:r>
              <a:rPr spc="6" dirty="0"/>
              <a:t>D</a:t>
            </a:r>
            <a:r>
              <a:rPr spc="-6" dirty="0"/>
              <a:t>at</a:t>
            </a:r>
            <a:r>
              <a:rPr dirty="0"/>
              <a:t>a</a:t>
            </a:r>
            <a:r>
              <a:rPr spc="6" dirty="0"/>
              <a:t>sh</a:t>
            </a:r>
            <a:r>
              <a:rPr spc="-6" dirty="0"/>
              <a:t>e</a:t>
            </a:r>
            <a:r>
              <a:rPr spc="6" dirty="0"/>
              <a:t>e</a:t>
            </a:r>
            <a:r>
              <a:rPr spc="-15" dirty="0"/>
              <a:t>ts</a:t>
            </a:r>
            <a:r>
              <a:rPr spc="-10" dirty="0"/>
              <a:t>,</a:t>
            </a:r>
            <a:r>
              <a:rPr spc="-15" dirty="0"/>
              <a:t> </a:t>
            </a:r>
            <a:r>
              <a:rPr spc="6" dirty="0"/>
              <a:t>Us</a:t>
            </a:r>
            <a:r>
              <a:rPr spc="-6" dirty="0"/>
              <a:t>er </a:t>
            </a:r>
            <a:r>
              <a:rPr spc="-30" dirty="0"/>
              <a:t>G</a:t>
            </a:r>
            <a:r>
              <a:rPr spc="-15" dirty="0"/>
              <a:t>u</a:t>
            </a:r>
            <a:r>
              <a:rPr spc="-6" dirty="0"/>
              <a:t>i</a:t>
            </a:r>
            <a:r>
              <a:rPr spc="6" dirty="0"/>
              <a:t>de</a:t>
            </a:r>
            <a:r>
              <a:rPr spc="-15" dirty="0"/>
              <a:t>s,</a:t>
            </a:r>
            <a:r>
              <a:rPr spc="-10" dirty="0"/>
              <a:t> </a:t>
            </a:r>
            <a:r>
              <a:rPr spc="6" dirty="0"/>
              <a:t>an</a:t>
            </a:r>
            <a:r>
              <a:rPr dirty="0"/>
              <a:t>d</a:t>
            </a:r>
            <a:r>
              <a:rPr spc="-180" dirty="0"/>
              <a:t> </a:t>
            </a:r>
            <a:r>
              <a:rPr spc="-25" dirty="0"/>
              <a:t>A</a:t>
            </a:r>
            <a:r>
              <a:rPr spc="6" dirty="0"/>
              <a:t>p</a:t>
            </a:r>
            <a:r>
              <a:rPr spc="-6" dirty="0"/>
              <a:t>pli</a:t>
            </a:r>
            <a:r>
              <a:rPr spc="6" dirty="0"/>
              <a:t>c</a:t>
            </a:r>
            <a:r>
              <a:rPr spc="-6" dirty="0"/>
              <a:t>ati</a:t>
            </a:r>
            <a:r>
              <a:rPr dirty="0"/>
              <a:t>on </a:t>
            </a:r>
            <a:r>
              <a:rPr spc="-6" dirty="0"/>
              <a:t>N</a:t>
            </a:r>
            <a:r>
              <a:rPr spc="6" dirty="0"/>
              <a:t>o</a:t>
            </a:r>
            <a:r>
              <a:rPr spc="-15" dirty="0"/>
              <a:t>tes.</a:t>
            </a:r>
          </a:p>
          <a:p>
            <a:pPr marL="2514340">
              <a:spcBef>
                <a:spcPts val="1090"/>
              </a:spcBef>
            </a:pPr>
            <a:r>
              <a:rPr lang="en-US" spc="-90" dirty="0" smtClean="0"/>
              <a:t>Nexys-4 (</a:t>
            </a:r>
            <a:r>
              <a:rPr lang="en-US" spc="-90" dirty="0" err="1" smtClean="0"/>
              <a:t>Zybo</a:t>
            </a:r>
            <a:r>
              <a:rPr lang="en-US" spc="-90" dirty="0" smtClean="0"/>
              <a:t>?)</a:t>
            </a:r>
            <a:endParaRPr lang="en-US" dirty="0"/>
          </a:p>
          <a:p>
            <a:pPr>
              <a:spcBef>
                <a:spcPts val="1090"/>
              </a:spcBef>
            </a:pPr>
            <a:r>
              <a:rPr lang="en-US" sz="1600" spc="-25" dirty="0" smtClean="0">
                <a:hlinkClick r:id="rId3"/>
              </a:rPr>
              <a:t>http</a:t>
            </a:r>
            <a:r>
              <a:rPr lang="en-US" sz="1600" spc="-25" dirty="0">
                <a:hlinkClick r:id="rId3"/>
              </a:rPr>
              <a:t>://store.digilentinc.com/nexys-4-artix-7-fpga-trainer-board-limited-time-see-nexys4-ddr</a:t>
            </a:r>
            <a:r>
              <a:rPr lang="en-US" sz="1600" spc="-25" dirty="0" smtClean="0">
                <a:hlinkClick r:id="rId3"/>
              </a:rPr>
              <a:t>/</a:t>
            </a:r>
            <a:endParaRPr lang="en-US" sz="1600" spc="-25" dirty="0" smtClean="0"/>
          </a:p>
          <a:p>
            <a:pPr>
              <a:spcBef>
                <a:spcPts val="1090"/>
              </a:spcBef>
            </a:pPr>
            <a:r>
              <a:rPr lang="en-US" sz="1600" spc="-25" dirty="0">
                <a:hlinkClick r:id="rId4"/>
              </a:rPr>
              <a:t>http://store.digilentinc.com/zybo-zynq-7000-arm-fpga-soc-trainer-board</a:t>
            </a:r>
            <a:r>
              <a:rPr lang="en-US" sz="1600" spc="-25" dirty="0" smtClean="0">
                <a:hlinkClick r:id="rId4"/>
              </a:rPr>
              <a:t>/</a:t>
            </a:r>
            <a:endParaRPr lang="en-US" sz="1600" spc="-25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491490" y="2787650"/>
            <a:ext cx="2144396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30200"/>
              </a:lnSpc>
            </a:pP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6" dirty="0">
                <a:latin typeface="Arial"/>
                <a:cs typeface="Arial"/>
              </a:rPr>
              <a:t>e</a:t>
            </a:r>
            <a:r>
              <a:rPr sz="3200" spc="-235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.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spc="6" dirty="0">
                <a:latin typeface="Arial"/>
                <a:cs typeface="Arial"/>
              </a:rPr>
              <a:t>oa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: 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00" y="4387850"/>
            <a:ext cx="2476500" cy="247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4235450"/>
            <a:ext cx="270510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Signal Processing using FPGAs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4862870"/>
          </a:xfrm>
        </p:spPr>
        <p:txBody>
          <a:bodyPr/>
          <a:lstStyle/>
          <a:p>
            <a:r>
              <a:rPr lang="en-US" sz="2800" dirty="0" err="1"/>
              <a:t>Backgound</a:t>
            </a:r>
            <a:r>
              <a:rPr lang="en-US" sz="2800" dirty="0"/>
              <a:t> Concepts: Suggested Prerequisites</a:t>
            </a:r>
            <a:r>
              <a:rPr lang="en-US" sz="1600" dirty="0"/>
              <a:t>					</a:t>
            </a:r>
          </a:p>
          <a:p>
            <a:r>
              <a:rPr lang="en-US" sz="1600" dirty="0"/>
              <a:t>					</a:t>
            </a:r>
          </a:p>
          <a:p>
            <a:r>
              <a:rPr lang="en-US" sz="1600" dirty="0"/>
              <a:t>	Digital Logic </a:t>
            </a:r>
            <a:r>
              <a:rPr lang="en-US" sz="1600" dirty="0" smtClean="0"/>
              <a:t>Design		</a:t>
            </a:r>
            <a:r>
              <a:rPr lang="en-US" sz="1600" dirty="0"/>
              <a:t>			140/443</a:t>
            </a:r>
          </a:p>
          <a:p>
            <a:r>
              <a:rPr lang="en-US" sz="1600" dirty="0"/>
              <a:t>		Combinational			</a:t>
            </a:r>
          </a:p>
          <a:p>
            <a:r>
              <a:rPr lang="en-US" sz="1600" dirty="0"/>
              <a:t>		Sequential			</a:t>
            </a:r>
          </a:p>
          <a:p>
            <a:r>
              <a:rPr lang="en-US" sz="1600" dirty="0"/>
              <a:t>		Timing (Set-up and Hold)			</a:t>
            </a:r>
          </a:p>
          <a:p>
            <a:r>
              <a:rPr lang="en-US" sz="1600" dirty="0"/>
              <a:t>					</a:t>
            </a:r>
          </a:p>
          <a:p>
            <a:r>
              <a:rPr lang="en-US" sz="1600" dirty="0"/>
              <a:t>	Digital Signal Processing 				</a:t>
            </a:r>
            <a:r>
              <a:rPr lang="en-US" sz="1600" dirty="0" smtClean="0"/>
              <a:t>360/x44</a:t>
            </a:r>
            <a:endParaRPr lang="en-US" sz="1600" dirty="0"/>
          </a:p>
          <a:p>
            <a:r>
              <a:rPr lang="en-US" sz="1600" dirty="0"/>
              <a:t>		Signals and Systems			</a:t>
            </a:r>
          </a:p>
          <a:p>
            <a:r>
              <a:rPr lang="en-US" sz="1600" dirty="0"/>
              <a:t>		Linearity			</a:t>
            </a:r>
          </a:p>
          <a:p>
            <a:r>
              <a:rPr lang="en-US" sz="1600" dirty="0"/>
              <a:t>		Impulse Response			</a:t>
            </a:r>
          </a:p>
          <a:p>
            <a:r>
              <a:rPr lang="en-US" sz="1600" dirty="0"/>
              <a:t>		z-Transform			</a:t>
            </a:r>
          </a:p>
          <a:p>
            <a:r>
              <a:rPr lang="en-US" sz="1600" dirty="0"/>
              <a:t>		Convolution			</a:t>
            </a:r>
          </a:p>
          <a:p>
            <a:r>
              <a:rPr lang="en-US" sz="1600" dirty="0"/>
              <a:t>		FIR and IIR Filters			</a:t>
            </a:r>
          </a:p>
          <a:p>
            <a:r>
              <a:rPr lang="en-US" sz="1600" dirty="0"/>
              <a:t>		Fourier Transforms			</a:t>
            </a:r>
          </a:p>
          <a:p>
            <a:r>
              <a:rPr lang="en-US" sz="1600" dirty="0"/>
              <a:t>					</a:t>
            </a:r>
          </a:p>
          <a:p>
            <a:r>
              <a:rPr lang="en-US" sz="1600" dirty="0"/>
              <a:t>	System Controller (MCU): Programming			</a:t>
            </a:r>
            <a:r>
              <a:rPr lang="en-US" sz="1600" dirty="0" smtClean="0"/>
              <a:t>168/388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87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Signal Processing using FPGAs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2985433"/>
          </a:xfrm>
        </p:spPr>
        <p:txBody>
          <a:bodyPr/>
          <a:lstStyle/>
          <a:p>
            <a:r>
              <a:rPr lang="en-US" sz="1800" b="1" dirty="0"/>
              <a:t>Implementation of Designs</a:t>
            </a:r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Design </a:t>
            </a:r>
            <a:r>
              <a:rPr lang="en-US" sz="1600" dirty="0" smtClean="0"/>
              <a:t>Entry</a:t>
            </a:r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Intellectual Property </a:t>
            </a:r>
            <a:r>
              <a:rPr lang="en-US" sz="1600" dirty="0"/>
              <a:t>Integration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Design Constraints</a:t>
            </a:r>
            <a:r>
              <a:rPr lang="en-US" sz="1600" dirty="0"/>
              <a:t>	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Placement</a:t>
            </a:r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 smtClean="0"/>
              <a:t>Input/Output</a:t>
            </a:r>
            <a:r>
              <a:rPr lang="en-US" sz="1600" dirty="0" smtClean="0"/>
              <a:t> Timing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Clocking</a:t>
            </a:r>
            <a:endParaRPr lang="en-US" sz="1600" dirty="0"/>
          </a:p>
          <a:p>
            <a:r>
              <a:rPr lang="en-US" sz="1600" dirty="0"/>
              <a:t>	Compile Tools	</a:t>
            </a:r>
          </a:p>
          <a:p>
            <a:r>
              <a:rPr lang="en-US" sz="1600" dirty="0"/>
              <a:t>	Simulation Tools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Real-time Probing </a:t>
            </a:r>
            <a:r>
              <a:rPr lang="en-US" sz="1600" dirty="0"/>
              <a:t>Tools	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5" y="5149850"/>
            <a:ext cx="501967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406525"/>
            <a:ext cx="476250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3452114"/>
            <a:ext cx="2743200" cy="17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Signal Processing using FPGAs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3970318"/>
          </a:xfrm>
        </p:spPr>
        <p:txBody>
          <a:bodyPr/>
          <a:lstStyle/>
          <a:p>
            <a:r>
              <a:rPr lang="en-US" sz="1800" b="1" dirty="0"/>
              <a:t>Core Course Topics (Applying Implementation of Designs to Basic Concepts)</a:t>
            </a:r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Number </a:t>
            </a:r>
            <a:r>
              <a:rPr lang="en-US" sz="1600" dirty="0"/>
              <a:t>Representation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Waveform </a:t>
            </a:r>
            <a:r>
              <a:rPr lang="en-US" sz="1600" dirty="0"/>
              <a:t>Generation</a:t>
            </a:r>
          </a:p>
          <a:p>
            <a:r>
              <a:rPr lang="en-US" sz="1600" dirty="0"/>
              <a:t>	Basic FPGA/DSP Resources</a:t>
            </a:r>
          </a:p>
          <a:p>
            <a:r>
              <a:rPr lang="en-US" sz="1600" dirty="0"/>
              <a:t>	Filter </a:t>
            </a:r>
            <a:r>
              <a:rPr lang="en-US" sz="1600" dirty="0" smtClean="0"/>
              <a:t>Implementation (FIR/IIR)</a:t>
            </a:r>
            <a:endParaRPr lang="en-US" sz="1600" dirty="0"/>
          </a:p>
          <a:p>
            <a:r>
              <a:rPr lang="en-US" sz="1600" dirty="0"/>
              <a:t>	Coding and Modulation</a:t>
            </a:r>
          </a:p>
          <a:p>
            <a:r>
              <a:rPr lang="en-US" sz="1600" dirty="0"/>
              <a:t>	Spanning Clock Domains (Parallel DSP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	Multi-Rate Designs</a:t>
            </a:r>
            <a:endParaRPr lang="en-US" sz="1600" dirty="0"/>
          </a:p>
          <a:p>
            <a:r>
              <a:rPr lang="en-US" sz="1600" dirty="0"/>
              <a:t>	Fourier Transforms</a:t>
            </a:r>
          </a:p>
          <a:p>
            <a:r>
              <a:rPr lang="en-US" sz="1600" dirty="0"/>
              <a:t>	Adaptive Processing</a:t>
            </a:r>
          </a:p>
          <a:p>
            <a:r>
              <a:rPr lang="en-US" sz="1600" dirty="0"/>
              <a:t>	Soft </a:t>
            </a:r>
            <a:r>
              <a:rPr lang="en-US" sz="1600" dirty="0" smtClean="0"/>
              <a:t>MCUs</a:t>
            </a:r>
            <a:endParaRPr lang="en-US" sz="1600" dirty="0"/>
          </a:p>
          <a:p>
            <a:r>
              <a:rPr lang="en-US" sz="1600" dirty="0"/>
              <a:t>	FPGA Structure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Matlab</a:t>
            </a:r>
            <a:r>
              <a:rPr lang="en-US" sz="1600" dirty="0"/>
              <a:t> </a:t>
            </a:r>
            <a:r>
              <a:rPr lang="en-US" sz="1600" dirty="0" err="1"/>
              <a:t>SysGen</a:t>
            </a:r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58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lang="en-US" spc="-30" dirty="0"/>
              <a:t>Signal Processing using FPGAs</a:t>
            </a:r>
            <a:endParaRPr spc="-6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7709" y="1795398"/>
            <a:ext cx="8628380" cy="3539430"/>
          </a:xfrm>
        </p:spPr>
        <p:txBody>
          <a:bodyPr/>
          <a:lstStyle/>
          <a:p>
            <a:r>
              <a:rPr lang="en-US" sz="1800" b="1" dirty="0" smtClean="0"/>
              <a:t>Grading Elements</a:t>
            </a:r>
          </a:p>
          <a:p>
            <a:endParaRPr lang="en-US" sz="1800" b="1" dirty="0" smtClean="0"/>
          </a:p>
          <a:p>
            <a:r>
              <a:rPr lang="en-US" sz="1800" b="1" dirty="0"/>
              <a:t>	</a:t>
            </a:r>
            <a:r>
              <a:rPr lang="en-US" sz="1800" b="1" dirty="0" smtClean="0"/>
              <a:t>Attendance/Quiz		10</a:t>
            </a:r>
          </a:p>
          <a:p>
            <a:endParaRPr lang="en-US" sz="1800" b="1" dirty="0" smtClean="0"/>
          </a:p>
          <a:p>
            <a:r>
              <a:rPr lang="en-US" sz="1800" b="1" dirty="0"/>
              <a:t>	</a:t>
            </a:r>
            <a:r>
              <a:rPr lang="en-US" sz="1800" b="1" dirty="0" err="1" smtClean="0"/>
              <a:t>Homeworks</a:t>
            </a:r>
            <a:r>
              <a:rPr lang="en-US" sz="1800" b="1" dirty="0" smtClean="0"/>
              <a:t>		10</a:t>
            </a:r>
          </a:p>
          <a:p>
            <a:endParaRPr lang="en-US" sz="1800" b="1" dirty="0"/>
          </a:p>
          <a:p>
            <a:r>
              <a:rPr lang="en-US" sz="1800" b="1" dirty="0" smtClean="0"/>
              <a:t>	Designs			25</a:t>
            </a:r>
          </a:p>
          <a:p>
            <a:endParaRPr lang="en-US" sz="1800" b="1" dirty="0"/>
          </a:p>
          <a:p>
            <a:r>
              <a:rPr lang="en-US" sz="1800" b="1" dirty="0" smtClean="0"/>
              <a:t>	Projects			30</a:t>
            </a:r>
          </a:p>
          <a:p>
            <a:endParaRPr lang="en-US" sz="1800" b="1" dirty="0"/>
          </a:p>
          <a:p>
            <a:r>
              <a:rPr lang="en-US" sz="1800" b="1" dirty="0" smtClean="0"/>
              <a:t>	Exam			25</a:t>
            </a:r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lang="en-US" spc="-30" dirty="0"/>
              <a:t>Signal Processing using FPGAs</a:t>
            </a:r>
            <a:endParaRPr spc="-6" dirty="0"/>
          </a:p>
        </p:txBody>
      </p:sp>
      <p:sp>
        <p:nvSpPr>
          <p:cNvPr id="4" name="object 4"/>
          <p:cNvSpPr txBox="1"/>
          <p:nvPr/>
        </p:nvSpPr>
        <p:spPr>
          <a:xfrm>
            <a:off x="923288" y="1795399"/>
            <a:ext cx="75476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lang="en-US" sz="3200" spc="-25" dirty="0">
                <a:latin typeface="Arial"/>
                <a:cs typeface="Arial"/>
              </a:rPr>
              <a:t>Example </a:t>
            </a:r>
            <a:r>
              <a:rPr lang="en-US" sz="3200" spc="-25" dirty="0" smtClean="0">
                <a:latin typeface="Arial"/>
                <a:cs typeface="Arial"/>
              </a:rPr>
              <a:t>Design/</a:t>
            </a:r>
            <a:r>
              <a:rPr sz="3200" spc="-25" dirty="0" smtClean="0">
                <a:latin typeface="Arial"/>
                <a:cs typeface="Arial"/>
              </a:rPr>
              <a:t>P</a:t>
            </a:r>
            <a:r>
              <a:rPr sz="3200" spc="-10" dirty="0" smtClean="0">
                <a:latin typeface="Arial"/>
                <a:cs typeface="Arial"/>
              </a:rPr>
              <a:t>r</a:t>
            </a:r>
            <a:r>
              <a:rPr sz="3200" spc="6" dirty="0" smtClean="0">
                <a:latin typeface="Arial"/>
                <a:cs typeface="Arial"/>
              </a:rPr>
              <a:t>o</a:t>
            </a:r>
            <a:r>
              <a:rPr sz="3200" spc="-6" dirty="0" smtClean="0">
                <a:latin typeface="Arial"/>
                <a:cs typeface="Arial"/>
              </a:rPr>
              <a:t>j</a:t>
            </a:r>
            <a:r>
              <a:rPr sz="3200" spc="6" dirty="0" smtClean="0">
                <a:latin typeface="Arial"/>
                <a:cs typeface="Arial"/>
              </a:rPr>
              <a:t>ec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-69" dirty="0" smtClean="0">
                <a:latin typeface="Arial"/>
                <a:cs typeface="Arial"/>
              </a:rPr>
              <a:t> </a:t>
            </a:r>
            <a:r>
              <a:rPr sz="3200" spc="-375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pi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5090" y="2425842"/>
            <a:ext cx="7420610" cy="4377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lang="en-US" sz="2800" spc="-30" dirty="0" smtClean="0">
                <a:latin typeface="Arial"/>
                <a:cs typeface="Arial"/>
              </a:rPr>
              <a:t>Hello World</a:t>
            </a: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lang="en-US" sz="2800" spc="-30" dirty="0" smtClean="0">
                <a:latin typeface="Arial"/>
                <a:cs typeface="Arial"/>
              </a:rPr>
              <a:t>Audio Codec IP integration</a:t>
            </a: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-6" dirty="0" smtClean="0">
                <a:latin typeface="Arial"/>
                <a:cs typeface="Arial"/>
              </a:rPr>
              <a:t>u</a:t>
            </a:r>
            <a:r>
              <a:rPr sz="2800" spc="6" dirty="0" smtClean="0">
                <a:latin typeface="Arial"/>
                <a:cs typeface="Arial"/>
              </a:rPr>
              <a:t>l</a:t>
            </a:r>
            <a:r>
              <a:rPr sz="2800" dirty="0" smtClean="0">
                <a:latin typeface="Arial"/>
                <a:cs typeface="Arial"/>
              </a:rPr>
              <a:t>se</a:t>
            </a:r>
            <a:r>
              <a:rPr sz="2800" spc="-6" dirty="0" smtClean="0">
                <a:latin typeface="Arial"/>
                <a:cs typeface="Arial"/>
              </a:rPr>
              <a:t> Wi</a:t>
            </a:r>
            <a:r>
              <a:rPr sz="2800" spc="-25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h</a:t>
            </a:r>
            <a:r>
              <a:rPr lang="en-US" sz="2800" dirty="0" smtClean="0">
                <a:latin typeface="Arial"/>
                <a:cs typeface="Arial"/>
              </a:rPr>
              <a:t>/Density</a:t>
            </a:r>
            <a:r>
              <a:rPr sz="2800" spc="-6" dirty="0" smtClean="0">
                <a:latin typeface="Arial"/>
                <a:cs typeface="Arial"/>
              </a:rPr>
              <a:t> Modul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6" dirty="0" smtClean="0">
                <a:latin typeface="Arial"/>
                <a:cs typeface="Arial"/>
              </a:rPr>
              <a:t>ion</a:t>
            </a:r>
            <a:endParaRPr lang="en-US" sz="2800" spc="-6" dirty="0">
              <a:latin typeface="Arial"/>
              <a:cs typeface="Arial"/>
            </a:endParaRP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-6" dirty="0" smtClean="0">
                <a:latin typeface="Arial"/>
                <a:cs typeface="Arial"/>
              </a:rPr>
              <a:t>e</a:t>
            </a:r>
            <a:r>
              <a:rPr sz="2800" spc="6" dirty="0" smtClean="0">
                <a:latin typeface="Arial"/>
                <a:cs typeface="Arial"/>
              </a:rPr>
              <a:t>r</a:t>
            </a:r>
            <a:r>
              <a:rPr sz="2800" spc="-6" dirty="0" smtClean="0">
                <a:latin typeface="Arial"/>
                <a:cs typeface="Arial"/>
              </a:rPr>
              <a:t>ia</a:t>
            </a:r>
            <a:r>
              <a:rPr sz="2800" dirty="0" smtClean="0">
                <a:latin typeface="Arial"/>
                <a:cs typeface="Arial"/>
              </a:rPr>
              <a:t>l</a:t>
            </a:r>
            <a:r>
              <a:rPr sz="2800" spc="-6" dirty="0" smtClean="0">
                <a:latin typeface="Arial"/>
                <a:cs typeface="Arial"/>
              </a:rPr>
              <a:t> R</a:t>
            </a: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6" dirty="0" smtClean="0">
                <a:latin typeface="Arial"/>
                <a:cs typeface="Arial"/>
              </a:rPr>
              <a:t>-</a:t>
            </a:r>
            <a:r>
              <a:rPr sz="2800" spc="-6" dirty="0" smtClean="0">
                <a:latin typeface="Arial"/>
                <a:cs typeface="Arial"/>
              </a:rPr>
              <a:t>232</a:t>
            </a:r>
            <a:r>
              <a:rPr lang="en-US" sz="2800" spc="-6" dirty="0" smtClean="0">
                <a:latin typeface="Arial"/>
                <a:cs typeface="Arial"/>
              </a:rPr>
              <a:t> integration</a:t>
            </a: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sz="2800" spc="-146" dirty="0" smtClean="0">
                <a:latin typeface="Arial"/>
                <a:cs typeface="Arial"/>
              </a:rPr>
              <a:t>W</a:t>
            </a:r>
            <a:r>
              <a:rPr sz="2800" spc="-6" dirty="0" smtClean="0">
                <a:latin typeface="Arial"/>
                <a:cs typeface="Arial"/>
              </a:rPr>
              <a:t>a</a:t>
            </a:r>
            <a:r>
              <a:rPr sz="2800" spc="6" dirty="0" smtClean="0">
                <a:latin typeface="Arial"/>
                <a:cs typeface="Arial"/>
              </a:rPr>
              <a:t>v</a:t>
            </a:r>
            <a:r>
              <a:rPr sz="2800" spc="-2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6" dirty="0" smtClean="0">
                <a:latin typeface="Arial"/>
                <a:cs typeface="Arial"/>
              </a:rPr>
              <a:t>or</a:t>
            </a:r>
            <a:r>
              <a:rPr sz="2800" dirty="0" smtClean="0">
                <a:latin typeface="Arial"/>
                <a:cs typeface="Arial"/>
              </a:rPr>
              <a:t>m</a:t>
            </a:r>
            <a:r>
              <a:rPr sz="2800" spc="-6" dirty="0" smtClean="0">
                <a:latin typeface="Arial"/>
                <a:cs typeface="Arial"/>
              </a:rPr>
              <a:t> </a:t>
            </a:r>
            <a:r>
              <a:rPr sz="2800" spc="-35" dirty="0" smtClean="0">
                <a:latin typeface="Arial"/>
                <a:cs typeface="Arial"/>
              </a:rPr>
              <a:t>G</a:t>
            </a:r>
            <a:r>
              <a:rPr sz="2800" spc="-6" dirty="0" smtClean="0">
                <a:latin typeface="Arial"/>
                <a:cs typeface="Arial"/>
              </a:rPr>
              <a:t>ene</a:t>
            </a:r>
            <a:r>
              <a:rPr sz="2800" spc="6" dirty="0" smtClean="0">
                <a:latin typeface="Arial"/>
                <a:cs typeface="Arial"/>
              </a:rPr>
              <a:t>r</a:t>
            </a:r>
            <a:r>
              <a:rPr sz="2800" spc="-2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6" dirty="0" smtClean="0">
                <a:latin typeface="Arial"/>
                <a:cs typeface="Arial"/>
              </a:rPr>
              <a:t>ion</a:t>
            </a:r>
            <a:r>
              <a:rPr lang="en-US" sz="2800" spc="-6" dirty="0" smtClean="0">
                <a:latin typeface="Arial"/>
                <a:cs typeface="Arial"/>
              </a:rPr>
              <a:t> (DDS, AWG)</a:t>
            </a: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lang="en-US" sz="2800" spc="-6" dirty="0" smtClean="0">
                <a:latin typeface="Arial"/>
                <a:cs typeface="Arial"/>
              </a:rPr>
              <a:t>Filtering, Decimation, Demodulation</a:t>
            </a:r>
            <a:endParaRPr lang="en-US" sz="2800" spc="-6" dirty="0" smtClean="0">
              <a:latin typeface="Arial"/>
              <a:cs typeface="Arial"/>
            </a:endParaRP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lang="en-US" sz="2800" spc="-6" dirty="0" smtClean="0">
                <a:latin typeface="Arial"/>
                <a:cs typeface="Arial"/>
              </a:rPr>
              <a:t>Fourier Transforms</a:t>
            </a:r>
          </a:p>
          <a:p>
            <a:pPr marL="469898" marR="5079" indent="-457200">
              <a:lnSpc>
                <a:spcPct val="126600"/>
              </a:lnSpc>
              <a:buFont typeface="Arial" panose="020B0604020202020204" pitchFamily="34" charset="0"/>
              <a:buChar char="•"/>
            </a:pPr>
            <a:r>
              <a:rPr lang="en-US" sz="2800" spc="-6" dirty="0" smtClean="0">
                <a:latin typeface="Arial"/>
                <a:cs typeface="Arial"/>
              </a:rPr>
              <a:t>Soft Core Processors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pc="-30" dirty="0"/>
              <a:t>EE</a:t>
            </a:r>
            <a:r>
              <a:rPr spc="-6" dirty="0"/>
              <a:t>C</a:t>
            </a:r>
            <a:r>
              <a:rPr dirty="0"/>
              <a:t>S</a:t>
            </a:r>
            <a:r>
              <a:rPr spc="-6" dirty="0"/>
              <a:t> 700</a:t>
            </a:r>
            <a:r>
              <a:rPr dirty="0"/>
              <a:t>:</a:t>
            </a:r>
            <a:r>
              <a:rPr spc="-235" dirty="0"/>
              <a:t> </a:t>
            </a:r>
            <a:r>
              <a:rPr spc="-30" dirty="0"/>
              <a:t>A</a:t>
            </a:r>
            <a:r>
              <a:rPr spc="-6" dirty="0"/>
              <a:t>pp</a:t>
            </a:r>
            <a:r>
              <a:rPr spc="6" dirty="0"/>
              <a:t>l</a:t>
            </a:r>
            <a:r>
              <a:rPr spc="-6" dirty="0"/>
              <a:t>ie</a:t>
            </a:r>
            <a:r>
              <a:rPr dirty="0"/>
              <a:t>d</a:t>
            </a:r>
            <a:r>
              <a:rPr spc="-6" dirty="0"/>
              <a:t> </a:t>
            </a:r>
            <a:r>
              <a:rPr spc="-35" dirty="0"/>
              <a:t>F</a:t>
            </a:r>
            <a:r>
              <a:rPr spc="-30" dirty="0"/>
              <a:t>P</a:t>
            </a:r>
            <a:r>
              <a:rPr spc="-40" dirty="0"/>
              <a:t>G</a:t>
            </a:r>
            <a:r>
              <a:rPr spc="-30" dirty="0"/>
              <a:t>A</a:t>
            </a:r>
            <a:r>
              <a:rPr spc="-240" dirty="0"/>
              <a:t> </a:t>
            </a:r>
            <a:r>
              <a:rPr spc="-6" dirty="0"/>
              <a:t>De</a:t>
            </a:r>
            <a:r>
              <a:rPr dirty="0"/>
              <a:t>s</a:t>
            </a:r>
            <a:r>
              <a:rPr spc="-6" dirty="0"/>
              <a:t>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690" y="1888733"/>
            <a:ext cx="1257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559" y="1783155"/>
            <a:ext cx="2665730" cy="33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200" spc="-6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6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6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6" dirty="0">
                <a:latin typeface="Arial"/>
                <a:cs typeface="Arial"/>
              </a:rPr>
              <a:t>ign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031" y="2321736"/>
            <a:ext cx="1136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1" y="2229799"/>
            <a:ext cx="4358005" cy="78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27899"/>
              </a:lnSpc>
            </a:pPr>
            <a:r>
              <a:rPr lang="en-US" sz="2000" spc="-15" dirty="0" err="1" smtClean="0">
                <a:latin typeface="Arial"/>
                <a:cs typeface="Arial"/>
              </a:rPr>
              <a:t>Digilent</a:t>
            </a:r>
            <a:r>
              <a:rPr lang="en-US" sz="2000" spc="-15" dirty="0" smtClean="0">
                <a:latin typeface="Arial"/>
                <a:cs typeface="Arial"/>
              </a:rPr>
              <a:t> Nexys</a:t>
            </a:r>
            <a:r>
              <a:rPr lang="en-US" sz="2000" spc="-15" dirty="0" smtClean="0">
                <a:latin typeface="Arial"/>
                <a:cs typeface="Arial"/>
              </a:rPr>
              <a:t>-4 </a:t>
            </a:r>
            <a:r>
              <a:rPr sz="2000" spc="-15" dirty="0" smtClean="0">
                <a:latin typeface="Arial"/>
                <a:cs typeface="Arial"/>
              </a:rPr>
              <a:t>Us</a:t>
            </a:r>
            <a:r>
              <a:rPr sz="2000" spc="-25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r</a:t>
            </a:r>
            <a:r>
              <a:rPr sz="2000" spc="-6" dirty="0" smtClean="0">
                <a:latin typeface="Arial"/>
                <a:cs typeface="Arial"/>
              </a:rPr>
              <a:t> </a:t>
            </a:r>
            <a:r>
              <a:rPr sz="2000" spc="-30" dirty="0" smtClean="0">
                <a:latin typeface="Arial"/>
                <a:cs typeface="Arial"/>
              </a:rPr>
              <a:t>G</a:t>
            </a:r>
            <a:r>
              <a:rPr sz="2000" spc="-15" dirty="0" smtClean="0">
                <a:latin typeface="Arial"/>
                <a:cs typeface="Arial"/>
              </a:rPr>
              <a:t>u</a:t>
            </a:r>
            <a:r>
              <a:rPr sz="2000" spc="-10" dirty="0" smtClean="0">
                <a:latin typeface="Arial"/>
                <a:cs typeface="Arial"/>
              </a:rPr>
              <a:t>i</a:t>
            </a:r>
            <a:r>
              <a:rPr sz="2000" spc="-25" dirty="0" smtClean="0">
                <a:latin typeface="Arial"/>
                <a:cs typeface="Arial"/>
              </a:rPr>
              <a:t>d</a:t>
            </a:r>
            <a:r>
              <a:rPr sz="2000" spc="-15" dirty="0" smtClean="0">
                <a:latin typeface="Arial"/>
                <a:cs typeface="Arial"/>
              </a:rPr>
              <a:t>e</a:t>
            </a:r>
            <a:endParaRPr lang="en-US" sz="2000" spc="-10" dirty="0">
              <a:latin typeface="Arial"/>
              <a:cs typeface="Arial"/>
            </a:endParaRPr>
          </a:p>
          <a:p>
            <a:pPr marL="12698" marR="5079">
              <a:lnSpc>
                <a:spcPct val="127899"/>
              </a:lnSpc>
            </a:pPr>
            <a:r>
              <a:rPr lang="en-US" sz="2000" spc="25" dirty="0" smtClean="0">
                <a:latin typeface="Arial"/>
                <a:cs typeface="Arial"/>
              </a:rPr>
              <a:t>7-Series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l</a:t>
            </a:r>
            <a:r>
              <a:rPr sz="2000" spc="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Ov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6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25" dirty="0">
                <a:latin typeface="Arial"/>
                <a:cs typeface="Arial"/>
              </a:rPr>
              <a:t>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031" y="2706547"/>
            <a:ext cx="1136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690" y="3106664"/>
            <a:ext cx="1257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000" spc="180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60" y="3001085"/>
            <a:ext cx="851154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200" spc="-6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6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6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rk</a:t>
            </a:r>
            <a:r>
              <a:rPr sz="2200" spc="6" dirty="0">
                <a:latin typeface="Arial"/>
                <a:cs typeface="Arial"/>
              </a:rPr>
              <a:t> </a:t>
            </a:r>
            <a:r>
              <a:rPr sz="2200" spc="-6" dirty="0">
                <a:latin typeface="Arial"/>
                <a:cs typeface="Arial"/>
              </a:rPr>
              <a:t>#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6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6" dirty="0">
                <a:latin typeface="Arial"/>
                <a:cs typeface="Arial"/>
              </a:rPr>
              <a:t>SAP</a:t>
            </a:r>
            <a:r>
              <a:rPr sz="2200" dirty="0">
                <a:latin typeface="Arial"/>
                <a:cs typeface="Arial"/>
              </a:rPr>
              <a:t>)</a:t>
            </a:r>
            <a:r>
              <a:rPr lang="en-US" sz="2200" dirty="0">
                <a:latin typeface="Arial"/>
                <a:cs typeface="Arial"/>
              </a:rPr>
              <a:t> – nothing to turn in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031" y="3539667"/>
            <a:ext cx="11366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900" spc="170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3446460"/>
            <a:ext cx="6985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000" spc="30" dirty="0">
                <a:latin typeface="Arial"/>
                <a:cs typeface="Arial"/>
              </a:rPr>
              <a:t>G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6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ss</a:t>
            </a:r>
            <a:r>
              <a:rPr sz="2000" spc="-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 X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6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ISE</a:t>
            </a:r>
            <a:r>
              <a:rPr lang="en-US" sz="2000" spc="-15" dirty="0">
                <a:latin typeface="Arial"/>
                <a:cs typeface="Arial"/>
              </a:rPr>
              <a:t> (personal computer or 2002 Eaton</a:t>
            </a:r>
            <a:r>
              <a:rPr lang="en-US" sz="2000" spc="-15" dirty="0" smtClean="0">
                <a:latin typeface="Arial"/>
                <a:cs typeface="Arial"/>
              </a:rPr>
              <a:t>)</a:t>
            </a:r>
            <a:endParaRPr lang="en-US" sz="2000" spc="-1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Programmable Gate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Digital Logic Integrated Circuits</a:t>
            </a:r>
          </a:p>
          <a:p>
            <a:pPr lvl="1"/>
            <a:r>
              <a:rPr lang="en-US" dirty="0"/>
              <a:t>Logic </a:t>
            </a:r>
            <a:r>
              <a:rPr lang="en-US" dirty="0" smtClean="0"/>
              <a:t>Gates and Memories (EECS312)</a:t>
            </a:r>
          </a:p>
          <a:p>
            <a:pPr lvl="1"/>
            <a:r>
              <a:rPr lang="en-US" dirty="0" smtClean="0"/>
              <a:t>Micro-Processor</a:t>
            </a:r>
          </a:p>
          <a:p>
            <a:pPr lvl="1"/>
            <a:r>
              <a:rPr lang="en-US" dirty="0" smtClean="0"/>
              <a:t>System-on-Chip (</a:t>
            </a:r>
            <a:r>
              <a:rPr lang="en-US" dirty="0" err="1" smtClean="0"/>
              <a:t>SoC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 Specific Integrated Circuit (ASIC)</a:t>
            </a:r>
          </a:p>
          <a:p>
            <a:pPr lvl="1"/>
            <a:r>
              <a:rPr lang="en-US" dirty="0" smtClean="0"/>
              <a:t>Field Programmable Gate Array (FPGA)</a:t>
            </a:r>
          </a:p>
          <a:p>
            <a:pPr lvl="1"/>
            <a:r>
              <a:rPr lang="en-US" dirty="0" smtClean="0"/>
              <a:t>Complex Programmable Logic Device (CPLD)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Why (or Why Not) use an FPGA vs other?</a:t>
            </a:r>
          </a:p>
          <a:p>
            <a:pPr lvl="1"/>
            <a:r>
              <a:rPr lang="en-US" dirty="0" smtClean="0"/>
              <a:t>Application Complexity</a:t>
            </a:r>
          </a:p>
          <a:p>
            <a:pPr lvl="1"/>
            <a:r>
              <a:rPr lang="en-US" dirty="0" smtClean="0"/>
              <a:t>Performance (Speed)</a:t>
            </a:r>
          </a:p>
          <a:p>
            <a:pPr lvl="1"/>
            <a:r>
              <a:rPr lang="en-US" dirty="0" smtClean="0"/>
              <a:t>Re-configurability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r>
              <a:rPr lang="en-US" dirty="0" smtClean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7367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</TotalTime>
  <Words>480</Words>
  <Application>Microsoft Office PowerPoint</Application>
  <PresentationFormat>Custom</PresentationFormat>
  <Paragraphs>167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1_Office Theme</vt:lpstr>
      <vt:lpstr>2_Office Theme</vt:lpstr>
      <vt:lpstr>Signal Processing using FPGAs</vt:lpstr>
      <vt:lpstr>Signal Processing using FPGAs</vt:lpstr>
      <vt:lpstr>Signal Processing using FPGAs</vt:lpstr>
      <vt:lpstr>Signal Processing using FPGAs</vt:lpstr>
      <vt:lpstr>Signal Processing using FPGAs</vt:lpstr>
      <vt:lpstr>Signal Processing using FPGAs</vt:lpstr>
      <vt:lpstr>Signal Processing using FPGAs</vt:lpstr>
      <vt:lpstr>EECS 700: Applied FPGA Design</vt:lpstr>
      <vt:lpstr>Field Programmable Gate Arrays</vt:lpstr>
      <vt:lpstr>Basic Components of an FPGA</vt:lpstr>
      <vt:lpstr>PowerPoint Presentation</vt:lpstr>
      <vt:lpstr>Tools</vt:lpstr>
      <vt:lpstr>Nexys-4 Artix-7 Board</vt:lpstr>
      <vt:lpstr>Components</vt:lpstr>
      <vt:lpstr>Artix-7 Features</vt:lpstr>
      <vt:lpstr>Xilinx Design Decisions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700: Applied FPGA Design</dc:title>
  <dc:creator>Leuschen, Carl</dc:creator>
  <cp:lastModifiedBy>Leuschen, Carl</cp:lastModifiedBy>
  <cp:revision>14</cp:revision>
  <dcterms:created xsi:type="dcterms:W3CDTF">2014-08-20T14:45:10Z</dcterms:created>
  <dcterms:modified xsi:type="dcterms:W3CDTF">2017-01-18T15:08:23Z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2012-01-30T00:00:00Z</vt:filetime>
  </property>
  <property fmtid="{D5CDD505-2E9C-101B-9397-08002B2CF9AE}" pid="3" name="LastSaved">
    <vt:filetime>2014-08-20T00:00:00Z</vt:filetime>
  </property>
</Properties>
</file>