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0" d="100"/>
          <a:sy n="70" d="100"/>
        </p:scale>
        <p:origin x="460" y="56"/>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334D819-9F07-4261-B09B-9E467E5D9002}" type="datetimeFigureOut">
              <a:rPr lang="en-US" smtClean="0"/>
              <a:pPr/>
              <a:t>10/9/2018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16460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82292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334D819-9F07-4261-B09B-9E467E5D9002}" type="datetimeFigureOut">
              <a:rPr lang="en-US" smtClean="0"/>
              <a:t>10/9/2018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103956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39001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334D819-9F07-4261-B09B-9E467E5D9002}" type="datetimeFigureOut">
              <a:rPr lang="en-US" smtClean="0"/>
              <a:pPr/>
              <a:t>10/9/2018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77994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6607515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10/9/2018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1869261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15664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10/9/2018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5691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334D819-9F07-4261-B09B-9E467E5D9002}" type="datetimeFigureOut">
              <a:rPr lang="en-US" smtClean="0"/>
              <a:t>10/9/2018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394473581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87440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334D819-9F07-4261-B09B-9E467E5D9002}" type="datetimeFigureOut">
              <a:rPr lang="en-US" smtClean="0"/>
              <a:pPr/>
              <a:t>10/9/2018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1766878-3199-4EAB-94E7-2D6D11070E14}"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0236965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Salesforce API </a:t>
            </a:r>
            <a:r>
              <a:rPr lang="en-US" dirty="0" smtClean="0"/>
              <a:t>Access Manager, Monitor &amp; Logger</a:t>
            </a:r>
            <a:endParaRPr lang="en-US" dirty="0"/>
          </a:p>
        </p:txBody>
      </p:sp>
      <p:sp>
        <p:nvSpPr>
          <p:cNvPr id="3" name="Subtitle 2"/>
          <p:cNvSpPr>
            <a:spLocks noGrp="1"/>
          </p:cNvSpPr>
          <p:nvPr>
            <p:ph type="subTitle" idx="1"/>
          </p:nvPr>
        </p:nvSpPr>
        <p:spPr/>
        <p:txBody>
          <a:bodyPr/>
          <a:lstStyle/>
          <a:p>
            <a:r>
              <a:rPr lang="en-US" dirty="0" smtClean="0"/>
              <a:t>Built using AWS and Salesforce, video voiced by AWS Polly</a:t>
            </a:r>
            <a:endParaRPr lang="en-US" dirty="0"/>
          </a:p>
        </p:txBody>
      </p:sp>
    </p:spTree>
    <p:extLst>
      <p:ext uri="{BB962C8B-B14F-4D97-AF65-F5344CB8AC3E}">
        <p14:creationId xmlns:p14="http://schemas.microsoft.com/office/powerpoint/2010/main" val="271940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While integrating API’s with common CRM systems like Salesforce/ZOHO/CRM Dynamics provide tiered access to system functionalities to external vendors. </a:t>
            </a:r>
          </a:p>
          <a:p>
            <a:r>
              <a:rPr lang="en-US" dirty="0" smtClean="0"/>
              <a:t>Common approach is to build an API which used a principal credential to login and the access to all vendors is defined by that user.</a:t>
            </a:r>
          </a:p>
          <a:p>
            <a:r>
              <a:rPr lang="en-US" dirty="0" smtClean="0"/>
              <a:t>The second approach is to have a per user authentication where each vendor has his own user and security can be controlled by profiles and permissions. This adds to recurring license cost for the organization and provides no single view to monitor the access. </a:t>
            </a:r>
          </a:p>
          <a:p>
            <a:r>
              <a:rPr lang="en-US" dirty="0" smtClean="0"/>
              <a:t>Also, the logging for these has to be built in destination system. </a:t>
            </a:r>
          </a:p>
          <a:p>
            <a:endParaRPr lang="en-US" dirty="0" smtClean="0"/>
          </a:p>
        </p:txBody>
      </p:sp>
    </p:spTree>
    <p:extLst>
      <p:ext uri="{BB962C8B-B14F-4D97-AF65-F5344CB8AC3E}">
        <p14:creationId xmlns:p14="http://schemas.microsoft.com/office/powerpoint/2010/main" val="191970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Developed Solution</a:t>
            </a:r>
            <a:endParaRPr lang="en-US" dirty="0"/>
          </a:p>
        </p:txBody>
      </p:sp>
      <p:sp>
        <p:nvSpPr>
          <p:cNvPr id="3" name="Content Placeholder 2"/>
          <p:cNvSpPr>
            <a:spLocks noGrp="1"/>
          </p:cNvSpPr>
          <p:nvPr>
            <p:ph idx="1"/>
          </p:nvPr>
        </p:nvSpPr>
        <p:spPr/>
        <p:txBody>
          <a:bodyPr/>
          <a:lstStyle/>
          <a:p>
            <a:r>
              <a:rPr lang="en-US" dirty="0" smtClean="0"/>
              <a:t>The solution we have developed lets you provide access management, monitors the logs and lets you publish the logs to CRM system or SQS queue or to a Dynamo DB or all of them at once.</a:t>
            </a:r>
          </a:p>
          <a:p>
            <a:r>
              <a:rPr lang="en-US" dirty="0" smtClean="0"/>
              <a:t>Benefits</a:t>
            </a:r>
          </a:p>
          <a:p>
            <a:pPr lvl="1"/>
            <a:r>
              <a:rPr lang="en-US" dirty="0" smtClean="0"/>
              <a:t>Tiered access provisioning using customer keys but a single user license. </a:t>
            </a:r>
          </a:p>
          <a:p>
            <a:pPr lvl="1"/>
            <a:r>
              <a:rPr lang="en-US" dirty="0" smtClean="0"/>
              <a:t>Single place to view all access configuration, </a:t>
            </a:r>
          </a:p>
          <a:p>
            <a:pPr lvl="1"/>
            <a:r>
              <a:rPr lang="en-US" dirty="0" smtClean="0"/>
              <a:t>Control over what can be accessed.</a:t>
            </a:r>
          </a:p>
          <a:p>
            <a:pPr lvl="1"/>
            <a:r>
              <a:rPr lang="en-US" dirty="0" smtClean="0"/>
              <a:t>Log resource which are accessed.</a:t>
            </a:r>
          </a:p>
          <a:p>
            <a:pPr lvl="2"/>
            <a:r>
              <a:rPr lang="en-US" dirty="0" smtClean="0"/>
              <a:t>To Salesforce</a:t>
            </a:r>
          </a:p>
          <a:p>
            <a:pPr lvl="2"/>
            <a:r>
              <a:rPr lang="en-US" dirty="0" smtClean="0"/>
              <a:t>To Dynamo DB</a:t>
            </a:r>
          </a:p>
          <a:p>
            <a:pPr lvl="2"/>
            <a:r>
              <a:rPr lang="en-US" dirty="0" smtClean="0"/>
              <a:t>To Simple Queue Service (SQS)</a:t>
            </a:r>
          </a:p>
          <a:p>
            <a:pPr lvl="2"/>
            <a:endParaRPr lang="en-US" dirty="0" smtClean="0"/>
          </a:p>
          <a:p>
            <a:endParaRPr lang="en-US" dirty="0" smtClean="0"/>
          </a:p>
        </p:txBody>
      </p:sp>
    </p:spTree>
    <p:extLst>
      <p:ext uri="{BB962C8B-B14F-4D97-AF65-F5344CB8AC3E}">
        <p14:creationId xmlns:p14="http://schemas.microsoft.com/office/powerpoint/2010/main" val="658650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666" y="2503170"/>
            <a:ext cx="2178558" cy="2178558"/>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3760" r="23680"/>
          <a:stretch/>
        </p:blipFill>
        <p:spPr>
          <a:xfrm>
            <a:off x="6419988" y="2557080"/>
            <a:ext cx="2176757" cy="207073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1725" y="2844550"/>
            <a:ext cx="2134307" cy="1495794"/>
          </a:xfrm>
          <a:prstGeom prst="rect">
            <a:avLst/>
          </a:prstGeom>
        </p:spPr>
      </p:pic>
      <p:pic>
        <p:nvPicPr>
          <p:cNvPr id="11" name="Picture 10"/>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06424" y="1408176"/>
            <a:ext cx="896112" cy="896112"/>
          </a:xfrm>
          <a:prstGeom prst="rect">
            <a:avLst/>
          </a:prstGeom>
        </p:spPr>
      </p:pic>
      <p:pic>
        <p:nvPicPr>
          <p:cNvPr id="12" name="Picture 11"/>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493776" y="3144392"/>
            <a:ext cx="896112" cy="89611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411" y="4797352"/>
            <a:ext cx="896112" cy="896112"/>
          </a:xfrm>
          <a:prstGeom prst="rect">
            <a:avLst/>
          </a:prstGeom>
        </p:spPr>
      </p:pic>
      <p:cxnSp>
        <p:nvCxnSpPr>
          <p:cNvPr id="16" name="Elbow Connector 15"/>
          <p:cNvCxnSpPr>
            <a:stCxn id="11" idx="3"/>
            <a:endCxn id="6" idx="0"/>
          </p:cNvCxnSpPr>
          <p:nvPr/>
        </p:nvCxnSpPr>
        <p:spPr>
          <a:xfrm>
            <a:off x="2002536" y="1856232"/>
            <a:ext cx="2510409" cy="646938"/>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Elbow Connector 17"/>
          <p:cNvCxnSpPr>
            <a:stCxn id="13" idx="3"/>
          </p:cNvCxnSpPr>
          <p:nvPr/>
        </p:nvCxnSpPr>
        <p:spPr>
          <a:xfrm flipV="1">
            <a:off x="1517523" y="4627816"/>
            <a:ext cx="2514981" cy="617592"/>
          </a:xfrm>
          <a:prstGeom prst="bentConnector3">
            <a:avLst>
              <a:gd name="adj1" fmla="val 8854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Elbow Connector 18"/>
          <p:cNvCxnSpPr>
            <a:stCxn id="12" idx="3"/>
            <a:endCxn id="6" idx="1"/>
          </p:cNvCxnSpPr>
          <p:nvPr/>
        </p:nvCxnSpPr>
        <p:spPr>
          <a:xfrm>
            <a:off x="1389888" y="3592448"/>
            <a:ext cx="2033778" cy="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TextBox 24"/>
          <p:cNvSpPr txBox="1"/>
          <p:nvPr/>
        </p:nvSpPr>
        <p:spPr>
          <a:xfrm>
            <a:off x="1240154" y="2788316"/>
            <a:ext cx="2490597" cy="738664"/>
          </a:xfrm>
          <a:prstGeom prst="rect">
            <a:avLst/>
          </a:prstGeom>
          <a:noFill/>
        </p:spPr>
        <p:txBody>
          <a:bodyPr wrap="square" rtlCol="0">
            <a:spAutoFit/>
          </a:bodyPr>
          <a:lstStyle/>
          <a:p>
            <a:r>
              <a:rPr lang="en-US" sz="1400" b="1" dirty="0" smtClean="0"/>
              <a:t>Normal User</a:t>
            </a:r>
            <a:r>
              <a:rPr lang="en-US" sz="1400" dirty="0" smtClean="0"/>
              <a:t>: Has access to cases</a:t>
            </a:r>
          </a:p>
          <a:p>
            <a:r>
              <a:rPr lang="en-US" sz="1400" dirty="0"/>
              <a:t>CustomerKey: </a:t>
            </a:r>
            <a:r>
              <a:rPr lang="en-US" sz="1400" dirty="0" smtClean="0"/>
              <a:t>NU-123XXX</a:t>
            </a:r>
            <a:endParaRPr lang="en-US" sz="1400" dirty="0"/>
          </a:p>
        </p:txBody>
      </p:sp>
      <p:sp>
        <p:nvSpPr>
          <p:cNvPr id="26" name="TextBox 25"/>
          <p:cNvSpPr txBox="1"/>
          <p:nvPr/>
        </p:nvSpPr>
        <p:spPr>
          <a:xfrm>
            <a:off x="1938147" y="1091292"/>
            <a:ext cx="2574798" cy="738664"/>
          </a:xfrm>
          <a:prstGeom prst="rect">
            <a:avLst/>
          </a:prstGeom>
          <a:noFill/>
        </p:spPr>
        <p:txBody>
          <a:bodyPr wrap="square" rtlCol="0">
            <a:spAutoFit/>
          </a:bodyPr>
          <a:lstStyle/>
          <a:p>
            <a:r>
              <a:rPr lang="en-US" sz="1400" b="1" dirty="0" smtClean="0"/>
              <a:t>Gold User</a:t>
            </a:r>
            <a:r>
              <a:rPr lang="en-US" sz="1400" dirty="0" smtClean="0"/>
              <a:t>: Has access to all API features</a:t>
            </a:r>
          </a:p>
          <a:p>
            <a:r>
              <a:rPr lang="en-US" sz="1400" dirty="0" smtClean="0"/>
              <a:t>CustomerKey: GU-123XXX</a:t>
            </a:r>
            <a:endParaRPr lang="en-US" sz="1400" dirty="0"/>
          </a:p>
        </p:txBody>
      </p:sp>
      <p:sp>
        <p:nvSpPr>
          <p:cNvPr id="27" name="TextBox 26"/>
          <p:cNvSpPr txBox="1"/>
          <p:nvPr/>
        </p:nvSpPr>
        <p:spPr>
          <a:xfrm>
            <a:off x="1429511" y="4512206"/>
            <a:ext cx="2667001" cy="954107"/>
          </a:xfrm>
          <a:prstGeom prst="rect">
            <a:avLst/>
          </a:prstGeom>
          <a:noFill/>
        </p:spPr>
        <p:txBody>
          <a:bodyPr wrap="square" rtlCol="0">
            <a:spAutoFit/>
          </a:bodyPr>
          <a:lstStyle/>
          <a:p>
            <a:r>
              <a:rPr lang="en-US" sz="1400" b="1" dirty="0" smtClean="0"/>
              <a:t>Blue User</a:t>
            </a:r>
            <a:r>
              <a:rPr lang="en-US" sz="1400" dirty="0" smtClean="0"/>
              <a:t>: Has access opportunity and cases.</a:t>
            </a:r>
          </a:p>
          <a:p>
            <a:r>
              <a:rPr lang="en-US" sz="1400" dirty="0"/>
              <a:t>CustomerKey: </a:t>
            </a:r>
            <a:r>
              <a:rPr lang="en-US" sz="1400" dirty="0" smtClean="0"/>
              <a:t>BU-123XXX</a:t>
            </a:r>
            <a:endParaRPr lang="en-US" sz="1400" dirty="0"/>
          </a:p>
          <a:p>
            <a:endParaRPr lang="en-US" sz="1400" dirty="0"/>
          </a:p>
        </p:txBody>
      </p:sp>
      <p:pic>
        <p:nvPicPr>
          <p:cNvPr id="28" name="Picture 27"/>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65248" y="5722571"/>
            <a:ext cx="896112" cy="896112"/>
          </a:xfrm>
          <a:prstGeom prst="rect">
            <a:avLst/>
          </a:prstGeom>
        </p:spPr>
      </p:pic>
      <p:sp>
        <p:nvSpPr>
          <p:cNvPr id="29" name="TextBox 28"/>
          <p:cNvSpPr txBox="1"/>
          <p:nvPr/>
        </p:nvSpPr>
        <p:spPr>
          <a:xfrm>
            <a:off x="3247594" y="5647407"/>
            <a:ext cx="2677717" cy="954107"/>
          </a:xfrm>
          <a:prstGeom prst="rect">
            <a:avLst/>
          </a:prstGeom>
          <a:noFill/>
        </p:spPr>
        <p:txBody>
          <a:bodyPr wrap="square" rtlCol="0">
            <a:spAutoFit/>
          </a:bodyPr>
          <a:lstStyle/>
          <a:p>
            <a:r>
              <a:rPr lang="en-US" sz="1400" b="1" dirty="0" smtClean="0"/>
              <a:t>Orange User</a:t>
            </a:r>
            <a:r>
              <a:rPr lang="en-US" sz="1400" dirty="0" smtClean="0"/>
              <a:t>: Has access to accounts.</a:t>
            </a:r>
            <a:br>
              <a:rPr lang="en-US" sz="1400" dirty="0" smtClean="0"/>
            </a:br>
            <a:r>
              <a:rPr lang="en-US" sz="1400" dirty="0"/>
              <a:t>CustomerKey: </a:t>
            </a:r>
            <a:r>
              <a:rPr lang="en-US" sz="1400" dirty="0" smtClean="0"/>
              <a:t>OU-123XXX</a:t>
            </a:r>
            <a:endParaRPr lang="en-US" sz="1400" dirty="0"/>
          </a:p>
          <a:p>
            <a:endParaRPr lang="en-US" sz="1400" dirty="0"/>
          </a:p>
        </p:txBody>
      </p:sp>
      <p:cxnSp>
        <p:nvCxnSpPr>
          <p:cNvPr id="32" name="Elbow Connector 31"/>
          <p:cNvCxnSpPr>
            <a:stCxn id="28" idx="0"/>
            <a:endCxn id="6" idx="2"/>
          </p:cNvCxnSpPr>
          <p:nvPr/>
        </p:nvCxnSpPr>
        <p:spPr>
          <a:xfrm rot="5400000" flipH="1" flipV="1">
            <a:off x="3142703" y="4352330"/>
            <a:ext cx="1040843" cy="1699641"/>
          </a:xfrm>
          <a:prstGeom prst="bentConnector3">
            <a:avLst>
              <a:gd name="adj1" fmla="val 2628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Elbow Connector 40"/>
          <p:cNvCxnSpPr>
            <a:stCxn id="6" idx="3"/>
            <a:endCxn id="7" idx="1"/>
          </p:cNvCxnSpPr>
          <p:nvPr/>
        </p:nvCxnSpPr>
        <p:spPr>
          <a:xfrm flipV="1">
            <a:off x="5602224" y="3592448"/>
            <a:ext cx="817764" cy="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Elbow Connector 44"/>
          <p:cNvCxnSpPr>
            <a:stCxn id="7" idx="3"/>
            <a:endCxn id="8" idx="1"/>
          </p:cNvCxnSpPr>
          <p:nvPr/>
        </p:nvCxnSpPr>
        <p:spPr>
          <a:xfrm flipV="1">
            <a:off x="8596745" y="3592447"/>
            <a:ext cx="954980" cy="1"/>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sp>
        <p:nvSpPr>
          <p:cNvPr id="49" name="Rounded Rectangle 48"/>
          <p:cNvSpPr/>
          <p:nvPr/>
        </p:nvSpPr>
        <p:spPr>
          <a:xfrm>
            <a:off x="6098094" y="1503194"/>
            <a:ext cx="2820543" cy="9129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Accesses Dynamo DB Table to see which access is configured for the Customer Key</a:t>
            </a:r>
            <a:endParaRPr lang="en-US" sz="1400"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7180" y="4951565"/>
            <a:ext cx="1204882" cy="1091771"/>
          </a:xfrm>
          <a:prstGeom prst="rect">
            <a:avLst/>
          </a:prstGeom>
        </p:spPr>
      </p:pic>
      <p:sp>
        <p:nvSpPr>
          <p:cNvPr id="51" name="Rounded Rectangle 50"/>
          <p:cNvSpPr/>
          <p:nvPr/>
        </p:nvSpPr>
        <p:spPr>
          <a:xfrm>
            <a:off x="5640052" y="6172686"/>
            <a:ext cx="2239139" cy="4357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smtClean="0"/>
              <a:t>Salesforce_Access_Table</a:t>
            </a:r>
            <a:endParaRPr lang="en-US" sz="1100" dirty="0" smtClean="0"/>
          </a:p>
          <a:p>
            <a:pPr algn="ctr"/>
            <a:r>
              <a:rPr lang="en-US" sz="1050" dirty="0" smtClean="0"/>
              <a:t>Stores access mapping</a:t>
            </a:r>
            <a:endParaRPr lang="en-US" sz="1050" dirty="0"/>
          </a:p>
        </p:txBody>
      </p:sp>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79875" y="5003458"/>
            <a:ext cx="1204882" cy="1091771"/>
          </a:xfrm>
          <a:prstGeom prst="rect">
            <a:avLst/>
          </a:prstGeom>
        </p:spPr>
      </p:pic>
      <p:sp>
        <p:nvSpPr>
          <p:cNvPr id="53" name="Rounded Rectangle 52"/>
          <p:cNvSpPr/>
          <p:nvPr/>
        </p:nvSpPr>
        <p:spPr>
          <a:xfrm>
            <a:off x="8547555" y="6198696"/>
            <a:ext cx="1242254" cy="4357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smtClean="0"/>
              <a:t>Salesforce_Log_Table</a:t>
            </a:r>
            <a:endParaRPr lang="en-US" sz="1100" dirty="0" smtClean="0"/>
          </a:p>
        </p:txBody>
      </p:sp>
      <p:pic>
        <p:nvPicPr>
          <p:cNvPr id="55" name="Picture 54"/>
          <p:cNvPicPr>
            <a:picLocks noChangeAspect="1"/>
          </p:cNvPicPr>
          <p:nvPr/>
        </p:nvPicPr>
        <p:blipFill rotWithShape="1">
          <a:blip r:embed="rId7">
            <a:extLst>
              <a:ext uri="{28A0092B-C50C-407E-A947-70E740481C1C}">
                <a14:useLocalDpi xmlns:a14="http://schemas.microsoft.com/office/drawing/2010/main" val="0"/>
              </a:ext>
            </a:extLst>
          </a:blip>
          <a:srcRect l="30484" r="28980" b="33309"/>
          <a:stretch/>
        </p:blipFill>
        <p:spPr>
          <a:xfrm>
            <a:off x="10357484" y="4832384"/>
            <a:ext cx="1337935" cy="1433917"/>
          </a:xfrm>
          <a:prstGeom prst="rect">
            <a:avLst/>
          </a:prstGeom>
        </p:spPr>
      </p:pic>
      <p:sp>
        <p:nvSpPr>
          <p:cNvPr id="56" name="Rounded Rectangle 55"/>
          <p:cNvSpPr/>
          <p:nvPr/>
        </p:nvSpPr>
        <p:spPr>
          <a:xfrm>
            <a:off x="10405324" y="6195562"/>
            <a:ext cx="1242254" cy="4357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SQS Queue</a:t>
            </a:r>
          </a:p>
        </p:txBody>
      </p:sp>
      <p:cxnSp>
        <p:nvCxnSpPr>
          <p:cNvPr id="57" name="Elbow Connector 56"/>
          <p:cNvCxnSpPr>
            <a:stCxn id="7" idx="2"/>
            <a:endCxn id="55" idx="0"/>
          </p:cNvCxnSpPr>
          <p:nvPr/>
        </p:nvCxnSpPr>
        <p:spPr>
          <a:xfrm rot="16200000" flipH="1">
            <a:off x="9165125" y="2971056"/>
            <a:ext cx="204569" cy="3518085"/>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0" name="Elbow Connector 59"/>
          <p:cNvCxnSpPr>
            <a:stCxn id="7" idx="2"/>
            <a:endCxn id="50" idx="1"/>
          </p:cNvCxnSpPr>
          <p:nvPr/>
        </p:nvCxnSpPr>
        <p:spPr>
          <a:xfrm rot="5400000">
            <a:off x="6397956" y="4387040"/>
            <a:ext cx="869636" cy="1351187"/>
          </a:xfrm>
          <a:prstGeom prst="bentConnector4">
            <a:avLst>
              <a:gd name="adj1" fmla="val 18614"/>
              <a:gd name="adj2" fmla="val 116918"/>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4" name="Elbow Connector 63"/>
          <p:cNvCxnSpPr>
            <a:stCxn id="7" idx="2"/>
            <a:endCxn id="52" idx="0"/>
          </p:cNvCxnSpPr>
          <p:nvPr/>
        </p:nvCxnSpPr>
        <p:spPr>
          <a:xfrm rot="16200000" flipH="1">
            <a:off x="8107520" y="4028661"/>
            <a:ext cx="375643" cy="157394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sp>
        <p:nvSpPr>
          <p:cNvPr id="67" name="Rounded Rectangle 66"/>
          <p:cNvSpPr/>
          <p:nvPr/>
        </p:nvSpPr>
        <p:spPr>
          <a:xfrm>
            <a:off x="8021319" y="4627812"/>
            <a:ext cx="860041" cy="2685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smtClean="0"/>
              <a:t>LOGS</a:t>
            </a:r>
            <a:endParaRPr lang="en-US" sz="1050" dirty="0"/>
          </a:p>
        </p:txBody>
      </p:sp>
      <p:sp>
        <p:nvSpPr>
          <p:cNvPr id="68" name="Rounded Rectangle 67"/>
          <p:cNvSpPr/>
          <p:nvPr/>
        </p:nvSpPr>
        <p:spPr>
          <a:xfrm>
            <a:off x="8704251" y="3451512"/>
            <a:ext cx="614678" cy="3242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smtClean="0"/>
              <a:t>LOGS</a:t>
            </a:r>
            <a:endParaRPr lang="en-US" sz="1050" dirty="0"/>
          </a:p>
        </p:txBody>
      </p:sp>
      <p:sp>
        <p:nvSpPr>
          <p:cNvPr id="71" name="Rounded Rectangle 70"/>
          <p:cNvSpPr/>
          <p:nvPr/>
        </p:nvSpPr>
        <p:spPr>
          <a:xfrm>
            <a:off x="6214308" y="4549475"/>
            <a:ext cx="860041" cy="42440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smtClean="0"/>
              <a:t>Access Check</a:t>
            </a:r>
            <a:endParaRPr lang="en-US" sz="1050" dirty="0"/>
          </a:p>
        </p:txBody>
      </p:sp>
    </p:spTree>
    <p:extLst>
      <p:ext uri="{BB962C8B-B14F-4D97-AF65-F5344CB8AC3E}">
        <p14:creationId xmlns:p14="http://schemas.microsoft.com/office/powerpoint/2010/main" val="1990736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156013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4986" b="4986"/>
          <a:stretch>
            <a:fillRect/>
          </a:stretch>
        </p:blipFill>
        <p:spPr/>
      </p:pic>
      <p:sp>
        <p:nvSpPr>
          <p:cNvPr id="4" name="Text Placeholder 3"/>
          <p:cNvSpPr>
            <a:spLocks noGrp="1"/>
          </p:cNvSpPr>
          <p:nvPr>
            <p:ph type="body" sz="half" idx="2"/>
          </p:nvPr>
        </p:nvSpPr>
        <p:spPr/>
        <p:txBody>
          <a:bodyPr/>
          <a:lstStyle/>
          <a:p>
            <a:r>
              <a:rPr lang="en-US" dirty="0" smtClean="0"/>
              <a:t>Contact: manjit.aws@outlook.com</a:t>
            </a:r>
            <a:endParaRPr lang="en-US" dirty="0"/>
          </a:p>
        </p:txBody>
      </p:sp>
    </p:spTree>
    <p:extLst>
      <p:ext uri="{BB962C8B-B14F-4D97-AF65-F5344CB8AC3E}">
        <p14:creationId xmlns:p14="http://schemas.microsoft.com/office/powerpoint/2010/main" val="28210456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740</TotalTime>
  <Words>286</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Wingdings 2</vt:lpstr>
      <vt:lpstr>Dividend</vt:lpstr>
      <vt:lpstr>Salesforce API Access Manager, Monitor &amp; Logger</vt:lpstr>
      <vt:lpstr>Use Case</vt:lpstr>
      <vt:lpstr>Developed Solution</vt:lpstr>
      <vt:lpstr>PowerPoint Presentation</vt:lpstr>
      <vt:lpstr>DEMO</vt:lpstr>
      <vt:lpstr>Thank you</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Access Manager, Monitor &amp; Logger</dc:title>
  <dc:creator>Singh, Manjit</dc:creator>
  <cp:lastModifiedBy>Singh, Manjit</cp:lastModifiedBy>
  <cp:revision>14</cp:revision>
  <dcterms:created xsi:type="dcterms:W3CDTF">2018-10-09T04:41:29Z</dcterms:created>
  <dcterms:modified xsi:type="dcterms:W3CDTF">2018-10-09T17:01:34Z</dcterms:modified>
</cp:coreProperties>
</file>