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9" r:id="rId4"/>
    <p:sldId id="283" r:id="rId5"/>
    <p:sldId id="285" r:id="rId6"/>
    <p:sldId id="284" r:id="rId7"/>
    <p:sldId id="271" r:id="rId8"/>
    <p:sldId id="272" r:id="rId9"/>
    <p:sldId id="282" r:id="rId10"/>
    <p:sldId id="273" r:id="rId11"/>
    <p:sldId id="293" r:id="rId12"/>
    <p:sldId id="294" r:id="rId13"/>
    <p:sldId id="260" r:id="rId14"/>
    <p:sldId id="261" r:id="rId15"/>
    <p:sldId id="262" r:id="rId16"/>
    <p:sldId id="263" r:id="rId17"/>
    <p:sldId id="264" r:id="rId18"/>
    <p:sldId id="265" r:id="rId19"/>
    <p:sldId id="266" r:id="rId20"/>
    <p:sldId id="267" r:id="rId21"/>
    <p:sldId id="268" r:id="rId22"/>
    <p:sldId id="269" r:id="rId23"/>
    <p:sldId id="270" r:id="rId24"/>
    <p:sldId id="277" r:id="rId25"/>
    <p:sldId id="287" r:id="rId26"/>
    <p:sldId id="288" r:id="rId27"/>
    <p:sldId id="289" r:id="rId28"/>
    <p:sldId id="295" r:id="rId29"/>
    <p:sldId id="296" r:id="rId30"/>
    <p:sldId id="286" r:id="rId31"/>
    <p:sldId id="279" r:id="rId32"/>
    <p:sldId id="280"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A7F9B-C285-4480-B85D-CB1DDD8792E7}" type="datetimeFigureOut">
              <a:rPr lang="en-IN" smtClean="0"/>
              <a:t>05-02-2023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3A55B-FFFD-4FB8-8019-0EFA76D0D846}" type="slidenum">
              <a:rPr lang="en-IN" smtClean="0"/>
              <a:t>‹#›</a:t>
            </a:fld>
            <a:endParaRPr lang="en-IN"/>
          </a:p>
        </p:txBody>
      </p:sp>
    </p:spTree>
    <p:extLst>
      <p:ext uri="{BB962C8B-B14F-4D97-AF65-F5344CB8AC3E}">
        <p14:creationId xmlns:p14="http://schemas.microsoft.com/office/powerpoint/2010/main" val="153790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93A55B-FFFD-4FB8-8019-0EFA76D0D846}" type="slidenum">
              <a:rPr lang="en-IN" smtClean="0"/>
              <a:t>11</a:t>
            </a:fld>
            <a:endParaRPr lang="en-IN"/>
          </a:p>
        </p:txBody>
      </p:sp>
    </p:spTree>
    <p:extLst>
      <p:ext uri="{BB962C8B-B14F-4D97-AF65-F5344CB8AC3E}">
        <p14:creationId xmlns:p14="http://schemas.microsoft.com/office/powerpoint/2010/main" val="79525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93A55B-FFFD-4FB8-8019-0EFA76D0D846}" type="slidenum">
              <a:rPr lang="en-IN" smtClean="0"/>
              <a:t>12</a:t>
            </a:fld>
            <a:endParaRPr lang="en-IN"/>
          </a:p>
        </p:txBody>
      </p:sp>
    </p:spTree>
    <p:extLst>
      <p:ext uri="{BB962C8B-B14F-4D97-AF65-F5344CB8AC3E}">
        <p14:creationId xmlns:p14="http://schemas.microsoft.com/office/powerpoint/2010/main" val="277309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93A55B-FFFD-4FB8-8019-0EFA76D0D846}" type="slidenum">
              <a:rPr lang="en-IN" smtClean="0"/>
              <a:t>13</a:t>
            </a:fld>
            <a:endParaRPr lang="en-IN"/>
          </a:p>
        </p:txBody>
      </p:sp>
    </p:spTree>
    <p:extLst>
      <p:ext uri="{BB962C8B-B14F-4D97-AF65-F5344CB8AC3E}">
        <p14:creationId xmlns:p14="http://schemas.microsoft.com/office/powerpoint/2010/main" val="82492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7940429-8182-4BC4-8602-B33BD51F0653}" type="datetimeFigureOut">
              <a:rPr lang="en-US" smtClean="0"/>
              <a:t>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FE8718-1847-4A86-A58D-CA800DFCCF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40429-8182-4BC4-8602-B33BD51F0653}"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40429-8182-4BC4-8602-B33BD51F0653}"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8718-1847-4A86-A58D-CA800DFCCF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40429-8182-4BC4-8602-B33BD51F0653}"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40429-8182-4BC4-8602-B33BD51F0653}"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7940429-8182-4BC4-8602-B33BD51F0653}"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40429-8182-4BC4-8602-B33BD51F0653}"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40429-8182-4BC4-8602-B33BD51F0653}"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8718-1847-4A86-A58D-CA800DFCCF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940429-8182-4BC4-8602-B33BD51F0653}"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FE8718-1847-4A86-A58D-CA800DFCCF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
              <a:schemeClr val="tx1"/>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940429-8182-4BC4-8602-B33BD51F0653}" type="datetimeFigureOut">
              <a:rPr lang="en-US" smtClean="0"/>
              <a:t>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FE8718-1847-4A86-A58D-CA800DFCCF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echtarget.com/searchdatamanagement/definition/data-managemen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n.wiktionary.org/wiki/entit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2862322"/>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AIRLINE MANAGEMENT SYSTEM</a:t>
            </a: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38B09F-CFA9-17DA-730C-2B579A16FE70}"/>
              </a:ext>
            </a:extLst>
          </p:cNvPr>
          <p:cNvSpPr txBox="1"/>
          <p:nvPr/>
        </p:nvSpPr>
        <p:spPr>
          <a:xfrm>
            <a:off x="575556" y="4941168"/>
            <a:ext cx="3754084" cy="1077218"/>
          </a:xfrm>
          <a:prstGeom prst="rect">
            <a:avLst/>
          </a:prstGeom>
          <a:noFill/>
        </p:spPr>
        <p:txBody>
          <a:bodyPr wrap="square" rtlCol="0">
            <a:spAutoFit/>
          </a:bodyPr>
          <a:lstStyle/>
          <a:p>
            <a:r>
              <a:rPr lang="en-IN" sz="1600" b="1" dirty="0">
                <a:solidFill>
                  <a:schemeClr val="bg1"/>
                </a:solidFill>
                <a:latin typeface="Times New Roman" panose="02020603050405020304" pitchFamily="18" charset="0"/>
                <a:cs typeface="Times New Roman" panose="02020603050405020304" pitchFamily="18" charset="0"/>
              </a:rPr>
              <a:t>Presented by:</a:t>
            </a:r>
          </a:p>
          <a:p>
            <a:endParaRPr lang="en-IN" sz="1600" b="1" dirty="0">
              <a:solidFill>
                <a:schemeClr val="bg1"/>
              </a:solidFill>
              <a:latin typeface="Times New Roman" panose="02020603050405020304" pitchFamily="18" charset="0"/>
              <a:cs typeface="Times New Roman" panose="02020603050405020304" pitchFamily="18" charset="0"/>
            </a:endParaRPr>
          </a:p>
          <a:p>
            <a:r>
              <a:rPr lang="en-IN" sz="1600" b="1" dirty="0">
                <a:solidFill>
                  <a:schemeClr val="bg1"/>
                </a:solidFill>
                <a:latin typeface="Times New Roman" panose="02020603050405020304" pitchFamily="18" charset="0"/>
                <a:cs typeface="Times New Roman" panose="02020603050405020304" pitchFamily="18" charset="0"/>
              </a:rPr>
              <a:t>Mohammed Anees Ahmed-1BH20CS020</a:t>
            </a:r>
          </a:p>
          <a:p>
            <a:r>
              <a:rPr lang="en-IN" sz="1600" b="1" dirty="0">
                <a:solidFill>
                  <a:schemeClr val="bg1"/>
                </a:solidFill>
                <a:latin typeface="Times New Roman" panose="02020603050405020304" pitchFamily="18" charset="0"/>
                <a:cs typeface="Times New Roman" panose="02020603050405020304" pitchFamily="18" charset="0"/>
              </a:rPr>
              <a:t>Manjot Singh-1BH20CS018</a:t>
            </a:r>
          </a:p>
        </p:txBody>
      </p:sp>
      <p:sp>
        <p:nvSpPr>
          <p:cNvPr id="7" name="TextBox 6">
            <a:extLst>
              <a:ext uri="{FF2B5EF4-FFF2-40B4-BE49-F238E27FC236}">
                <a16:creationId xmlns:a16="http://schemas.microsoft.com/office/drawing/2014/main" id="{21EE9A66-390C-C5D5-AA10-04F3D96310C7}"/>
              </a:ext>
            </a:extLst>
          </p:cNvPr>
          <p:cNvSpPr txBox="1"/>
          <p:nvPr/>
        </p:nvSpPr>
        <p:spPr>
          <a:xfrm>
            <a:off x="5724128" y="5085184"/>
            <a:ext cx="3178020" cy="584775"/>
          </a:xfrm>
          <a:prstGeom prst="rect">
            <a:avLst/>
          </a:prstGeom>
          <a:noFill/>
        </p:spPr>
        <p:txBody>
          <a:bodyPr wrap="square" rtlCol="0">
            <a:spAutoFit/>
          </a:bodyPr>
          <a:lstStyle/>
          <a:p>
            <a:r>
              <a:rPr lang="en-IN" sz="1600" b="1" dirty="0">
                <a:solidFill>
                  <a:schemeClr val="bg1"/>
                </a:solidFill>
                <a:latin typeface="Times New Roman" panose="02020603050405020304" pitchFamily="18" charset="0"/>
                <a:cs typeface="Times New Roman" panose="02020603050405020304" pitchFamily="18" charset="0"/>
              </a:rPr>
              <a:t>Submitted to:</a:t>
            </a:r>
          </a:p>
          <a:p>
            <a:r>
              <a:rPr lang="en-IN" sz="1600" b="1" dirty="0">
                <a:solidFill>
                  <a:schemeClr val="bg1"/>
                </a:solidFill>
                <a:latin typeface="Times New Roman" panose="02020603050405020304" pitchFamily="18" charset="0"/>
                <a:cs typeface="Times New Roman" panose="02020603050405020304" pitchFamily="18" charset="0"/>
              </a:rPr>
              <a:t>Mrs. Saranya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3" name="image6.jpeg">
            <a:extLst>
              <a:ext uri="{FF2B5EF4-FFF2-40B4-BE49-F238E27FC236}">
                <a16:creationId xmlns:a16="http://schemas.microsoft.com/office/drawing/2014/main" id="{61DE562A-11F2-BEA3-5A0E-372D2AE34464}"/>
              </a:ext>
            </a:extLst>
          </p:cNvPr>
          <p:cNvPicPr>
            <a:picLocks noChangeAspect="1"/>
          </p:cNvPicPr>
          <p:nvPr/>
        </p:nvPicPr>
        <p:blipFill>
          <a:blip r:embed="rId4" cstate="print"/>
          <a:stretch>
            <a:fillRect/>
          </a:stretch>
        </p:blipFill>
        <p:spPr>
          <a:xfrm>
            <a:off x="0" y="908721"/>
            <a:ext cx="9144000" cy="5616624"/>
          </a:xfrm>
          <a:prstGeom prst="rect">
            <a:avLst/>
          </a:prstGeom>
        </p:spPr>
      </p:pic>
      <p:sp>
        <p:nvSpPr>
          <p:cNvPr id="7" name="Rectangle 6">
            <a:extLst>
              <a:ext uri="{FF2B5EF4-FFF2-40B4-BE49-F238E27FC236}">
                <a16:creationId xmlns:a16="http://schemas.microsoft.com/office/drawing/2014/main" id="{DCB4D674-29E7-AB46-7389-3B8313AB6A6E}"/>
              </a:ext>
            </a:extLst>
          </p:cNvPr>
          <p:cNvSpPr/>
          <p:nvPr/>
        </p:nvSpPr>
        <p:spPr>
          <a:xfrm>
            <a:off x="3707904" y="6597352"/>
            <a:ext cx="2160240" cy="21602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Level O DFD</a:t>
            </a:r>
          </a:p>
        </p:txBody>
      </p:sp>
    </p:spTree>
    <p:extLst>
      <p:ext uri="{BB962C8B-B14F-4D97-AF65-F5344CB8AC3E}">
        <p14:creationId xmlns:p14="http://schemas.microsoft.com/office/powerpoint/2010/main" val="375693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4"/>
          <a:stretch>
            <a:fillRect/>
          </a:stretch>
        </p:blipFill>
        <p:spPr>
          <a:xfrm>
            <a:off x="7858148" y="0"/>
            <a:ext cx="1044000" cy="756000"/>
          </a:xfrm>
          <a:prstGeom prst="rect">
            <a:avLst/>
          </a:prstGeom>
        </p:spPr>
      </p:pic>
      <p:sp>
        <p:nvSpPr>
          <p:cNvPr id="3" name="TextBox 2">
            <a:extLst>
              <a:ext uri="{FF2B5EF4-FFF2-40B4-BE49-F238E27FC236}">
                <a16:creationId xmlns:a16="http://schemas.microsoft.com/office/drawing/2014/main" id="{D4326C91-2EF2-79B5-9500-C3C1D44B818E}"/>
              </a:ext>
            </a:extLst>
          </p:cNvPr>
          <p:cNvSpPr txBox="1"/>
          <p:nvPr/>
        </p:nvSpPr>
        <p:spPr>
          <a:xfrm>
            <a:off x="3707904" y="6515811"/>
            <a:ext cx="2961996"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Level 1 DFD</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7" name="image7.jpeg">
            <a:extLst>
              <a:ext uri="{FF2B5EF4-FFF2-40B4-BE49-F238E27FC236}">
                <a16:creationId xmlns:a16="http://schemas.microsoft.com/office/drawing/2014/main" id="{D44F324C-E87A-AD86-EF71-E5B69E6E73B8}"/>
              </a:ext>
            </a:extLst>
          </p:cNvPr>
          <p:cNvPicPr>
            <a:picLocks noChangeAspect="1"/>
          </p:cNvPicPr>
          <p:nvPr/>
        </p:nvPicPr>
        <p:blipFill>
          <a:blip r:embed="rId5" cstate="print"/>
          <a:stretch>
            <a:fillRect/>
          </a:stretch>
        </p:blipFill>
        <p:spPr>
          <a:xfrm>
            <a:off x="0" y="755999"/>
            <a:ext cx="9164670" cy="5759811"/>
          </a:xfrm>
          <a:prstGeom prst="rect">
            <a:avLst/>
          </a:prstGeom>
        </p:spPr>
      </p:pic>
    </p:spTree>
    <p:extLst>
      <p:ext uri="{BB962C8B-B14F-4D97-AF65-F5344CB8AC3E}">
        <p14:creationId xmlns:p14="http://schemas.microsoft.com/office/powerpoint/2010/main" val="292126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4"/>
          <a:stretch>
            <a:fillRect/>
          </a:stretch>
        </p:blipFill>
        <p:spPr>
          <a:xfrm>
            <a:off x="7858148" y="0"/>
            <a:ext cx="1044000" cy="756000"/>
          </a:xfrm>
          <a:prstGeom prst="rect">
            <a:avLst/>
          </a:prstGeom>
        </p:spPr>
      </p:pic>
      <p:sp>
        <p:nvSpPr>
          <p:cNvPr id="3" name="TextBox 2">
            <a:extLst>
              <a:ext uri="{FF2B5EF4-FFF2-40B4-BE49-F238E27FC236}">
                <a16:creationId xmlns:a16="http://schemas.microsoft.com/office/drawing/2014/main" id="{D4326C91-2EF2-79B5-9500-C3C1D44B818E}"/>
              </a:ext>
            </a:extLst>
          </p:cNvPr>
          <p:cNvSpPr txBox="1"/>
          <p:nvPr/>
        </p:nvSpPr>
        <p:spPr>
          <a:xfrm>
            <a:off x="3995936" y="6457890"/>
            <a:ext cx="2961996" cy="400110"/>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Level 2 DFD</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7" name="image8.jpeg">
            <a:extLst>
              <a:ext uri="{FF2B5EF4-FFF2-40B4-BE49-F238E27FC236}">
                <a16:creationId xmlns:a16="http://schemas.microsoft.com/office/drawing/2014/main" id="{60F8FAAE-0B86-D5DD-7555-BCF8FFEBBB6D}"/>
              </a:ext>
            </a:extLst>
          </p:cNvPr>
          <p:cNvPicPr>
            <a:picLocks noChangeAspect="1"/>
          </p:cNvPicPr>
          <p:nvPr/>
        </p:nvPicPr>
        <p:blipFill>
          <a:blip r:embed="rId5" cstate="print"/>
          <a:stretch>
            <a:fillRect/>
          </a:stretch>
        </p:blipFill>
        <p:spPr>
          <a:xfrm>
            <a:off x="-1" y="874950"/>
            <a:ext cx="9143999" cy="5538721"/>
          </a:xfrm>
          <a:prstGeom prst="rect">
            <a:avLst/>
          </a:prstGeom>
        </p:spPr>
      </p:pic>
    </p:spTree>
    <p:extLst>
      <p:ext uri="{BB962C8B-B14F-4D97-AF65-F5344CB8AC3E}">
        <p14:creationId xmlns:p14="http://schemas.microsoft.com/office/powerpoint/2010/main" val="406195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4"/>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393121" y="2924944"/>
            <a:ext cx="7992888" cy="2308324"/>
          </a:xfrm>
          <a:prstGeom prst="rect">
            <a:avLst/>
          </a:prstGeom>
          <a:noFill/>
        </p:spPr>
        <p:txBody>
          <a:bodyPr wrap="square" rtlCol="0">
            <a:spAutoFit/>
          </a:bodyPr>
          <a:lstStyle/>
          <a:p>
            <a:pPr algn="ctr"/>
            <a:r>
              <a:rPr lang="en-US" sz="7200" b="1" dirty="0">
                <a:solidFill>
                  <a:schemeClr val="bg1"/>
                </a:solidFill>
                <a:latin typeface="Times New Roman" panose="02020603050405020304" pitchFamily="18" charset="0"/>
                <a:cs typeface="Times New Roman" panose="02020603050405020304" pitchFamily="18" charset="0"/>
              </a:rPr>
              <a:t>DATA DICTIONERY</a:t>
            </a:r>
            <a:endParaRPr lang="en-IN" sz="72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326C91-2EF2-79B5-9500-C3C1D44B818E}"/>
              </a:ext>
            </a:extLst>
          </p:cNvPr>
          <p:cNvSpPr txBox="1"/>
          <p:nvPr/>
        </p:nvSpPr>
        <p:spPr>
          <a:xfrm>
            <a:off x="5940152" y="5949280"/>
            <a:ext cx="2961996" cy="523220"/>
          </a:xfrm>
          <a:prstGeom prst="rect">
            <a:avLst/>
          </a:prstGeom>
          <a:noFill/>
        </p:spPr>
        <p:txBody>
          <a:bodyPr wrap="square" rtlCol="0">
            <a:spAutoFit/>
          </a:bodyPr>
          <a:lstStyle/>
          <a:p>
            <a:r>
              <a:rPr lang="en-IN" sz="2800" dirty="0">
                <a:solidFill>
                  <a:schemeClr val="bg1"/>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94806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124744"/>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Airline</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30EADE06-0549-8CDE-D4C9-C592A696680D}"/>
              </a:ext>
            </a:extLst>
          </p:cNvPr>
          <p:cNvGraphicFramePr>
            <a:graphicFrameLocks noGrp="1"/>
          </p:cNvGraphicFramePr>
          <p:nvPr>
            <p:extLst>
              <p:ext uri="{D42A27DB-BD31-4B8C-83A1-F6EECF244321}">
                <p14:modId xmlns:p14="http://schemas.microsoft.com/office/powerpoint/2010/main" val="3520506060"/>
              </p:ext>
            </p:extLst>
          </p:nvPr>
        </p:nvGraphicFramePr>
        <p:xfrm>
          <a:off x="1713803" y="2924944"/>
          <a:ext cx="6144345" cy="2016225"/>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3104444473"/>
                    </a:ext>
                  </a:extLst>
                </a:gridCol>
                <a:gridCol w="2048115">
                  <a:extLst>
                    <a:ext uri="{9D8B030D-6E8A-4147-A177-3AD203B41FA5}">
                      <a16:colId xmlns:a16="http://schemas.microsoft.com/office/drawing/2014/main" val="983060224"/>
                    </a:ext>
                  </a:extLst>
                </a:gridCol>
                <a:gridCol w="2048115">
                  <a:extLst>
                    <a:ext uri="{9D8B030D-6E8A-4147-A177-3AD203B41FA5}">
                      <a16:colId xmlns:a16="http://schemas.microsoft.com/office/drawing/2014/main" val="241561903"/>
                    </a:ext>
                  </a:extLst>
                </a:gridCol>
              </a:tblGrid>
              <a:tr h="672075">
                <a:tc>
                  <a:txBody>
                    <a:bodyPr/>
                    <a:lstStyle/>
                    <a:p>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Null?</a:t>
                      </a:r>
                      <a:endParaRPr lang="en-IN" dirty="0"/>
                    </a:p>
                  </a:txBody>
                  <a:tcPr/>
                </a:tc>
                <a:tc>
                  <a:txBody>
                    <a:bodyPr/>
                    <a:lstStyle/>
                    <a:p>
                      <a:r>
                        <a:rPr lang="en-US" dirty="0"/>
                        <a:t>Type</a:t>
                      </a:r>
                      <a:endParaRPr lang="en-IN" dirty="0"/>
                    </a:p>
                  </a:txBody>
                  <a:tcPr/>
                </a:tc>
                <a:extLst>
                  <a:ext uri="{0D108BD9-81ED-4DB2-BD59-A6C34878D82A}">
                    <a16:rowId xmlns:a16="http://schemas.microsoft.com/office/drawing/2014/main" val="3580307669"/>
                  </a:ext>
                </a:extLst>
              </a:tr>
              <a:tr h="672075">
                <a:tc>
                  <a:txBody>
                    <a:bodyPr/>
                    <a:lstStyle/>
                    <a:p>
                      <a:r>
                        <a:rPr lang="en-US" dirty="0"/>
                        <a:t>Id</a:t>
                      </a:r>
                    </a:p>
                  </a:txBody>
                  <a:tcPr/>
                </a:tc>
                <a:tc>
                  <a:txBody>
                    <a:bodyPr/>
                    <a:lstStyle/>
                    <a:p>
                      <a:r>
                        <a:rPr lang="en-US" dirty="0"/>
                        <a:t>Not Null</a:t>
                      </a:r>
                    </a:p>
                    <a:p>
                      <a:endParaRPr lang="en-IN" dirty="0"/>
                    </a:p>
                  </a:txBody>
                  <a:tcPr/>
                </a:tc>
                <a:tc>
                  <a:txBody>
                    <a:bodyPr/>
                    <a:lstStyle/>
                    <a:p>
                      <a:r>
                        <a:rPr lang="en-US" dirty="0"/>
                        <a:t>Number</a:t>
                      </a:r>
                      <a:endParaRPr lang="en-IN" dirty="0"/>
                    </a:p>
                  </a:txBody>
                  <a:tcPr/>
                </a:tc>
                <a:extLst>
                  <a:ext uri="{0D108BD9-81ED-4DB2-BD59-A6C34878D82A}">
                    <a16:rowId xmlns:a16="http://schemas.microsoft.com/office/drawing/2014/main" val="3364935388"/>
                  </a:ext>
                </a:extLst>
              </a:tr>
              <a:tr h="672075">
                <a:tc>
                  <a:txBody>
                    <a:bodyPr/>
                    <a:lstStyle/>
                    <a:p>
                      <a:r>
                        <a:rPr lang="en-US" dirty="0"/>
                        <a:t>Type Name</a:t>
                      </a:r>
                      <a:endParaRPr lang="en-IN" dirty="0"/>
                    </a:p>
                  </a:txBody>
                  <a:tcPr/>
                </a:tc>
                <a:tc>
                  <a:txBody>
                    <a:bodyPr/>
                    <a:lstStyle/>
                    <a:p>
                      <a:endParaRPr lang="en-IN" dirty="0"/>
                    </a:p>
                  </a:txBody>
                  <a:tcPr/>
                </a:tc>
                <a:tc>
                  <a:txBody>
                    <a:bodyPr/>
                    <a:lstStyle/>
                    <a:p>
                      <a:r>
                        <a:rPr lang="en-US" dirty="0"/>
                        <a:t>Varchar</a:t>
                      </a:r>
                      <a:endParaRPr lang="en-IN" dirty="0"/>
                    </a:p>
                  </a:txBody>
                  <a:tcPr/>
                </a:tc>
                <a:extLst>
                  <a:ext uri="{0D108BD9-81ED-4DB2-BD59-A6C34878D82A}">
                    <a16:rowId xmlns:a16="http://schemas.microsoft.com/office/drawing/2014/main" val="4160788642"/>
                  </a:ext>
                </a:extLst>
              </a:tr>
            </a:tbl>
          </a:graphicData>
        </a:graphic>
      </p:graphicFrame>
    </p:spTree>
    <p:extLst>
      <p:ext uri="{BB962C8B-B14F-4D97-AF65-F5344CB8AC3E}">
        <p14:creationId xmlns:p14="http://schemas.microsoft.com/office/powerpoint/2010/main" val="154277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938992"/>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AIRLINE_TYPE</a:t>
            </a:r>
          </a:p>
          <a:p>
            <a:pPr algn="ct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24B1CB09-3A7D-9F3A-4142-37CF4F0BD5BF}"/>
              </a:ext>
            </a:extLst>
          </p:cNvPr>
          <p:cNvGraphicFramePr>
            <a:graphicFrameLocks noGrp="1"/>
          </p:cNvGraphicFramePr>
          <p:nvPr>
            <p:extLst>
              <p:ext uri="{D42A27DB-BD31-4B8C-83A1-F6EECF244321}">
                <p14:modId xmlns:p14="http://schemas.microsoft.com/office/powerpoint/2010/main" val="3138934522"/>
              </p:ext>
            </p:extLst>
          </p:nvPr>
        </p:nvGraphicFramePr>
        <p:xfrm>
          <a:off x="1619672" y="3100012"/>
          <a:ext cx="6120681" cy="2273204"/>
        </p:xfrm>
        <a:graphic>
          <a:graphicData uri="http://schemas.openxmlformats.org/drawingml/2006/table">
            <a:tbl>
              <a:tblPr firstRow="1" bandRow="1">
                <a:tableStyleId>{5C22544A-7EE6-4342-B048-85BDC9FD1C3A}</a:tableStyleId>
              </a:tblPr>
              <a:tblGrid>
                <a:gridCol w="2040227">
                  <a:extLst>
                    <a:ext uri="{9D8B030D-6E8A-4147-A177-3AD203B41FA5}">
                      <a16:colId xmlns:a16="http://schemas.microsoft.com/office/drawing/2014/main" val="1883587582"/>
                    </a:ext>
                  </a:extLst>
                </a:gridCol>
                <a:gridCol w="2040227">
                  <a:extLst>
                    <a:ext uri="{9D8B030D-6E8A-4147-A177-3AD203B41FA5}">
                      <a16:colId xmlns:a16="http://schemas.microsoft.com/office/drawing/2014/main" val="2191103608"/>
                    </a:ext>
                  </a:extLst>
                </a:gridCol>
                <a:gridCol w="2040227">
                  <a:extLst>
                    <a:ext uri="{9D8B030D-6E8A-4147-A177-3AD203B41FA5}">
                      <a16:colId xmlns:a16="http://schemas.microsoft.com/office/drawing/2014/main" val="1048180037"/>
                    </a:ext>
                  </a:extLst>
                </a:gridCol>
              </a:tblGrid>
              <a:tr h="568301">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1547083134"/>
                  </a:ext>
                </a:extLst>
              </a:tr>
              <a:tr h="568301">
                <a:tc>
                  <a:txBody>
                    <a:bodyPr/>
                    <a:lstStyle/>
                    <a:p>
                      <a:r>
                        <a:rPr lang="en-IN" dirty="0"/>
                        <a:t>Type Name</a:t>
                      </a:r>
                    </a:p>
                  </a:txBody>
                  <a:tcPr/>
                </a:tc>
                <a:tc>
                  <a:txBody>
                    <a:bodyPr/>
                    <a:lstStyle/>
                    <a:p>
                      <a:r>
                        <a:rPr lang="en-IN" dirty="0"/>
                        <a:t>Not Null</a:t>
                      </a:r>
                    </a:p>
                  </a:txBody>
                  <a:tcPr/>
                </a:tc>
                <a:tc>
                  <a:txBody>
                    <a:bodyPr/>
                    <a:lstStyle/>
                    <a:p>
                      <a:r>
                        <a:rPr lang="en-IN" dirty="0"/>
                        <a:t>Varchar</a:t>
                      </a:r>
                    </a:p>
                  </a:txBody>
                  <a:tcPr/>
                </a:tc>
                <a:extLst>
                  <a:ext uri="{0D108BD9-81ED-4DB2-BD59-A6C34878D82A}">
                    <a16:rowId xmlns:a16="http://schemas.microsoft.com/office/drawing/2014/main" val="3958309048"/>
                  </a:ext>
                </a:extLst>
              </a:tr>
              <a:tr h="568301">
                <a:tc>
                  <a:txBody>
                    <a:bodyPr/>
                    <a:lstStyle/>
                    <a:p>
                      <a:r>
                        <a:rPr lang="en-IN" dirty="0"/>
                        <a:t>Max Seat</a:t>
                      </a:r>
                    </a:p>
                  </a:txBody>
                  <a:tcPr/>
                </a:tc>
                <a:tc>
                  <a:txBody>
                    <a:bodyPr/>
                    <a:lstStyle/>
                    <a:p>
                      <a:endParaRPr lang="en-IN" dirty="0"/>
                    </a:p>
                  </a:txBody>
                  <a:tcPr/>
                </a:tc>
                <a:tc>
                  <a:txBody>
                    <a:bodyPr/>
                    <a:lstStyle/>
                    <a:p>
                      <a:r>
                        <a:rPr lang="en-IN" dirty="0"/>
                        <a:t>Number</a:t>
                      </a:r>
                    </a:p>
                  </a:txBody>
                  <a:tcPr/>
                </a:tc>
                <a:extLst>
                  <a:ext uri="{0D108BD9-81ED-4DB2-BD59-A6C34878D82A}">
                    <a16:rowId xmlns:a16="http://schemas.microsoft.com/office/drawing/2014/main" val="3797270885"/>
                  </a:ext>
                </a:extLst>
              </a:tr>
              <a:tr h="568301">
                <a:tc>
                  <a:txBody>
                    <a:bodyPr/>
                    <a:lstStyle/>
                    <a:p>
                      <a:r>
                        <a:rPr lang="en-IN" dirty="0"/>
                        <a:t>Company</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2052197942"/>
                  </a:ext>
                </a:extLst>
              </a:tr>
            </a:tbl>
          </a:graphicData>
        </a:graphic>
      </p:graphicFrame>
    </p:spTree>
    <p:extLst>
      <p:ext uri="{BB962C8B-B14F-4D97-AF65-F5344CB8AC3E}">
        <p14:creationId xmlns:p14="http://schemas.microsoft.com/office/powerpoint/2010/main" val="182732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340768"/>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AIRPORT</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328CE7F8-1F1C-0E6E-262A-71FA43F281BD}"/>
              </a:ext>
            </a:extLst>
          </p:cNvPr>
          <p:cNvGraphicFramePr>
            <a:graphicFrameLocks noGrp="1"/>
          </p:cNvGraphicFramePr>
          <p:nvPr>
            <p:extLst>
              <p:ext uri="{D42A27DB-BD31-4B8C-83A1-F6EECF244321}">
                <p14:modId xmlns:p14="http://schemas.microsoft.com/office/powerpoint/2010/main" val="3951938667"/>
              </p:ext>
            </p:extLst>
          </p:nvPr>
        </p:nvGraphicFramePr>
        <p:xfrm>
          <a:off x="1475656" y="2492896"/>
          <a:ext cx="6144345" cy="3161142"/>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2795558399"/>
                    </a:ext>
                  </a:extLst>
                </a:gridCol>
                <a:gridCol w="2048115">
                  <a:extLst>
                    <a:ext uri="{9D8B030D-6E8A-4147-A177-3AD203B41FA5}">
                      <a16:colId xmlns:a16="http://schemas.microsoft.com/office/drawing/2014/main" val="3113282168"/>
                    </a:ext>
                  </a:extLst>
                </a:gridCol>
                <a:gridCol w="2048115">
                  <a:extLst>
                    <a:ext uri="{9D8B030D-6E8A-4147-A177-3AD203B41FA5}">
                      <a16:colId xmlns:a16="http://schemas.microsoft.com/office/drawing/2014/main" val="4093043904"/>
                    </a:ext>
                  </a:extLst>
                </a:gridCol>
              </a:tblGrid>
              <a:tr h="526857">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2394900265"/>
                  </a:ext>
                </a:extLst>
              </a:tr>
              <a:tr h="526857">
                <a:tc>
                  <a:txBody>
                    <a:bodyPr/>
                    <a:lstStyle/>
                    <a:p>
                      <a:r>
                        <a:rPr lang="en-IN" dirty="0"/>
                        <a:t>Code</a:t>
                      </a:r>
                    </a:p>
                  </a:txBody>
                  <a:tcPr/>
                </a:tc>
                <a:tc>
                  <a:txBody>
                    <a:bodyPr/>
                    <a:lstStyle/>
                    <a:p>
                      <a:r>
                        <a:rPr lang="en-IN" dirty="0"/>
                        <a:t>Not Null</a:t>
                      </a:r>
                    </a:p>
                  </a:txBody>
                  <a:tcPr/>
                </a:tc>
                <a:tc>
                  <a:txBody>
                    <a:bodyPr/>
                    <a:lstStyle/>
                    <a:p>
                      <a:r>
                        <a:rPr lang="en-IN" dirty="0"/>
                        <a:t>Number</a:t>
                      </a:r>
                    </a:p>
                  </a:txBody>
                  <a:tcPr/>
                </a:tc>
                <a:extLst>
                  <a:ext uri="{0D108BD9-81ED-4DB2-BD59-A6C34878D82A}">
                    <a16:rowId xmlns:a16="http://schemas.microsoft.com/office/drawing/2014/main" val="3385262859"/>
                  </a:ext>
                </a:extLst>
              </a:tr>
              <a:tr h="526857">
                <a:tc>
                  <a:txBody>
                    <a:bodyPr/>
                    <a:lstStyle/>
                    <a:p>
                      <a:r>
                        <a:rPr lang="en-IN" dirty="0"/>
                        <a:t>Name</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1742648608"/>
                  </a:ext>
                </a:extLst>
              </a:tr>
              <a:tr h="526857">
                <a:tc>
                  <a:txBody>
                    <a:bodyPr/>
                    <a:lstStyle/>
                    <a:p>
                      <a:r>
                        <a:rPr lang="en-IN" dirty="0"/>
                        <a:t>Country</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1732853095"/>
                  </a:ext>
                </a:extLst>
              </a:tr>
              <a:tr h="526857">
                <a:tc>
                  <a:txBody>
                    <a:bodyPr/>
                    <a:lstStyle/>
                    <a:p>
                      <a:r>
                        <a:rPr lang="en-IN" dirty="0"/>
                        <a:t>City</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2994604226"/>
                  </a:ext>
                </a:extLst>
              </a:tr>
              <a:tr h="526857">
                <a:tc>
                  <a:txBody>
                    <a:bodyPr/>
                    <a:lstStyle/>
                    <a:p>
                      <a:r>
                        <a:rPr lang="en-IN" dirty="0"/>
                        <a:t>State</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396694203"/>
                  </a:ext>
                </a:extLst>
              </a:tr>
            </a:tbl>
          </a:graphicData>
        </a:graphic>
      </p:graphicFrame>
    </p:spTree>
    <p:extLst>
      <p:ext uri="{BB962C8B-B14F-4D97-AF65-F5344CB8AC3E}">
        <p14:creationId xmlns:p14="http://schemas.microsoft.com/office/powerpoint/2010/main" val="943420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556792"/>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BOOKED LEG</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482E5453-B480-17F7-B616-D8EADF3E9BE3}"/>
              </a:ext>
            </a:extLst>
          </p:cNvPr>
          <p:cNvGraphicFramePr>
            <a:graphicFrameLocks noGrp="1"/>
          </p:cNvGraphicFramePr>
          <p:nvPr>
            <p:extLst>
              <p:ext uri="{D42A27DB-BD31-4B8C-83A1-F6EECF244321}">
                <p14:modId xmlns:p14="http://schemas.microsoft.com/office/powerpoint/2010/main" val="1227366217"/>
              </p:ext>
            </p:extLst>
          </p:nvPr>
        </p:nvGraphicFramePr>
        <p:xfrm>
          <a:off x="1524000" y="2802186"/>
          <a:ext cx="6072336" cy="2427016"/>
        </p:xfrm>
        <a:graphic>
          <a:graphicData uri="http://schemas.openxmlformats.org/drawingml/2006/table">
            <a:tbl>
              <a:tblPr firstRow="1" bandRow="1">
                <a:tableStyleId>{5C22544A-7EE6-4342-B048-85BDC9FD1C3A}</a:tableStyleId>
              </a:tblPr>
              <a:tblGrid>
                <a:gridCol w="2024112">
                  <a:extLst>
                    <a:ext uri="{9D8B030D-6E8A-4147-A177-3AD203B41FA5}">
                      <a16:colId xmlns:a16="http://schemas.microsoft.com/office/drawing/2014/main" val="1593591923"/>
                    </a:ext>
                  </a:extLst>
                </a:gridCol>
                <a:gridCol w="2024112">
                  <a:extLst>
                    <a:ext uri="{9D8B030D-6E8A-4147-A177-3AD203B41FA5}">
                      <a16:colId xmlns:a16="http://schemas.microsoft.com/office/drawing/2014/main" val="3330349014"/>
                    </a:ext>
                  </a:extLst>
                </a:gridCol>
                <a:gridCol w="2024112">
                  <a:extLst>
                    <a:ext uri="{9D8B030D-6E8A-4147-A177-3AD203B41FA5}">
                      <a16:colId xmlns:a16="http://schemas.microsoft.com/office/drawing/2014/main" val="177683535"/>
                    </a:ext>
                  </a:extLst>
                </a:gridCol>
              </a:tblGrid>
              <a:tr h="606754">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3805777730"/>
                  </a:ext>
                </a:extLst>
              </a:tr>
              <a:tr h="606754">
                <a:tc>
                  <a:txBody>
                    <a:bodyPr/>
                    <a:lstStyle/>
                    <a:p>
                      <a:r>
                        <a:rPr lang="en-IN" dirty="0"/>
                        <a:t>Ticked ID</a:t>
                      </a:r>
                    </a:p>
                  </a:txBody>
                  <a:tcPr/>
                </a:tc>
                <a:tc>
                  <a:txBody>
                    <a:bodyPr/>
                    <a:lstStyle/>
                    <a:p>
                      <a:r>
                        <a:rPr lang="en-IN" dirty="0"/>
                        <a:t>Not Null</a:t>
                      </a:r>
                    </a:p>
                  </a:txBody>
                  <a:tcPr/>
                </a:tc>
                <a:tc>
                  <a:txBody>
                    <a:bodyPr/>
                    <a:lstStyle/>
                    <a:p>
                      <a:r>
                        <a:rPr lang="en-IN" dirty="0"/>
                        <a:t>Varchar</a:t>
                      </a:r>
                    </a:p>
                  </a:txBody>
                  <a:tcPr/>
                </a:tc>
                <a:extLst>
                  <a:ext uri="{0D108BD9-81ED-4DB2-BD59-A6C34878D82A}">
                    <a16:rowId xmlns:a16="http://schemas.microsoft.com/office/drawing/2014/main" val="661668109"/>
                  </a:ext>
                </a:extLst>
              </a:tr>
              <a:tr h="606754">
                <a:tc>
                  <a:txBody>
                    <a:bodyPr/>
                    <a:lstStyle/>
                    <a:p>
                      <a:r>
                        <a:rPr lang="en-IN" dirty="0"/>
                        <a:t>Flight Leg ID</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247260486"/>
                  </a:ext>
                </a:extLst>
              </a:tr>
              <a:tr h="606754">
                <a:tc>
                  <a:txBody>
                    <a:bodyPr/>
                    <a:lstStyle/>
                    <a:p>
                      <a:r>
                        <a:rPr lang="en-IN" dirty="0"/>
                        <a:t>Flight No.</a:t>
                      </a:r>
                    </a:p>
                  </a:txBody>
                  <a:tcPr/>
                </a:tc>
                <a:tc>
                  <a:txBody>
                    <a:bodyPr/>
                    <a:lstStyle/>
                    <a:p>
                      <a:endParaRPr lang="en-IN" dirty="0"/>
                    </a:p>
                  </a:txBody>
                  <a:tcPr/>
                </a:tc>
                <a:tc>
                  <a:txBody>
                    <a:bodyPr/>
                    <a:lstStyle/>
                    <a:p>
                      <a:r>
                        <a:rPr lang="en-IN" dirty="0"/>
                        <a:t>Number</a:t>
                      </a:r>
                    </a:p>
                  </a:txBody>
                  <a:tcPr/>
                </a:tc>
                <a:extLst>
                  <a:ext uri="{0D108BD9-81ED-4DB2-BD59-A6C34878D82A}">
                    <a16:rowId xmlns:a16="http://schemas.microsoft.com/office/drawing/2014/main" val="959710321"/>
                  </a:ext>
                </a:extLst>
              </a:tr>
            </a:tbl>
          </a:graphicData>
        </a:graphic>
      </p:graphicFrame>
    </p:spTree>
    <p:extLst>
      <p:ext uri="{BB962C8B-B14F-4D97-AF65-F5344CB8AC3E}">
        <p14:creationId xmlns:p14="http://schemas.microsoft.com/office/powerpoint/2010/main" val="371304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CAN LAND</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379E66D0-CFA0-E835-F4A8-8854047FCC03}"/>
              </a:ext>
            </a:extLst>
          </p:cNvPr>
          <p:cNvGraphicFramePr>
            <a:graphicFrameLocks noGrp="1"/>
          </p:cNvGraphicFramePr>
          <p:nvPr>
            <p:extLst>
              <p:ext uri="{D42A27DB-BD31-4B8C-83A1-F6EECF244321}">
                <p14:modId xmlns:p14="http://schemas.microsoft.com/office/powerpoint/2010/main" val="3046722549"/>
              </p:ext>
            </p:extLst>
          </p:nvPr>
        </p:nvGraphicFramePr>
        <p:xfrm>
          <a:off x="1341120" y="3429000"/>
          <a:ext cx="6111201" cy="2160240"/>
        </p:xfrm>
        <a:graphic>
          <a:graphicData uri="http://schemas.openxmlformats.org/drawingml/2006/table">
            <a:tbl>
              <a:tblPr firstRow="1" bandRow="1">
                <a:tableStyleId>{5C22544A-7EE6-4342-B048-85BDC9FD1C3A}</a:tableStyleId>
              </a:tblPr>
              <a:tblGrid>
                <a:gridCol w="2037067">
                  <a:extLst>
                    <a:ext uri="{9D8B030D-6E8A-4147-A177-3AD203B41FA5}">
                      <a16:colId xmlns:a16="http://schemas.microsoft.com/office/drawing/2014/main" val="1108558371"/>
                    </a:ext>
                  </a:extLst>
                </a:gridCol>
                <a:gridCol w="2037067">
                  <a:extLst>
                    <a:ext uri="{9D8B030D-6E8A-4147-A177-3AD203B41FA5}">
                      <a16:colId xmlns:a16="http://schemas.microsoft.com/office/drawing/2014/main" val="1849385117"/>
                    </a:ext>
                  </a:extLst>
                </a:gridCol>
                <a:gridCol w="2037067">
                  <a:extLst>
                    <a:ext uri="{9D8B030D-6E8A-4147-A177-3AD203B41FA5}">
                      <a16:colId xmlns:a16="http://schemas.microsoft.com/office/drawing/2014/main" val="2927669157"/>
                    </a:ext>
                  </a:extLst>
                </a:gridCol>
              </a:tblGrid>
              <a:tr h="720080">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589980750"/>
                  </a:ext>
                </a:extLst>
              </a:tr>
              <a:tr h="720080">
                <a:tc>
                  <a:txBody>
                    <a:bodyPr/>
                    <a:lstStyle/>
                    <a:p>
                      <a:r>
                        <a:rPr lang="en-IN" dirty="0"/>
                        <a:t>Airport Code</a:t>
                      </a:r>
                    </a:p>
                  </a:txBody>
                  <a:tcPr/>
                </a:tc>
                <a:tc>
                  <a:txBody>
                    <a:bodyPr/>
                    <a:lstStyle/>
                    <a:p>
                      <a:r>
                        <a:rPr lang="en-IN" dirty="0"/>
                        <a:t>Not Null</a:t>
                      </a:r>
                    </a:p>
                  </a:txBody>
                  <a:tcPr/>
                </a:tc>
                <a:tc>
                  <a:txBody>
                    <a:bodyPr/>
                    <a:lstStyle/>
                    <a:p>
                      <a:r>
                        <a:rPr lang="en-IN" dirty="0"/>
                        <a:t>Number</a:t>
                      </a:r>
                    </a:p>
                  </a:txBody>
                  <a:tcPr/>
                </a:tc>
                <a:extLst>
                  <a:ext uri="{0D108BD9-81ED-4DB2-BD59-A6C34878D82A}">
                    <a16:rowId xmlns:a16="http://schemas.microsoft.com/office/drawing/2014/main" val="1501220253"/>
                  </a:ext>
                </a:extLst>
              </a:tr>
              <a:tr h="720080">
                <a:tc>
                  <a:txBody>
                    <a:bodyPr/>
                    <a:lstStyle/>
                    <a:p>
                      <a:r>
                        <a:rPr lang="en-IN" dirty="0"/>
                        <a:t>Airplane Type</a:t>
                      </a:r>
                    </a:p>
                  </a:txBody>
                  <a:tcPr/>
                </a:tc>
                <a:tc>
                  <a:txBody>
                    <a:bodyPr/>
                    <a:lstStyle/>
                    <a:p>
                      <a:endParaRPr lang="en-IN"/>
                    </a:p>
                  </a:txBody>
                  <a:tcPr/>
                </a:tc>
                <a:tc>
                  <a:txBody>
                    <a:bodyPr/>
                    <a:lstStyle/>
                    <a:p>
                      <a:r>
                        <a:rPr lang="en-IN" dirty="0"/>
                        <a:t>Varchar</a:t>
                      </a:r>
                    </a:p>
                  </a:txBody>
                  <a:tcPr/>
                </a:tc>
                <a:extLst>
                  <a:ext uri="{0D108BD9-81ED-4DB2-BD59-A6C34878D82A}">
                    <a16:rowId xmlns:a16="http://schemas.microsoft.com/office/drawing/2014/main" val="1767577826"/>
                  </a:ext>
                </a:extLst>
              </a:tr>
            </a:tbl>
          </a:graphicData>
        </a:graphic>
      </p:graphicFrame>
    </p:spTree>
    <p:extLst>
      <p:ext uri="{BB962C8B-B14F-4D97-AF65-F5344CB8AC3E}">
        <p14:creationId xmlns:p14="http://schemas.microsoft.com/office/powerpoint/2010/main" val="4705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CREW</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600A7822-AA7E-4D9C-7FA0-3396697E4A8F}"/>
              </a:ext>
            </a:extLst>
          </p:cNvPr>
          <p:cNvGraphicFramePr>
            <a:graphicFrameLocks noGrp="1"/>
          </p:cNvGraphicFramePr>
          <p:nvPr>
            <p:extLst>
              <p:ext uri="{D42A27DB-BD31-4B8C-83A1-F6EECF244321}">
                <p14:modId xmlns:p14="http://schemas.microsoft.com/office/powerpoint/2010/main" val="403056870"/>
              </p:ext>
            </p:extLst>
          </p:nvPr>
        </p:nvGraphicFramePr>
        <p:xfrm>
          <a:off x="1524000" y="3068960"/>
          <a:ext cx="6144345" cy="3096342"/>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4281122722"/>
                    </a:ext>
                  </a:extLst>
                </a:gridCol>
                <a:gridCol w="2048115">
                  <a:extLst>
                    <a:ext uri="{9D8B030D-6E8A-4147-A177-3AD203B41FA5}">
                      <a16:colId xmlns:a16="http://schemas.microsoft.com/office/drawing/2014/main" val="234666430"/>
                    </a:ext>
                  </a:extLst>
                </a:gridCol>
                <a:gridCol w="2048115">
                  <a:extLst>
                    <a:ext uri="{9D8B030D-6E8A-4147-A177-3AD203B41FA5}">
                      <a16:colId xmlns:a16="http://schemas.microsoft.com/office/drawing/2014/main" val="135090726"/>
                    </a:ext>
                  </a:extLst>
                </a:gridCol>
              </a:tblGrid>
              <a:tr h="516057">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3284539946"/>
                  </a:ext>
                </a:extLst>
              </a:tr>
              <a:tr h="516057">
                <a:tc>
                  <a:txBody>
                    <a:bodyPr/>
                    <a:lstStyle/>
                    <a:p>
                      <a:r>
                        <a:rPr lang="en-IN" dirty="0"/>
                        <a:t>SSN</a:t>
                      </a:r>
                    </a:p>
                  </a:txBody>
                  <a:tcPr/>
                </a:tc>
                <a:tc>
                  <a:txBody>
                    <a:bodyPr/>
                    <a:lstStyle/>
                    <a:p>
                      <a:r>
                        <a:rPr lang="en-IN" dirty="0"/>
                        <a:t>Not Null</a:t>
                      </a:r>
                    </a:p>
                  </a:txBody>
                  <a:tcPr/>
                </a:tc>
                <a:tc>
                  <a:txBody>
                    <a:bodyPr/>
                    <a:lstStyle/>
                    <a:p>
                      <a:r>
                        <a:rPr lang="en-IN" dirty="0"/>
                        <a:t>Varchar</a:t>
                      </a:r>
                    </a:p>
                  </a:txBody>
                  <a:tcPr/>
                </a:tc>
                <a:extLst>
                  <a:ext uri="{0D108BD9-81ED-4DB2-BD59-A6C34878D82A}">
                    <a16:rowId xmlns:a16="http://schemas.microsoft.com/office/drawing/2014/main" val="4036223595"/>
                  </a:ext>
                </a:extLst>
              </a:tr>
              <a:tr h="516057">
                <a:tc>
                  <a:txBody>
                    <a:bodyPr/>
                    <a:lstStyle/>
                    <a:p>
                      <a:r>
                        <a:rPr lang="en-IN" dirty="0"/>
                        <a:t>Name</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2483197509"/>
                  </a:ext>
                </a:extLst>
              </a:tr>
              <a:tr h="516057">
                <a:tc>
                  <a:txBody>
                    <a:bodyPr/>
                    <a:lstStyle/>
                    <a:p>
                      <a:r>
                        <a:rPr lang="en-IN" dirty="0"/>
                        <a:t>Gender</a:t>
                      </a:r>
                    </a:p>
                  </a:txBody>
                  <a:tcPr/>
                </a:tc>
                <a:tc>
                  <a:txBody>
                    <a:bodyPr/>
                    <a:lstStyle/>
                    <a:p>
                      <a:endParaRPr lang="en-IN" dirty="0"/>
                    </a:p>
                  </a:txBody>
                  <a:tcPr/>
                </a:tc>
                <a:tc>
                  <a:txBody>
                    <a:bodyPr/>
                    <a:lstStyle/>
                    <a:p>
                      <a:r>
                        <a:rPr lang="en-IN" dirty="0"/>
                        <a:t>Char</a:t>
                      </a:r>
                    </a:p>
                  </a:txBody>
                  <a:tcPr/>
                </a:tc>
                <a:extLst>
                  <a:ext uri="{0D108BD9-81ED-4DB2-BD59-A6C34878D82A}">
                    <a16:rowId xmlns:a16="http://schemas.microsoft.com/office/drawing/2014/main" val="3990657255"/>
                  </a:ext>
                </a:extLst>
              </a:tr>
              <a:tr h="516057">
                <a:tc>
                  <a:txBody>
                    <a:bodyPr/>
                    <a:lstStyle/>
                    <a:p>
                      <a:r>
                        <a:rPr lang="en-IN" dirty="0"/>
                        <a:t>Job</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1459277795"/>
                  </a:ext>
                </a:extLst>
              </a:tr>
              <a:tr h="516057">
                <a:tc>
                  <a:txBody>
                    <a:bodyPr/>
                    <a:lstStyle/>
                    <a:p>
                      <a:r>
                        <a:rPr lang="en-IN" dirty="0"/>
                        <a:t>Airplane ID</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3438042331"/>
                  </a:ext>
                </a:extLst>
              </a:tr>
            </a:tbl>
          </a:graphicData>
        </a:graphic>
      </p:graphicFrame>
    </p:spTree>
    <p:extLst>
      <p:ext uri="{BB962C8B-B14F-4D97-AF65-F5344CB8AC3E}">
        <p14:creationId xmlns:p14="http://schemas.microsoft.com/office/powerpoint/2010/main" val="40804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2348880"/>
            <a:ext cx="7992888"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A database management system (DBMS) is system software for creating and managing databases.</a:t>
            </a:r>
          </a:p>
          <a:p>
            <a:pPr marL="342900" indent="-342900" algn="just">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The most prevalent type of </a:t>
            </a:r>
            <a:r>
              <a:rPr lang="en-US" sz="2000" i="0" dirty="0">
                <a:solidFill>
                  <a:schemeClr val="bg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 management</a:t>
            </a:r>
            <a:r>
              <a:rPr lang="en-US" sz="2000" i="0" dirty="0">
                <a:solidFill>
                  <a:schemeClr val="bg1"/>
                </a:solidFill>
                <a:effectLst/>
                <a:latin typeface="Times New Roman" panose="02020603050405020304" pitchFamily="18" charset="0"/>
                <a:cs typeface="Times New Roman" panose="02020603050405020304" pitchFamily="18" charset="0"/>
              </a:rPr>
              <a:t> platform, the DBMS essentially serves as an interface between databases and users or application programs, ensuring that data is consistently organized and remains easily accessible.</a:t>
            </a:r>
          </a:p>
          <a:p>
            <a:pPr marL="342900" indent="-342900" algn="just">
              <a:buFont typeface="Arial" panose="020B0604020202020204" pitchFamily="34" charset="0"/>
              <a:buChar char="•"/>
            </a:pPr>
            <a:r>
              <a:rPr lang="en-US" sz="2000" b="0" i="0" dirty="0">
                <a:solidFill>
                  <a:schemeClr val="bg1"/>
                </a:solidFill>
                <a:effectLst/>
                <a:latin typeface="Times New Roman" panose="02020603050405020304" pitchFamily="18" charset="0"/>
                <a:cs typeface="Times New Roman" panose="02020603050405020304" pitchFamily="18" charset="0"/>
              </a:rPr>
              <a:t>Airline management system let’s users to book tickets, check schedules, or access nearest Airports etc. at any point of time. </a:t>
            </a:r>
          </a:p>
        </p:txBody>
      </p:sp>
      <p:sp>
        <p:nvSpPr>
          <p:cNvPr id="3" name="TextBox 2">
            <a:extLst>
              <a:ext uri="{FF2B5EF4-FFF2-40B4-BE49-F238E27FC236}">
                <a16:creationId xmlns:a16="http://schemas.microsoft.com/office/drawing/2014/main" id="{9D11177E-594F-B76E-2BB7-B5F53E5A2D6A}"/>
              </a:ext>
            </a:extLst>
          </p:cNvPr>
          <p:cNvSpPr txBox="1"/>
          <p:nvPr/>
        </p:nvSpPr>
        <p:spPr>
          <a:xfrm>
            <a:off x="575556" y="1052736"/>
            <a:ext cx="8100900" cy="707886"/>
          </a:xfrm>
          <a:prstGeom prst="rect">
            <a:avLst/>
          </a:prstGeom>
          <a:noFill/>
        </p:spPr>
        <p:txBody>
          <a:bodyPr wrap="square" rtlCol="0">
            <a:spAutoFit/>
          </a:bodyPr>
          <a:lstStyle/>
          <a:p>
            <a:pPr algn="ctr"/>
            <a:r>
              <a:rPr lang="en-US" sz="4000" b="1" u="sng"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10115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CUSTOMER</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ED686515-A424-0982-C62A-E3784B865F52}"/>
              </a:ext>
            </a:extLst>
          </p:cNvPr>
          <p:cNvGraphicFramePr>
            <a:graphicFrameLocks noGrp="1"/>
          </p:cNvGraphicFramePr>
          <p:nvPr>
            <p:extLst>
              <p:ext uri="{D42A27DB-BD31-4B8C-83A1-F6EECF244321}">
                <p14:modId xmlns:p14="http://schemas.microsoft.com/office/powerpoint/2010/main" val="1911586830"/>
              </p:ext>
            </p:extLst>
          </p:nvPr>
        </p:nvGraphicFramePr>
        <p:xfrm>
          <a:off x="1524000" y="3212976"/>
          <a:ext cx="6072336" cy="2520280"/>
        </p:xfrm>
        <a:graphic>
          <a:graphicData uri="http://schemas.openxmlformats.org/drawingml/2006/table">
            <a:tbl>
              <a:tblPr firstRow="1" bandRow="1">
                <a:tableStyleId>{5C22544A-7EE6-4342-B048-85BDC9FD1C3A}</a:tableStyleId>
              </a:tblPr>
              <a:tblGrid>
                <a:gridCol w="2024112">
                  <a:extLst>
                    <a:ext uri="{9D8B030D-6E8A-4147-A177-3AD203B41FA5}">
                      <a16:colId xmlns:a16="http://schemas.microsoft.com/office/drawing/2014/main" val="3555515772"/>
                    </a:ext>
                  </a:extLst>
                </a:gridCol>
                <a:gridCol w="2024112">
                  <a:extLst>
                    <a:ext uri="{9D8B030D-6E8A-4147-A177-3AD203B41FA5}">
                      <a16:colId xmlns:a16="http://schemas.microsoft.com/office/drawing/2014/main" val="3875952693"/>
                    </a:ext>
                  </a:extLst>
                </a:gridCol>
                <a:gridCol w="2024112">
                  <a:extLst>
                    <a:ext uri="{9D8B030D-6E8A-4147-A177-3AD203B41FA5}">
                      <a16:colId xmlns:a16="http://schemas.microsoft.com/office/drawing/2014/main" val="2733799332"/>
                    </a:ext>
                  </a:extLst>
                </a:gridCol>
              </a:tblGrid>
              <a:tr h="504056">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1721603339"/>
                  </a:ext>
                </a:extLst>
              </a:tr>
              <a:tr h="504056">
                <a:tc>
                  <a:txBody>
                    <a:bodyPr/>
                    <a:lstStyle/>
                    <a:p>
                      <a:r>
                        <a:rPr lang="en-IN" dirty="0"/>
                        <a:t>FName</a:t>
                      </a:r>
                    </a:p>
                  </a:txBody>
                  <a:tcPr/>
                </a:tc>
                <a:tc>
                  <a:txBody>
                    <a:bodyPr/>
                    <a:lstStyle/>
                    <a:p>
                      <a:r>
                        <a:rPr lang="en-IN" dirty="0"/>
                        <a:t>Not Null</a:t>
                      </a:r>
                    </a:p>
                  </a:txBody>
                  <a:tcPr/>
                </a:tc>
                <a:tc>
                  <a:txBody>
                    <a:bodyPr/>
                    <a:lstStyle/>
                    <a:p>
                      <a:r>
                        <a:rPr lang="en-IN" dirty="0"/>
                        <a:t>Varchar</a:t>
                      </a:r>
                    </a:p>
                  </a:txBody>
                  <a:tcPr/>
                </a:tc>
                <a:extLst>
                  <a:ext uri="{0D108BD9-81ED-4DB2-BD59-A6C34878D82A}">
                    <a16:rowId xmlns:a16="http://schemas.microsoft.com/office/drawing/2014/main" val="166287843"/>
                  </a:ext>
                </a:extLst>
              </a:tr>
              <a:tr h="504056">
                <a:tc>
                  <a:txBody>
                    <a:bodyPr/>
                    <a:lstStyle/>
                    <a:p>
                      <a:r>
                        <a:rPr lang="en-IN" dirty="0" err="1"/>
                        <a:t>InName</a:t>
                      </a:r>
                      <a:endParaRPr lang="en-IN" dirty="0"/>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877752856"/>
                  </a:ext>
                </a:extLst>
              </a:tr>
              <a:tr h="504056">
                <a:tc>
                  <a:txBody>
                    <a:bodyPr/>
                    <a:lstStyle/>
                    <a:p>
                      <a:r>
                        <a:rPr lang="en-IN" dirty="0"/>
                        <a:t>Phone no.</a:t>
                      </a:r>
                    </a:p>
                  </a:txBody>
                  <a:tcPr/>
                </a:tc>
                <a:tc>
                  <a:txBody>
                    <a:bodyPr/>
                    <a:lstStyle/>
                    <a:p>
                      <a:endParaRPr lang="en-IN" dirty="0"/>
                    </a:p>
                  </a:txBody>
                  <a:tcPr/>
                </a:tc>
                <a:tc>
                  <a:txBody>
                    <a:bodyPr/>
                    <a:lstStyle/>
                    <a:p>
                      <a:r>
                        <a:rPr lang="en-IN" dirty="0"/>
                        <a:t>Number</a:t>
                      </a:r>
                    </a:p>
                  </a:txBody>
                  <a:tcPr/>
                </a:tc>
                <a:extLst>
                  <a:ext uri="{0D108BD9-81ED-4DB2-BD59-A6C34878D82A}">
                    <a16:rowId xmlns:a16="http://schemas.microsoft.com/office/drawing/2014/main" val="2908903012"/>
                  </a:ext>
                </a:extLst>
              </a:tr>
              <a:tr h="504056">
                <a:tc>
                  <a:txBody>
                    <a:bodyPr/>
                    <a:lstStyle/>
                    <a:p>
                      <a:r>
                        <a:rPr lang="en-IN" dirty="0"/>
                        <a:t>Customer ID</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3663410453"/>
                  </a:ext>
                </a:extLst>
              </a:tr>
            </a:tbl>
          </a:graphicData>
        </a:graphic>
      </p:graphicFrame>
    </p:spTree>
    <p:extLst>
      <p:ext uri="{BB962C8B-B14F-4D97-AF65-F5344CB8AC3E}">
        <p14:creationId xmlns:p14="http://schemas.microsoft.com/office/powerpoint/2010/main" val="155566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FLIGHT</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8A0A0639-C532-E38E-40D0-9B478AE55922}"/>
              </a:ext>
            </a:extLst>
          </p:cNvPr>
          <p:cNvGraphicFramePr>
            <a:graphicFrameLocks noGrp="1"/>
          </p:cNvGraphicFramePr>
          <p:nvPr>
            <p:extLst>
              <p:ext uri="{D42A27DB-BD31-4B8C-83A1-F6EECF244321}">
                <p14:modId xmlns:p14="http://schemas.microsoft.com/office/powerpoint/2010/main" val="923285517"/>
              </p:ext>
            </p:extLst>
          </p:nvPr>
        </p:nvGraphicFramePr>
        <p:xfrm>
          <a:off x="1524000" y="3383376"/>
          <a:ext cx="6072336" cy="1845822"/>
        </p:xfrm>
        <a:graphic>
          <a:graphicData uri="http://schemas.openxmlformats.org/drawingml/2006/table">
            <a:tbl>
              <a:tblPr firstRow="1" bandRow="1">
                <a:tableStyleId>{5C22544A-7EE6-4342-B048-85BDC9FD1C3A}</a:tableStyleId>
              </a:tblPr>
              <a:tblGrid>
                <a:gridCol w="2024112">
                  <a:extLst>
                    <a:ext uri="{9D8B030D-6E8A-4147-A177-3AD203B41FA5}">
                      <a16:colId xmlns:a16="http://schemas.microsoft.com/office/drawing/2014/main" val="2831111332"/>
                    </a:ext>
                  </a:extLst>
                </a:gridCol>
                <a:gridCol w="2024112">
                  <a:extLst>
                    <a:ext uri="{9D8B030D-6E8A-4147-A177-3AD203B41FA5}">
                      <a16:colId xmlns:a16="http://schemas.microsoft.com/office/drawing/2014/main" val="1079777134"/>
                    </a:ext>
                  </a:extLst>
                </a:gridCol>
                <a:gridCol w="2024112">
                  <a:extLst>
                    <a:ext uri="{9D8B030D-6E8A-4147-A177-3AD203B41FA5}">
                      <a16:colId xmlns:a16="http://schemas.microsoft.com/office/drawing/2014/main" val="3130946160"/>
                    </a:ext>
                  </a:extLst>
                </a:gridCol>
              </a:tblGrid>
              <a:tr h="615274">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2362018784"/>
                  </a:ext>
                </a:extLst>
              </a:tr>
              <a:tr h="615274">
                <a:tc>
                  <a:txBody>
                    <a:bodyPr/>
                    <a:lstStyle/>
                    <a:p>
                      <a:r>
                        <a:rPr lang="en-IN" dirty="0"/>
                        <a:t>Flight Number</a:t>
                      </a:r>
                    </a:p>
                  </a:txBody>
                  <a:tcPr/>
                </a:tc>
                <a:tc>
                  <a:txBody>
                    <a:bodyPr/>
                    <a:lstStyle/>
                    <a:p>
                      <a:r>
                        <a:rPr lang="en-IN" dirty="0"/>
                        <a:t>Not Null</a:t>
                      </a:r>
                    </a:p>
                  </a:txBody>
                  <a:tcPr/>
                </a:tc>
                <a:tc>
                  <a:txBody>
                    <a:bodyPr/>
                    <a:lstStyle/>
                    <a:p>
                      <a:r>
                        <a:rPr lang="en-IN" dirty="0"/>
                        <a:t>Number</a:t>
                      </a:r>
                    </a:p>
                  </a:txBody>
                  <a:tcPr/>
                </a:tc>
                <a:extLst>
                  <a:ext uri="{0D108BD9-81ED-4DB2-BD59-A6C34878D82A}">
                    <a16:rowId xmlns:a16="http://schemas.microsoft.com/office/drawing/2014/main" val="4177384467"/>
                  </a:ext>
                </a:extLst>
              </a:tr>
              <a:tr h="615274">
                <a:tc>
                  <a:txBody>
                    <a:bodyPr/>
                    <a:lstStyle/>
                    <a:p>
                      <a:r>
                        <a:rPr lang="en-IN" dirty="0"/>
                        <a:t>Airplane ID</a:t>
                      </a:r>
                    </a:p>
                  </a:txBody>
                  <a:tcPr/>
                </a:tc>
                <a:tc>
                  <a:txBody>
                    <a:bodyPr/>
                    <a:lstStyle/>
                    <a:p>
                      <a:endParaRPr lang="en-IN" dirty="0"/>
                    </a:p>
                  </a:txBody>
                  <a:tcPr/>
                </a:tc>
                <a:tc>
                  <a:txBody>
                    <a:bodyPr/>
                    <a:lstStyle/>
                    <a:p>
                      <a:r>
                        <a:rPr lang="en-IN" dirty="0"/>
                        <a:t>Varchar</a:t>
                      </a:r>
                    </a:p>
                  </a:txBody>
                  <a:tcPr/>
                </a:tc>
                <a:extLst>
                  <a:ext uri="{0D108BD9-81ED-4DB2-BD59-A6C34878D82A}">
                    <a16:rowId xmlns:a16="http://schemas.microsoft.com/office/drawing/2014/main" val="3444582064"/>
                  </a:ext>
                </a:extLst>
              </a:tr>
            </a:tbl>
          </a:graphicData>
        </a:graphic>
      </p:graphicFrame>
    </p:spTree>
    <p:extLst>
      <p:ext uri="{BB962C8B-B14F-4D97-AF65-F5344CB8AC3E}">
        <p14:creationId xmlns:p14="http://schemas.microsoft.com/office/powerpoint/2010/main" val="129716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124744"/>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FLIGHT LEG</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3B8C538C-6066-1F42-983D-6E1017E5CC54}"/>
              </a:ext>
            </a:extLst>
          </p:cNvPr>
          <p:cNvGraphicFramePr>
            <a:graphicFrameLocks noGrp="1"/>
          </p:cNvGraphicFramePr>
          <p:nvPr>
            <p:extLst>
              <p:ext uri="{D42A27DB-BD31-4B8C-83A1-F6EECF244321}">
                <p14:modId xmlns:p14="http://schemas.microsoft.com/office/powerpoint/2010/main" val="473543778"/>
              </p:ext>
            </p:extLst>
          </p:nvPr>
        </p:nvGraphicFramePr>
        <p:xfrm>
          <a:off x="1499827" y="2466202"/>
          <a:ext cx="6144345" cy="3753705"/>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1176216998"/>
                    </a:ext>
                  </a:extLst>
                </a:gridCol>
                <a:gridCol w="2048115">
                  <a:extLst>
                    <a:ext uri="{9D8B030D-6E8A-4147-A177-3AD203B41FA5}">
                      <a16:colId xmlns:a16="http://schemas.microsoft.com/office/drawing/2014/main" val="374654679"/>
                    </a:ext>
                  </a:extLst>
                </a:gridCol>
                <a:gridCol w="2048115">
                  <a:extLst>
                    <a:ext uri="{9D8B030D-6E8A-4147-A177-3AD203B41FA5}">
                      <a16:colId xmlns:a16="http://schemas.microsoft.com/office/drawing/2014/main" val="331549977"/>
                    </a:ext>
                  </a:extLst>
                </a:gridCol>
              </a:tblGrid>
              <a:tr h="494709">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660580591"/>
                  </a:ext>
                </a:extLst>
              </a:tr>
              <a:tr h="494709">
                <a:tc>
                  <a:txBody>
                    <a:bodyPr/>
                    <a:lstStyle/>
                    <a:p>
                      <a:r>
                        <a:rPr lang="en-IN" dirty="0"/>
                        <a:t>Flight Number</a:t>
                      </a:r>
                    </a:p>
                  </a:txBody>
                  <a:tcPr/>
                </a:tc>
                <a:tc>
                  <a:txBody>
                    <a:bodyPr/>
                    <a:lstStyle/>
                    <a:p>
                      <a:r>
                        <a:rPr lang="en-IN" dirty="0"/>
                        <a:t>Not Null</a:t>
                      </a:r>
                    </a:p>
                  </a:txBody>
                  <a:tcPr/>
                </a:tc>
                <a:tc>
                  <a:txBody>
                    <a:bodyPr/>
                    <a:lstStyle/>
                    <a:p>
                      <a:r>
                        <a:rPr lang="en-IN" dirty="0"/>
                        <a:t>Number</a:t>
                      </a:r>
                    </a:p>
                  </a:txBody>
                  <a:tcPr/>
                </a:tc>
                <a:extLst>
                  <a:ext uri="{0D108BD9-81ED-4DB2-BD59-A6C34878D82A}">
                    <a16:rowId xmlns:a16="http://schemas.microsoft.com/office/drawing/2014/main" val="3584340634"/>
                  </a:ext>
                </a:extLst>
              </a:tr>
              <a:tr h="494709">
                <a:tc>
                  <a:txBody>
                    <a:bodyPr/>
                    <a:lstStyle/>
                    <a:p>
                      <a:r>
                        <a:rPr lang="en-IN" dirty="0"/>
                        <a:t>Leg Number</a:t>
                      </a:r>
                    </a:p>
                  </a:txBody>
                  <a:tcPr/>
                </a:tc>
                <a:tc>
                  <a:txBody>
                    <a:bodyPr/>
                    <a:lstStyle/>
                    <a:p>
                      <a:endParaRPr lang="en-IN"/>
                    </a:p>
                  </a:txBody>
                  <a:tcPr/>
                </a:tc>
                <a:tc>
                  <a:txBody>
                    <a:bodyPr/>
                    <a:lstStyle/>
                    <a:p>
                      <a:r>
                        <a:rPr lang="en-IN" dirty="0"/>
                        <a:t>Number</a:t>
                      </a:r>
                    </a:p>
                  </a:txBody>
                  <a:tcPr/>
                </a:tc>
                <a:extLst>
                  <a:ext uri="{0D108BD9-81ED-4DB2-BD59-A6C34878D82A}">
                    <a16:rowId xmlns:a16="http://schemas.microsoft.com/office/drawing/2014/main" val="2043356733"/>
                  </a:ext>
                </a:extLst>
              </a:tr>
              <a:tr h="494709">
                <a:tc>
                  <a:txBody>
                    <a:bodyPr/>
                    <a:lstStyle/>
                    <a:p>
                      <a:r>
                        <a:rPr lang="en-IN" dirty="0"/>
                        <a:t>Department Airport Code</a:t>
                      </a:r>
                    </a:p>
                  </a:txBody>
                  <a:tcPr/>
                </a:tc>
                <a:tc>
                  <a:txBody>
                    <a:bodyPr/>
                    <a:lstStyle/>
                    <a:p>
                      <a:endParaRPr lang="en-IN"/>
                    </a:p>
                  </a:txBody>
                  <a:tcPr/>
                </a:tc>
                <a:tc>
                  <a:txBody>
                    <a:bodyPr/>
                    <a:lstStyle/>
                    <a:p>
                      <a:r>
                        <a:rPr lang="en-IN" dirty="0"/>
                        <a:t>Varchar</a:t>
                      </a:r>
                    </a:p>
                  </a:txBody>
                  <a:tcPr/>
                </a:tc>
                <a:extLst>
                  <a:ext uri="{0D108BD9-81ED-4DB2-BD59-A6C34878D82A}">
                    <a16:rowId xmlns:a16="http://schemas.microsoft.com/office/drawing/2014/main" val="2157652125"/>
                  </a:ext>
                </a:extLst>
              </a:tr>
              <a:tr h="494709">
                <a:tc>
                  <a:txBody>
                    <a:bodyPr/>
                    <a:lstStyle/>
                    <a:p>
                      <a:r>
                        <a:rPr lang="en-IN" dirty="0"/>
                        <a:t>Departure Time</a:t>
                      </a:r>
                    </a:p>
                  </a:txBody>
                  <a:tcPr/>
                </a:tc>
                <a:tc>
                  <a:txBody>
                    <a:bodyPr/>
                    <a:lstStyle/>
                    <a:p>
                      <a:endParaRPr lang="en-IN"/>
                    </a:p>
                  </a:txBody>
                  <a:tcPr/>
                </a:tc>
                <a:tc>
                  <a:txBody>
                    <a:bodyPr/>
                    <a:lstStyle/>
                    <a:p>
                      <a:r>
                        <a:rPr lang="en-IN" dirty="0"/>
                        <a:t>Time</a:t>
                      </a:r>
                    </a:p>
                  </a:txBody>
                  <a:tcPr/>
                </a:tc>
                <a:extLst>
                  <a:ext uri="{0D108BD9-81ED-4DB2-BD59-A6C34878D82A}">
                    <a16:rowId xmlns:a16="http://schemas.microsoft.com/office/drawing/2014/main" val="4292736741"/>
                  </a:ext>
                </a:extLst>
              </a:tr>
              <a:tr h="494709">
                <a:tc>
                  <a:txBody>
                    <a:bodyPr/>
                    <a:lstStyle/>
                    <a:p>
                      <a:r>
                        <a:rPr lang="en-IN" dirty="0"/>
                        <a:t>Arrival Airport Code</a:t>
                      </a:r>
                    </a:p>
                  </a:txBody>
                  <a:tcPr/>
                </a:tc>
                <a:tc>
                  <a:txBody>
                    <a:bodyPr/>
                    <a:lstStyle/>
                    <a:p>
                      <a:endParaRPr lang="en-IN"/>
                    </a:p>
                  </a:txBody>
                  <a:tcPr/>
                </a:tc>
                <a:tc>
                  <a:txBody>
                    <a:bodyPr/>
                    <a:lstStyle/>
                    <a:p>
                      <a:r>
                        <a:rPr lang="en-IN" dirty="0"/>
                        <a:t>Varchar</a:t>
                      </a:r>
                    </a:p>
                  </a:txBody>
                  <a:tcPr/>
                </a:tc>
                <a:extLst>
                  <a:ext uri="{0D108BD9-81ED-4DB2-BD59-A6C34878D82A}">
                    <a16:rowId xmlns:a16="http://schemas.microsoft.com/office/drawing/2014/main" val="1429369419"/>
                  </a:ext>
                </a:extLst>
              </a:tr>
              <a:tr h="494709">
                <a:tc>
                  <a:txBody>
                    <a:bodyPr/>
                    <a:lstStyle/>
                    <a:p>
                      <a:r>
                        <a:rPr lang="en-IN" dirty="0"/>
                        <a:t>Arrival Time</a:t>
                      </a:r>
                    </a:p>
                  </a:txBody>
                  <a:tcPr/>
                </a:tc>
                <a:tc>
                  <a:txBody>
                    <a:bodyPr/>
                    <a:lstStyle/>
                    <a:p>
                      <a:endParaRPr lang="en-IN"/>
                    </a:p>
                  </a:txBody>
                  <a:tcPr/>
                </a:tc>
                <a:tc>
                  <a:txBody>
                    <a:bodyPr/>
                    <a:lstStyle/>
                    <a:p>
                      <a:r>
                        <a:rPr lang="en-IN" dirty="0"/>
                        <a:t>Time</a:t>
                      </a:r>
                    </a:p>
                  </a:txBody>
                  <a:tcPr/>
                </a:tc>
                <a:extLst>
                  <a:ext uri="{0D108BD9-81ED-4DB2-BD59-A6C34878D82A}">
                    <a16:rowId xmlns:a16="http://schemas.microsoft.com/office/drawing/2014/main" val="2574194029"/>
                  </a:ext>
                </a:extLst>
              </a:tr>
            </a:tbl>
          </a:graphicData>
        </a:graphic>
      </p:graphicFrame>
    </p:spTree>
    <p:extLst>
      <p:ext uri="{BB962C8B-B14F-4D97-AF65-F5344CB8AC3E}">
        <p14:creationId xmlns:p14="http://schemas.microsoft.com/office/powerpoint/2010/main" val="295307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216937"/>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TICKET</a:t>
            </a:r>
            <a:endParaRPr lang="en-IN" sz="6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B8E8111B-2BBA-2274-419B-413CFC69EE6C}"/>
              </a:ext>
            </a:extLst>
          </p:cNvPr>
          <p:cNvGraphicFramePr>
            <a:graphicFrameLocks noGrp="1"/>
          </p:cNvGraphicFramePr>
          <p:nvPr>
            <p:extLst>
              <p:ext uri="{D42A27DB-BD31-4B8C-83A1-F6EECF244321}">
                <p14:modId xmlns:p14="http://schemas.microsoft.com/office/powerpoint/2010/main" val="237240945"/>
              </p:ext>
            </p:extLst>
          </p:nvPr>
        </p:nvGraphicFramePr>
        <p:xfrm>
          <a:off x="1524000" y="2348880"/>
          <a:ext cx="6144345" cy="3672410"/>
        </p:xfrm>
        <a:graphic>
          <a:graphicData uri="http://schemas.openxmlformats.org/drawingml/2006/table">
            <a:tbl>
              <a:tblPr firstRow="1" bandRow="1">
                <a:tableStyleId>{5C22544A-7EE6-4342-B048-85BDC9FD1C3A}</a:tableStyleId>
              </a:tblPr>
              <a:tblGrid>
                <a:gridCol w="2048115">
                  <a:extLst>
                    <a:ext uri="{9D8B030D-6E8A-4147-A177-3AD203B41FA5}">
                      <a16:colId xmlns:a16="http://schemas.microsoft.com/office/drawing/2014/main" val="561816660"/>
                    </a:ext>
                  </a:extLst>
                </a:gridCol>
                <a:gridCol w="2048115">
                  <a:extLst>
                    <a:ext uri="{9D8B030D-6E8A-4147-A177-3AD203B41FA5}">
                      <a16:colId xmlns:a16="http://schemas.microsoft.com/office/drawing/2014/main" val="4005556252"/>
                    </a:ext>
                  </a:extLst>
                </a:gridCol>
                <a:gridCol w="2048115">
                  <a:extLst>
                    <a:ext uri="{9D8B030D-6E8A-4147-A177-3AD203B41FA5}">
                      <a16:colId xmlns:a16="http://schemas.microsoft.com/office/drawing/2014/main" val="3327781172"/>
                    </a:ext>
                  </a:extLst>
                </a:gridCol>
              </a:tblGrid>
              <a:tr h="524630">
                <a:tc>
                  <a:txBody>
                    <a:bodyPr/>
                    <a:lstStyle/>
                    <a:p>
                      <a:r>
                        <a:rPr lang="en-IN" dirty="0"/>
                        <a:t>Name</a:t>
                      </a:r>
                    </a:p>
                  </a:txBody>
                  <a:tcPr/>
                </a:tc>
                <a:tc>
                  <a:txBody>
                    <a:bodyPr/>
                    <a:lstStyle/>
                    <a:p>
                      <a:r>
                        <a:rPr lang="en-IN" dirty="0"/>
                        <a:t>Null?</a:t>
                      </a:r>
                    </a:p>
                  </a:txBody>
                  <a:tcPr/>
                </a:tc>
                <a:tc>
                  <a:txBody>
                    <a:bodyPr/>
                    <a:lstStyle/>
                    <a:p>
                      <a:r>
                        <a:rPr lang="en-IN" dirty="0"/>
                        <a:t>Type</a:t>
                      </a:r>
                    </a:p>
                  </a:txBody>
                  <a:tcPr/>
                </a:tc>
                <a:extLst>
                  <a:ext uri="{0D108BD9-81ED-4DB2-BD59-A6C34878D82A}">
                    <a16:rowId xmlns:a16="http://schemas.microsoft.com/office/drawing/2014/main" val="3094134785"/>
                  </a:ext>
                </a:extLst>
              </a:tr>
              <a:tr h="524630">
                <a:tc>
                  <a:txBody>
                    <a:bodyPr/>
                    <a:lstStyle/>
                    <a:p>
                      <a:r>
                        <a:rPr lang="en-IN" dirty="0"/>
                        <a:t>Ticket ID</a:t>
                      </a:r>
                    </a:p>
                  </a:txBody>
                  <a:tcPr/>
                </a:tc>
                <a:tc>
                  <a:txBody>
                    <a:bodyPr/>
                    <a:lstStyle/>
                    <a:p>
                      <a:r>
                        <a:rPr lang="en-IN" dirty="0"/>
                        <a:t>Not Null</a:t>
                      </a:r>
                    </a:p>
                  </a:txBody>
                  <a:tcPr/>
                </a:tc>
                <a:tc>
                  <a:txBody>
                    <a:bodyPr/>
                    <a:lstStyle/>
                    <a:p>
                      <a:r>
                        <a:rPr lang="en-IN" dirty="0"/>
                        <a:t>Varchar</a:t>
                      </a:r>
                    </a:p>
                  </a:txBody>
                  <a:tcPr/>
                </a:tc>
                <a:extLst>
                  <a:ext uri="{0D108BD9-81ED-4DB2-BD59-A6C34878D82A}">
                    <a16:rowId xmlns:a16="http://schemas.microsoft.com/office/drawing/2014/main" val="1995418986"/>
                  </a:ext>
                </a:extLst>
              </a:tr>
              <a:tr h="524630">
                <a:tc>
                  <a:txBody>
                    <a:bodyPr/>
                    <a:lstStyle/>
                    <a:p>
                      <a:r>
                        <a:rPr lang="en-IN" dirty="0"/>
                        <a:t>Customer ID</a:t>
                      </a:r>
                    </a:p>
                  </a:txBody>
                  <a:tcPr/>
                </a:tc>
                <a:tc>
                  <a:txBody>
                    <a:bodyPr/>
                    <a:lstStyle/>
                    <a:p>
                      <a:endParaRPr lang="en-IN"/>
                    </a:p>
                  </a:txBody>
                  <a:tcPr/>
                </a:tc>
                <a:tc>
                  <a:txBody>
                    <a:bodyPr/>
                    <a:lstStyle/>
                    <a:p>
                      <a:r>
                        <a:rPr lang="en-IN" dirty="0"/>
                        <a:t>Varchar</a:t>
                      </a:r>
                    </a:p>
                  </a:txBody>
                  <a:tcPr/>
                </a:tc>
                <a:extLst>
                  <a:ext uri="{0D108BD9-81ED-4DB2-BD59-A6C34878D82A}">
                    <a16:rowId xmlns:a16="http://schemas.microsoft.com/office/drawing/2014/main" val="1263104528"/>
                  </a:ext>
                </a:extLst>
              </a:tr>
              <a:tr h="524630">
                <a:tc>
                  <a:txBody>
                    <a:bodyPr/>
                    <a:lstStyle/>
                    <a:p>
                      <a:r>
                        <a:rPr lang="en-IN" dirty="0"/>
                        <a:t>Class</a:t>
                      </a:r>
                    </a:p>
                  </a:txBody>
                  <a:tcPr/>
                </a:tc>
                <a:tc>
                  <a:txBody>
                    <a:bodyPr/>
                    <a:lstStyle/>
                    <a:p>
                      <a:endParaRPr lang="en-IN"/>
                    </a:p>
                  </a:txBody>
                  <a:tcPr/>
                </a:tc>
                <a:tc>
                  <a:txBody>
                    <a:bodyPr/>
                    <a:lstStyle/>
                    <a:p>
                      <a:r>
                        <a:rPr lang="en-IN" dirty="0"/>
                        <a:t>Varchar</a:t>
                      </a:r>
                    </a:p>
                  </a:txBody>
                  <a:tcPr/>
                </a:tc>
                <a:extLst>
                  <a:ext uri="{0D108BD9-81ED-4DB2-BD59-A6C34878D82A}">
                    <a16:rowId xmlns:a16="http://schemas.microsoft.com/office/drawing/2014/main" val="3307374095"/>
                  </a:ext>
                </a:extLst>
              </a:tr>
              <a:tr h="524630">
                <a:tc>
                  <a:txBody>
                    <a:bodyPr/>
                    <a:lstStyle/>
                    <a:p>
                      <a:r>
                        <a:rPr lang="en-IN" dirty="0"/>
                        <a:t>Amount</a:t>
                      </a:r>
                    </a:p>
                  </a:txBody>
                  <a:tcPr/>
                </a:tc>
                <a:tc>
                  <a:txBody>
                    <a:bodyPr/>
                    <a:lstStyle/>
                    <a:p>
                      <a:endParaRPr lang="en-IN"/>
                    </a:p>
                  </a:txBody>
                  <a:tcPr/>
                </a:tc>
                <a:tc>
                  <a:txBody>
                    <a:bodyPr/>
                    <a:lstStyle/>
                    <a:p>
                      <a:r>
                        <a:rPr lang="en-IN" dirty="0"/>
                        <a:t>Number</a:t>
                      </a:r>
                    </a:p>
                  </a:txBody>
                  <a:tcPr/>
                </a:tc>
                <a:extLst>
                  <a:ext uri="{0D108BD9-81ED-4DB2-BD59-A6C34878D82A}">
                    <a16:rowId xmlns:a16="http://schemas.microsoft.com/office/drawing/2014/main" val="1542303715"/>
                  </a:ext>
                </a:extLst>
              </a:tr>
              <a:tr h="524630">
                <a:tc>
                  <a:txBody>
                    <a:bodyPr/>
                    <a:lstStyle/>
                    <a:p>
                      <a:r>
                        <a:rPr lang="en-IN" dirty="0"/>
                        <a:t>Seat No.</a:t>
                      </a:r>
                    </a:p>
                  </a:txBody>
                  <a:tcPr/>
                </a:tc>
                <a:tc>
                  <a:txBody>
                    <a:bodyPr/>
                    <a:lstStyle/>
                    <a:p>
                      <a:endParaRPr lang="en-IN"/>
                    </a:p>
                  </a:txBody>
                  <a:tcPr/>
                </a:tc>
                <a:tc>
                  <a:txBody>
                    <a:bodyPr/>
                    <a:lstStyle/>
                    <a:p>
                      <a:r>
                        <a:rPr lang="en-IN" dirty="0"/>
                        <a:t>Number</a:t>
                      </a:r>
                    </a:p>
                  </a:txBody>
                  <a:tcPr/>
                </a:tc>
                <a:extLst>
                  <a:ext uri="{0D108BD9-81ED-4DB2-BD59-A6C34878D82A}">
                    <a16:rowId xmlns:a16="http://schemas.microsoft.com/office/drawing/2014/main" val="3711686699"/>
                  </a:ext>
                </a:extLst>
              </a:tr>
              <a:tr h="524630">
                <a:tc>
                  <a:txBody>
                    <a:bodyPr/>
                    <a:lstStyle/>
                    <a:p>
                      <a:r>
                        <a:rPr lang="en-IN" dirty="0"/>
                        <a:t>Date</a:t>
                      </a:r>
                    </a:p>
                  </a:txBody>
                  <a:tcPr/>
                </a:tc>
                <a:tc>
                  <a:txBody>
                    <a:bodyPr/>
                    <a:lstStyle/>
                    <a:p>
                      <a:endParaRPr lang="en-IN"/>
                    </a:p>
                  </a:txBody>
                  <a:tcPr/>
                </a:tc>
                <a:tc>
                  <a:txBody>
                    <a:bodyPr/>
                    <a:lstStyle/>
                    <a:p>
                      <a:r>
                        <a:rPr lang="en-IN" dirty="0"/>
                        <a:t>Date</a:t>
                      </a:r>
                    </a:p>
                  </a:txBody>
                  <a:tcPr/>
                </a:tc>
                <a:extLst>
                  <a:ext uri="{0D108BD9-81ED-4DB2-BD59-A6C34878D82A}">
                    <a16:rowId xmlns:a16="http://schemas.microsoft.com/office/drawing/2014/main" val="3053061502"/>
                  </a:ext>
                </a:extLst>
              </a:tr>
            </a:tbl>
          </a:graphicData>
        </a:graphic>
      </p:graphicFrame>
    </p:spTree>
    <p:extLst>
      <p:ext uri="{BB962C8B-B14F-4D97-AF65-F5344CB8AC3E}">
        <p14:creationId xmlns:p14="http://schemas.microsoft.com/office/powerpoint/2010/main" val="311933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2DDCB766-DF58-787B-81C2-389958267D69}"/>
              </a:ext>
            </a:extLst>
          </p:cNvPr>
          <p:cNvSpPr txBox="1"/>
          <p:nvPr/>
        </p:nvSpPr>
        <p:spPr>
          <a:xfrm>
            <a:off x="1187624" y="2348880"/>
            <a:ext cx="6670524" cy="923330"/>
          </a:xfrm>
          <a:prstGeom prst="rect">
            <a:avLst/>
          </a:prstGeom>
          <a:noFill/>
        </p:spPr>
        <p:txBody>
          <a:bodyPr wrap="square" rtlCol="0">
            <a:spAutoFit/>
          </a:bodyPr>
          <a:lstStyle/>
          <a:p>
            <a:pPr algn="ctr"/>
            <a:r>
              <a:rPr lang="en-IN" sz="5400" b="1" dirty="0">
                <a:solidFill>
                  <a:schemeClr val="bg1"/>
                </a:solidFill>
                <a:latin typeface="Times New Roman" panose="02020603050405020304" pitchFamily="18" charset="0"/>
                <a:cs typeface="Times New Roman" panose="02020603050405020304" pitchFamily="18" charset="0"/>
              </a:rPr>
              <a:t>SCREEN LAYOUTS</a:t>
            </a:r>
          </a:p>
        </p:txBody>
      </p:sp>
    </p:spTree>
    <p:extLst>
      <p:ext uri="{BB962C8B-B14F-4D97-AF65-F5344CB8AC3E}">
        <p14:creationId xmlns:p14="http://schemas.microsoft.com/office/powerpoint/2010/main" val="164142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3" name="Picture 2">
            <a:extLst>
              <a:ext uri="{FF2B5EF4-FFF2-40B4-BE49-F238E27FC236}">
                <a16:creationId xmlns:a16="http://schemas.microsoft.com/office/drawing/2014/main" id="{DDF6DE09-0C72-A7BF-F3FC-FFD8D98C7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0" y="832038"/>
            <a:ext cx="9200170" cy="6025962"/>
          </a:xfrm>
          <a:prstGeom prst="rect">
            <a:avLst/>
          </a:prstGeom>
        </p:spPr>
      </p:pic>
    </p:spTree>
    <p:extLst>
      <p:ext uri="{BB962C8B-B14F-4D97-AF65-F5344CB8AC3E}">
        <p14:creationId xmlns:p14="http://schemas.microsoft.com/office/powerpoint/2010/main" val="2316420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2" name="image11.jpeg">
            <a:extLst>
              <a:ext uri="{FF2B5EF4-FFF2-40B4-BE49-F238E27FC236}">
                <a16:creationId xmlns:a16="http://schemas.microsoft.com/office/drawing/2014/main" id="{AB64A664-C351-C237-59D9-78A4449DE757}"/>
              </a:ext>
            </a:extLst>
          </p:cNvPr>
          <p:cNvPicPr>
            <a:picLocks noChangeAspect="1"/>
          </p:cNvPicPr>
          <p:nvPr/>
        </p:nvPicPr>
        <p:blipFill>
          <a:blip r:embed="rId4" cstate="print"/>
          <a:stretch>
            <a:fillRect/>
          </a:stretch>
        </p:blipFill>
        <p:spPr>
          <a:xfrm>
            <a:off x="57813" y="796962"/>
            <a:ext cx="9086187" cy="6061038"/>
          </a:xfrm>
          <a:prstGeom prst="rect">
            <a:avLst/>
          </a:prstGeom>
        </p:spPr>
      </p:pic>
    </p:spTree>
    <p:extLst>
      <p:ext uri="{BB962C8B-B14F-4D97-AF65-F5344CB8AC3E}">
        <p14:creationId xmlns:p14="http://schemas.microsoft.com/office/powerpoint/2010/main" val="3798755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2" name="image12.jpeg">
            <a:extLst>
              <a:ext uri="{FF2B5EF4-FFF2-40B4-BE49-F238E27FC236}">
                <a16:creationId xmlns:a16="http://schemas.microsoft.com/office/drawing/2014/main" id="{066E4700-DB5D-DD69-8B03-1516F9C9A867}"/>
              </a:ext>
            </a:extLst>
          </p:cNvPr>
          <p:cNvPicPr>
            <a:picLocks noChangeAspect="1"/>
          </p:cNvPicPr>
          <p:nvPr/>
        </p:nvPicPr>
        <p:blipFill>
          <a:blip r:embed="rId4" cstate="print"/>
          <a:stretch>
            <a:fillRect/>
          </a:stretch>
        </p:blipFill>
        <p:spPr>
          <a:xfrm>
            <a:off x="-20691" y="841180"/>
            <a:ext cx="9144001" cy="5975857"/>
          </a:xfrm>
          <a:prstGeom prst="rect">
            <a:avLst/>
          </a:prstGeom>
        </p:spPr>
      </p:pic>
    </p:spTree>
    <p:extLst>
      <p:ext uri="{BB962C8B-B14F-4D97-AF65-F5344CB8AC3E}">
        <p14:creationId xmlns:p14="http://schemas.microsoft.com/office/powerpoint/2010/main" val="343522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2" name="image13.jpeg">
            <a:extLst>
              <a:ext uri="{FF2B5EF4-FFF2-40B4-BE49-F238E27FC236}">
                <a16:creationId xmlns:a16="http://schemas.microsoft.com/office/drawing/2014/main" id="{CE7184F5-43B8-CFB9-7C1A-DCD94F3F7EB9}"/>
              </a:ext>
            </a:extLst>
          </p:cNvPr>
          <p:cNvPicPr>
            <a:picLocks noChangeAspect="1"/>
          </p:cNvPicPr>
          <p:nvPr/>
        </p:nvPicPr>
        <p:blipFill>
          <a:blip r:embed="rId4" cstate="print"/>
          <a:stretch>
            <a:fillRect/>
          </a:stretch>
        </p:blipFill>
        <p:spPr>
          <a:xfrm>
            <a:off x="-27181" y="841181"/>
            <a:ext cx="9144000" cy="6016819"/>
          </a:xfrm>
          <a:prstGeom prst="rect">
            <a:avLst/>
          </a:prstGeom>
        </p:spPr>
      </p:pic>
    </p:spTree>
    <p:extLst>
      <p:ext uri="{BB962C8B-B14F-4D97-AF65-F5344CB8AC3E}">
        <p14:creationId xmlns:p14="http://schemas.microsoft.com/office/powerpoint/2010/main" val="301200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pic>
        <p:nvPicPr>
          <p:cNvPr id="3" name="image14.jpeg">
            <a:extLst>
              <a:ext uri="{FF2B5EF4-FFF2-40B4-BE49-F238E27FC236}">
                <a16:creationId xmlns:a16="http://schemas.microsoft.com/office/drawing/2014/main" id="{E7BF0F3D-E1A7-A305-FF17-9B27E710C461}"/>
              </a:ext>
            </a:extLst>
          </p:cNvPr>
          <p:cNvPicPr>
            <a:picLocks noChangeAspect="1"/>
          </p:cNvPicPr>
          <p:nvPr/>
        </p:nvPicPr>
        <p:blipFill>
          <a:blip r:embed="rId4" cstate="print"/>
          <a:stretch>
            <a:fillRect/>
          </a:stretch>
        </p:blipFill>
        <p:spPr>
          <a:xfrm>
            <a:off x="62006" y="841181"/>
            <a:ext cx="9081994" cy="5975857"/>
          </a:xfrm>
          <a:prstGeom prst="rect">
            <a:avLst/>
          </a:prstGeom>
        </p:spPr>
      </p:pic>
    </p:spTree>
    <p:extLst>
      <p:ext uri="{BB962C8B-B14F-4D97-AF65-F5344CB8AC3E}">
        <p14:creationId xmlns:p14="http://schemas.microsoft.com/office/powerpoint/2010/main" val="269279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841181"/>
            <a:ext cx="7992888" cy="5755422"/>
          </a:xfrm>
          <a:prstGeom prst="rect">
            <a:avLst/>
          </a:prstGeom>
          <a:noFill/>
        </p:spPr>
        <p:txBody>
          <a:bodyPr wrap="square" rtlCol="0">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DESCRIPTION</a:t>
            </a:r>
          </a:p>
          <a:p>
            <a:pPr algn="just"/>
            <a:r>
              <a:rPr lang="en-US" sz="2000" dirty="0">
                <a:solidFill>
                  <a:schemeClr val="bg1"/>
                </a:solidFill>
                <a:latin typeface="Times New Roman" panose="02020603050405020304" pitchFamily="18" charset="0"/>
                <a:cs typeface="Times New Roman" panose="02020603050405020304" pitchFamily="18" charset="0"/>
              </a:rPr>
              <a:t>Development of a Airline Database is that it enables customer to maintain a database of them in the airline database which they can edit, update, delete and organize. </a:t>
            </a:r>
          </a:p>
          <a:p>
            <a:pPr algn="just"/>
            <a:r>
              <a:rPr lang="en-US" sz="2000" dirty="0">
                <a:solidFill>
                  <a:schemeClr val="bg1"/>
                </a:solidFill>
                <a:latin typeface="Times New Roman" panose="02020603050405020304" pitchFamily="18" charset="0"/>
                <a:cs typeface="Times New Roman" panose="02020603050405020304" pitchFamily="18" charset="0"/>
              </a:rPr>
              <a:t>The database has the following tables in it for maintaining the data:</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Airline</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Airline Type</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Airport</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Booked Leg</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Land</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Crew </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Customer</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Flight</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Flight leg</a:t>
            </a:r>
          </a:p>
          <a:p>
            <a:pPr marL="457200" indent="-457200" algn="just">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Ticket</a:t>
            </a:r>
          </a:p>
          <a:p>
            <a:pPr marL="457200" indent="-457200" algn="just">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220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E11289BF-4233-20C7-C38D-7064FECA0B4E}"/>
              </a:ext>
            </a:extLst>
          </p:cNvPr>
          <p:cNvSpPr txBox="1"/>
          <p:nvPr/>
        </p:nvSpPr>
        <p:spPr>
          <a:xfrm>
            <a:off x="1588408" y="3140968"/>
            <a:ext cx="5967184"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54558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A033C4A6-D2DA-10A9-D82F-D1DCBB4A1210}"/>
              </a:ext>
            </a:extLst>
          </p:cNvPr>
          <p:cNvSpPr txBox="1"/>
          <p:nvPr/>
        </p:nvSpPr>
        <p:spPr>
          <a:xfrm>
            <a:off x="247080" y="1575420"/>
            <a:ext cx="8660296" cy="769441"/>
          </a:xfrm>
          <a:prstGeom prst="rect">
            <a:avLst/>
          </a:prstGeom>
          <a:noFill/>
        </p:spPr>
        <p:txBody>
          <a:bodyPr wrap="square" rtlCol="0">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7B19E4E-C4E6-08EF-7EA8-CB1F9BCBCD52}"/>
              </a:ext>
            </a:extLst>
          </p:cNvPr>
          <p:cNvSpPr txBox="1"/>
          <p:nvPr/>
        </p:nvSpPr>
        <p:spPr>
          <a:xfrm>
            <a:off x="467544" y="2996952"/>
            <a:ext cx="8208912"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solidFill>
                  <a:schemeClr val="bg1"/>
                </a:solidFill>
              </a:rPr>
              <a:t>Airline Reservation System make the life of passengers very easy as the don’t need to stand in queues for getting their seats reserved and they can easily make reservations on any point of time and any airline just from a single system.</a:t>
            </a:r>
          </a:p>
          <a:p>
            <a:pPr marL="285750" indent="-285750" algn="just">
              <a:buFont typeface="Arial" panose="020B0604020202020204" pitchFamily="34" charset="0"/>
              <a:buChar char="•"/>
            </a:pPr>
            <a:r>
              <a:rPr lang="en-IN" sz="2000" dirty="0">
                <a:solidFill>
                  <a:schemeClr val="bg1"/>
                </a:solidFill>
              </a:rPr>
              <a:t>The purpose of Airline reservation system project is to build an website program which could use to manage the reservation of airlines ticket. </a:t>
            </a:r>
          </a:p>
        </p:txBody>
      </p:sp>
    </p:spTree>
    <p:extLst>
      <p:ext uri="{BB962C8B-B14F-4D97-AF65-F5344CB8AC3E}">
        <p14:creationId xmlns:p14="http://schemas.microsoft.com/office/powerpoint/2010/main" val="18808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C83E5162-0ACB-7AF8-0FCA-60E7520DCC3B}"/>
              </a:ext>
            </a:extLst>
          </p:cNvPr>
          <p:cNvSpPr txBox="1"/>
          <p:nvPr/>
        </p:nvSpPr>
        <p:spPr>
          <a:xfrm>
            <a:off x="241852" y="1844824"/>
            <a:ext cx="8660296" cy="707886"/>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FUTURE SCOPE OF THE WORK</a:t>
            </a:r>
          </a:p>
        </p:txBody>
      </p:sp>
      <p:sp>
        <p:nvSpPr>
          <p:cNvPr id="3" name="TextBox 2">
            <a:extLst>
              <a:ext uri="{FF2B5EF4-FFF2-40B4-BE49-F238E27FC236}">
                <a16:creationId xmlns:a16="http://schemas.microsoft.com/office/drawing/2014/main" id="{052D0781-852A-E54B-5201-DCB4A0410280}"/>
              </a:ext>
            </a:extLst>
          </p:cNvPr>
          <p:cNvSpPr txBox="1"/>
          <p:nvPr/>
        </p:nvSpPr>
        <p:spPr>
          <a:xfrm>
            <a:off x="414645" y="3284984"/>
            <a:ext cx="8280920"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By creating this website we plan to provide a faster interface to the passengers.</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Modified versions of older version that are pretty slow and complicated</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Easy to use</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Provide an easy access to different airlines around the world.</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More secured</a:t>
            </a:r>
          </a:p>
        </p:txBody>
      </p:sp>
    </p:spTree>
    <p:extLst>
      <p:ext uri="{BB962C8B-B14F-4D97-AF65-F5344CB8AC3E}">
        <p14:creationId xmlns:p14="http://schemas.microsoft.com/office/powerpoint/2010/main" val="390041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37B992C4-DD30-2659-3051-5519A099E04A}"/>
              </a:ext>
            </a:extLst>
          </p:cNvPr>
          <p:cNvSpPr txBox="1"/>
          <p:nvPr/>
        </p:nvSpPr>
        <p:spPr>
          <a:xfrm>
            <a:off x="1547664" y="2852936"/>
            <a:ext cx="5976664" cy="1015663"/>
          </a:xfrm>
          <a:prstGeom prst="rect">
            <a:avLst/>
          </a:prstGeom>
          <a:noFill/>
        </p:spPr>
        <p:txBody>
          <a:bodyPr wrap="square" rtlCol="0">
            <a:spAutoFit/>
          </a:bodyPr>
          <a:lstStyle/>
          <a:p>
            <a:pPr algn="ctr"/>
            <a:r>
              <a:rPr lang="en-IN" sz="6000" b="1" u="sng"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7561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C9711CCA-B2B5-D46A-0495-D19174B245B3}"/>
              </a:ext>
            </a:extLst>
          </p:cNvPr>
          <p:cNvSpPr txBox="1"/>
          <p:nvPr/>
        </p:nvSpPr>
        <p:spPr>
          <a:xfrm>
            <a:off x="539552" y="1268760"/>
            <a:ext cx="8208912" cy="369332"/>
          </a:xfrm>
          <a:prstGeom prst="rect">
            <a:avLst/>
          </a:prstGeom>
          <a:noFill/>
        </p:spPr>
        <p:txBody>
          <a:bodyPr wrap="square" rtlCol="0">
            <a:spAutoFit/>
          </a:bodyPr>
          <a:lstStyle/>
          <a:p>
            <a:pPr algn="ct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03A45D-4E81-3EAA-3995-AE45F4C9EF39}"/>
              </a:ext>
            </a:extLst>
          </p:cNvPr>
          <p:cNvSpPr txBox="1"/>
          <p:nvPr/>
        </p:nvSpPr>
        <p:spPr>
          <a:xfrm>
            <a:off x="611560" y="1638092"/>
            <a:ext cx="8064896" cy="646331"/>
          </a:xfrm>
          <a:prstGeom prst="rect">
            <a:avLst/>
          </a:prstGeom>
          <a:noFill/>
        </p:spPr>
        <p:txBody>
          <a:bodyPr wrap="square" rtlCol="0">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TOOLS AND TECHNOLOGY</a:t>
            </a:r>
          </a:p>
        </p:txBody>
      </p:sp>
      <p:sp>
        <p:nvSpPr>
          <p:cNvPr id="8" name="TextBox 7">
            <a:extLst>
              <a:ext uri="{FF2B5EF4-FFF2-40B4-BE49-F238E27FC236}">
                <a16:creationId xmlns:a16="http://schemas.microsoft.com/office/drawing/2014/main" id="{706E99BB-32E7-7961-415A-542E1FC61667}"/>
              </a:ext>
            </a:extLst>
          </p:cNvPr>
          <p:cNvSpPr txBox="1"/>
          <p:nvPr/>
        </p:nvSpPr>
        <p:spPr>
          <a:xfrm>
            <a:off x="467544" y="2692027"/>
            <a:ext cx="8208912" cy="2246769"/>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This particular use the following tools which makes the technology robust and efficient.</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PHP</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JAVASCRIPT-version</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CSS</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HTML</a:t>
            </a:r>
          </a:p>
          <a:p>
            <a:pPr marL="457200" indent="-457200">
              <a:buFont typeface="+mj-lt"/>
              <a:buAutoNum type="arabicPeriod"/>
            </a:pPr>
            <a:r>
              <a:rPr lang="en-IN" sz="2000" dirty="0">
                <a:solidFill>
                  <a:schemeClr val="bg1"/>
                </a:solidFill>
                <a:latin typeface="Times New Roman" panose="02020603050405020304" pitchFamily="18" charset="0"/>
                <a:cs typeface="Times New Roman" panose="02020603050405020304" pitchFamily="18" charset="0"/>
              </a:rPr>
              <a:t>XAMPP</a:t>
            </a:r>
          </a:p>
        </p:txBody>
      </p:sp>
      <p:sp>
        <p:nvSpPr>
          <p:cNvPr id="7" name="TextBox 6">
            <a:extLst>
              <a:ext uri="{FF2B5EF4-FFF2-40B4-BE49-F238E27FC236}">
                <a16:creationId xmlns:a16="http://schemas.microsoft.com/office/drawing/2014/main" id="{2001C114-2819-2800-B639-EE956F8DD52D}"/>
              </a:ext>
            </a:extLst>
          </p:cNvPr>
          <p:cNvSpPr txBox="1"/>
          <p:nvPr/>
        </p:nvSpPr>
        <p:spPr>
          <a:xfrm>
            <a:off x="467544" y="5085184"/>
            <a:ext cx="8208912" cy="1261884"/>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System Requirements:</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Windows 7 and above</a:t>
            </a: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My SQL DB</a:t>
            </a:r>
          </a:p>
          <a:p>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40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C9711CCA-B2B5-D46A-0495-D19174B245B3}"/>
              </a:ext>
            </a:extLst>
          </p:cNvPr>
          <p:cNvSpPr txBox="1"/>
          <p:nvPr/>
        </p:nvSpPr>
        <p:spPr>
          <a:xfrm>
            <a:off x="539552" y="1268760"/>
            <a:ext cx="8208912" cy="369332"/>
          </a:xfrm>
          <a:prstGeom prst="rect">
            <a:avLst/>
          </a:prstGeom>
          <a:noFill/>
        </p:spPr>
        <p:txBody>
          <a:bodyPr wrap="square" rtlCol="0">
            <a:spAutoFit/>
          </a:bodyPr>
          <a:lstStyle/>
          <a:p>
            <a:pPr algn="ct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CC5F3F-537C-EEE7-EAF9-F20A2E6EC840}"/>
              </a:ext>
            </a:extLst>
          </p:cNvPr>
          <p:cNvSpPr txBox="1"/>
          <p:nvPr/>
        </p:nvSpPr>
        <p:spPr>
          <a:xfrm>
            <a:off x="503548" y="1692770"/>
            <a:ext cx="8136904" cy="707886"/>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EXIXTING SYSTEM</a:t>
            </a:r>
          </a:p>
        </p:txBody>
      </p:sp>
      <p:sp>
        <p:nvSpPr>
          <p:cNvPr id="7" name="TextBox 6">
            <a:extLst>
              <a:ext uri="{FF2B5EF4-FFF2-40B4-BE49-F238E27FC236}">
                <a16:creationId xmlns:a16="http://schemas.microsoft.com/office/drawing/2014/main" id="{E35B7215-EBD5-6C0F-8458-A0E270A6C8AC}"/>
              </a:ext>
            </a:extLst>
          </p:cNvPr>
          <p:cNvSpPr txBox="1"/>
          <p:nvPr/>
        </p:nvSpPr>
        <p:spPr>
          <a:xfrm>
            <a:off x="251520" y="2823031"/>
            <a:ext cx="8208912" cy="2677656"/>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Currently there are multiple existing airline database management systems which keeps on improving day by day.</a:t>
            </a:r>
          </a:p>
          <a:p>
            <a:pPr marL="285750" indent="-28575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Indigo for example runs its own website where passengers can book their flight and their preferred seats in that particular flight.</a:t>
            </a:r>
          </a:p>
          <a:p>
            <a:pPr marL="285750" indent="-28575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There have been may complaints of slow webpage due to which passengers weren’t able to book the flight</a:t>
            </a:r>
          </a:p>
        </p:txBody>
      </p:sp>
    </p:spTree>
    <p:extLst>
      <p:ext uri="{BB962C8B-B14F-4D97-AF65-F5344CB8AC3E}">
        <p14:creationId xmlns:p14="http://schemas.microsoft.com/office/powerpoint/2010/main" val="248607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7313"/>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33649"/>
            <a:ext cx="1341120" cy="744832"/>
          </a:xfrm>
          <a:prstGeom prst="rect">
            <a:avLst/>
          </a:prstGeom>
          <a:noFill/>
          <a:ln>
            <a:noFill/>
          </a:ln>
        </p:spPr>
      </p:pic>
      <p:pic>
        <p:nvPicPr>
          <p:cNvPr id="6" name="Picture 5" descr="d4s.jpg"/>
          <p:cNvPicPr/>
          <p:nvPr/>
        </p:nvPicPr>
        <p:blipFill>
          <a:blip r:embed="rId3"/>
          <a:stretch>
            <a:fillRect/>
          </a:stretch>
        </p:blipFill>
        <p:spPr>
          <a:xfrm>
            <a:off x="7858148" y="-7313"/>
            <a:ext cx="1044000" cy="756000"/>
          </a:xfrm>
          <a:prstGeom prst="rect">
            <a:avLst/>
          </a:prstGeom>
        </p:spPr>
      </p:pic>
      <p:sp>
        <p:nvSpPr>
          <p:cNvPr id="2" name="TextBox 1">
            <a:extLst>
              <a:ext uri="{FF2B5EF4-FFF2-40B4-BE49-F238E27FC236}">
                <a16:creationId xmlns:a16="http://schemas.microsoft.com/office/drawing/2014/main" id="{C9711CCA-B2B5-D46A-0495-D19174B245B3}"/>
              </a:ext>
            </a:extLst>
          </p:cNvPr>
          <p:cNvSpPr txBox="1"/>
          <p:nvPr/>
        </p:nvSpPr>
        <p:spPr>
          <a:xfrm>
            <a:off x="467544" y="1261447"/>
            <a:ext cx="8208912" cy="1200329"/>
          </a:xfrm>
          <a:prstGeom prst="rect">
            <a:avLst/>
          </a:prstGeom>
          <a:noFill/>
        </p:spPr>
        <p:txBody>
          <a:bodyPr wrap="square" rtlCol="0">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PROBLEMS WITH EXISTING SYSTEMS</a:t>
            </a:r>
          </a:p>
        </p:txBody>
      </p:sp>
      <p:sp>
        <p:nvSpPr>
          <p:cNvPr id="3" name="TextBox 2">
            <a:extLst>
              <a:ext uri="{FF2B5EF4-FFF2-40B4-BE49-F238E27FC236}">
                <a16:creationId xmlns:a16="http://schemas.microsoft.com/office/drawing/2014/main" id="{00F61868-6C2D-DEA7-D085-EEB03BF1DC5F}"/>
              </a:ext>
            </a:extLst>
          </p:cNvPr>
          <p:cNvSpPr txBox="1"/>
          <p:nvPr/>
        </p:nvSpPr>
        <p:spPr>
          <a:xfrm>
            <a:off x="241852" y="2529131"/>
            <a:ext cx="8660296"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Flight booking services are used currently with the help of several travel agencies.</a:t>
            </a:r>
          </a:p>
          <a:p>
            <a:pPr marL="285750"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It’s not only causing inconvenience for customer but also raisins several tariffs that customer has to pay.</a:t>
            </a:r>
          </a:p>
          <a:p>
            <a:pPr marL="285750"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Through having branches in multiple cities targeting high range of customers, employee something fails to satisfy customers in remote areas when they have to travel for reservation also when they need to travel for cancellation or flight date extensions.</a:t>
            </a:r>
          </a:p>
          <a:p>
            <a:pPr marL="285750"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Due to this passengers end up paying more than they have to.</a:t>
            </a:r>
          </a:p>
        </p:txBody>
      </p:sp>
    </p:spTree>
    <p:extLst>
      <p:ext uri="{BB962C8B-B14F-4D97-AF65-F5344CB8AC3E}">
        <p14:creationId xmlns:p14="http://schemas.microsoft.com/office/powerpoint/2010/main" val="211572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88840"/>
            <a:ext cx="7992888" cy="1015663"/>
          </a:xfrm>
          <a:prstGeom prst="rect">
            <a:avLst/>
          </a:prstGeom>
          <a:noFill/>
        </p:spPr>
        <p:txBody>
          <a:bodyPr wrap="squar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ER DIAGRAM</a:t>
            </a:r>
          </a:p>
        </p:txBody>
      </p:sp>
      <p:sp>
        <p:nvSpPr>
          <p:cNvPr id="3" name="TextBox 2">
            <a:extLst>
              <a:ext uri="{FF2B5EF4-FFF2-40B4-BE49-F238E27FC236}">
                <a16:creationId xmlns:a16="http://schemas.microsoft.com/office/drawing/2014/main" id="{B73E777B-4F64-06B9-1F21-7E962606FBAB}"/>
              </a:ext>
            </a:extLst>
          </p:cNvPr>
          <p:cNvSpPr txBox="1"/>
          <p:nvPr/>
        </p:nvSpPr>
        <p:spPr>
          <a:xfrm>
            <a:off x="241852" y="3429000"/>
            <a:ext cx="8660296"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effectLst/>
                <a:latin typeface="Times New Roman" panose="02020603050405020304" pitchFamily="18" charset="0"/>
                <a:cs typeface="Times New Roman" panose="02020603050405020304" pitchFamily="18" charset="0"/>
              </a:rPr>
              <a:t>An entity–relationship model (or ER model) describes interrelated things of interest in a specific domain of knowledge.</a:t>
            </a:r>
          </a:p>
          <a:p>
            <a:pPr marL="285750" indent="-285750" algn="just">
              <a:buFont typeface="Arial" panose="020B0604020202020204" pitchFamily="34" charset="0"/>
              <a:buChar char="•"/>
            </a:pPr>
            <a:r>
              <a:rPr lang="en-US" sz="2400" dirty="0">
                <a:solidFill>
                  <a:schemeClr val="bg1"/>
                </a:solidFill>
                <a:effectLst/>
                <a:latin typeface="Times New Roman" panose="02020603050405020304" pitchFamily="18" charset="0"/>
                <a:cs typeface="Times New Roman" panose="02020603050405020304" pitchFamily="18" charset="0"/>
              </a:rPr>
              <a:t>A basic ER model is composed of entity types (which classify the things of interest) and specifies relationships that can exist between </a:t>
            </a:r>
            <a:r>
              <a:rPr lang="en-US" sz="2400" strike="noStrike" dirty="0">
                <a:solidFill>
                  <a:schemeClr val="bg1"/>
                </a:solidFill>
                <a:effectLst/>
                <a:latin typeface="Times New Roman" panose="02020603050405020304" pitchFamily="18" charset="0"/>
                <a:cs typeface="Times New Roman" panose="02020603050405020304" pitchFamily="18" charset="0"/>
                <a:hlinkClick r:id="rId4" tooltip="wikt:entity">
                  <a:extLst>
                    <a:ext uri="{A12FA001-AC4F-418D-AE19-62706E023703}">
                      <ahyp:hlinkClr xmlns:ahyp="http://schemas.microsoft.com/office/drawing/2018/hyperlinkcolor" val="tx"/>
                    </a:ext>
                  </a:extLst>
                </a:hlinkClick>
              </a:rPr>
              <a:t>entities</a:t>
            </a:r>
            <a:r>
              <a:rPr lang="en-US" sz="2400" dirty="0">
                <a:solidFill>
                  <a:schemeClr val="bg1"/>
                </a:solidFill>
                <a:effectLst/>
                <a:latin typeface="Times New Roman" panose="02020603050405020304" pitchFamily="18" charset="0"/>
                <a:cs typeface="Times New Roman" panose="02020603050405020304" pitchFamily="18" charset="0"/>
              </a:rPr>
              <a:t> (instances of those entity types).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92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BDADCBF4-8872-E51B-7A11-3874F0F7475A}"/>
              </a:ext>
            </a:extLst>
          </p:cNvPr>
          <p:cNvSpPr txBox="1"/>
          <p:nvPr/>
        </p:nvSpPr>
        <p:spPr>
          <a:xfrm>
            <a:off x="575556" y="1902701"/>
            <a:ext cx="7992888" cy="1015663"/>
          </a:xfrm>
          <a:prstGeom prst="rect">
            <a:avLst/>
          </a:prstGeom>
          <a:noFill/>
        </p:spPr>
        <p:txBody>
          <a:bodyPr wrap="square" rtlCol="0">
            <a:spAutoFit/>
          </a:bodyPr>
          <a:lstStyle/>
          <a:p>
            <a:pPr algn="ctr"/>
            <a:endParaRPr lang="en-IN" sz="6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1305E2-F0D1-F47E-EF09-38B207C1A99E}"/>
              </a:ext>
            </a:extLst>
          </p:cNvPr>
          <p:cNvSpPr txBox="1"/>
          <p:nvPr/>
        </p:nvSpPr>
        <p:spPr>
          <a:xfrm>
            <a:off x="467544" y="6543664"/>
            <a:ext cx="8045094" cy="261610"/>
          </a:xfrm>
          <a:prstGeom prst="rect">
            <a:avLst/>
          </a:prstGeom>
          <a:noFill/>
        </p:spPr>
        <p:txBody>
          <a:bodyPr wrap="square" rtlCol="0">
            <a:spAutoFit/>
          </a:bodyPr>
          <a:lstStyle/>
          <a:p>
            <a:pPr algn="ctr"/>
            <a:r>
              <a:rPr lang="en-IN" sz="1100" b="1" dirty="0">
                <a:solidFill>
                  <a:schemeClr val="bg1"/>
                </a:solidFill>
              </a:rPr>
              <a:t>FIG. ENTITY RELATIONSHIP FOR AIRLINE MANAGEMENT</a:t>
            </a:r>
          </a:p>
        </p:txBody>
      </p:sp>
      <p:pic>
        <p:nvPicPr>
          <p:cNvPr id="3" name="image9.png">
            <a:extLst>
              <a:ext uri="{FF2B5EF4-FFF2-40B4-BE49-F238E27FC236}">
                <a16:creationId xmlns:a16="http://schemas.microsoft.com/office/drawing/2014/main" id="{650F9060-E577-88DC-602A-107126519F6F}"/>
              </a:ext>
            </a:extLst>
          </p:cNvPr>
          <p:cNvPicPr>
            <a:picLocks noChangeAspect="1"/>
          </p:cNvPicPr>
          <p:nvPr/>
        </p:nvPicPr>
        <p:blipFill>
          <a:blip r:embed="rId4" cstate="print"/>
          <a:stretch>
            <a:fillRect/>
          </a:stretch>
        </p:blipFill>
        <p:spPr>
          <a:xfrm>
            <a:off x="0" y="881649"/>
            <a:ext cx="9144000" cy="5662015"/>
          </a:xfrm>
          <a:prstGeom prst="rect">
            <a:avLst/>
          </a:prstGeom>
        </p:spPr>
      </p:pic>
    </p:spTree>
    <p:extLst>
      <p:ext uri="{BB962C8B-B14F-4D97-AF65-F5344CB8AC3E}">
        <p14:creationId xmlns:p14="http://schemas.microsoft.com/office/powerpoint/2010/main" val="20690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ctrTitle"/>
          </p:nvPr>
        </p:nvSpPr>
        <p:spPr>
          <a:xfrm>
            <a:off x="0" y="0"/>
            <a:ext cx="9144000" cy="800219"/>
          </a:xfrm>
          <a:prstGeom prst="rect">
            <a:avLst/>
          </a:prstGeom>
          <a:solidFill>
            <a:schemeClr val="accent1">
              <a:lumMod val="50000"/>
            </a:schemeClr>
          </a:solidFill>
        </p:spPr>
        <p:txBody>
          <a:bodyPr wrap="square" rtlCol="0">
            <a:spAutoFit/>
          </a:bodyPr>
          <a:lstStyle/>
          <a:p>
            <a:pPr algn="ctr"/>
            <a:r>
              <a:rPr lang="en-US" sz="2800" b="1" dirty="0">
                <a:solidFill>
                  <a:schemeClr val="tx1"/>
                </a:solidFill>
              </a:rPr>
              <a:t>BANGALORE TECHNOLOGICAL INSTITUTE</a:t>
            </a:r>
            <a:br>
              <a:rPr lang="en-US" sz="2800" dirty="0">
                <a:solidFill>
                  <a:schemeClr val="tx1"/>
                </a:solidFill>
              </a:rPr>
            </a:br>
            <a:r>
              <a:rPr lang="en-US" sz="2400" b="1" dirty="0">
                <a:solidFill>
                  <a:srgbClr val="FFFF00"/>
                </a:solidFill>
              </a:rPr>
              <a:t>Department of Computer Science  &amp; Engineering</a:t>
            </a:r>
            <a:endParaRPr lang="en-US" sz="2400" dirty="0">
              <a:solidFill>
                <a:srgbClr val="FFFF00"/>
              </a:solidFil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40962"/>
            <a:ext cx="1341120" cy="744832"/>
          </a:xfrm>
          <a:prstGeom prst="rect">
            <a:avLst/>
          </a:prstGeom>
          <a:noFill/>
          <a:ln>
            <a:noFill/>
          </a:ln>
        </p:spPr>
      </p:pic>
      <p:pic>
        <p:nvPicPr>
          <p:cNvPr id="6" name="Picture 5" descr="d4s.jpg"/>
          <p:cNvPicPr/>
          <p:nvPr/>
        </p:nvPicPr>
        <p:blipFill>
          <a:blip r:embed="rId3"/>
          <a:stretch>
            <a:fillRect/>
          </a:stretch>
        </p:blipFill>
        <p:spPr>
          <a:xfrm>
            <a:off x="7858148" y="0"/>
            <a:ext cx="1044000" cy="756000"/>
          </a:xfrm>
          <a:prstGeom prst="rect">
            <a:avLst/>
          </a:prstGeom>
        </p:spPr>
      </p:pic>
      <p:sp>
        <p:nvSpPr>
          <p:cNvPr id="2" name="TextBox 1">
            <a:extLst>
              <a:ext uri="{FF2B5EF4-FFF2-40B4-BE49-F238E27FC236}">
                <a16:creationId xmlns:a16="http://schemas.microsoft.com/office/drawing/2014/main" id="{C9711CCA-B2B5-D46A-0495-D19174B245B3}"/>
              </a:ext>
            </a:extLst>
          </p:cNvPr>
          <p:cNvSpPr txBox="1"/>
          <p:nvPr/>
        </p:nvSpPr>
        <p:spPr>
          <a:xfrm>
            <a:off x="539552" y="1268760"/>
            <a:ext cx="8208912" cy="369332"/>
          </a:xfrm>
          <a:prstGeom prst="rect">
            <a:avLst/>
          </a:prstGeom>
          <a:noFill/>
        </p:spPr>
        <p:txBody>
          <a:bodyPr wrap="square" rtlCol="0">
            <a:spAutoFit/>
          </a:bodyPr>
          <a:lstStyle/>
          <a:p>
            <a:pPr algn="ct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AF392C-DC6E-3D05-D285-FF0FD829DA20}"/>
              </a:ext>
            </a:extLst>
          </p:cNvPr>
          <p:cNvSpPr txBox="1"/>
          <p:nvPr/>
        </p:nvSpPr>
        <p:spPr>
          <a:xfrm>
            <a:off x="719572" y="3573016"/>
            <a:ext cx="7848872" cy="923330"/>
          </a:xfrm>
          <a:prstGeom prst="rect">
            <a:avLst/>
          </a:prstGeom>
          <a:noFill/>
        </p:spPr>
        <p:txBody>
          <a:bodyPr wrap="square" rtlCol="0">
            <a:spAutoFit/>
          </a:bodyPr>
          <a:lstStyle/>
          <a:p>
            <a:pPr algn="ctr"/>
            <a:r>
              <a:rPr lang="en-IN" sz="5400" b="1" dirty="0">
                <a:solidFill>
                  <a:schemeClr val="bg1"/>
                </a:solidFill>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1212457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293</TotalTime>
  <Words>1044</Words>
  <Application>Microsoft Office PowerPoint</Application>
  <PresentationFormat>On-screen Show (4:3)</PresentationFormat>
  <Paragraphs>227</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Constantia</vt:lpstr>
      <vt:lpstr>Times New Roman</vt:lpstr>
      <vt:lpstr>Wingdings 2</vt:lpstr>
      <vt:lpstr>Flow</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lpstr>BANGALORE TECHNOLOGICAL INSTITUTE Department of Computer Science  &amp;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TECHNOLOGICAL INSTITUTE Department of Computer Science  &amp; Engineering</dc:title>
  <dc:creator>admin</dc:creator>
  <cp:lastModifiedBy>Anees Ahmed</cp:lastModifiedBy>
  <cp:revision>14</cp:revision>
  <dcterms:created xsi:type="dcterms:W3CDTF">2022-10-21T08:29:32Z</dcterms:created>
  <dcterms:modified xsi:type="dcterms:W3CDTF">2023-02-05T16:28:47Z</dcterms:modified>
</cp:coreProperties>
</file>