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9" r:id="rId5"/>
    <p:sldId id="258" r:id="rId6"/>
    <p:sldId id="259" r:id="rId7"/>
    <p:sldId id="260" r:id="rId8"/>
    <p:sldId id="266" r:id="rId9"/>
    <p:sldId id="262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A8741-DEF1-4803-A181-2A00BBAD0F19}" type="doc">
      <dgm:prSet loTypeId="urn:microsoft.com/office/officeart/2005/8/layout/default" loCatId="list" qsTypeId="urn:microsoft.com/office/officeart/2005/8/quickstyle/simple2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EB8FD7A9-18BE-48DA-8022-AE105EB54F84}" type="pres">
      <dgm:prSet presAssocID="{D29A8741-DEF1-4803-A181-2A00BBAD0F19}" presName="diagram" presStyleCnt="0">
        <dgm:presLayoutVars>
          <dgm:dir/>
          <dgm:resizeHandles val="exact"/>
        </dgm:presLayoutVars>
      </dgm:prSet>
      <dgm:spPr/>
    </dgm:pt>
  </dgm:ptLst>
  <dgm:cxnLst>
    <dgm:cxn modelId="{9FDF23FE-A7B8-4EAD-A7CE-163C011E7C5D}" type="presOf" srcId="{D29A8741-DEF1-4803-A181-2A00BBAD0F19}" destId="{EB8FD7A9-18BE-48DA-8022-AE105EB54F8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 custT="1"/>
      <dgm:spPr/>
      <dgm:t>
        <a:bodyPr/>
        <a:lstStyle/>
        <a:p>
          <a:r>
            <a:rPr lang="en-US" sz="2000" dirty="0"/>
            <a:t>Manjot Singh Sidhu</a:t>
          </a:r>
        </a:p>
        <a:p>
          <a:r>
            <a:rPr lang="en-US" sz="1600" dirty="0"/>
            <a:t>Christ Deemed to be University, Bengaluru (</a:t>
          </a:r>
          <a:r>
            <a:rPr lang="en-US" sz="1600" dirty="0" err="1"/>
            <a:t>B.Tech</a:t>
          </a:r>
          <a:r>
            <a:rPr lang="en-US" sz="1600" dirty="0"/>
            <a:t> CS 3</a:t>
          </a:r>
          <a:r>
            <a:rPr lang="en-US" sz="1600" baseline="30000" dirty="0"/>
            <a:t>rd</a:t>
          </a:r>
          <a:r>
            <a:rPr lang="en-US" sz="1600" dirty="0"/>
            <a:t> Semester )</a:t>
          </a:r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2000" dirty="0"/>
            <a:t>Solution Architecture, Design and Development</a:t>
          </a:r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 custT="1"/>
      <dgm:spPr/>
      <dgm:t>
        <a:bodyPr/>
        <a:lstStyle/>
        <a:p>
          <a:r>
            <a:rPr lang="en-US" sz="2000" dirty="0"/>
            <a:t>Project Lead</a:t>
          </a:r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472F2646-2E36-4FA4-BF8D-137A7E7BF6F3}" type="pres">
      <dgm:prSet presAssocID="{00C18FBF-3FF5-4C16-97CF-AF03740D7AB6}" presName="linear" presStyleCnt="0">
        <dgm:presLayoutVars>
          <dgm:dir/>
          <dgm:animLvl val="lvl"/>
          <dgm:resizeHandles val="exact"/>
        </dgm:presLayoutVars>
      </dgm:prSet>
      <dgm:spPr/>
    </dgm:pt>
    <dgm:pt modelId="{C81BFC89-E4CE-45C1-8030-781EA62F3435}" type="pres">
      <dgm:prSet presAssocID="{B4F1B46E-22B2-4721-950C-8704487586DC}" presName="parentLin" presStyleCnt="0"/>
      <dgm:spPr/>
    </dgm:pt>
    <dgm:pt modelId="{CB4AA1A7-8376-436A-9954-F08FC3D219A6}" type="pres">
      <dgm:prSet presAssocID="{B4F1B46E-22B2-4721-950C-8704487586DC}" presName="parentLeftMargin" presStyleLbl="node1" presStyleIdx="0" presStyleCnt="1"/>
      <dgm:spPr/>
    </dgm:pt>
    <dgm:pt modelId="{0A5D4781-E580-4C09-B230-824016DABBFC}" type="pres">
      <dgm:prSet presAssocID="{B4F1B46E-22B2-4721-950C-8704487586DC}" presName="parentText" presStyleLbl="node1" presStyleIdx="0" presStyleCnt="1" custScaleX="93271" custScaleY="74411">
        <dgm:presLayoutVars>
          <dgm:chMax val="0"/>
          <dgm:bulletEnabled val="1"/>
        </dgm:presLayoutVars>
      </dgm:prSet>
      <dgm:spPr/>
    </dgm:pt>
    <dgm:pt modelId="{5AB442C1-59AD-4220-955A-E36AE9BC3711}" type="pres">
      <dgm:prSet presAssocID="{B4F1B46E-22B2-4721-950C-8704487586DC}" presName="negativeSpace" presStyleCnt="0"/>
      <dgm:spPr/>
    </dgm:pt>
    <dgm:pt modelId="{3D62117A-4E56-445F-A054-B45970EAED81}" type="pres">
      <dgm:prSet presAssocID="{B4F1B46E-22B2-4721-950C-8704487586DC}" presName="childText" presStyleLbl="conFgAcc1" presStyleIdx="0" presStyleCnt="1" custLinFactNeighborY="-42072">
        <dgm:presLayoutVars>
          <dgm:bulletEnabled val="1"/>
        </dgm:presLayoutVars>
      </dgm:prSet>
      <dgm:spPr/>
    </dgm:pt>
  </dgm:ptLst>
  <dgm:cxnLst>
    <dgm:cxn modelId="{8B423652-BDB9-41F8-889A-B0C48A9779D6}" type="presOf" srcId="{B4F1B46E-22B2-4721-950C-8704487586DC}" destId="{0A5D4781-E580-4C09-B230-824016DABBFC}" srcOrd="1" destOrd="0" presId="urn:microsoft.com/office/officeart/2005/8/layout/list1"/>
    <dgm:cxn modelId="{AD25A8A0-4628-40E2-8C9E-64E6AD4D4D91}" srcId="{B4F1B46E-22B2-4721-950C-8704487586DC}" destId="{F9D46839-CD06-4669-AAE4-4D1E9AFEDA78}" srcOrd="0" destOrd="0" parTransId="{B6B535D8-00AB-4FA1-AAEC-92498ABC6F4C}" sibTransId="{6497F199-DC2A-41F9-A449-D395E6BC4900}"/>
    <dgm:cxn modelId="{D36577A1-0C2D-46D0-A6B9-06F897573AB2}" type="presOf" srcId="{F9D46839-CD06-4669-AAE4-4D1E9AFEDA78}" destId="{3D62117A-4E56-445F-A054-B45970EAED81}" srcOrd="0" destOrd="0" presId="urn:microsoft.com/office/officeart/2005/8/layout/list1"/>
    <dgm:cxn modelId="{6F82F8A8-29A7-415B-A294-3FBCAB5A2B65}" type="presOf" srcId="{00C18FBF-3FF5-4C16-97CF-AF03740D7AB6}" destId="{472F2646-2E36-4FA4-BF8D-137A7E7BF6F3}" srcOrd="0" destOrd="0" presId="urn:microsoft.com/office/officeart/2005/8/layout/list1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1" destOrd="0" parTransId="{44B2858F-607B-47DF-B44B-EA7D73FDC9F2}" sibTransId="{B35ED9D1-2A17-4034-8D08-4945CA54F6C9}"/>
    <dgm:cxn modelId="{41174BB6-67BF-43FF-ABB2-56E1073C604B}" type="presOf" srcId="{7CB6360B-4022-4E96-922B-A12DE0E2A39F}" destId="{3D62117A-4E56-445F-A054-B45970EAED81}" srcOrd="0" destOrd="1" presId="urn:microsoft.com/office/officeart/2005/8/layout/list1"/>
    <dgm:cxn modelId="{4B7DB3CA-EB78-49B3-A267-9FE38BA136D7}" type="presOf" srcId="{B4F1B46E-22B2-4721-950C-8704487586DC}" destId="{CB4AA1A7-8376-436A-9954-F08FC3D219A6}" srcOrd="0" destOrd="0" presId="urn:microsoft.com/office/officeart/2005/8/layout/list1"/>
    <dgm:cxn modelId="{3B6CE677-7A7C-4DB9-BC2B-1ABE0EFEF7FD}" type="presParOf" srcId="{472F2646-2E36-4FA4-BF8D-137A7E7BF6F3}" destId="{C81BFC89-E4CE-45C1-8030-781EA62F3435}" srcOrd="0" destOrd="0" presId="urn:microsoft.com/office/officeart/2005/8/layout/list1"/>
    <dgm:cxn modelId="{EE721A4F-7C4A-4033-B578-9F53E29E48B8}" type="presParOf" srcId="{C81BFC89-E4CE-45C1-8030-781EA62F3435}" destId="{CB4AA1A7-8376-436A-9954-F08FC3D219A6}" srcOrd="0" destOrd="0" presId="urn:microsoft.com/office/officeart/2005/8/layout/list1"/>
    <dgm:cxn modelId="{F7B74A2E-C7DA-495C-AD9E-B013B2A7EB44}" type="presParOf" srcId="{C81BFC89-E4CE-45C1-8030-781EA62F3435}" destId="{0A5D4781-E580-4C09-B230-824016DABBFC}" srcOrd="1" destOrd="0" presId="urn:microsoft.com/office/officeart/2005/8/layout/list1"/>
    <dgm:cxn modelId="{B9B005B6-3E65-4AE6-9C07-262815327CC8}" type="presParOf" srcId="{472F2646-2E36-4FA4-BF8D-137A7E7BF6F3}" destId="{5AB442C1-59AD-4220-955A-E36AE9BC3711}" srcOrd="1" destOrd="0" presId="urn:microsoft.com/office/officeart/2005/8/layout/list1"/>
    <dgm:cxn modelId="{31FBD052-57AA-4405-B6F2-3EF40FD147A4}" type="presParOf" srcId="{472F2646-2E36-4FA4-BF8D-137A7E7BF6F3}" destId="{3D62117A-4E56-445F-A054-B45970EAED8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2117A-4E56-445F-A054-B45970EAED81}">
      <dsp:nvSpPr>
        <dsp:cNvPr id="0" name=""/>
        <dsp:cNvSpPr/>
      </dsp:nvSpPr>
      <dsp:spPr>
        <a:xfrm>
          <a:off x="0" y="1041622"/>
          <a:ext cx="9982200" cy="2149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30" tIns="1353820" rIns="7747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Solution Architecture, Design and Development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Project Lead</a:t>
          </a:r>
        </a:p>
      </dsp:txBody>
      <dsp:txXfrm>
        <a:off x="0" y="1041622"/>
        <a:ext cx="9982200" cy="2149875"/>
      </dsp:txXfrm>
    </dsp:sp>
    <dsp:sp modelId="{0A5D4781-E580-4C09-B230-824016DABBFC}">
      <dsp:nvSpPr>
        <dsp:cNvPr id="0" name=""/>
        <dsp:cNvSpPr/>
      </dsp:nvSpPr>
      <dsp:spPr>
        <a:xfrm>
          <a:off x="499110" y="976863"/>
          <a:ext cx="6517348" cy="1427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Manjot Singh Sidhu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Christ Deemed to be University, Bengaluru (</a:t>
          </a:r>
          <a:r>
            <a:rPr lang="en-US" sz="1600" kern="1200" dirty="0" err="1"/>
            <a:t>B.Tech</a:t>
          </a:r>
          <a:r>
            <a:rPr lang="en-US" sz="1600" kern="1200" dirty="0"/>
            <a:t> CS 3</a:t>
          </a:r>
          <a:r>
            <a:rPr lang="en-US" sz="1600" kern="1200" baseline="30000" dirty="0"/>
            <a:t>rd</a:t>
          </a:r>
          <a:r>
            <a:rPr lang="en-US" sz="1600" kern="1200" dirty="0"/>
            <a:t> Semester )</a:t>
          </a:r>
        </a:p>
      </dsp:txBody>
      <dsp:txXfrm>
        <a:off x="568809" y="1046562"/>
        <a:ext cx="6377950" cy="128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0315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075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com/en/download/help/sysreq.x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Method-trace Analyser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/>
              <a:t>Problem Statement - 2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8863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9382" y="2798354"/>
            <a:ext cx="6702618" cy="1013684"/>
          </a:xfrm>
        </p:spPr>
        <p:txBody>
          <a:bodyPr/>
          <a:lstStyle/>
          <a:p>
            <a:r>
              <a:rPr lang="en-ZA" sz="5400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55757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55757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55757" y="4703551"/>
            <a:ext cx="218900" cy="2189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 txBox="1">
            <a:spLocks/>
          </p:cNvSpPr>
          <p:nvPr/>
        </p:nvSpPr>
        <p:spPr>
          <a:xfrm>
            <a:off x="8913853" y="3957705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45720" rIns="72000" bIns="45720" rtlCol="0" anchor="ctr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Manjot Singh Sidhu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 txBox="1">
            <a:spLocks/>
          </p:cNvSpPr>
          <p:nvPr/>
        </p:nvSpPr>
        <p:spPr>
          <a:xfrm>
            <a:off x="8913853" y="4306153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45720" rIns="72000" bIns="45720" rtlCol="0" anchor="ctr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9876471747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 txBox="1">
            <a:spLocks/>
          </p:cNvSpPr>
          <p:nvPr/>
        </p:nvSpPr>
        <p:spPr>
          <a:xfrm>
            <a:off x="8919969" y="4655739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45720" rIns="72000" bIns="45720" rtlCol="0" anchor="ctr">
            <a:normAutofit fontScale="5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Manjot.singh@btech.christuniversity.in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 txBox="1">
            <a:spLocks/>
          </p:cNvSpPr>
          <p:nvPr/>
        </p:nvSpPr>
        <p:spPr>
          <a:xfrm>
            <a:off x="8913853" y="5004187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45720" rIns="72000" bIns="45720" rtlCol="0" anchor="ctr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Christ University, Bengaluru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807" y="5051999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975"/>
            <a:ext cx="9780588" cy="68580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2369558872"/>
              </p:ext>
            </p:extLst>
          </p:nvPr>
        </p:nvGraphicFramePr>
        <p:xfrm>
          <a:off x="0" y="0"/>
          <a:ext cx="8190411" cy="680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Team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72348"/>
            <a:ext cx="8991600" cy="852349"/>
          </a:xfrm>
        </p:spPr>
        <p:txBody>
          <a:bodyPr/>
          <a:lstStyle/>
          <a:p>
            <a:r>
              <a:rPr lang="en-IN" sz="3200" dirty="0"/>
              <a:t>JavaMonks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Statement: </a:t>
            </a:r>
            <a:r>
              <a:rPr lang="en-IN" dirty="0"/>
              <a:t>Method-trace Analyser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423763" cy="457199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dirty="0"/>
              <a:t>An application to assist the developers in debugging.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This problems is designed with a view to simplify the debugging and also provide clear graphical view of more than two log files.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This application has four major modules: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dirty="0"/>
              <a:t>1.	Anomalies between multiple files (Batch Anomalies) and One to Many Anomalies which compares a passing log with multiple failing logs.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CodeFlow (which shows the sequence of the methods during runtime)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Method time invocation for each method in milliseconds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Number of times each method executed.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jStackTrace</a:t>
            </a:r>
            <a:r>
              <a:rPr lang="en-US" dirty="0"/>
              <a:t> (for getting java stack trace from the specific error or function)</a:t>
            </a:r>
          </a:p>
          <a:p>
            <a:pPr marL="228600" lvl="1">
              <a:lnSpc>
                <a:spcPct val="150000"/>
              </a:lnSpc>
              <a:spcBef>
                <a:spcPts val="1800"/>
              </a:spcBef>
            </a:pPr>
            <a:r>
              <a:rPr lang="en-US" dirty="0"/>
              <a:t>Each module will show the table as well as graph in order to make comparison more easier.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940" y="3573961"/>
            <a:ext cx="2416120" cy="2315194"/>
          </a:xfrm>
        </p:spPr>
      </p:pic>
      <p:sp>
        <p:nvSpPr>
          <p:cNvPr id="6" name="Rectangle 5" descr="Accent block left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1104899" y="2080724"/>
            <a:ext cx="94237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Role of each Team Member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83204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Tools/Platform/APIs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170682" y="1716365"/>
            <a:ext cx="4914900" cy="174966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u="sng" dirty="0"/>
              <a:t>Dependencies/APIs: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IN" dirty="0" err="1"/>
              <a:t>org.apache.commons</a:t>
            </a:r>
            <a:r>
              <a:rPr lang="en-IN" dirty="0"/>
              <a:t> (commons.io) used in reading files to string.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04900" y="1716365"/>
            <a:ext cx="4760554" cy="471960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210000"/>
              </a:lnSpc>
              <a:buNone/>
            </a:pPr>
            <a:r>
              <a:rPr lang="en-IN" u="sng" dirty="0"/>
              <a:t>Tools/Platforms:</a:t>
            </a:r>
          </a:p>
          <a:p>
            <a:pPr lvl="0">
              <a:lnSpc>
                <a:spcPct val="210000"/>
              </a:lnSpc>
            </a:pPr>
            <a:r>
              <a:rPr lang="en-IN" dirty="0"/>
              <a:t>Windows, LINUX</a:t>
            </a:r>
          </a:p>
          <a:p>
            <a:pPr lvl="0">
              <a:lnSpc>
                <a:spcPct val="210000"/>
              </a:lnSpc>
            </a:pPr>
            <a:r>
              <a:rPr lang="en-IN" dirty="0"/>
              <a:t>OpenJDK 8</a:t>
            </a:r>
          </a:p>
          <a:p>
            <a:pPr lvl="0">
              <a:lnSpc>
                <a:spcPct val="210000"/>
              </a:lnSpc>
            </a:pPr>
            <a:r>
              <a:rPr lang="en-IN" dirty="0"/>
              <a:t>NetBeans IDE 8.2</a:t>
            </a:r>
          </a:p>
          <a:p>
            <a:pPr lvl="0">
              <a:lnSpc>
                <a:spcPct val="210000"/>
              </a:lnSpc>
            </a:pPr>
            <a:r>
              <a:rPr lang="en-IN" dirty="0"/>
              <a:t>Apache Maven 3.39</a:t>
            </a:r>
          </a:p>
          <a:p>
            <a:pPr lvl="0">
              <a:lnSpc>
                <a:spcPct val="210000"/>
              </a:lnSpc>
            </a:pPr>
            <a:r>
              <a:rPr lang="en-IN" dirty="0"/>
              <a:t>JAVA FX with FXML for GUI rendering</a:t>
            </a:r>
          </a:p>
          <a:p>
            <a:pPr lvl="0">
              <a:lnSpc>
                <a:spcPct val="210000"/>
              </a:lnSpc>
            </a:pPr>
            <a:r>
              <a:rPr lang="en-US" dirty="0"/>
              <a:t>Scene Builder by Oracle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16045" y="5761037"/>
            <a:ext cx="9980613" cy="1096963"/>
          </a:xfrm>
        </p:spPr>
        <p:txBody>
          <a:bodyPr/>
          <a:lstStyle/>
          <a:p>
            <a:r>
              <a:rPr lang="en-IN" dirty="0"/>
              <a:t>Process Flow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1" y="88146"/>
            <a:ext cx="10839144" cy="64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Solution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2B43A-BFD1-4E78-9B53-F8338D41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44857"/>
            <a:ext cx="9911862" cy="54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Functional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1" dirty="0"/>
              <a:t>HARDWARE REQUIREMENTS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Same as Standard OpenJDK 8 system requirements: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Specified in web link below: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>
                <a:hlinkClick r:id="rId2"/>
              </a:rPr>
              <a:t>https://java.com/en/download/help/sysreq.xml</a:t>
            </a:r>
            <a:r>
              <a:rPr lang="en-IN" sz="1400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u="sng" dirty="0"/>
              <a:t>Minimum Requirement:</a:t>
            </a:r>
          </a:p>
          <a:p>
            <a:pPr marL="0" indent="0">
              <a:buNone/>
            </a:pPr>
            <a:r>
              <a:rPr lang="en-IN" sz="1400" dirty="0"/>
              <a:t>RAM: 128 MB</a:t>
            </a:r>
          </a:p>
          <a:p>
            <a:pPr marL="0" indent="0">
              <a:buNone/>
            </a:pPr>
            <a:r>
              <a:rPr lang="en-IN" sz="1400" dirty="0"/>
              <a:t>Disk Space: 100 MB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1" dirty="0"/>
              <a:t>SOFTWARE REQUIREMENTS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Operating system as per OpenJDK 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Link given below: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>
                <a:hlinkClick r:id="rId2"/>
              </a:rPr>
              <a:t>https://java.com/en/download/help/sysreq.xml</a:t>
            </a:r>
            <a:endParaRPr lang="en-I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u="sng" dirty="0"/>
              <a:t>Develop &amp; Tested on OS: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Windows 10, Ubuntu 16.04 LTE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u="sng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u="sng" dirty="0"/>
              <a:t>Software used for development: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OpenJDK 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NetBeans IDE 8.2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dirty="0"/>
              <a:t>Apache Maven 3.39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Highlighting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/>
              <a:t>Below are some of the highlighted points which are specially taken care of during UI/UX:</a:t>
            </a:r>
          </a:p>
          <a:p>
            <a:pPr>
              <a:lnSpc>
                <a:spcPct val="200000"/>
              </a:lnSpc>
            </a:pPr>
            <a:r>
              <a:rPr lang="en-US" dirty="0"/>
              <a:t>Batch Anomalies and One to many anomalies directly notifies about performance, hang, longer execution time issues.</a:t>
            </a:r>
          </a:p>
          <a:p>
            <a:pPr>
              <a:lnSpc>
                <a:spcPct val="200000"/>
              </a:lnSpc>
            </a:pPr>
            <a:r>
              <a:rPr lang="en-US" dirty="0"/>
              <a:t>One page nested split pane design for comparing and analyzing log files with anomalies and data.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US" dirty="0"/>
              <a:t>Accordion tabs for better and understandable view for one to many anomalies.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Detailed and scrollable main view.</a:t>
            </a:r>
          </a:p>
          <a:p>
            <a:pPr>
              <a:lnSpc>
                <a:spcPct val="200000"/>
              </a:lnSpc>
            </a:pPr>
            <a:r>
              <a:rPr lang="en-IN" dirty="0"/>
              <a:t>Scalable and flexible graph with different colours of bars to represent different files.</a:t>
            </a:r>
          </a:p>
          <a:p>
            <a:pPr>
              <a:lnSpc>
                <a:spcPct val="200000"/>
              </a:lnSpc>
            </a:pPr>
            <a:r>
              <a:rPr lang="en-IN" dirty="0"/>
              <a:t>In-depth summary for long </a:t>
            </a:r>
            <a:r>
              <a:rPr lang="en-IN" dirty="0" err="1"/>
              <a:t>jStackTrace</a:t>
            </a:r>
            <a:r>
              <a:rPr lang="en-IN" dirty="0"/>
              <a:t> of methods.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4873beb7-5857-4685-be1f-d57550cc96cc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3430</TotalTime>
  <Words>316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Euphemia</vt:lpstr>
      <vt:lpstr>Plantagenet Cherokee</vt:lpstr>
      <vt:lpstr>Times New Roman</vt:lpstr>
      <vt:lpstr>Wingdings</vt:lpstr>
      <vt:lpstr>Academic Literature 16x9</vt:lpstr>
      <vt:lpstr>Method-trace Analyser</vt:lpstr>
      <vt:lpstr>Team Name</vt:lpstr>
      <vt:lpstr>Problem Statement: Method-trace Analyser</vt:lpstr>
      <vt:lpstr>Role of each Team Member</vt:lpstr>
      <vt:lpstr>Tools/Platform/APIs used</vt:lpstr>
      <vt:lpstr>Process Flow Diagram</vt:lpstr>
      <vt:lpstr>Screenshot of Solution</vt:lpstr>
      <vt:lpstr>Functional Requirements</vt:lpstr>
      <vt:lpstr>Highlighting points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Method-trace Analyser</dc:title>
  <dc:creator>Harsimran Sidhu</dc:creator>
  <cp:lastModifiedBy>Manjot Sidhu</cp:lastModifiedBy>
  <cp:revision>30</cp:revision>
  <dcterms:created xsi:type="dcterms:W3CDTF">2018-10-01T17:24:39Z</dcterms:created>
  <dcterms:modified xsi:type="dcterms:W3CDTF">2019-07-21T06:18:02Z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