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b0ddee61f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b0ddee61f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b0ddee61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b0ddee61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b0ddee61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b0ddee61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b0ddee61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b0ddee61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b0ddee61f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b0ddee61f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b0ddee61f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b0ddee61f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b0ddee61f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b0ddee61f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exposysdata.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www.linkedin.com/in/mseeeeeeeee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exposys data labs</a:t>
            </a:r>
            <a:endParaRPr/>
          </a:p>
        </p:txBody>
      </p:sp>
      <p:sp>
        <p:nvSpPr>
          <p:cNvPr id="135" name="Google Shape;135;p13"/>
          <p:cNvSpPr txBox="1"/>
          <p:nvPr>
            <p:ph idx="1" type="subTitle"/>
          </p:nvPr>
        </p:nvSpPr>
        <p:spPr>
          <a:xfrm>
            <a:off x="311700" y="3997400"/>
            <a:ext cx="2735400" cy="59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0000"/>
                </a:solidFill>
              </a:rPr>
              <a:t>Data Science</a:t>
            </a:r>
            <a:endParaRPr b="1" sz="22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0" y="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INTRODUCTION</a:t>
            </a:r>
            <a:endParaRPr b="1">
              <a:solidFill>
                <a:srgbClr val="FF0000"/>
              </a:solidFill>
            </a:endParaRPr>
          </a:p>
        </p:txBody>
      </p:sp>
      <p:sp>
        <p:nvSpPr>
          <p:cNvPr id="141" name="Google Shape;141;p14"/>
          <p:cNvSpPr txBox="1"/>
          <p:nvPr>
            <p:ph idx="1" type="body"/>
          </p:nvPr>
        </p:nvSpPr>
        <p:spPr>
          <a:xfrm>
            <a:off x="123425" y="1313825"/>
            <a:ext cx="89337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Customer Segmentation </a:t>
            </a:r>
            <a:endParaRPr sz="2100"/>
          </a:p>
          <a:p>
            <a:pPr indent="0" lvl="0" marL="0" rtl="0" algn="l">
              <a:spcBef>
                <a:spcPts val="1600"/>
              </a:spcBef>
              <a:spcAft>
                <a:spcPts val="0"/>
              </a:spcAft>
              <a:buNone/>
            </a:pPr>
            <a:r>
              <a:rPr lang="en" sz="2100"/>
              <a:t>It is the activity of dividing a broad consumer or business market , normally consisting of existing and potential customers, into sub-groups of consumers on some type of shared characteristics</a:t>
            </a:r>
            <a:endParaRPr sz="2100"/>
          </a:p>
          <a:p>
            <a:pPr indent="0" lvl="0" marL="0" rtl="0" algn="l">
              <a:spcBef>
                <a:spcPts val="1600"/>
              </a:spcBef>
              <a:spcAft>
                <a:spcPts val="1600"/>
              </a:spcAft>
              <a:buNone/>
            </a:pPr>
            <a:r>
              <a:rPr lang="en" sz="2100"/>
              <a:t>In this project we will use KMeans for segmentation and will get our target customers from the given dataset.</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0" y="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TOOL AND TECHNOLOGIES USED</a:t>
            </a:r>
            <a:endParaRPr b="1">
              <a:solidFill>
                <a:srgbClr val="FF0000"/>
              </a:solidFill>
            </a:endParaRPr>
          </a:p>
        </p:txBody>
      </p:sp>
      <p:sp>
        <p:nvSpPr>
          <p:cNvPr id="147" name="Google Shape;147;p15"/>
          <p:cNvSpPr txBox="1"/>
          <p:nvPr>
            <p:ph idx="1" type="body"/>
          </p:nvPr>
        </p:nvSpPr>
        <p:spPr>
          <a:xfrm>
            <a:off x="67525" y="1635300"/>
            <a:ext cx="8933700" cy="33543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AutoNum type="arabicPeriod"/>
            </a:pPr>
            <a:r>
              <a:rPr lang="en" sz="2300"/>
              <a:t>Jupyter notebook {Latest Version}</a:t>
            </a:r>
            <a:endParaRPr sz="2300"/>
          </a:p>
          <a:p>
            <a:pPr indent="-374650" lvl="0" marL="457200" rtl="0" algn="l">
              <a:spcBef>
                <a:spcPts val="0"/>
              </a:spcBef>
              <a:spcAft>
                <a:spcPts val="0"/>
              </a:spcAft>
              <a:buSzPts val="2300"/>
              <a:buAutoNum type="arabicPeriod"/>
            </a:pPr>
            <a:r>
              <a:rPr lang="en" sz="2300"/>
              <a:t>Pandas</a:t>
            </a:r>
            <a:endParaRPr sz="2300"/>
          </a:p>
          <a:p>
            <a:pPr indent="-374650" lvl="0" marL="457200" rtl="0" algn="l">
              <a:spcBef>
                <a:spcPts val="0"/>
              </a:spcBef>
              <a:spcAft>
                <a:spcPts val="0"/>
              </a:spcAft>
              <a:buSzPts val="2300"/>
              <a:buAutoNum type="arabicPeriod"/>
            </a:pPr>
            <a:r>
              <a:rPr lang="en" sz="2300"/>
              <a:t>Seaborn</a:t>
            </a:r>
            <a:endParaRPr sz="2300"/>
          </a:p>
          <a:p>
            <a:pPr indent="-374650" lvl="0" marL="457200" rtl="0" algn="l">
              <a:spcBef>
                <a:spcPts val="0"/>
              </a:spcBef>
              <a:spcAft>
                <a:spcPts val="0"/>
              </a:spcAft>
              <a:buSzPts val="2300"/>
              <a:buAutoNum type="arabicPeriod"/>
            </a:pPr>
            <a:r>
              <a:rPr lang="en" sz="2300"/>
              <a:t>Matplotlib.pyplot</a:t>
            </a:r>
            <a:endParaRPr sz="2300"/>
          </a:p>
          <a:p>
            <a:pPr indent="-374650" lvl="0" marL="457200" rtl="0" algn="l">
              <a:spcBef>
                <a:spcPts val="0"/>
              </a:spcBef>
              <a:spcAft>
                <a:spcPts val="0"/>
              </a:spcAft>
              <a:buSzPts val="2300"/>
              <a:buAutoNum type="arabicPeriod"/>
            </a:pPr>
            <a:r>
              <a:rPr lang="en" sz="2300"/>
              <a:t>KMeans</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Google Shape;152;p16"/>
          <p:cNvPicPr preferRelativeResize="0"/>
          <p:nvPr/>
        </p:nvPicPr>
        <p:blipFill rotWithShape="1">
          <a:blip r:embed="rId3">
            <a:alphaModFix/>
          </a:blip>
          <a:srcRect b="-1819" l="0" r="0" t="1820"/>
          <a:stretch/>
        </p:blipFill>
        <p:spPr>
          <a:xfrm>
            <a:off x="0" y="642925"/>
            <a:ext cx="7882975" cy="4596100"/>
          </a:xfrm>
          <a:prstGeom prst="rect">
            <a:avLst/>
          </a:prstGeom>
          <a:noFill/>
          <a:ln>
            <a:noFill/>
          </a:ln>
        </p:spPr>
      </p:pic>
      <p:sp>
        <p:nvSpPr>
          <p:cNvPr id="153" name="Google Shape;153;p16"/>
          <p:cNvSpPr txBox="1"/>
          <p:nvPr/>
        </p:nvSpPr>
        <p:spPr>
          <a:xfrm>
            <a:off x="-69875" y="0"/>
            <a:ext cx="7016400" cy="8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0000"/>
                </a:solidFill>
                <a:latin typeface="Montserrat"/>
                <a:ea typeface="Montserrat"/>
                <a:cs typeface="Montserrat"/>
                <a:sym typeface="Montserrat"/>
              </a:rPr>
              <a:t>CLIENTS BEFORE CLUSTERING</a:t>
            </a:r>
            <a:endParaRPr b="1" sz="2400">
              <a:solidFill>
                <a:srgbClr val="FF0000"/>
              </a:solidFill>
              <a:latin typeface="Montserrat"/>
              <a:ea typeface="Montserrat"/>
              <a:cs typeface="Montserrat"/>
              <a:sym typeface="Montserrat"/>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17"/>
          <p:cNvPicPr preferRelativeResize="0"/>
          <p:nvPr/>
        </p:nvPicPr>
        <p:blipFill>
          <a:blip r:embed="rId3">
            <a:alphaModFix/>
          </a:blip>
          <a:stretch>
            <a:fillRect/>
          </a:stretch>
        </p:blipFill>
        <p:spPr>
          <a:xfrm>
            <a:off x="981500" y="503212"/>
            <a:ext cx="8162500" cy="4290925"/>
          </a:xfrm>
          <a:prstGeom prst="rect">
            <a:avLst/>
          </a:prstGeom>
          <a:noFill/>
          <a:ln>
            <a:noFill/>
          </a:ln>
        </p:spPr>
      </p:pic>
      <p:sp>
        <p:nvSpPr>
          <p:cNvPr id="159" name="Google Shape;159;p17"/>
          <p:cNvSpPr txBox="1"/>
          <p:nvPr/>
        </p:nvSpPr>
        <p:spPr>
          <a:xfrm>
            <a:off x="209650" y="69875"/>
            <a:ext cx="50457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0000"/>
                </a:solidFill>
                <a:latin typeface="Montserrat"/>
                <a:ea typeface="Montserrat"/>
                <a:cs typeface="Montserrat"/>
                <a:sym typeface="Montserrat"/>
              </a:rPr>
              <a:t>CLIENTS AFTER CLUSTERING</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0" y="0"/>
            <a:ext cx="8336400" cy="13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CONCLUSION-{TARGET CUSTOMERS}</a:t>
            </a:r>
            <a:endParaRPr b="1">
              <a:solidFill>
                <a:srgbClr val="FF0000"/>
              </a:solidFill>
            </a:endParaRPr>
          </a:p>
        </p:txBody>
      </p:sp>
      <p:sp>
        <p:nvSpPr>
          <p:cNvPr id="165" name="Google Shape;165;p18"/>
          <p:cNvSpPr txBox="1"/>
          <p:nvPr>
            <p:ph idx="1" type="body"/>
          </p:nvPr>
        </p:nvSpPr>
        <p:spPr>
          <a:xfrm>
            <a:off x="81525" y="1551425"/>
            <a:ext cx="7038900" cy="28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cluster(Blue-colored) we see that people have high income and high spending scores,this is the ideal case for the mall or shops as these people are the prime sources of profit. These people might be the regular customers of the mall and are convinced by the mall’s facilities.</a:t>
            </a:r>
            <a:endParaRPr sz="1400"/>
          </a:p>
          <a:p>
            <a:pPr indent="0" lvl="0" marL="0" rtl="0" algn="l">
              <a:spcBef>
                <a:spcPts val="1600"/>
              </a:spcBef>
              <a:spcAft>
                <a:spcPts val="0"/>
              </a:spcAft>
              <a:buNone/>
            </a:pPr>
            <a:r>
              <a:rPr lang="en" sz="1400"/>
              <a:t>In cluster(green colored) we see that people have high income but low spending scores,this is interesting. Maybe these are the people who are unsatisfied or unhappy by the mall’s services. These can be the prime targets of the mall, as they have the potential to spend money. So, the mall authorities will try to add new facilities so that they can attract these people and can meet their needs.</a:t>
            </a:r>
            <a:endParaRPr sz="14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0" y="0"/>
            <a:ext cx="8336400" cy="13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CONTACT US</a:t>
            </a:r>
            <a:endParaRPr b="1">
              <a:solidFill>
                <a:srgbClr val="FF0000"/>
              </a:solidFill>
            </a:endParaRPr>
          </a:p>
        </p:txBody>
      </p:sp>
      <p:sp>
        <p:nvSpPr>
          <p:cNvPr id="171" name="Google Shape;171;p19"/>
          <p:cNvSpPr txBox="1"/>
          <p:nvPr>
            <p:ph idx="1" type="body"/>
          </p:nvPr>
        </p:nvSpPr>
        <p:spPr>
          <a:xfrm>
            <a:off x="0" y="1453600"/>
            <a:ext cx="8336400" cy="34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 </a:t>
            </a:r>
            <a:r>
              <a:rPr lang="en" u="sng">
                <a:solidFill>
                  <a:schemeClr val="hlink"/>
                </a:solidFill>
                <a:hlinkClick r:id="rId3"/>
              </a:rPr>
              <a:t>http://www.exposysdata.com/</a:t>
            </a:r>
            <a:endParaRPr/>
          </a:p>
          <a:p>
            <a:pPr indent="0" lvl="0" marL="0" rtl="0" algn="l">
              <a:spcBef>
                <a:spcPts val="1600"/>
              </a:spcBef>
              <a:spcAft>
                <a:spcPts val="0"/>
              </a:spcAft>
              <a:buNone/>
            </a:pPr>
            <a:r>
              <a:rPr lang="en"/>
              <a:t> Industries Computer Software</a:t>
            </a:r>
            <a:endParaRPr/>
          </a:p>
          <a:p>
            <a:pPr indent="0" lvl="0" marL="0" rtl="0" algn="l">
              <a:spcBef>
                <a:spcPts val="1600"/>
              </a:spcBef>
              <a:spcAft>
                <a:spcPts val="0"/>
              </a:spcAft>
              <a:buNone/>
            </a:pPr>
            <a:r>
              <a:rPr lang="en"/>
              <a:t> Company size 11-50 employees</a:t>
            </a:r>
            <a:endParaRPr/>
          </a:p>
          <a:p>
            <a:pPr indent="0" lvl="0" marL="0" rtl="0" algn="l">
              <a:spcBef>
                <a:spcPts val="1600"/>
              </a:spcBef>
              <a:spcAft>
                <a:spcPts val="0"/>
              </a:spcAft>
              <a:buNone/>
            </a:pPr>
            <a:r>
              <a:rPr lang="en"/>
              <a:t> Headquarters Bengaluru, Karnataka Type </a:t>
            </a:r>
            <a:endParaRPr/>
          </a:p>
          <a:p>
            <a:pPr indent="0" lvl="0" marL="0" rtl="0" algn="l">
              <a:spcBef>
                <a:spcPts val="1600"/>
              </a:spcBef>
              <a:spcAft>
                <a:spcPts val="0"/>
              </a:spcAft>
              <a:buNone/>
            </a:pPr>
            <a:r>
              <a:rPr lang="en"/>
              <a:t>Public Company Founded 2019</a:t>
            </a:r>
            <a:endParaRPr/>
          </a:p>
          <a:p>
            <a:pPr indent="0" lvl="0" marL="0" rtl="0" algn="l">
              <a:spcBef>
                <a:spcPts val="1600"/>
              </a:spcBef>
              <a:spcAft>
                <a:spcPts val="0"/>
              </a:spcAft>
              <a:buNone/>
            </a:pPr>
            <a:r>
              <a:rPr lang="en"/>
              <a:t>Locations •Primary P.M R. Residency Ground Floor Singanayakanahalli, Yelahanka Bengaluru, Karnataka 560064 Bengaluru, Karnataka 560064, I</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nvSpPr>
        <p:spPr>
          <a:xfrm>
            <a:off x="2627675" y="2096550"/>
            <a:ext cx="3941400" cy="8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400">
                <a:solidFill>
                  <a:srgbClr val="FF0000"/>
                </a:solidFill>
                <a:latin typeface="Montserrat"/>
                <a:ea typeface="Montserrat"/>
                <a:cs typeface="Montserrat"/>
                <a:sym typeface="Montserrat"/>
              </a:rPr>
              <a:t>THANK YOU</a:t>
            </a:r>
            <a:endParaRPr sz="5100">
              <a:latin typeface="Lato"/>
              <a:ea typeface="Lato"/>
              <a:cs typeface="Lato"/>
              <a:sym typeface="Lato"/>
            </a:endParaRPr>
          </a:p>
        </p:txBody>
      </p:sp>
      <p:sp>
        <p:nvSpPr>
          <p:cNvPr id="177" name="Google Shape;177;p20"/>
          <p:cNvSpPr txBox="1"/>
          <p:nvPr/>
        </p:nvSpPr>
        <p:spPr>
          <a:xfrm>
            <a:off x="0" y="3326500"/>
            <a:ext cx="3759900" cy="16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0000"/>
                </a:solidFill>
                <a:latin typeface="Montserrat"/>
                <a:ea typeface="Montserrat"/>
                <a:cs typeface="Montserrat"/>
                <a:sym typeface="Montserrat"/>
              </a:rPr>
              <a:t>FROM:</a:t>
            </a:r>
            <a:endParaRPr b="1" sz="2400">
              <a:solidFill>
                <a:srgbClr val="FF0000"/>
              </a:solidFill>
              <a:latin typeface="Montserrat"/>
              <a:ea typeface="Montserrat"/>
              <a:cs typeface="Montserrat"/>
              <a:sym typeface="Montserrat"/>
            </a:endParaRPr>
          </a:p>
          <a:p>
            <a:pPr indent="0" lvl="0" marL="0" rtl="0" algn="l">
              <a:spcBef>
                <a:spcPts val="0"/>
              </a:spcBef>
              <a:spcAft>
                <a:spcPts val="0"/>
              </a:spcAft>
              <a:buNone/>
            </a:pPr>
            <a:r>
              <a:t/>
            </a:r>
            <a:endParaRPr b="1" sz="2400">
              <a:solidFill>
                <a:srgbClr val="FF0000"/>
              </a:solidFill>
              <a:latin typeface="Montserrat"/>
              <a:ea typeface="Montserrat"/>
              <a:cs typeface="Montserrat"/>
              <a:sym typeface="Montserrat"/>
            </a:endParaRPr>
          </a:p>
          <a:p>
            <a:pPr indent="0" lvl="0" marL="0" rtl="0" algn="l">
              <a:spcBef>
                <a:spcPts val="0"/>
              </a:spcBef>
              <a:spcAft>
                <a:spcPts val="0"/>
              </a:spcAft>
              <a:buNone/>
            </a:pPr>
            <a:r>
              <a:rPr b="1" lang="en" sz="2400" u="sng">
                <a:solidFill>
                  <a:schemeClr val="hlink"/>
                </a:solidFill>
                <a:latin typeface="Montserrat"/>
                <a:ea typeface="Montserrat"/>
                <a:cs typeface="Montserrat"/>
                <a:sym typeface="Montserrat"/>
                <a:hlinkClick r:id="rId3"/>
              </a:rPr>
              <a:t>Manjot Singh Dhillon</a:t>
            </a:r>
            <a:endParaRPr b="1" sz="2400">
              <a:solidFill>
                <a:srgbClr val="FF0000"/>
              </a:solidFill>
              <a:latin typeface="Montserrat"/>
              <a:ea typeface="Montserrat"/>
              <a:cs typeface="Montserrat"/>
              <a:sym typeface="Montserrat"/>
            </a:endParaRPr>
          </a:p>
          <a:p>
            <a:pPr indent="0" lvl="0" marL="0" rtl="0" algn="l">
              <a:spcBef>
                <a:spcPts val="0"/>
              </a:spcBef>
              <a:spcAft>
                <a:spcPts val="0"/>
              </a:spcAft>
              <a:buNone/>
            </a:pPr>
            <a:r>
              <a:t/>
            </a:r>
            <a:endParaRPr b="1" sz="2400">
              <a:solidFill>
                <a:srgbClr val="FF0000"/>
              </a:solidFill>
              <a:latin typeface="Montserrat"/>
              <a:ea typeface="Montserrat"/>
              <a:cs typeface="Montserrat"/>
              <a:sym typeface="Montserrat"/>
            </a:endParaRPr>
          </a:p>
          <a:p>
            <a:pPr indent="0" lvl="0" marL="0" rtl="0" algn="l">
              <a:spcBef>
                <a:spcPts val="0"/>
              </a:spcBef>
              <a:spcAft>
                <a:spcPts val="0"/>
              </a:spcAft>
              <a:buNone/>
            </a:pPr>
            <a:r>
              <a:t/>
            </a:r>
            <a:endParaRPr b="1" sz="2400">
              <a:solidFill>
                <a:srgbClr val="FF000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