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78" y="-27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0e3b66cdce24e65c18.gradio.liv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0825" y="852425"/>
            <a:ext cx="4730750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75285" marR="5080" indent="-363220">
              <a:lnSpc>
                <a:spcPts val="2290"/>
              </a:lnSpc>
              <a:spcBef>
                <a:spcPts val="270"/>
              </a:spcBef>
            </a:pP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EduTutor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AI</a:t>
            </a:r>
            <a:r>
              <a:rPr sz="20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: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Personalized</a:t>
            </a:r>
            <a:r>
              <a:rPr sz="2000" b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Learning</a:t>
            </a:r>
            <a:r>
              <a:rPr sz="20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0070C0"/>
                </a:solidFill>
                <a:latin typeface="Times New Roman"/>
                <a:cs typeface="Times New Roman"/>
              </a:rPr>
              <a:t>With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Generative</a:t>
            </a:r>
            <a:r>
              <a:rPr sz="20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AI</a:t>
            </a:r>
            <a:r>
              <a:rPr sz="20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And</a:t>
            </a:r>
            <a:r>
              <a:rPr sz="20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70C0"/>
                </a:solidFill>
                <a:latin typeface="Times New Roman"/>
                <a:cs typeface="Times New Roman"/>
              </a:rPr>
              <a:t>LMS</a:t>
            </a:r>
            <a:r>
              <a:rPr sz="20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 Integration</a:t>
            </a:r>
            <a:endParaRPr sz="200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611748"/>
            <a:ext cx="3542665" cy="320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b="1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Team</a:t>
            </a:r>
            <a:r>
              <a:rPr sz="1600" b="1" spc="-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Members</a:t>
            </a:r>
            <a:endParaRPr sz="16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tabLst>
                <a:tab pos="469265" algn="l"/>
              </a:tabLst>
            </a:pPr>
            <a:endParaRPr sz="1400" dirty="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</a:tabLst>
            </a:pPr>
            <a:r>
              <a:rPr lang="en-US" sz="1400" b="1" dirty="0">
                <a:latin typeface="Times New Roman"/>
                <a:cs typeface="Times New Roman"/>
              </a:rPr>
              <a:t>Manjuparkavi K </a:t>
            </a:r>
            <a:endParaRPr sz="1400" dirty="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</a:tabLst>
            </a:pPr>
            <a:r>
              <a:rPr lang="en-US" sz="1400" b="1" dirty="0">
                <a:latin typeface="Times New Roman"/>
                <a:cs typeface="Times New Roman"/>
              </a:rPr>
              <a:t>Vinothini S</a:t>
            </a:r>
            <a:endParaRPr sz="1400" dirty="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265" algn="l"/>
              </a:tabLst>
            </a:pPr>
            <a:r>
              <a:rPr lang="en-US" sz="1400" b="1" dirty="0">
                <a:latin typeface="Times New Roman"/>
                <a:cs typeface="Times New Roman"/>
              </a:rPr>
              <a:t>Priyadharshini R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5"/>
              </a:spcBef>
              <a:buFont typeface="Symbol"/>
              <a:buChar char=""/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Introduction</a:t>
            </a:r>
            <a:endParaRPr sz="16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469265" indent="-227965">
              <a:lnSpc>
                <a:spcPts val="1645"/>
              </a:lnSpc>
              <a:spcBef>
                <a:spcPts val="134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Overview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modern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education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challenges:</a:t>
            </a:r>
            <a:endParaRPr sz="1400" dirty="0">
              <a:latin typeface="Times New Roman"/>
              <a:cs typeface="Times New Roman"/>
            </a:endParaRPr>
          </a:p>
          <a:p>
            <a:pPr marL="926465" lvl="1" indent="-228600">
              <a:lnSpc>
                <a:spcPts val="1610"/>
              </a:lnSpc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spc="-10" dirty="0">
                <a:latin typeface="Times New Roman"/>
                <a:cs typeface="Times New Roman"/>
              </a:rPr>
              <a:t>One-size-fits-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learning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models.</a:t>
            </a:r>
            <a:endParaRPr sz="1400" dirty="0">
              <a:latin typeface="Times New Roman"/>
              <a:cs typeface="Times New Roman"/>
            </a:endParaRPr>
          </a:p>
          <a:p>
            <a:pPr marL="926465" lvl="1" indent="-228600">
              <a:lnSpc>
                <a:spcPts val="1610"/>
              </a:lnSpc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Lack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engagement.</a:t>
            </a:r>
            <a:endParaRPr sz="1400" dirty="0">
              <a:latin typeface="Times New Roman"/>
              <a:cs typeface="Times New Roman"/>
            </a:endParaRPr>
          </a:p>
          <a:p>
            <a:pPr marL="926465" lvl="1" indent="-228600">
              <a:lnSpc>
                <a:spcPts val="1610"/>
              </a:lnSpc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Teacher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workload.</a:t>
            </a:r>
            <a:endParaRPr sz="1400" dirty="0">
              <a:latin typeface="Times New Roman"/>
              <a:cs typeface="Times New Roman"/>
            </a:endParaRPr>
          </a:p>
          <a:p>
            <a:pPr marL="469265" indent="-227965">
              <a:lnSpc>
                <a:spcPts val="1645"/>
              </a:lnSpc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AI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0" dirty="0">
                <a:latin typeface="Times New Roman"/>
                <a:cs typeface="Times New Roman"/>
              </a:rPr>
              <a:t> education</a:t>
            </a:r>
            <a:r>
              <a:rPr sz="1400" spc="-10" dirty="0">
                <a:latin typeface="Times New Roman"/>
                <a:cs typeface="Times New Roman"/>
              </a:rPr>
              <a:t>.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244FE-AFCD-FB3A-4A5A-43D759EA7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68580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72285"/>
            <a:ext cx="5655945" cy="7567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227965">
              <a:lnSpc>
                <a:spcPts val="1645"/>
              </a:lnSpc>
              <a:spcBef>
                <a:spcPts val="10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What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EduTutor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AI?</a:t>
            </a:r>
            <a:endParaRPr sz="1400" dirty="0">
              <a:latin typeface="Times New Roman"/>
              <a:cs typeface="Times New Roman"/>
            </a:endParaRPr>
          </a:p>
          <a:p>
            <a:pPr marL="926465" marR="5080" lvl="1" indent="-228600">
              <a:lnSpc>
                <a:spcPts val="1610"/>
              </a:lnSpc>
              <a:spcBef>
                <a:spcPts val="80"/>
              </a:spcBef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smart</a:t>
            </a:r>
            <a:r>
              <a:rPr sz="1400" spc="-10" dirty="0">
                <a:latin typeface="Times New Roman"/>
                <a:cs typeface="Times New Roman"/>
              </a:rPr>
              <a:t> educational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platform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combines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generative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AI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with </a:t>
            </a:r>
            <a:r>
              <a:rPr sz="1400" b="1" dirty="0">
                <a:latin typeface="Times New Roman"/>
                <a:cs typeface="Times New Roman"/>
              </a:rPr>
              <a:t>Learning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Management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Systems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(LMS)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deliver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personalized, </a:t>
            </a:r>
            <a:r>
              <a:rPr sz="1400" b="1" dirty="0">
                <a:latin typeface="Times New Roman"/>
                <a:cs typeface="Times New Roman"/>
              </a:rPr>
              <a:t>adaptive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learning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experiences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Key</a:t>
            </a:r>
            <a:r>
              <a:rPr sz="1600" b="1" spc="-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Features</a:t>
            </a:r>
            <a:r>
              <a:rPr sz="1600" b="1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of</a:t>
            </a:r>
            <a:r>
              <a:rPr sz="16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EduTutor</a:t>
            </a:r>
            <a:r>
              <a:rPr sz="1600" b="1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AI</a:t>
            </a:r>
            <a:endParaRPr sz="16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189865" indent="-177165">
              <a:lnSpc>
                <a:spcPct val="100000"/>
              </a:lnSpc>
              <a:spcBef>
                <a:spcPts val="1340"/>
              </a:spcBef>
              <a:buAutoNum type="alphaLcPeriod"/>
              <a:tabLst>
                <a:tab pos="189865" algn="l"/>
              </a:tabLst>
            </a:pPr>
            <a:r>
              <a:rPr sz="1400" b="1" dirty="0">
                <a:latin typeface="Times New Roman"/>
                <a:cs typeface="Times New Roman"/>
              </a:rPr>
              <a:t>Personalized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Learning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Paths</a:t>
            </a:r>
            <a:endParaRPr sz="1400" dirty="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645"/>
              </a:lnSpc>
              <a:spcBef>
                <a:spcPts val="133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AI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dynamically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adapts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content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learner's:</a:t>
            </a:r>
            <a:endParaRPr sz="1400" dirty="0">
              <a:latin typeface="Times New Roman"/>
              <a:cs typeface="Times New Roman"/>
            </a:endParaRPr>
          </a:p>
          <a:p>
            <a:pPr marL="926465" lvl="2" indent="-228600">
              <a:lnSpc>
                <a:spcPts val="1610"/>
              </a:lnSpc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Skill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level</a:t>
            </a:r>
            <a:endParaRPr sz="1400" dirty="0">
              <a:latin typeface="Times New Roman"/>
              <a:cs typeface="Times New Roman"/>
            </a:endParaRPr>
          </a:p>
          <a:p>
            <a:pPr marL="926465" lvl="2" indent="-228600">
              <a:lnSpc>
                <a:spcPts val="1610"/>
              </a:lnSpc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Learning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style</a:t>
            </a:r>
            <a:endParaRPr sz="1400" dirty="0">
              <a:latin typeface="Times New Roman"/>
              <a:cs typeface="Times New Roman"/>
            </a:endParaRPr>
          </a:p>
          <a:p>
            <a:pPr marL="926465" lvl="2" indent="-228600">
              <a:lnSpc>
                <a:spcPts val="1614"/>
              </a:lnSpc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spc="-20" dirty="0">
                <a:latin typeface="Times New Roman"/>
                <a:cs typeface="Times New Roman"/>
              </a:rPr>
              <a:t>Pace</a:t>
            </a:r>
            <a:endParaRPr sz="1400" dirty="0">
              <a:latin typeface="Times New Roman"/>
              <a:cs typeface="Times New Roman"/>
            </a:endParaRPr>
          </a:p>
          <a:p>
            <a:pPr marL="926465" lvl="2" indent="-228600">
              <a:lnSpc>
                <a:spcPts val="1614"/>
              </a:lnSpc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spc="-10" dirty="0">
                <a:latin typeface="Times New Roman"/>
                <a:cs typeface="Times New Roman"/>
              </a:rPr>
              <a:t>Interests</a:t>
            </a:r>
            <a:endParaRPr sz="1400" dirty="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645"/>
              </a:lnSpc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spc="-10" dirty="0">
                <a:latin typeface="Times New Roman"/>
                <a:cs typeface="Times New Roman"/>
              </a:rPr>
              <a:t>Real-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assessment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strengths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weaknesses.</a:t>
            </a:r>
            <a:endParaRPr sz="1400" dirty="0">
              <a:latin typeface="Times New Roman"/>
              <a:cs typeface="Times New Roman"/>
            </a:endParaRPr>
          </a:p>
          <a:p>
            <a:pPr marL="199390" indent="-186690">
              <a:lnSpc>
                <a:spcPct val="100000"/>
              </a:lnSpc>
              <a:spcBef>
                <a:spcPts val="1330"/>
              </a:spcBef>
              <a:buAutoNum type="alphaLcPeriod"/>
              <a:tabLst>
                <a:tab pos="199390" algn="l"/>
              </a:tabLst>
            </a:pPr>
            <a:r>
              <a:rPr sz="1400" b="1" dirty="0">
                <a:latin typeface="Times New Roman"/>
                <a:cs typeface="Times New Roman"/>
              </a:rPr>
              <a:t>Generative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AI-</a:t>
            </a:r>
            <a:r>
              <a:rPr sz="1400" b="1" dirty="0">
                <a:latin typeface="Times New Roman"/>
                <a:cs typeface="Times New Roman"/>
              </a:rPr>
              <a:t>Powered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Content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Creation</a:t>
            </a:r>
            <a:endParaRPr sz="1400" dirty="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645"/>
              </a:lnSpc>
              <a:spcBef>
                <a:spcPts val="132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spc="-10" dirty="0">
                <a:latin typeface="Times New Roman"/>
                <a:cs typeface="Times New Roman"/>
              </a:rPr>
              <a:t>Auto-generates:</a:t>
            </a:r>
            <a:endParaRPr sz="1400" dirty="0">
              <a:latin typeface="Times New Roman"/>
              <a:cs typeface="Times New Roman"/>
            </a:endParaRPr>
          </a:p>
          <a:p>
            <a:pPr marL="926465" lvl="2" indent="-228600">
              <a:lnSpc>
                <a:spcPts val="1614"/>
              </a:lnSpc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Practice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quizzes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tests</a:t>
            </a:r>
            <a:endParaRPr sz="1400" dirty="0">
              <a:latin typeface="Times New Roman"/>
              <a:cs typeface="Times New Roman"/>
            </a:endParaRPr>
          </a:p>
          <a:p>
            <a:pPr marL="926465" lvl="2" indent="-228600">
              <a:lnSpc>
                <a:spcPts val="1614"/>
              </a:lnSpc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Summaries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flashcards</a:t>
            </a:r>
            <a:endParaRPr sz="1400" dirty="0">
              <a:latin typeface="Times New Roman"/>
              <a:cs typeface="Times New Roman"/>
            </a:endParaRPr>
          </a:p>
          <a:p>
            <a:pPr marL="926465" lvl="2" indent="-228600">
              <a:lnSpc>
                <a:spcPts val="1610"/>
              </a:lnSpc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Adaptive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explanations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examples</a:t>
            </a:r>
            <a:endParaRPr sz="1400" dirty="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645"/>
              </a:lnSpc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Supports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multiple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languages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reading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levels.</a:t>
            </a:r>
            <a:endParaRPr sz="1400" dirty="0">
              <a:latin typeface="Times New Roman"/>
              <a:cs typeface="Times New Roman"/>
            </a:endParaRPr>
          </a:p>
          <a:p>
            <a:pPr marL="179705" indent="-167005">
              <a:lnSpc>
                <a:spcPct val="100000"/>
              </a:lnSpc>
              <a:spcBef>
                <a:spcPts val="1335"/>
              </a:spcBef>
              <a:buAutoNum type="alphaLcPeriod"/>
              <a:tabLst>
                <a:tab pos="179705" algn="l"/>
              </a:tabLst>
            </a:pPr>
            <a:r>
              <a:rPr sz="1400" b="1" dirty="0">
                <a:latin typeface="Times New Roman"/>
                <a:cs typeface="Times New Roman"/>
              </a:rPr>
              <a:t>Seamless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LMS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Integration</a:t>
            </a:r>
            <a:endParaRPr sz="1400" dirty="0">
              <a:latin typeface="Times New Roman"/>
              <a:cs typeface="Times New Roman"/>
            </a:endParaRPr>
          </a:p>
          <a:p>
            <a:pPr marL="469265" marR="408940" lvl="1" indent="-228600">
              <a:lnSpc>
                <a:spcPts val="1610"/>
              </a:lnSpc>
              <a:spcBef>
                <a:spcPts val="144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Integrates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platforms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Moodle,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Canvas,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Google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Classroom, </a:t>
            </a:r>
            <a:r>
              <a:rPr sz="1400" dirty="0">
                <a:latin typeface="Times New Roman"/>
                <a:cs typeface="Times New Roman"/>
              </a:rPr>
              <a:t>Blackboard,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etc.</a:t>
            </a:r>
            <a:endParaRPr sz="1400" dirty="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530"/>
              </a:lnSpc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Syncs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grades,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assignments,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student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progress.</a:t>
            </a:r>
            <a:endParaRPr sz="1400" dirty="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645"/>
              </a:lnSpc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Works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inside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LMS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without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disrupting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existing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workflows.</a:t>
            </a:r>
            <a:endParaRPr sz="1400" dirty="0">
              <a:latin typeface="Times New Roman"/>
              <a:cs typeface="Times New Roman"/>
            </a:endParaRPr>
          </a:p>
          <a:p>
            <a:pPr marL="199390" indent="-186690">
              <a:lnSpc>
                <a:spcPct val="100000"/>
              </a:lnSpc>
              <a:spcBef>
                <a:spcPts val="1335"/>
              </a:spcBef>
              <a:buAutoNum type="alphaLcPeriod"/>
              <a:tabLst>
                <a:tab pos="199390" algn="l"/>
              </a:tabLst>
            </a:pPr>
            <a:r>
              <a:rPr sz="1400" b="1" dirty="0">
                <a:latin typeface="Times New Roman"/>
                <a:cs typeface="Times New Roman"/>
              </a:rPr>
              <a:t>Intelligent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Tutor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Chatbot</a:t>
            </a:r>
            <a:endParaRPr sz="1400" dirty="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645"/>
              </a:lnSpc>
              <a:spcBef>
                <a:spcPts val="133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spc="-10" dirty="0">
                <a:latin typeface="Times New Roman"/>
                <a:cs typeface="Times New Roman"/>
              </a:rPr>
              <a:t>Always-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tutor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available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24/7.</a:t>
            </a:r>
            <a:endParaRPr sz="1400" dirty="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610"/>
              </a:lnSpc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Provides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hints,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answers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questions,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explains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concepts.</a:t>
            </a:r>
            <a:endParaRPr sz="1400" dirty="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645"/>
              </a:lnSpc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spc="-10" dirty="0">
                <a:latin typeface="Times New Roman"/>
                <a:cs typeface="Times New Roman"/>
              </a:rPr>
              <a:t>Context-</a:t>
            </a:r>
            <a:r>
              <a:rPr sz="1400" dirty="0">
                <a:latin typeface="Times New Roman"/>
                <a:cs typeface="Times New Roman"/>
              </a:rPr>
              <a:t>aware: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understands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course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structure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past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performance.</a:t>
            </a:r>
            <a:endParaRPr sz="1400" dirty="0">
              <a:latin typeface="Times New Roman"/>
              <a:cs typeface="Times New Roman"/>
            </a:endParaRPr>
          </a:p>
          <a:p>
            <a:pPr marL="179705" indent="-167005">
              <a:lnSpc>
                <a:spcPct val="100000"/>
              </a:lnSpc>
              <a:spcBef>
                <a:spcPts val="1330"/>
              </a:spcBef>
              <a:buAutoNum type="alphaLcPeriod"/>
              <a:tabLst>
                <a:tab pos="1797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Data-</a:t>
            </a:r>
            <a:r>
              <a:rPr sz="1400" b="1" dirty="0">
                <a:latin typeface="Times New Roman"/>
                <a:cs typeface="Times New Roman"/>
              </a:rPr>
              <a:t>Driven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Insights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Educators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420995" cy="786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227965">
              <a:lnSpc>
                <a:spcPts val="1645"/>
              </a:lnSpc>
              <a:spcBef>
                <a:spcPts val="10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Dashboards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for:</a:t>
            </a:r>
            <a:endParaRPr sz="1400" dirty="0">
              <a:latin typeface="Times New Roman"/>
              <a:cs typeface="Times New Roman"/>
            </a:endParaRPr>
          </a:p>
          <a:p>
            <a:pPr marL="926465" lvl="1" indent="-228600">
              <a:lnSpc>
                <a:spcPts val="1610"/>
              </a:lnSpc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Student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progress</a:t>
            </a:r>
            <a:endParaRPr sz="1400" dirty="0">
              <a:latin typeface="Times New Roman"/>
              <a:cs typeface="Times New Roman"/>
            </a:endParaRPr>
          </a:p>
          <a:p>
            <a:pPr marL="926465" lvl="1" indent="-228600">
              <a:lnSpc>
                <a:spcPts val="1610"/>
              </a:lnSpc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Engagement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analytics</a:t>
            </a:r>
            <a:endParaRPr sz="1400" dirty="0">
              <a:latin typeface="Times New Roman"/>
              <a:cs typeface="Times New Roman"/>
            </a:endParaRPr>
          </a:p>
          <a:p>
            <a:pPr marL="926465" lvl="1" indent="-228600">
              <a:lnSpc>
                <a:spcPts val="1614"/>
              </a:lnSpc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Predictive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fall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behind)</a:t>
            </a:r>
            <a:endParaRPr sz="1400" dirty="0">
              <a:latin typeface="Times New Roman"/>
              <a:cs typeface="Times New Roman"/>
            </a:endParaRPr>
          </a:p>
          <a:p>
            <a:pPr marL="469265" indent="-227965">
              <a:lnSpc>
                <a:spcPts val="1650"/>
              </a:lnSpc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Suggests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interventions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adjustments.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How</a:t>
            </a:r>
            <a:r>
              <a:rPr sz="1600" b="1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It</a:t>
            </a:r>
            <a:r>
              <a:rPr sz="1600" b="1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Works</a:t>
            </a:r>
            <a:endParaRPr sz="1600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Step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1: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latin typeface="Calibri"/>
                <a:cs typeface="Calibri"/>
              </a:rPr>
              <a:t>LMS</a:t>
            </a:r>
            <a:r>
              <a:rPr sz="1400" b="1" spc="-10" dirty="0">
                <a:latin typeface="Calibri"/>
                <a:cs typeface="Calibri"/>
              </a:rPr>
              <a:t> Integration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4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Secure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API-</a:t>
            </a:r>
            <a:r>
              <a:rPr sz="1400" dirty="0">
                <a:latin typeface="Calibri"/>
                <a:cs typeface="Calibri"/>
              </a:rPr>
              <a:t>based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connection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existing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LMS.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Auto-</a:t>
            </a:r>
            <a:r>
              <a:rPr sz="1400" dirty="0">
                <a:latin typeface="Calibri"/>
                <a:cs typeface="Calibri"/>
              </a:rPr>
              <a:t>sync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content,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assignments.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Calibri"/>
                <a:cs typeface="Calibri"/>
              </a:rPr>
              <a:t>Step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2: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latin typeface="Calibri"/>
                <a:cs typeface="Calibri"/>
              </a:rPr>
              <a:t>AI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Learner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Profiling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4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Learner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behavior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analyzed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learning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profile.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Step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3: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latin typeface="Calibri"/>
                <a:cs typeface="Calibri"/>
              </a:rPr>
              <a:t>Personalized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Content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Delivery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Lessons,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assignments,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assessments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tailored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dynamically.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Step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4: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b="1" dirty="0">
                <a:latin typeface="Calibri"/>
                <a:cs typeface="Calibri"/>
              </a:rPr>
              <a:t>Continuous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Feedback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Loop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Real-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improves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personalization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content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quality.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Use</a:t>
            </a:r>
            <a:r>
              <a:rPr sz="1600" b="1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Cases</a:t>
            </a:r>
            <a:endParaRPr sz="1600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libri"/>
              <a:cs typeface="Calibri"/>
            </a:endParaRPr>
          </a:p>
          <a:p>
            <a:pPr marL="106045" indent="-93345">
              <a:lnSpc>
                <a:spcPct val="100000"/>
              </a:lnSpc>
              <a:buChar char="-"/>
              <a:tabLst>
                <a:tab pos="106045" algn="l"/>
              </a:tabLst>
            </a:pPr>
            <a:r>
              <a:rPr sz="1400" b="1" dirty="0">
                <a:latin typeface="Calibri"/>
                <a:cs typeface="Calibri"/>
              </a:rPr>
              <a:t>K–12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Schools</a:t>
            </a:r>
            <a:endParaRPr sz="1400" dirty="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2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Differentiated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instruction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large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classrooms.</a:t>
            </a:r>
            <a:endParaRPr sz="1400" dirty="0">
              <a:latin typeface="Calibri"/>
              <a:cs typeface="Calibri"/>
            </a:endParaRPr>
          </a:p>
          <a:p>
            <a:pPr marL="106045" indent="-93345">
              <a:lnSpc>
                <a:spcPct val="100000"/>
              </a:lnSpc>
              <a:spcBef>
                <a:spcPts val="40"/>
              </a:spcBef>
              <a:buChar char="-"/>
              <a:tabLst>
                <a:tab pos="106045" algn="l"/>
              </a:tabLst>
            </a:pPr>
            <a:r>
              <a:rPr sz="1400" b="1" dirty="0">
                <a:latin typeface="Calibri"/>
                <a:cs typeface="Calibri"/>
              </a:rPr>
              <a:t>Higher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Education</a:t>
            </a:r>
            <a:endParaRPr sz="1400" dirty="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2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Personalized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support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complex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topics.</a:t>
            </a:r>
            <a:endParaRPr sz="1400" dirty="0">
              <a:latin typeface="Calibri"/>
              <a:cs typeface="Calibri"/>
            </a:endParaRPr>
          </a:p>
          <a:p>
            <a:pPr marL="106045" indent="-93345">
              <a:lnSpc>
                <a:spcPct val="100000"/>
              </a:lnSpc>
              <a:spcBef>
                <a:spcPts val="40"/>
              </a:spcBef>
              <a:buChar char="-"/>
              <a:tabLst>
                <a:tab pos="106045" algn="l"/>
              </a:tabLst>
            </a:pPr>
            <a:r>
              <a:rPr sz="1400" b="1" dirty="0">
                <a:latin typeface="Calibri"/>
                <a:cs typeface="Calibri"/>
              </a:rPr>
              <a:t>Corporate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Training</a:t>
            </a:r>
            <a:endParaRPr sz="1400" dirty="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2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Upskilling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employees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adaptive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learning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paths.</a:t>
            </a:r>
            <a:endParaRPr sz="1400" dirty="0">
              <a:latin typeface="Calibri"/>
              <a:cs typeface="Calibri"/>
            </a:endParaRPr>
          </a:p>
          <a:p>
            <a:pPr marL="106045" indent="-93345">
              <a:lnSpc>
                <a:spcPct val="100000"/>
              </a:lnSpc>
              <a:spcBef>
                <a:spcPts val="25"/>
              </a:spcBef>
              <a:buChar char="-"/>
              <a:tabLst>
                <a:tab pos="106045" algn="l"/>
              </a:tabLst>
            </a:pPr>
            <a:r>
              <a:rPr sz="1400" b="1" dirty="0">
                <a:latin typeface="Calibri"/>
                <a:cs typeface="Calibri"/>
              </a:rPr>
              <a:t>EdTech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Companies</a:t>
            </a:r>
            <a:endParaRPr sz="1400" dirty="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3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Embed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Edutor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AI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existing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apps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smart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tutoring.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45453"/>
              </p:ext>
            </p:extLst>
          </p:nvPr>
        </p:nvGraphicFramePr>
        <p:xfrm>
          <a:off x="839266" y="934211"/>
          <a:ext cx="5993130" cy="149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6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1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Stakeholder</a:t>
                      </a:r>
                      <a:endParaRPr sz="1600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5B9BD4"/>
                      </a:solidFill>
                      <a:prstDash val="solid"/>
                    </a:lnL>
                    <a:lnR w="19050">
                      <a:solidFill>
                        <a:srgbClr val="5B9BD4"/>
                      </a:solidFill>
                      <a:prstDash val="solid"/>
                    </a:lnR>
                    <a:lnT w="19050">
                      <a:solidFill>
                        <a:srgbClr val="5B9BD4"/>
                      </a:solidFill>
                      <a:prstDash val="solid"/>
                    </a:lnT>
                    <a:lnB w="190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b="1" spc="-1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Benefits</a:t>
                      </a:r>
                      <a:endParaRPr sz="1600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5B9BD4"/>
                      </a:solidFill>
                      <a:prstDash val="solid"/>
                    </a:lnL>
                    <a:lnR w="19050">
                      <a:solidFill>
                        <a:srgbClr val="5B9BD4"/>
                      </a:solidFill>
                      <a:prstDash val="solid"/>
                    </a:lnR>
                    <a:lnT w="19050">
                      <a:solidFill>
                        <a:srgbClr val="5B9BD4"/>
                      </a:solidFill>
                      <a:prstDash val="solid"/>
                    </a:lnT>
                    <a:lnB w="190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Students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5B9BD4"/>
                      </a:solidFill>
                      <a:prstDash val="solid"/>
                    </a:lnL>
                    <a:lnR w="19050">
                      <a:solidFill>
                        <a:srgbClr val="5B9BD4"/>
                      </a:solidFill>
                      <a:prstDash val="solid"/>
                    </a:lnR>
                    <a:lnT w="19050">
                      <a:solidFill>
                        <a:srgbClr val="5B9BD4"/>
                      </a:solidFill>
                      <a:prstDash val="solid"/>
                    </a:lnT>
                    <a:lnB w="190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Improved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outcomes,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engagement,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24/7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support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5B9BD4"/>
                      </a:solidFill>
                      <a:prstDash val="solid"/>
                    </a:lnL>
                    <a:lnR w="19050">
                      <a:solidFill>
                        <a:srgbClr val="5B9BD4"/>
                      </a:solidFill>
                      <a:prstDash val="solid"/>
                    </a:lnR>
                    <a:lnT w="19050">
                      <a:solidFill>
                        <a:srgbClr val="5B9BD4"/>
                      </a:solidFill>
                      <a:prstDash val="solid"/>
                    </a:lnT>
                    <a:lnB w="190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Teachers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5B9BD4"/>
                      </a:solidFill>
                      <a:prstDash val="solid"/>
                    </a:lnL>
                    <a:lnR w="19050">
                      <a:solidFill>
                        <a:srgbClr val="5B9BD4"/>
                      </a:solidFill>
                      <a:prstDash val="solid"/>
                    </a:lnR>
                    <a:lnT w="19050">
                      <a:solidFill>
                        <a:srgbClr val="5B9BD4"/>
                      </a:solidFill>
                      <a:prstDash val="solid"/>
                    </a:lnT>
                    <a:lnB w="190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Reduced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workload,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insights,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grading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5B9BD4"/>
                      </a:solidFill>
                      <a:prstDash val="solid"/>
                    </a:lnL>
                    <a:lnR w="19050">
                      <a:solidFill>
                        <a:srgbClr val="5B9BD4"/>
                      </a:solidFill>
                      <a:prstDash val="solid"/>
                    </a:lnR>
                    <a:lnT w="19050">
                      <a:solidFill>
                        <a:srgbClr val="5B9BD4"/>
                      </a:solidFill>
                      <a:prstDash val="solid"/>
                    </a:lnT>
                    <a:lnB w="190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Institutions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5B9BD4"/>
                      </a:solidFill>
                      <a:prstDash val="solid"/>
                    </a:lnL>
                    <a:lnR w="19050">
                      <a:solidFill>
                        <a:srgbClr val="5B9BD4"/>
                      </a:solidFill>
                      <a:prstDash val="solid"/>
                    </a:lnR>
                    <a:lnT w="19050">
                      <a:solidFill>
                        <a:srgbClr val="5B9BD4"/>
                      </a:solidFill>
                      <a:prstDash val="solid"/>
                    </a:lnT>
                    <a:lnB w="190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Scalable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learning,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better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tracking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5B9BD4"/>
                      </a:solidFill>
                      <a:prstDash val="solid"/>
                    </a:lnL>
                    <a:lnR w="19050">
                      <a:solidFill>
                        <a:srgbClr val="5B9BD4"/>
                      </a:solidFill>
                      <a:prstDash val="solid"/>
                    </a:lnR>
                    <a:lnT w="19050">
                      <a:solidFill>
                        <a:srgbClr val="5B9BD4"/>
                      </a:solidFill>
                      <a:prstDash val="solid"/>
                    </a:lnT>
                    <a:lnB w="190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Parents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5B9BD4"/>
                      </a:solidFill>
                      <a:prstDash val="solid"/>
                    </a:lnL>
                    <a:lnR w="19050">
                      <a:solidFill>
                        <a:srgbClr val="5B9BD4"/>
                      </a:solidFill>
                      <a:prstDash val="solid"/>
                    </a:lnR>
                    <a:lnT w="19050">
                      <a:solidFill>
                        <a:srgbClr val="5B9BD4"/>
                      </a:solidFill>
                      <a:prstDash val="solid"/>
                    </a:lnT>
                    <a:lnB w="190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Transparency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journey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5B9BD4"/>
                      </a:solidFill>
                      <a:prstDash val="solid"/>
                    </a:lnL>
                    <a:lnR w="19050">
                      <a:solidFill>
                        <a:srgbClr val="5B9BD4"/>
                      </a:solidFill>
                      <a:prstDash val="solid"/>
                    </a:lnR>
                    <a:lnT w="19050">
                      <a:solidFill>
                        <a:srgbClr val="5B9BD4"/>
                      </a:solidFill>
                      <a:prstDash val="solid"/>
                    </a:lnT>
                    <a:lnB w="190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04" y="2447289"/>
            <a:ext cx="4629785" cy="6318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Technology</a:t>
            </a:r>
            <a:r>
              <a:rPr sz="1600" b="1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Stack</a:t>
            </a:r>
            <a:r>
              <a:rPr sz="16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(Optional</a:t>
            </a:r>
            <a:r>
              <a:rPr sz="1600" b="1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for</a:t>
            </a:r>
            <a:r>
              <a:rPr sz="16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Technical</a:t>
            </a:r>
            <a:r>
              <a:rPr sz="1600" b="1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Audience</a:t>
            </a:r>
            <a:r>
              <a:rPr sz="1400" b="1" spc="-10" dirty="0">
                <a:solidFill>
                  <a:srgbClr val="0070C0"/>
                </a:solidFill>
                <a:latin typeface="Calibri"/>
                <a:cs typeface="Calibri"/>
              </a:rPr>
              <a:t>)</a:t>
            </a:r>
            <a:endParaRPr sz="14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75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b="1" dirty="0">
                <a:latin typeface="Calibri"/>
                <a:cs typeface="Calibri"/>
              </a:rPr>
              <a:t>Frontend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React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/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Flutter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mobile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apps)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b="1" dirty="0">
                <a:latin typeface="Calibri"/>
                <a:cs typeface="Calibri"/>
              </a:rPr>
              <a:t>Backend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Node.js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/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Python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(FastAPI)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b="1" dirty="0">
                <a:latin typeface="Calibri"/>
                <a:cs typeface="Calibri"/>
              </a:rPr>
              <a:t>AI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Models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GPT-</a:t>
            </a:r>
            <a:r>
              <a:rPr sz="1400" dirty="0">
                <a:latin typeface="Calibri"/>
                <a:cs typeface="Calibri"/>
              </a:rPr>
              <a:t>4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(OpenAI),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BERT,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custom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LLM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fine-</a:t>
            </a:r>
            <a:r>
              <a:rPr sz="1400" spc="-10" dirty="0">
                <a:latin typeface="Calibri"/>
                <a:cs typeface="Calibri"/>
              </a:rPr>
              <a:t>tunes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b="1" dirty="0">
                <a:latin typeface="Calibri"/>
                <a:cs typeface="Calibri"/>
              </a:rPr>
              <a:t>LMS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Integration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LTI,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SCORM,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APIs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b="1" dirty="0">
                <a:latin typeface="Calibri"/>
                <a:cs typeface="Calibri"/>
              </a:rPr>
              <a:t>Data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PostgreSQL,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Firebase,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Learning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Record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Store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(LRS)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b="1" dirty="0">
                <a:latin typeface="Calibri"/>
                <a:cs typeface="Calibri"/>
              </a:rPr>
              <a:t>Security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GDPR,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FERPA-</a:t>
            </a:r>
            <a:r>
              <a:rPr sz="1400" dirty="0">
                <a:latin typeface="Calibri"/>
                <a:cs typeface="Calibri"/>
              </a:rPr>
              <a:t>compliant,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OAuth2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Competitive</a:t>
            </a:r>
            <a:r>
              <a:rPr sz="1600" b="1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Advantage</a:t>
            </a:r>
            <a:endParaRPr sz="1600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Combines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best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AI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+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human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pedagogy</a:t>
            </a:r>
            <a:r>
              <a:rPr sz="1400" spc="-1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b="1" dirty="0">
                <a:latin typeface="Calibri"/>
                <a:cs typeface="Calibri"/>
              </a:rPr>
              <a:t>Modular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architecture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easy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plug-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any</a:t>
            </a:r>
            <a:r>
              <a:rPr sz="1400" spc="-20" dirty="0">
                <a:latin typeface="Calibri"/>
                <a:cs typeface="Calibri"/>
              </a:rPr>
              <a:t> LMS.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b="1" spc="-10" dirty="0">
                <a:latin typeface="Calibri"/>
                <a:cs typeface="Calibri"/>
              </a:rPr>
              <a:t>Learner-</a:t>
            </a:r>
            <a:r>
              <a:rPr sz="1400" b="1" dirty="0">
                <a:latin typeface="Calibri"/>
                <a:cs typeface="Calibri"/>
              </a:rPr>
              <a:t>centric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content-centric.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Constantly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improving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through</a:t>
            </a:r>
            <a:r>
              <a:rPr sz="1400" spc="-10" dirty="0">
                <a:latin typeface="Calibri"/>
                <a:cs typeface="Calibri"/>
              </a:rPr>
              <a:t> reinforcement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learning.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Future</a:t>
            </a:r>
            <a:r>
              <a:rPr sz="1600" b="1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Roadmap</a:t>
            </a:r>
            <a:endParaRPr sz="1600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Voice-</a:t>
            </a:r>
            <a:r>
              <a:rPr sz="1400" dirty="0">
                <a:latin typeface="Calibri"/>
                <a:cs typeface="Calibri"/>
              </a:rPr>
              <a:t>based </a:t>
            </a:r>
            <a:r>
              <a:rPr sz="1400" spc="-10" dirty="0">
                <a:latin typeface="Calibri"/>
                <a:cs typeface="Calibri"/>
              </a:rPr>
              <a:t>tutoring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AI-</a:t>
            </a:r>
            <a:r>
              <a:rPr sz="1400" spc="-10" dirty="0">
                <a:latin typeface="Calibri"/>
                <a:cs typeface="Calibri"/>
              </a:rPr>
              <a:t>generated</a:t>
            </a:r>
            <a:r>
              <a:rPr sz="1400" dirty="0">
                <a:latin typeface="Calibri"/>
                <a:cs typeface="Calibri"/>
              </a:rPr>
              <a:t> video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lessons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AR/VR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content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integration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Peer-to-</a:t>
            </a:r>
            <a:r>
              <a:rPr sz="1400" dirty="0">
                <a:latin typeface="Calibri"/>
                <a:cs typeface="Calibri"/>
              </a:rPr>
              <a:t>peer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AI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collaboration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bots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Call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to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 Action</a:t>
            </a:r>
            <a:endParaRPr sz="1600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schools: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Start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free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pilot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2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developers: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Integrate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EduTutor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your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LMS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investors: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Join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transforming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global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education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19177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70C0"/>
                </a:solidFill>
                <a:latin typeface="Calibri"/>
                <a:cs typeface="Calibri"/>
              </a:rPr>
              <a:t>PROJECT</a:t>
            </a:r>
            <a:r>
              <a:rPr sz="1600" b="1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0C0"/>
                </a:solidFill>
                <a:latin typeface="Calibri"/>
                <a:cs typeface="Calibri"/>
              </a:rPr>
              <a:t>SCREENSHOT</a:t>
            </a:r>
            <a:endParaRPr sz="16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7E92AE-856A-3F5D-14C3-DB4EEBC1D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1"/>
            <a:ext cx="6629400" cy="70664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2B08E0-5EE9-A571-AE34-89C2DDC5B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600200"/>
            <a:ext cx="6172200" cy="4571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FED87-71F3-51BE-DE36-67EE5F5B2FDF}"/>
              </a:ext>
            </a:extLst>
          </p:cNvPr>
          <p:cNvSpPr txBox="1"/>
          <p:nvPr/>
        </p:nvSpPr>
        <p:spPr>
          <a:xfrm>
            <a:off x="381000" y="914401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+mj-lt"/>
              </a:rPr>
              <a:t>      OUTPUT SCREENSHOTS</a:t>
            </a:r>
            <a:endParaRPr lang="en-IN" sz="1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0998D-2689-A67F-3F71-A696C264F3B7}"/>
              </a:ext>
            </a:extLst>
          </p:cNvPr>
          <p:cNvSpPr txBox="1"/>
          <p:nvPr/>
        </p:nvSpPr>
        <p:spPr>
          <a:xfrm>
            <a:off x="1143000" y="6781800"/>
            <a:ext cx="52196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link: </a:t>
            </a:r>
            <a:r>
              <a:rPr lang="en-IN" sz="1600" dirty="0">
                <a:hlinkClick r:id="rId3"/>
              </a:rPr>
              <a:t>https://0e3b66cdce24e65c18.gradio.live</a:t>
            </a:r>
            <a:endParaRPr lang="en-I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74E3A9-7CAC-BC22-AB2C-BFD81D755488}"/>
              </a:ext>
            </a:extLst>
          </p:cNvPr>
          <p:cNvSpPr txBox="1"/>
          <p:nvPr/>
        </p:nvSpPr>
        <p:spPr>
          <a:xfrm>
            <a:off x="1143000" y="7315200"/>
            <a:ext cx="19639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video link: 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C4406-CB00-960E-82A4-3AE07863688F}"/>
              </a:ext>
            </a:extLst>
          </p:cNvPr>
          <p:cNvSpPr txBox="1"/>
          <p:nvPr/>
        </p:nvSpPr>
        <p:spPr>
          <a:xfrm>
            <a:off x="2286000" y="7610712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https://ik.imagekit.io/kk472ir2h/VID-20250918-WA0002.mp4?updatedAt=1758169542168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1800" y="4343400"/>
            <a:ext cx="1600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0C0"/>
                </a:solidFill>
                <a:latin typeface="Times New Roman"/>
                <a:cs typeface="Times New Roman"/>
              </a:rPr>
              <a:t>THANK</a:t>
            </a:r>
            <a:r>
              <a:rPr sz="1800" b="1" spc="-6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YOU</a:t>
            </a:r>
            <a:endParaRPr sz="1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544</Words>
  <Application>Microsoft Office PowerPoint</Application>
  <PresentationFormat>Custom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 M</dc:creator>
  <cp:lastModifiedBy>manju parkavi</cp:lastModifiedBy>
  <cp:revision>3</cp:revision>
  <dcterms:created xsi:type="dcterms:W3CDTF">2025-09-17T14:51:39Z</dcterms:created>
  <dcterms:modified xsi:type="dcterms:W3CDTF">2025-09-18T04:59:29Z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2025-09-15T00:00:00Z</vt:filetime>
  </property>
  <property fmtid="{D5CDD505-2E9C-101B-9397-08002B2CF9AE}" pid="3" name="Creator">
    <vt:lpwstr>Microsoft® Word 2024</vt:lpwstr>
  </property>
  <property fmtid="{D5CDD505-2E9C-101B-9397-08002B2CF9AE}" pid="4" name="LastSaved">
    <vt:filetime>2025-09-17T00:00:00Z</vt:filetime>
  </property>
  <property fmtid="{D5CDD505-2E9C-101B-9397-08002B2CF9AE}" pid="5" name="Producer">
    <vt:lpwstr>Microsoft® Word 2024</vt:lpwstr>
  </property>
</Properties>
</file>