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910090-F840-B71A-EB95-C22B66C98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4" y="654419"/>
            <a:ext cx="2598821" cy="163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E8340-30CD-31CB-98CE-EBA3986338A2}"/>
              </a:ext>
            </a:extLst>
          </p:cNvPr>
          <p:cNvSpPr txBox="1"/>
          <p:nvPr/>
        </p:nvSpPr>
        <p:spPr>
          <a:xfrm>
            <a:off x="3224462" y="1096283"/>
            <a:ext cx="8280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4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ADITYA ENGINEERING COLLEGE(A)</a:t>
            </a:r>
            <a:endParaRPr lang="en-IN" sz="44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0514A-BEEC-2B5F-700D-1E70E4875A99}"/>
              </a:ext>
            </a:extLst>
          </p:cNvPr>
          <p:cNvSpPr txBox="1"/>
          <p:nvPr/>
        </p:nvSpPr>
        <p:spPr>
          <a:xfrm>
            <a:off x="1986914" y="2291428"/>
            <a:ext cx="89835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algn="ctr"/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from EXCELR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EC8A5-BF60-FFF9-8EE6-4489254FCE35}"/>
              </a:ext>
            </a:extLst>
          </p:cNvPr>
          <p:cNvSpPr txBox="1"/>
          <p:nvPr/>
        </p:nvSpPr>
        <p:spPr>
          <a:xfrm>
            <a:off x="1604210" y="3575781"/>
            <a:ext cx="898357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Recommendation System</a:t>
            </a:r>
          </a:p>
          <a:p>
            <a:pPr algn="ctr"/>
            <a:r>
              <a:rPr lang="en-IN" sz="3200" i="1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                                  - </a:t>
            </a:r>
            <a:r>
              <a:rPr lang="en-IN" sz="2800" i="1" dirty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using Machine Learning</a:t>
            </a:r>
          </a:p>
        </p:txBody>
      </p:sp>
      <p:pic>
        <p:nvPicPr>
          <p:cNvPr id="1026" name="Picture 2" descr="ExcelR - YouTube">
            <a:extLst>
              <a:ext uri="{FF2B5EF4-FFF2-40B4-BE49-F238E27FC236}">
                <a16:creationId xmlns:a16="http://schemas.microsoft.com/office/drawing/2014/main" id="{AB722504-0412-C6BD-8F1F-EF977BC32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9" r="-675" b="35377"/>
          <a:stretch/>
        </p:blipFill>
        <p:spPr bwMode="auto">
          <a:xfrm>
            <a:off x="1010653" y="4776110"/>
            <a:ext cx="2598821" cy="114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38DC23-A5DD-27E5-8425-A015FBBD9ACE}"/>
              </a:ext>
            </a:extLst>
          </p:cNvPr>
          <p:cNvSpPr txBox="1"/>
          <p:nvPr/>
        </p:nvSpPr>
        <p:spPr>
          <a:xfrm>
            <a:off x="6986335" y="5347021"/>
            <a:ext cx="61120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latin typeface="Arial Rounded MT Bold" panose="020F0704030504030204" pitchFamily="34" charset="0"/>
              </a:rPr>
              <a:t>by</a:t>
            </a:r>
          </a:p>
          <a:p>
            <a:r>
              <a:rPr lang="en-IN" sz="2000" i="1" dirty="0">
                <a:latin typeface="Arial Rounded MT Bold" panose="020F0704030504030204" pitchFamily="34" charset="0"/>
              </a:rPr>
              <a:t>K. Devi Sri Manju (21A91A05C6)</a:t>
            </a:r>
          </a:p>
        </p:txBody>
      </p:sp>
    </p:spTree>
    <p:extLst>
      <p:ext uri="{BB962C8B-B14F-4D97-AF65-F5344CB8AC3E}">
        <p14:creationId xmlns:p14="http://schemas.microsoft.com/office/powerpoint/2010/main" val="425002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9B5A-C798-5DBA-1E4F-C8C7CEF3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9B44-55F3-AEEA-FA1D-73423D0A8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Used </a:t>
            </a:r>
            <a:r>
              <a:rPr lang="en-US" dirty="0" err="1"/>
              <a:t>VScode</a:t>
            </a:r>
            <a:r>
              <a:rPr lang="en-US" dirty="0"/>
              <a:t> for Deployment and execution of the Movie Recommendation System</a:t>
            </a:r>
          </a:p>
          <a:p>
            <a:pPr marL="0" indent="0">
              <a:buNone/>
            </a:pPr>
            <a:r>
              <a:rPr lang="en-US" b="1" dirty="0"/>
              <a:t>Features of </a:t>
            </a:r>
            <a:r>
              <a:rPr lang="en-US" b="1" dirty="0" err="1"/>
              <a:t>VScode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1. Versatile Development Environment: </a:t>
            </a:r>
            <a:r>
              <a:rPr lang="en-US" dirty="0" err="1"/>
              <a:t>VSCode</a:t>
            </a:r>
            <a:r>
              <a:rPr lang="en-US" dirty="0"/>
              <a:t> offers extensive support for Python, </a:t>
            </a:r>
            <a:r>
              <a:rPr lang="en-US" dirty="0" err="1"/>
              <a:t>Jupyter</a:t>
            </a:r>
            <a:r>
              <a:rPr lang="en-US" dirty="0"/>
              <a:t> Notebooks, integrated terminal, and debugging tools, enhancing productivity and code quality in ML projects.</a:t>
            </a:r>
          </a:p>
          <a:p>
            <a:pPr marL="0" indent="0">
              <a:buNone/>
            </a:pPr>
            <a:r>
              <a:rPr lang="en-US" b="1" dirty="0"/>
              <a:t>2. Streamlined Version Control: </a:t>
            </a:r>
            <a:r>
              <a:rPr lang="en-US" dirty="0"/>
              <a:t>Built-in Git support and customizable features make </a:t>
            </a:r>
            <a:r>
              <a:rPr lang="en-US" dirty="0" err="1"/>
              <a:t>VSCode</a:t>
            </a:r>
            <a:r>
              <a:rPr lang="en-US" dirty="0"/>
              <a:t> an efficient platform for managing and developing machine learning projects.</a:t>
            </a:r>
          </a:p>
        </p:txBody>
      </p:sp>
    </p:spTree>
    <p:extLst>
      <p:ext uri="{BB962C8B-B14F-4D97-AF65-F5344CB8AC3E}">
        <p14:creationId xmlns:p14="http://schemas.microsoft.com/office/powerpoint/2010/main" val="323059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6B43-0A80-12CF-4E04-94A03678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9649D4-B62E-91BB-C38B-3BECAF997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4579" y="2817676"/>
            <a:ext cx="84902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Experience: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 and intuitive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Quick and relevant movie suggestions.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A7DD6-90D8-64CF-D6E1-1F6E7AA0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" y="497304"/>
            <a:ext cx="11229474" cy="585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2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7E7C-5ED2-8A7F-319F-776D66D9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FCCE-FB91-8108-3259-1184FDB9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102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Data Sparsity: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Many users rate only a few movies, leading to sparse datasets that make it difficult to find common preferences and generate reliable recommendations.</a:t>
            </a:r>
          </a:p>
          <a:p>
            <a:pPr marL="0" indent="0">
              <a:buNone/>
            </a:pPr>
            <a:r>
              <a:rPr lang="en-US" sz="6400" b="1" dirty="0"/>
              <a:t>Cold Start Problem: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New users and items with no prior interaction data pose a significant challenge, as the system lacks enough information to provide accurate recommendations.</a:t>
            </a:r>
          </a:p>
          <a:p>
            <a:pPr marL="0" indent="0">
              <a:buNone/>
            </a:pPr>
            <a:r>
              <a:rPr lang="en-US" sz="6400" b="1" dirty="0"/>
              <a:t>Data Quality: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Incomplete, inconsistent, or noisy data can affect the accuracy of recommendations. Ensuring high-quality data is crucial for effective model training and prediction.</a:t>
            </a:r>
          </a:p>
          <a:p>
            <a:pPr marL="0" indent="0">
              <a:buNone/>
            </a:pPr>
            <a:r>
              <a:rPr lang="en-US" sz="6400" b="1" dirty="0"/>
              <a:t>Computational Resources:</a:t>
            </a:r>
            <a:endParaRPr lang="en-US" sz="6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/>
              <a:t>Training machine learning models, especially with large datasets, requires substantial computational power and resources, which can be a limitation.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44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69150E-DE55-2859-B8EC-13A06B66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109"/>
          <a:stretch/>
        </p:blipFill>
        <p:spPr>
          <a:xfrm>
            <a:off x="928052" y="1523998"/>
            <a:ext cx="4815022" cy="4347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15CEB-DF48-77F0-0D7C-9A87188580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354"/>
          <a:stretch/>
        </p:blipFill>
        <p:spPr>
          <a:xfrm>
            <a:off x="5887454" y="1523999"/>
            <a:ext cx="5660381" cy="4588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49BE7B-99D8-7F53-4172-783C1882D8B9}"/>
              </a:ext>
            </a:extLst>
          </p:cNvPr>
          <p:cNvSpPr txBox="1"/>
          <p:nvPr/>
        </p:nvSpPr>
        <p:spPr>
          <a:xfrm>
            <a:off x="1130969" y="882315"/>
            <a:ext cx="61120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Garamond"/>
                <a:ea typeface="Garamond"/>
                <a:cs typeface="Garamond"/>
                <a:sym typeface="Garamond"/>
              </a:rPr>
              <a:t>Output</a:t>
            </a:r>
            <a:r>
              <a:rPr lang="en-GB" sz="1800" b="1" dirty="0">
                <a:latin typeface="Garamond"/>
                <a:ea typeface="Garamond"/>
                <a:cs typeface="Garamond"/>
                <a:sym typeface="Garamond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2161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C66E9-2ADE-DFCC-688A-E9429DC85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433633"/>
            <a:ext cx="11245516" cy="59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gouravdidwania/Movie-Recommendation-System: In this project, I  have built an English Movies Recommendation system with ML concepts and  deployed it using the StreamLit library using Heroku. This model recommends  shows the top">
            <a:extLst>
              <a:ext uri="{FF2B5EF4-FFF2-40B4-BE49-F238E27FC236}">
                <a16:creationId xmlns:a16="http://schemas.microsoft.com/office/drawing/2014/main" id="{E5A55DB4-989B-41F8-7801-B3397D295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6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8A2B-DE89-1B44-2866-9D9B943D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7D7DED-EEB6-F80C-7F78-74C2CDF3E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126060"/>
            <a:ext cx="98699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an overwhelming number of movies available, users struggle to find movies that match their tastes.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finding movies (e.g., browsing genres or 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charts) are inefficient and time-consuming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050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4;p3">
            <a:extLst>
              <a:ext uri="{FF2B5EF4-FFF2-40B4-BE49-F238E27FC236}">
                <a16:creationId xmlns:a16="http://schemas.microsoft.com/office/drawing/2014/main" id="{714BC4EE-3276-E3DF-74B3-AEC8444CC168}"/>
              </a:ext>
            </a:extLst>
          </p:cNvPr>
          <p:cNvSpPr/>
          <p:nvPr/>
        </p:nvSpPr>
        <p:spPr>
          <a:xfrm>
            <a:off x="1261324" y="1807258"/>
            <a:ext cx="5652823" cy="1056559"/>
          </a:xfrm>
          <a:prstGeom prst="homePlate">
            <a:avLst>
              <a:gd name="adj" fmla="val 50000"/>
            </a:avLst>
          </a:prstGeom>
          <a:solidFill>
            <a:srgbClr val="B45F0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</a:t>
            </a:r>
            <a:r>
              <a:rPr lang="en-GB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</a:t>
            </a:r>
            <a:endParaRPr sz="19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65;p3">
            <a:extLst>
              <a:ext uri="{FF2B5EF4-FFF2-40B4-BE49-F238E27FC236}">
                <a16:creationId xmlns:a16="http://schemas.microsoft.com/office/drawing/2014/main" id="{44596227-3DD0-B240-F394-E2D72CC76A36}"/>
              </a:ext>
            </a:extLst>
          </p:cNvPr>
          <p:cNvSpPr txBox="1"/>
          <p:nvPr/>
        </p:nvSpPr>
        <p:spPr>
          <a:xfrm>
            <a:off x="1482568" y="1032939"/>
            <a:ext cx="963461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Roboto Black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Types of recommendation systems in machine learning:</a:t>
            </a:r>
            <a:endParaRPr sz="2800" dirty="0"/>
          </a:p>
        </p:txBody>
      </p:sp>
      <p:sp>
        <p:nvSpPr>
          <p:cNvPr id="7" name="Google Shape;467;p3">
            <a:extLst>
              <a:ext uri="{FF2B5EF4-FFF2-40B4-BE49-F238E27FC236}">
                <a16:creationId xmlns:a16="http://schemas.microsoft.com/office/drawing/2014/main" id="{BD727C2D-C5E8-E6E6-DB3A-E8D167AD0AEE}"/>
              </a:ext>
            </a:extLst>
          </p:cNvPr>
          <p:cNvSpPr/>
          <p:nvPr/>
        </p:nvSpPr>
        <p:spPr>
          <a:xfrm>
            <a:off x="1261325" y="3278048"/>
            <a:ext cx="5652822" cy="1056559"/>
          </a:xfrm>
          <a:prstGeom prst="homePlate">
            <a:avLst>
              <a:gd name="adj" fmla="val 50000"/>
            </a:avLst>
          </a:prstGeom>
          <a:solidFill>
            <a:srgbClr val="FF990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based </a:t>
            </a:r>
            <a:r>
              <a:rPr lang="en-GB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</a:t>
            </a: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69;p3">
            <a:extLst>
              <a:ext uri="{FF2B5EF4-FFF2-40B4-BE49-F238E27FC236}">
                <a16:creationId xmlns:a16="http://schemas.microsoft.com/office/drawing/2014/main" id="{E5CAA7DE-743F-83E2-6C3B-8FA1A8B86FBC}"/>
              </a:ext>
            </a:extLst>
          </p:cNvPr>
          <p:cNvSpPr/>
          <p:nvPr/>
        </p:nvSpPr>
        <p:spPr>
          <a:xfrm>
            <a:off x="1261325" y="4853343"/>
            <a:ext cx="5652822" cy="1056559"/>
          </a:xfrm>
          <a:prstGeom prst="homePlate">
            <a:avLst>
              <a:gd name="adj" fmla="val 50000"/>
            </a:avLst>
          </a:prstGeom>
          <a:solidFill>
            <a:srgbClr val="B45F06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9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Hybrid approach</a:t>
            </a:r>
            <a:endParaRPr sz="1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E7AC3-AF1A-3A29-BD83-FBDEACD1E634}"/>
              </a:ext>
            </a:extLst>
          </p:cNvPr>
          <p:cNvSpPr txBox="1"/>
          <p:nvPr/>
        </p:nvSpPr>
        <p:spPr>
          <a:xfrm>
            <a:off x="7239786" y="2007909"/>
            <a:ext cx="3690890" cy="65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user behavior and interactions to recommend items.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F3487-BF2E-CFB5-2790-10B295C05979}"/>
              </a:ext>
            </a:extLst>
          </p:cNvPr>
          <p:cNvSpPr txBox="1"/>
          <p:nvPr/>
        </p:nvSpPr>
        <p:spPr>
          <a:xfrm>
            <a:off x="7239786" y="3429000"/>
            <a:ext cx="360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Analyzes item features and user profiles to recommend similar items.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48F8D-F938-34E7-68E3-F9BAE5D1B7EF}"/>
              </a:ext>
            </a:extLst>
          </p:cNvPr>
          <p:cNvSpPr txBox="1"/>
          <p:nvPr/>
        </p:nvSpPr>
        <p:spPr>
          <a:xfrm>
            <a:off x="7239786" y="5052767"/>
            <a:ext cx="3690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Combines both collaborative and content-based filtering to improve recommendations.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CBED-5828-D361-C294-565077F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23131"/>
          </a:xfrm>
        </p:spPr>
        <p:txBody>
          <a:bodyPr/>
          <a:lstStyle/>
          <a:p>
            <a:r>
              <a:rPr lang="en-IN" b="1" dirty="0">
                <a:solidFill>
                  <a:schemeClr val="accent4"/>
                </a:solidFill>
              </a:rPr>
              <a:t>Content-Based 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B5AD0-E2CB-AE61-B75D-436707366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919C3-B1A4-21CD-EB15-4B4985096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555" y="2486526"/>
            <a:ext cx="4411419" cy="35773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Content-based filtering uses machine learning algorithms to analyze a user's profile and the featured items in a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Provides personalized recommendations for items that closely match the user's demonstrated preferences through viewing or liking.</a:t>
            </a:r>
          </a:p>
        </p:txBody>
      </p:sp>
      <p:pic>
        <p:nvPicPr>
          <p:cNvPr id="4098" name="Picture 2" descr="Movie Recommendation System using Machine Learning - Shiksha Online">
            <a:extLst>
              <a:ext uri="{FF2B5EF4-FFF2-40B4-BE49-F238E27FC236}">
                <a16:creationId xmlns:a16="http://schemas.microsoft.com/office/drawing/2014/main" id="{BD80D264-1E1D-A333-6229-3B0D99AB51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33" y="2486526"/>
            <a:ext cx="5192155" cy="33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75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375-EACB-8955-D738-A10A1881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A523-10D2-44D8-0ED6-AB34F4B5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Data Source: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Data is collected from the TMDB (The Movie Database) website.</a:t>
            </a:r>
          </a:p>
          <a:p>
            <a:pPr marL="0" indent="0">
              <a:buNone/>
            </a:pPr>
            <a:r>
              <a:rPr lang="en-IN" b="1" dirty="0"/>
              <a:t>Datasets: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tmdb_5000_movies:</a:t>
            </a:r>
            <a:r>
              <a:rPr lang="en-IN" dirty="0"/>
              <a:t> Contains records like budget, genres, homepage, id, keywords, original language, original title, overview, popularity, release date, revenue, status, tagline, title, vote count, etc.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tmdb_5000_credits:</a:t>
            </a:r>
            <a:r>
              <a:rPr lang="en-IN" dirty="0"/>
              <a:t> Contains </a:t>
            </a:r>
            <a:r>
              <a:rPr lang="en-IN" dirty="0" err="1"/>
              <a:t>movie_id</a:t>
            </a:r>
            <a:r>
              <a:rPr lang="en-IN" dirty="0"/>
              <a:t>, title, cast, crew, etc.</a:t>
            </a:r>
          </a:p>
        </p:txBody>
      </p:sp>
    </p:spTree>
    <p:extLst>
      <p:ext uri="{BB962C8B-B14F-4D97-AF65-F5344CB8AC3E}">
        <p14:creationId xmlns:p14="http://schemas.microsoft.com/office/powerpoint/2010/main" val="3155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A9334-BCB2-A458-2E4D-D5FA70927218}"/>
              </a:ext>
            </a:extLst>
          </p:cNvPr>
          <p:cNvSpPr txBox="1"/>
          <p:nvPr/>
        </p:nvSpPr>
        <p:spPr>
          <a:xfrm>
            <a:off x="1098883" y="874113"/>
            <a:ext cx="9184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latin typeface="Garamond"/>
                <a:ea typeface="Garamond"/>
                <a:cs typeface="Garamond"/>
                <a:sym typeface="Garamond"/>
              </a:rPr>
              <a:t>Data(before cleaning) </a:t>
            </a:r>
          </a:p>
        </p:txBody>
      </p:sp>
      <p:pic>
        <p:nvPicPr>
          <p:cNvPr id="4" name="Google Shape;498;g1713578b69f_0_3">
            <a:extLst>
              <a:ext uri="{FF2B5EF4-FFF2-40B4-BE49-F238E27FC236}">
                <a16:creationId xmlns:a16="http://schemas.microsoft.com/office/drawing/2014/main" id="{2F32841D-A728-8AD3-6E74-94A95904E1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17170" b="17170"/>
          <a:stretch/>
        </p:blipFill>
        <p:spPr>
          <a:xfrm>
            <a:off x="914400" y="2194180"/>
            <a:ext cx="10178717" cy="19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99;g1713578b69f_0_3">
            <a:extLst>
              <a:ext uri="{FF2B5EF4-FFF2-40B4-BE49-F238E27FC236}">
                <a16:creationId xmlns:a16="http://schemas.microsoft.com/office/drawing/2014/main" id="{4AB61931-8E93-F5D1-AE19-30429D99C8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540" r="-5540"/>
          <a:stretch/>
        </p:blipFill>
        <p:spPr>
          <a:xfrm>
            <a:off x="1098883" y="4439284"/>
            <a:ext cx="6817894" cy="13110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2A5A7D-DB40-0BBC-3A89-C99A2E8E1271}"/>
              </a:ext>
            </a:extLst>
          </p:cNvPr>
          <p:cNvSpPr txBox="1"/>
          <p:nvPr/>
        </p:nvSpPr>
        <p:spPr>
          <a:xfrm>
            <a:off x="1098883" y="1824848"/>
            <a:ext cx="72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 brief look at the raw data before preprocessing steps are applied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34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9292-157F-E841-4421-556FE4FD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EA1F-5F22-8519-91B3-93B3051D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5809"/>
            <a:ext cx="9601196" cy="334005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Merging Datasets:</a:t>
            </a:r>
            <a:r>
              <a:rPr lang="en-US" sz="2000" dirty="0"/>
              <a:t> Merged both datasets and stored them based on movie title.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Filtering Columns:</a:t>
            </a:r>
            <a:r>
              <a:rPr lang="en-US" sz="2000" dirty="0"/>
              <a:t> Removed unimportant columns and handled null values.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Conversion:</a:t>
            </a:r>
            <a:r>
              <a:rPr lang="en-US" sz="2000" dirty="0"/>
              <a:t> Converted unreadable data to a readable format.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Text Processing:</a:t>
            </a:r>
            <a:r>
              <a:rPr lang="en-US" sz="2000" dirty="0"/>
              <a:t> Removed spaces and found the most frequent words using </a:t>
            </a:r>
            <a:r>
              <a:rPr lang="en-US" sz="2000" dirty="0" err="1"/>
              <a:t>CountVectorizer</a:t>
            </a:r>
            <a:r>
              <a:rPr lang="en-US" sz="2000" dirty="0"/>
              <a:t> to identify frequently repeated words.</a:t>
            </a:r>
          </a:p>
          <a:p>
            <a:r>
              <a:rPr lang="en-US" sz="2000" b="1" dirty="0"/>
              <a:t>Tools: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Pandas and NumPy for data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CountVectorizer</a:t>
            </a:r>
            <a:r>
              <a:rPr lang="en-US" sz="2000" dirty="0"/>
              <a:t> from Scikit-learn for text processing.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0111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D7FD-6D20-EAB5-AAB4-61D798A9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717323-7285-D623-6C30-DE9832EE4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1977156"/>
            <a:ext cx="9498290" cy="465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Scikit-learn:</a:t>
            </a:r>
          </a:p>
          <a:p>
            <a:r>
              <a:rPr lang="en-US" sz="1600" dirty="0"/>
              <a:t>The Scikit-learn module is used for building the model. It provides a variety of tools for building, evaluating, and improving recommendation systems.</a:t>
            </a:r>
          </a:p>
          <a:p>
            <a:pPr marL="0" indent="0">
              <a:buNone/>
            </a:pPr>
            <a:r>
              <a:rPr lang="en-US" sz="1600" b="1" dirty="0"/>
              <a:t>NLP Processing: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NLTK library in Python is used for natural language processing (NLP). One of its features is the Porter Stemmer, which reduces words to their root form, known as a stem.</a:t>
            </a:r>
          </a:p>
          <a:p>
            <a:pPr marL="0" indent="0">
              <a:buNone/>
            </a:pPr>
            <a:r>
              <a:rPr lang="en-US" sz="1600" b="1" dirty="0"/>
              <a:t>Pickle: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Pickle is used to flexibly convert the data types from list to dictionary and vice versa. This allows for efficient storage and retrieval of data structures.</a:t>
            </a:r>
          </a:p>
          <a:p>
            <a:pPr marL="0" indent="0">
              <a:buNone/>
            </a:pPr>
            <a:r>
              <a:rPr lang="en-IN" sz="1600" b="1" dirty="0"/>
              <a:t>Cosine Similarity: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Cosine similarity is used for finding the nearest similarity between movies to identify similar movies. It measures the cosine of the angle between two vectors in a multi-dimensional space, providing a metric of similarity.</a:t>
            </a:r>
            <a:endParaRPr 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8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675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 Narrow</vt:lpstr>
      <vt:lpstr>Arial</vt:lpstr>
      <vt:lpstr>Arial Rounded MT Bold</vt:lpstr>
      <vt:lpstr>Calibri</vt:lpstr>
      <vt:lpstr>Garamond</vt:lpstr>
      <vt:lpstr>Roboto</vt:lpstr>
      <vt:lpstr>Roboto Black</vt:lpstr>
      <vt:lpstr>Times New Roman</vt:lpstr>
      <vt:lpstr>Organic</vt:lpstr>
      <vt:lpstr>PowerPoint Presentation</vt:lpstr>
      <vt:lpstr>PowerPoint Presentation</vt:lpstr>
      <vt:lpstr>Problem Statement</vt:lpstr>
      <vt:lpstr>PowerPoint Presentation</vt:lpstr>
      <vt:lpstr>Content-Based Filtering</vt:lpstr>
      <vt:lpstr>Data Collection</vt:lpstr>
      <vt:lpstr>PowerPoint Presentation</vt:lpstr>
      <vt:lpstr>Data Preprocessing</vt:lpstr>
      <vt:lpstr>Model Building</vt:lpstr>
      <vt:lpstr>Model Deployment</vt:lpstr>
      <vt:lpstr>Demonstration</vt:lpstr>
      <vt:lpstr>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21A91A05C6</dc:creator>
  <cp:lastModifiedBy>21A91A05C6</cp:lastModifiedBy>
  <cp:revision>5</cp:revision>
  <dcterms:created xsi:type="dcterms:W3CDTF">2024-10-13T16:17:04Z</dcterms:created>
  <dcterms:modified xsi:type="dcterms:W3CDTF">2024-10-23T12:19:11Z</dcterms:modified>
</cp:coreProperties>
</file>