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5143500" cx="9144000"/>
  <p:notesSz cx="6858000" cy="9144000"/>
  <p:embeddedFontLs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D13DFB-4C81-4460-8A08-C0B3630F27D6}">
  <a:tblStyle styleId="{FDD13DFB-4C81-4460-8A08-C0B3630F27D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Roboto-bold.fntdata"/><Relationship Id="rId21" Type="http://schemas.openxmlformats.org/officeDocument/2006/relationships/slide" Target="slides/slide14.xml"/><Relationship Id="rId43" Type="http://schemas.openxmlformats.org/officeDocument/2006/relationships/font" Target="fonts/Roboto-regular.fntdata"/><Relationship Id="rId24" Type="http://schemas.openxmlformats.org/officeDocument/2006/relationships/slide" Target="slides/slide17.xml"/><Relationship Id="rId46" Type="http://schemas.openxmlformats.org/officeDocument/2006/relationships/font" Target="fonts/Roboto-boldItalic.fntdata"/><Relationship Id="rId23" Type="http://schemas.openxmlformats.org/officeDocument/2006/relationships/slide" Target="slides/slide16.xml"/><Relationship Id="rId45" Type="http://schemas.openxmlformats.org/officeDocument/2006/relationships/font" Target="fonts/Roboto-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pjwDpF_Igkw"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9bc635730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9bc63573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0821d2d52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0821d2d5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Better representation of data can be better understood by the ML algorithms.</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In general if you have the right feature set, even a simple model will perform well.</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Raw data cannot be used to build ML models directly. Feature engineering is essential for model building and evaluation.</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Feature engineering helps us build models on diverse data types therefore enables us to work on complex unstructured data.</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Feature engineering enables data scientists to take a step back and try to understand the domain and the business problem better by taking inputs from domain experts.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0821d2d52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0821d2d5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0821d2d52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0821d2d5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c52d5907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c52d590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c52d59078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c52d5907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to nice article</a:t>
            </a:r>
            <a:endParaRPr/>
          </a:p>
          <a:p>
            <a:pPr indent="0" lvl="0" marL="0" rtl="0" algn="l">
              <a:spcBef>
                <a:spcPts val="0"/>
              </a:spcBef>
              <a:spcAft>
                <a:spcPts val="0"/>
              </a:spcAft>
              <a:buNone/>
            </a:pPr>
            <a:r>
              <a:rPr lang="en"/>
              <a:t>https://medium.com/@kyawsawhtoon/log-transformation-purpose-and-interpretation-9444b4b049c9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Link to nice video to short intro to box-cox</a:t>
            </a:r>
            <a:endParaRPr/>
          </a:p>
          <a:p>
            <a:pPr indent="0" lvl="0" marL="0" rtl="0" algn="l">
              <a:spcBef>
                <a:spcPts val="0"/>
              </a:spcBef>
              <a:spcAft>
                <a:spcPts val="0"/>
              </a:spcAft>
              <a:buNone/>
            </a:pPr>
            <a:r>
              <a:rPr lang="en" u="sng">
                <a:solidFill>
                  <a:schemeClr val="hlink"/>
                </a:solidFill>
                <a:hlinkClick r:id="rId2"/>
              </a:rPr>
              <a:t>https://youtu.be/pjwDpF_Igkw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c52d59078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c52d5907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c52d59078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c52d5907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0821d2d52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10821d2d5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2c52d59078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2c52d5907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2c52d59078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2c52d5907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0821d2d52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10821d2d5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c52d59078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c52d5907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2c52d59078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2c52d5907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2c52d59078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2c52d5907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0821d2d52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10821d2d5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10821d2d52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10821d2d5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c0f1a12b6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1c0f1a12b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0821d2d52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0821d2d5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When dealing with numeric features, we have specific attributes which may be completely unbounded in nature, like view counts of a video or web page hits.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Using the raw values as input features might make models biased toward features having really high magnitude of values. </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Models such linear or logistic regression are typically sensitive to the magnitude or scale of features. Tree based models can still work without feature scaling. However it is still recommended to normalize and scale down the features with feature scaling, especially if you want to try out multiple Machine Learning algorithms on input features.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b83a9f343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1b83a9f34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1b83a9f343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1b83a9f34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b83a9f343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b83a9f34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1b83a9f343_0_1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1b83a9f34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1c0f1a12b6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1c0f1a12b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10821d2d52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10821d2d5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2c52d59078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2c52d5907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1ba4d756e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1ba4d756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9b335d049_1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9b335d049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c0f1a12b6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c0f1a12b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12fcc748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12fcc74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Each feature is an individual measurable attribute, depicted as a column in a table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Each observation is a row and each feature will have a specific value for an observation</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Each row typically indicates a feature vector and entire set of features across all the observations is called a feature set.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Inherent raw features are obtained directly from the dataset without data manipulation or engineering.</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Derived features are usually obtained from feature engineering from existing data attributes.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0821d2d52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0821d2d5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c0f1a12b6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c0f1a12b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0821d2d52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0821d2d5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3.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hyperlink" Target="https://www.statisticshowto.com/dependent-variable-definition/" TargetMode="External"/><Relationship Id="rId9" Type="http://schemas.openxmlformats.org/officeDocument/2006/relationships/image" Target="../media/image14.png"/><Relationship Id="rId5" Type="http://schemas.openxmlformats.org/officeDocument/2006/relationships/hyperlink" Target="https://www.statisticshowto.com/probability-and-statistics/normal-distributions/" TargetMode="External"/><Relationship Id="rId6" Type="http://schemas.openxmlformats.org/officeDocument/2006/relationships/image" Target="../media/image20.png"/><Relationship Id="rId7" Type="http://schemas.openxmlformats.org/officeDocument/2006/relationships/image" Target="../media/image10.png"/><Relationship Id="rId8"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8.png"/><Relationship Id="rId4" Type="http://schemas.openxmlformats.org/officeDocument/2006/relationships/hyperlink" Target="https://forms.gle/JcNcoXCAsnGawBxa6" TargetMode="External"/><Relationship Id="rId5"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3)</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15,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3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3" name="Google Shape;183;p3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Why do we need to do feature engineering?</a:t>
            </a:r>
            <a:endParaRPr>
              <a:solidFill>
                <a:srgbClr val="4A86E8"/>
              </a:solidFill>
            </a:endParaRPr>
          </a:p>
        </p:txBody>
      </p:sp>
      <p:sp>
        <p:nvSpPr>
          <p:cNvPr id="184" name="Google Shape;184;p34"/>
          <p:cNvSpPr txBox="1"/>
          <p:nvPr/>
        </p:nvSpPr>
        <p:spPr>
          <a:xfrm>
            <a:off x="311700" y="1596150"/>
            <a:ext cx="8697300" cy="2103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solidFill>
                  <a:schemeClr val="dk1"/>
                </a:solidFill>
              </a:rPr>
              <a:t>E</a:t>
            </a:r>
            <a:r>
              <a:rPr lang="en" sz="1600">
                <a:solidFill>
                  <a:schemeClr val="dk1"/>
                </a:solidFill>
              </a:rPr>
              <a:t>ssential for model building and evaluation</a:t>
            </a:r>
            <a:r>
              <a:rPr lang="en" sz="1600"/>
              <a:t> as it p</a:t>
            </a:r>
            <a:r>
              <a:rPr lang="en" sz="1600"/>
              <a:t>rovides b</a:t>
            </a:r>
            <a:r>
              <a:rPr lang="en" sz="1600"/>
              <a:t>etter representation of data such that the data can be better understood by the ML algorithms.</a:t>
            </a:r>
            <a:endParaRPr sz="1600"/>
          </a:p>
          <a:p>
            <a:pPr indent="-330200" lvl="0" marL="457200" rtl="0" algn="l">
              <a:lnSpc>
                <a:spcPct val="115000"/>
              </a:lnSpc>
              <a:spcBef>
                <a:spcPts val="1000"/>
              </a:spcBef>
              <a:spcAft>
                <a:spcPts val="0"/>
              </a:spcAft>
              <a:buSzPts val="1600"/>
              <a:buChar char="●"/>
            </a:pPr>
            <a:r>
              <a:rPr lang="en" sz="1600"/>
              <a:t>Helps us build models on diverse data types therefore enables us to work on complex unstructured data.</a:t>
            </a:r>
            <a:endParaRPr sz="1600"/>
          </a:p>
          <a:p>
            <a:pPr indent="-330200" lvl="0" marL="457200" rtl="0" algn="l">
              <a:lnSpc>
                <a:spcPct val="115000"/>
              </a:lnSpc>
              <a:spcBef>
                <a:spcPts val="1000"/>
              </a:spcBef>
              <a:spcAft>
                <a:spcPts val="1000"/>
              </a:spcAft>
              <a:buSzPts val="1600"/>
              <a:buChar char="●"/>
            </a:pPr>
            <a:r>
              <a:rPr lang="en" sz="1600"/>
              <a:t>Enables data scientists to take a step back and try to understand the domain problem better by taking inputs from the domain experts.</a:t>
            </a:r>
            <a:endParaRPr sz="1600"/>
          </a:p>
        </p:txBody>
      </p:sp>
      <p:sp>
        <p:nvSpPr>
          <p:cNvPr id="185" name="Google Shape;185;p34"/>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86" name="Google Shape;186;p34"/>
          <p:cNvSpPr txBox="1"/>
          <p:nvPr/>
        </p:nvSpPr>
        <p:spPr>
          <a:xfrm>
            <a:off x="1629000" y="810450"/>
            <a:ext cx="6062700" cy="4311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 sz="1600">
                <a:solidFill>
                  <a:schemeClr val="dk1"/>
                </a:solidFill>
              </a:rPr>
              <a:t>Raw data cannot be used to build ML models directly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2" name="Google Shape;192;p3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How to engineer features</a:t>
            </a:r>
            <a:endParaRPr>
              <a:solidFill>
                <a:srgbClr val="4A86E8"/>
              </a:solidFill>
            </a:endParaRPr>
          </a:p>
        </p:txBody>
      </p:sp>
      <p:sp>
        <p:nvSpPr>
          <p:cNvPr id="193" name="Google Shape;193;p35"/>
          <p:cNvSpPr txBox="1"/>
          <p:nvPr/>
        </p:nvSpPr>
        <p:spPr>
          <a:xfrm>
            <a:off x="223350" y="1547850"/>
            <a:ext cx="8697300" cy="2696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Different data types need different techniques for feature extraction</a:t>
            </a:r>
            <a:endParaRPr sz="1600"/>
          </a:p>
          <a:p>
            <a:pPr indent="-330200" lvl="1" marL="914400" rtl="0" algn="l">
              <a:lnSpc>
                <a:spcPct val="115000"/>
              </a:lnSpc>
              <a:spcBef>
                <a:spcPts val="0"/>
              </a:spcBef>
              <a:spcAft>
                <a:spcPts val="0"/>
              </a:spcAft>
              <a:buSzPts val="1600"/>
              <a:buChar char="○"/>
            </a:pPr>
            <a:r>
              <a:rPr lang="en" sz="1600"/>
              <a:t>Numeric, Categorical, Text, Temporal, Audio/Video/Image data</a:t>
            </a:r>
            <a:endParaRPr sz="1600"/>
          </a:p>
          <a:p>
            <a:pPr indent="-330200" lvl="0" marL="457200" rtl="0" algn="l">
              <a:lnSpc>
                <a:spcPct val="115000"/>
              </a:lnSpc>
              <a:spcBef>
                <a:spcPts val="0"/>
              </a:spcBef>
              <a:spcAft>
                <a:spcPts val="0"/>
              </a:spcAft>
              <a:buSzPts val="1600"/>
              <a:buChar char="●"/>
            </a:pPr>
            <a:r>
              <a:rPr b="1" lang="en" sz="1600"/>
              <a:t>Auto feature generation</a:t>
            </a:r>
            <a:r>
              <a:rPr lang="en" sz="1600"/>
              <a:t> is currently popular. It uses Deep Learning to make the machine detect patterns and extract useful data representations from the raw data directly and use them as features.</a:t>
            </a:r>
            <a:endParaRPr sz="1600"/>
          </a:p>
          <a:p>
            <a:pPr indent="-330200" lvl="1" marL="914400" rtl="0" algn="l">
              <a:lnSpc>
                <a:spcPct val="115000"/>
              </a:lnSpc>
              <a:spcBef>
                <a:spcPts val="0"/>
              </a:spcBef>
              <a:spcAft>
                <a:spcPts val="0"/>
              </a:spcAft>
              <a:buSzPts val="1600"/>
              <a:buChar char="○"/>
            </a:pPr>
            <a:r>
              <a:rPr lang="en" sz="1600"/>
              <a:t>Convolutional neural networks (CNNs)</a:t>
            </a:r>
            <a:endParaRPr sz="1600"/>
          </a:p>
          <a:p>
            <a:pPr indent="-330200" lvl="1" marL="914400" rtl="0" algn="l">
              <a:lnSpc>
                <a:spcPct val="115000"/>
              </a:lnSpc>
              <a:spcBef>
                <a:spcPts val="0"/>
              </a:spcBef>
              <a:spcAft>
                <a:spcPts val="0"/>
              </a:spcAft>
              <a:buSzPts val="1600"/>
              <a:buChar char="○"/>
            </a:pPr>
            <a:r>
              <a:rPr lang="en" sz="1600"/>
              <a:t>Recurrent neural networks (RNNs)</a:t>
            </a:r>
            <a:endParaRPr sz="1600"/>
          </a:p>
          <a:p>
            <a:pPr indent="-330200" lvl="1" marL="914400" rtl="0" algn="l">
              <a:lnSpc>
                <a:spcPct val="115000"/>
              </a:lnSpc>
              <a:spcBef>
                <a:spcPts val="0"/>
              </a:spcBef>
              <a:spcAft>
                <a:spcPts val="0"/>
              </a:spcAft>
              <a:buSzPts val="1600"/>
              <a:buChar char="○"/>
            </a:pPr>
            <a:r>
              <a:rPr lang="en" sz="1600"/>
              <a:t>Long Short Term Memory networks (LSTMs)</a:t>
            </a:r>
            <a:endParaRPr sz="1600"/>
          </a:p>
        </p:txBody>
      </p:sp>
      <p:sp>
        <p:nvSpPr>
          <p:cNvPr id="194" name="Google Shape;194;p3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95" name="Google Shape;195;p35"/>
          <p:cNvPicPr preferRelativeResize="0"/>
          <p:nvPr/>
        </p:nvPicPr>
        <p:blipFill>
          <a:blip r:embed="rId4">
            <a:alphaModFix/>
          </a:blip>
          <a:stretch>
            <a:fillRect/>
          </a:stretch>
        </p:blipFill>
        <p:spPr>
          <a:xfrm>
            <a:off x="6302775" y="3090975"/>
            <a:ext cx="2424024" cy="1478675"/>
          </a:xfrm>
          <a:prstGeom prst="rect">
            <a:avLst/>
          </a:prstGeom>
          <a:noFill/>
          <a:ln>
            <a:noFill/>
          </a:ln>
        </p:spPr>
      </p:pic>
      <p:sp>
        <p:nvSpPr>
          <p:cNvPr id="196" name="Google Shape;196;p35"/>
          <p:cNvSpPr txBox="1"/>
          <p:nvPr/>
        </p:nvSpPr>
        <p:spPr>
          <a:xfrm>
            <a:off x="3377150" y="4277325"/>
            <a:ext cx="227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Koehrsen, 2018)</a:t>
            </a:r>
            <a:endParaRPr>
              <a:latin typeface="Roboto"/>
              <a:ea typeface="Roboto"/>
              <a:cs typeface="Roboto"/>
              <a:sym typeface="Roboto"/>
            </a:endParaRPr>
          </a:p>
        </p:txBody>
      </p:sp>
      <p:sp>
        <p:nvSpPr>
          <p:cNvPr id="197" name="Google Shape;197;p35"/>
          <p:cNvSpPr txBox="1"/>
          <p:nvPr/>
        </p:nvSpPr>
        <p:spPr>
          <a:xfrm>
            <a:off x="722800" y="717650"/>
            <a:ext cx="7848000" cy="9975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dk1"/>
                </a:solidFill>
              </a:rPr>
              <a:t>It involves using a combination of domain knowledge and constraints, hand-crafted transformations and mathematical transformations to transform the raw data into desired features.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3" name="Google Shape;203;p3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engineering on numeric data</a:t>
            </a:r>
            <a:endParaRPr>
              <a:solidFill>
                <a:srgbClr val="4A86E8"/>
              </a:solidFill>
            </a:endParaRPr>
          </a:p>
        </p:txBody>
      </p:sp>
      <p:sp>
        <p:nvSpPr>
          <p:cNvPr id="204" name="Google Shape;204;p36"/>
          <p:cNvSpPr txBox="1"/>
          <p:nvPr/>
        </p:nvSpPr>
        <p:spPr>
          <a:xfrm>
            <a:off x="249700" y="927850"/>
            <a:ext cx="5550600" cy="2508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b="1" lang="en" sz="1300"/>
              <a:t>Raw measurement</a:t>
            </a:r>
            <a:endParaRPr b="1" sz="1300"/>
          </a:p>
          <a:p>
            <a:pPr indent="-311150" lvl="1" marL="914400" rtl="0" algn="l">
              <a:lnSpc>
                <a:spcPct val="115000"/>
              </a:lnSpc>
              <a:spcBef>
                <a:spcPts val="1000"/>
              </a:spcBef>
              <a:spcAft>
                <a:spcPts val="0"/>
              </a:spcAft>
              <a:buSzPts val="1300"/>
              <a:buChar char="○"/>
            </a:pPr>
            <a:r>
              <a:rPr lang="en" sz="1300" u="sng"/>
              <a:t>Values</a:t>
            </a:r>
            <a:r>
              <a:rPr lang="en" sz="1300"/>
              <a:t>: e.g. average, standard deviation, quartiles</a:t>
            </a:r>
            <a:endParaRPr sz="1300"/>
          </a:p>
          <a:p>
            <a:pPr indent="-311150" lvl="1" marL="914400" rtl="0" algn="l">
              <a:lnSpc>
                <a:spcPct val="115000"/>
              </a:lnSpc>
              <a:spcBef>
                <a:spcPts val="1000"/>
              </a:spcBef>
              <a:spcAft>
                <a:spcPts val="0"/>
              </a:spcAft>
              <a:buSzPts val="1300"/>
              <a:buChar char="○"/>
            </a:pPr>
            <a:r>
              <a:rPr lang="en" sz="1300" u="sng"/>
              <a:t>Counts</a:t>
            </a:r>
            <a:r>
              <a:rPr lang="en" sz="1300"/>
              <a:t>: e.g. frequencies and occurrences of specific attributes</a:t>
            </a:r>
            <a:endParaRPr sz="1300"/>
          </a:p>
          <a:p>
            <a:pPr indent="-311150" lvl="0" marL="457200" rtl="0" algn="l">
              <a:lnSpc>
                <a:spcPct val="115000"/>
              </a:lnSpc>
              <a:spcBef>
                <a:spcPts val="1000"/>
              </a:spcBef>
              <a:spcAft>
                <a:spcPts val="0"/>
              </a:spcAft>
              <a:buSzPts val="1300"/>
              <a:buChar char="●"/>
            </a:pPr>
            <a:r>
              <a:rPr b="1" lang="en" sz="1300"/>
              <a:t>Binarization</a:t>
            </a:r>
            <a:r>
              <a:rPr lang="en" sz="1300"/>
              <a:t>: sometime, we prefer binary feature as opposed to a count base measure.</a:t>
            </a:r>
            <a:endParaRPr sz="1300"/>
          </a:p>
          <a:p>
            <a:pPr indent="-311150" lvl="0" marL="457200" rtl="0" algn="l">
              <a:lnSpc>
                <a:spcPct val="115000"/>
              </a:lnSpc>
              <a:spcBef>
                <a:spcPts val="1000"/>
              </a:spcBef>
              <a:spcAft>
                <a:spcPts val="1000"/>
              </a:spcAft>
              <a:buSzPts val="1300"/>
              <a:buChar char="●"/>
            </a:pPr>
            <a:r>
              <a:rPr b="1" lang="en" sz="1300"/>
              <a:t>Rounding</a:t>
            </a:r>
            <a:r>
              <a:rPr lang="en" sz="1300"/>
              <a:t>: </a:t>
            </a:r>
            <a:r>
              <a:rPr lang="en" sz="1300"/>
              <a:t>round off high precision percentages into numeric integers</a:t>
            </a:r>
            <a:endParaRPr sz="1300"/>
          </a:p>
        </p:txBody>
      </p:sp>
      <p:sp>
        <p:nvSpPr>
          <p:cNvPr id="205" name="Google Shape;205;p3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06" name="Google Shape;206;p36"/>
          <p:cNvPicPr preferRelativeResize="0"/>
          <p:nvPr/>
        </p:nvPicPr>
        <p:blipFill rotWithShape="1">
          <a:blip r:embed="rId4">
            <a:alphaModFix/>
          </a:blip>
          <a:srcRect b="44037" l="0" r="0" t="0"/>
          <a:stretch/>
        </p:blipFill>
        <p:spPr>
          <a:xfrm>
            <a:off x="5487425" y="687875"/>
            <a:ext cx="3586524" cy="2598200"/>
          </a:xfrm>
          <a:prstGeom prst="rect">
            <a:avLst/>
          </a:prstGeom>
          <a:noFill/>
          <a:ln>
            <a:noFill/>
          </a:ln>
        </p:spPr>
      </p:pic>
      <p:sp>
        <p:nvSpPr>
          <p:cNvPr id="207" name="Google Shape;207;p36"/>
          <p:cNvSpPr txBox="1"/>
          <p:nvPr/>
        </p:nvSpPr>
        <p:spPr>
          <a:xfrm>
            <a:off x="249700" y="3409200"/>
            <a:ext cx="7787700" cy="1101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Char char="●"/>
            </a:pPr>
            <a:r>
              <a:rPr b="1" lang="en" sz="1300">
                <a:solidFill>
                  <a:schemeClr val="dk1"/>
                </a:solidFill>
              </a:rPr>
              <a:t>Interactions</a:t>
            </a:r>
            <a:r>
              <a:rPr lang="en" sz="1300">
                <a:solidFill>
                  <a:schemeClr val="dk1"/>
                </a:solidFill>
              </a:rPr>
              <a:t>: capture the interactions between feature variables as a part of the input feature set</a:t>
            </a:r>
            <a:endParaRPr sz="1300">
              <a:solidFill>
                <a:schemeClr val="dk1"/>
              </a:solidFill>
            </a:endParaRPr>
          </a:p>
          <a:p>
            <a:pPr indent="-311150" lvl="0" marL="457200" rtl="0" algn="l">
              <a:lnSpc>
                <a:spcPct val="115000"/>
              </a:lnSpc>
              <a:spcBef>
                <a:spcPts val="1000"/>
              </a:spcBef>
              <a:spcAft>
                <a:spcPts val="0"/>
              </a:spcAft>
              <a:buClr>
                <a:schemeClr val="dk1"/>
              </a:buClr>
              <a:buSzPts val="1300"/>
              <a:buChar char="●"/>
            </a:pPr>
            <a:r>
              <a:rPr b="1" lang="en" sz="1300">
                <a:solidFill>
                  <a:schemeClr val="dk1"/>
                </a:solidFill>
              </a:rPr>
              <a:t>Binning</a:t>
            </a:r>
            <a:r>
              <a:rPr lang="en" sz="1300">
                <a:solidFill>
                  <a:schemeClr val="dk1"/>
                </a:solidFill>
              </a:rPr>
              <a:t>: also called quantization, which transform continuous numeric values into discrete ones.</a:t>
            </a:r>
            <a:endParaRPr sz="1300">
              <a:solidFill>
                <a:schemeClr val="dk1"/>
              </a:solidFill>
            </a:endParaRPr>
          </a:p>
          <a:p>
            <a:pPr indent="-311150" lvl="0" marL="457200" rtl="0" algn="l">
              <a:lnSpc>
                <a:spcPct val="115000"/>
              </a:lnSpc>
              <a:spcBef>
                <a:spcPts val="1000"/>
              </a:spcBef>
              <a:spcAft>
                <a:spcPts val="1000"/>
              </a:spcAft>
              <a:buClr>
                <a:schemeClr val="dk1"/>
              </a:buClr>
              <a:buSzPts val="1300"/>
              <a:buChar char="●"/>
            </a:pPr>
            <a:r>
              <a:rPr b="1" lang="en" sz="1300">
                <a:solidFill>
                  <a:schemeClr val="dk1"/>
                </a:solidFill>
              </a:rPr>
              <a:t>Statistical or Mathematical Transformation</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3" name="Google Shape;213;p3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Binning</a:t>
            </a:r>
            <a:endParaRPr>
              <a:solidFill>
                <a:srgbClr val="4A86E8"/>
              </a:solidFill>
            </a:endParaRPr>
          </a:p>
        </p:txBody>
      </p:sp>
      <p:sp>
        <p:nvSpPr>
          <p:cNvPr id="214" name="Google Shape;214;p37"/>
          <p:cNvSpPr txBox="1"/>
          <p:nvPr/>
        </p:nvSpPr>
        <p:spPr>
          <a:xfrm>
            <a:off x="145500" y="1287450"/>
            <a:ext cx="8853000" cy="2539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In many cases, the distributions of data values are skewed in the sense that some sets of values will occur a lot and some will be very rare. Besides that, the range of these values is also varied.</a:t>
            </a:r>
            <a:endParaRPr sz="1500"/>
          </a:p>
          <a:p>
            <a:pPr indent="-323850" lvl="0" marL="457200" rtl="0" algn="l">
              <a:lnSpc>
                <a:spcPct val="115000"/>
              </a:lnSpc>
              <a:spcBef>
                <a:spcPts val="0"/>
              </a:spcBef>
              <a:spcAft>
                <a:spcPts val="0"/>
              </a:spcAft>
              <a:buSzPts val="1500"/>
              <a:buChar char="●"/>
            </a:pPr>
            <a:r>
              <a:rPr lang="en" sz="1500"/>
              <a:t>We can group raw values into discrete numbers (bins). Each bin represents a specific degree of intensity and has a specific range of values.</a:t>
            </a:r>
            <a:endParaRPr sz="1500"/>
          </a:p>
          <a:p>
            <a:pPr indent="-323850" lvl="1" marL="914400" rtl="0" algn="l">
              <a:lnSpc>
                <a:spcPct val="115000"/>
              </a:lnSpc>
              <a:spcBef>
                <a:spcPts val="0"/>
              </a:spcBef>
              <a:spcAft>
                <a:spcPts val="0"/>
              </a:spcAft>
              <a:buClr>
                <a:schemeClr val="dk1"/>
              </a:buClr>
              <a:buSzPts val="1500"/>
              <a:buChar char="○"/>
            </a:pPr>
            <a:r>
              <a:rPr lang="en" sz="1500" u="sng">
                <a:solidFill>
                  <a:schemeClr val="dk1"/>
                </a:solidFill>
              </a:rPr>
              <a:t>Fixed-Width Binning</a:t>
            </a:r>
            <a:r>
              <a:rPr lang="en" sz="1500">
                <a:solidFill>
                  <a:schemeClr val="dk1"/>
                </a:solidFill>
              </a:rPr>
              <a:t>: </a:t>
            </a:r>
            <a:endParaRPr sz="1500">
              <a:solidFill>
                <a:schemeClr val="dk1"/>
              </a:solidFill>
            </a:endParaRPr>
          </a:p>
          <a:p>
            <a:pPr indent="-323850" lvl="2" marL="1371600" rtl="0" algn="l">
              <a:lnSpc>
                <a:spcPct val="115000"/>
              </a:lnSpc>
              <a:spcBef>
                <a:spcPts val="0"/>
              </a:spcBef>
              <a:spcAft>
                <a:spcPts val="0"/>
              </a:spcAft>
              <a:buClr>
                <a:schemeClr val="dk1"/>
              </a:buClr>
              <a:buSzPts val="1500"/>
              <a:buChar char="■"/>
            </a:pPr>
            <a:r>
              <a:rPr lang="en" sz="1500">
                <a:solidFill>
                  <a:schemeClr val="dk1"/>
                </a:solidFill>
              </a:rPr>
              <a:t>Each bin has a pre-fixed range of values which should be assigned to that bin on the basis of some business or custom logic, rules, or necessary transformations.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u="sng">
                <a:solidFill>
                  <a:schemeClr val="dk1"/>
                </a:solidFill>
              </a:rPr>
              <a:t>Adaptive Binning</a:t>
            </a:r>
            <a:r>
              <a:rPr lang="en" sz="1500">
                <a:solidFill>
                  <a:schemeClr val="dk1"/>
                </a:solidFill>
              </a:rPr>
              <a:t>: </a:t>
            </a:r>
            <a:endParaRPr sz="1500">
              <a:solidFill>
                <a:schemeClr val="dk1"/>
              </a:solidFill>
            </a:endParaRPr>
          </a:p>
          <a:p>
            <a:pPr indent="-323850" lvl="2" marL="1371600" rtl="0" algn="l">
              <a:lnSpc>
                <a:spcPct val="115000"/>
              </a:lnSpc>
              <a:spcBef>
                <a:spcPts val="0"/>
              </a:spcBef>
              <a:spcAft>
                <a:spcPts val="0"/>
              </a:spcAft>
              <a:buClr>
                <a:schemeClr val="dk1"/>
              </a:buClr>
              <a:buSzPts val="1500"/>
              <a:buChar char="■"/>
            </a:pPr>
            <a:r>
              <a:rPr lang="en" sz="1500">
                <a:solidFill>
                  <a:schemeClr val="dk1"/>
                </a:solidFill>
              </a:rPr>
              <a:t>Use data distribution itself (Quantile) to decide the appropriate bins.</a:t>
            </a:r>
            <a:endParaRPr sz="1500"/>
          </a:p>
        </p:txBody>
      </p:sp>
      <p:sp>
        <p:nvSpPr>
          <p:cNvPr id="215" name="Google Shape;215;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16" name="Google Shape;216;p37"/>
          <p:cNvSpPr txBox="1"/>
          <p:nvPr/>
        </p:nvSpPr>
        <p:spPr>
          <a:xfrm>
            <a:off x="655025" y="655025"/>
            <a:ext cx="7728300" cy="6810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solidFill>
                  <a:schemeClr val="dk1"/>
                </a:solidFill>
              </a:rPr>
              <a:t>Binning, also known as quantization, can be used for transforming continuous numeric values into discrete ones. </a:t>
            </a:r>
            <a:endParaRPr/>
          </a:p>
        </p:txBody>
      </p:sp>
      <p:sp>
        <p:nvSpPr>
          <p:cNvPr id="217" name="Google Shape;217;p37"/>
          <p:cNvSpPr txBox="1"/>
          <p:nvPr/>
        </p:nvSpPr>
        <p:spPr>
          <a:xfrm>
            <a:off x="2443225" y="846325"/>
            <a:ext cx="42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3" name="Google Shape;223;p3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Statistical or </a:t>
            </a:r>
            <a:r>
              <a:rPr lang="en">
                <a:solidFill>
                  <a:srgbClr val="4A86E8"/>
                </a:solidFill>
              </a:rPr>
              <a:t>Mathematical</a:t>
            </a:r>
            <a:r>
              <a:rPr lang="en">
                <a:solidFill>
                  <a:srgbClr val="4A86E8"/>
                </a:solidFill>
              </a:rPr>
              <a:t> Transformation</a:t>
            </a:r>
            <a:endParaRPr>
              <a:solidFill>
                <a:srgbClr val="4A86E8"/>
              </a:solidFill>
            </a:endParaRPr>
          </a:p>
        </p:txBody>
      </p:sp>
      <p:sp>
        <p:nvSpPr>
          <p:cNvPr id="224" name="Google Shape;224;p38"/>
          <p:cNvSpPr txBox="1"/>
          <p:nvPr/>
        </p:nvSpPr>
        <p:spPr>
          <a:xfrm>
            <a:off x="175250" y="638100"/>
            <a:ext cx="5246100" cy="3336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solidFill>
                  <a:schemeClr val="dk1"/>
                </a:solidFill>
              </a:rPr>
              <a:t>B</a:t>
            </a:r>
            <a:r>
              <a:rPr lang="en" sz="1500">
                <a:solidFill>
                  <a:schemeClr val="dk1"/>
                </a:solidFill>
              </a:rPr>
              <a:t>elonging to the power transform family of functions: </a:t>
            </a:r>
            <a:endParaRPr sz="1500" u="sng"/>
          </a:p>
          <a:p>
            <a:pPr indent="-323850" lvl="0" marL="457200" rtl="0" algn="l">
              <a:lnSpc>
                <a:spcPct val="115000"/>
              </a:lnSpc>
              <a:spcBef>
                <a:spcPts val="0"/>
              </a:spcBef>
              <a:spcAft>
                <a:spcPts val="0"/>
              </a:spcAft>
              <a:buSzPts val="1500"/>
              <a:buChar char="●"/>
            </a:pPr>
            <a:r>
              <a:rPr lang="en" sz="1500" u="sng"/>
              <a:t>Log Transformation</a:t>
            </a:r>
            <a:r>
              <a:rPr lang="en" sz="1500"/>
              <a:t>: </a:t>
            </a:r>
            <a:r>
              <a:rPr i="1" lang="en" sz="1300">
                <a:latin typeface="Times New Roman"/>
                <a:ea typeface="Times New Roman"/>
                <a:cs typeface="Times New Roman"/>
                <a:sym typeface="Times New Roman"/>
              </a:rPr>
              <a:t>y = log</a:t>
            </a:r>
            <a:r>
              <a:rPr baseline="-25000" i="1" lang="en" sz="1300">
                <a:latin typeface="Times New Roman"/>
                <a:ea typeface="Times New Roman"/>
                <a:cs typeface="Times New Roman"/>
                <a:sym typeface="Times New Roman"/>
              </a:rPr>
              <a:t>b</a:t>
            </a:r>
            <a:r>
              <a:rPr i="1" lang="en" sz="1300">
                <a:latin typeface="Times New Roman"/>
                <a:ea typeface="Times New Roman"/>
                <a:cs typeface="Times New Roman"/>
                <a:sym typeface="Times New Roman"/>
              </a:rPr>
              <a:t>(x)</a:t>
            </a:r>
            <a:r>
              <a:rPr lang="en" sz="1500"/>
              <a:t> </a:t>
            </a:r>
            <a:endParaRPr sz="1500"/>
          </a:p>
          <a:p>
            <a:pPr indent="-323850" lvl="1" marL="914400" rtl="0" algn="l">
              <a:lnSpc>
                <a:spcPct val="115000"/>
              </a:lnSpc>
              <a:spcBef>
                <a:spcPts val="0"/>
              </a:spcBef>
              <a:spcAft>
                <a:spcPts val="0"/>
              </a:spcAft>
              <a:buSzPts val="1500"/>
              <a:buChar char="○"/>
            </a:pPr>
            <a:r>
              <a:rPr lang="en" sz="1500"/>
              <a:t>This tends to make the skewed distribution as normal-like as possible.</a:t>
            </a:r>
            <a:endParaRPr sz="1500"/>
          </a:p>
          <a:p>
            <a:pPr indent="0" lvl="0" marL="91440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lang="en" sz="1500" u="sng"/>
              <a:t>Box-Cox Transformation</a:t>
            </a:r>
            <a:r>
              <a:rPr lang="en" sz="1500"/>
              <a:t>:</a:t>
            </a:r>
            <a:endParaRPr sz="1500"/>
          </a:p>
          <a:p>
            <a:pPr indent="0" lvl="0" marL="0" rtl="0" algn="l">
              <a:lnSpc>
                <a:spcPct val="115000"/>
              </a:lnSpc>
              <a:spcBef>
                <a:spcPts val="0"/>
              </a:spcBef>
              <a:spcAft>
                <a:spcPts val="0"/>
              </a:spcAft>
              <a:buNone/>
            </a:pPr>
            <a:r>
              <a:t/>
            </a:r>
            <a:endParaRPr sz="1500"/>
          </a:p>
          <a:p>
            <a:pPr indent="-323850" lvl="1" marL="914400" rtl="0" algn="l">
              <a:lnSpc>
                <a:spcPct val="115000"/>
              </a:lnSpc>
              <a:spcBef>
                <a:spcPts val="0"/>
              </a:spcBef>
              <a:spcAft>
                <a:spcPts val="0"/>
              </a:spcAft>
              <a:buSzPts val="1500"/>
              <a:buChar char="○"/>
            </a:pPr>
            <a:r>
              <a:rPr lang="en" sz="1500"/>
              <a:t>It transforms non-normal</a:t>
            </a:r>
            <a:r>
              <a:rPr lang="en" sz="1500">
                <a:uFill>
                  <a:noFill/>
                </a:uFill>
                <a:hlinkClick r:id="rId4"/>
              </a:rPr>
              <a:t> dependent variables</a:t>
            </a:r>
            <a:r>
              <a:rPr lang="en" sz="1500"/>
              <a:t> into a</a:t>
            </a:r>
            <a:r>
              <a:rPr lang="en" sz="1500">
                <a:uFill>
                  <a:noFill/>
                </a:uFill>
                <a:hlinkClick r:id="rId5"/>
              </a:rPr>
              <a:t> normal shape</a:t>
            </a:r>
            <a:r>
              <a:rPr lang="en" sz="1500"/>
              <a:t>.</a:t>
            </a:r>
            <a:endParaRPr sz="1500"/>
          </a:p>
          <a:p>
            <a:pPr indent="-323850" lvl="1" marL="914400" rtl="0" algn="l">
              <a:lnSpc>
                <a:spcPct val="115000"/>
              </a:lnSpc>
              <a:spcBef>
                <a:spcPts val="0"/>
              </a:spcBef>
              <a:spcAft>
                <a:spcPts val="0"/>
              </a:spcAft>
              <a:buSzPts val="1500"/>
              <a:buChar char="○"/>
            </a:pPr>
            <a:r>
              <a:rPr lang="en" sz="1500"/>
              <a:t>This function has a prerequisite that the numeric values to be transformed must be positive (similar to what log transform expects).</a:t>
            </a:r>
            <a:endParaRPr sz="1500"/>
          </a:p>
        </p:txBody>
      </p:sp>
      <p:sp>
        <p:nvSpPr>
          <p:cNvPr id="225" name="Google Shape;225;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26" name="Google Shape;226;p38"/>
          <p:cNvPicPr preferRelativeResize="0"/>
          <p:nvPr/>
        </p:nvPicPr>
        <p:blipFill>
          <a:blip r:embed="rId6">
            <a:alphaModFix/>
          </a:blip>
          <a:stretch>
            <a:fillRect/>
          </a:stretch>
        </p:blipFill>
        <p:spPr>
          <a:xfrm>
            <a:off x="2932800" y="1750513"/>
            <a:ext cx="2102451" cy="821250"/>
          </a:xfrm>
          <a:prstGeom prst="rect">
            <a:avLst/>
          </a:prstGeom>
          <a:noFill/>
          <a:ln>
            <a:noFill/>
          </a:ln>
        </p:spPr>
      </p:pic>
      <p:pic>
        <p:nvPicPr>
          <p:cNvPr id="227" name="Google Shape;227;p38"/>
          <p:cNvPicPr preferRelativeResize="0"/>
          <p:nvPr/>
        </p:nvPicPr>
        <p:blipFill>
          <a:blip r:embed="rId7">
            <a:alphaModFix/>
          </a:blip>
          <a:stretch>
            <a:fillRect/>
          </a:stretch>
        </p:blipFill>
        <p:spPr>
          <a:xfrm>
            <a:off x="5634604" y="798806"/>
            <a:ext cx="3197700" cy="1332379"/>
          </a:xfrm>
          <a:prstGeom prst="rect">
            <a:avLst/>
          </a:prstGeom>
          <a:noFill/>
          <a:ln>
            <a:noFill/>
          </a:ln>
        </p:spPr>
      </p:pic>
      <p:sp>
        <p:nvSpPr>
          <p:cNvPr id="228" name="Google Shape;228;p38"/>
          <p:cNvSpPr txBox="1"/>
          <p:nvPr/>
        </p:nvSpPr>
        <p:spPr>
          <a:xfrm>
            <a:off x="5336025" y="2212325"/>
            <a:ext cx="3699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a:t>
            </a:r>
            <a:r>
              <a:rPr lang="en" sz="900"/>
              <a:t>Source: https://www.medcalc.org/manual/log-transformation.php)</a:t>
            </a:r>
            <a:endParaRPr sz="900"/>
          </a:p>
        </p:txBody>
      </p:sp>
      <p:pic>
        <p:nvPicPr>
          <p:cNvPr id="229" name="Google Shape;229;p38"/>
          <p:cNvPicPr preferRelativeResize="0"/>
          <p:nvPr/>
        </p:nvPicPr>
        <p:blipFill>
          <a:blip r:embed="rId8">
            <a:alphaModFix/>
          </a:blip>
          <a:stretch>
            <a:fillRect/>
          </a:stretch>
        </p:blipFill>
        <p:spPr>
          <a:xfrm>
            <a:off x="5710426" y="2811575"/>
            <a:ext cx="1578500" cy="1477475"/>
          </a:xfrm>
          <a:prstGeom prst="rect">
            <a:avLst/>
          </a:prstGeom>
          <a:noFill/>
          <a:ln>
            <a:noFill/>
          </a:ln>
        </p:spPr>
      </p:pic>
      <p:pic>
        <p:nvPicPr>
          <p:cNvPr id="230" name="Google Shape;230;p38"/>
          <p:cNvPicPr preferRelativeResize="0"/>
          <p:nvPr/>
        </p:nvPicPr>
        <p:blipFill>
          <a:blip r:embed="rId9">
            <a:alphaModFix/>
          </a:blip>
          <a:stretch>
            <a:fillRect/>
          </a:stretch>
        </p:blipFill>
        <p:spPr>
          <a:xfrm>
            <a:off x="7408825" y="2814342"/>
            <a:ext cx="1578500" cy="1472434"/>
          </a:xfrm>
          <a:prstGeom prst="rect">
            <a:avLst/>
          </a:prstGeom>
          <a:noFill/>
          <a:ln>
            <a:noFill/>
          </a:ln>
        </p:spPr>
      </p:pic>
      <p:sp>
        <p:nvSpPr>
          <p:cNvPr id="231" name="Google Shape;231;p38"/>
          <p:cNvSpPr txBox="1"/>
          <p:nvPr/>
        </p:nvSpPr>
        <p:spPr>
          <a:xfrm>
            <a:off x="4316400" y="4260725"/>
            <a:ext cx="4827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(Source: https://towardsdatascience.com/box-cox-transformation-explained-51d745e34203)</a:t>
            </a:r>
            <a:endParaRPr sz="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7" name="Google Shape;237;p3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Transforming Nominal Features</a:t>
            </a:r>
            <a:endParaRPr>
              <a:solidFill>
                <a:srgbClr val="4A86E8"/>
              </a:solidFill>
            </a:endParaRPr>
          </a:p>
        </p:txBody>
      </p:sp>
      <p:sp>
        <p:nvSpPr>
          <p:cNvPr id="238" name="Google Shape;238;p39"/>
          <p:cNvSpPr txBox="1"/>
          <p:nvPr/>
        </p:nvSpPr>
        <p:spPr>
          <a:xfrm>
            <a:off x="167425" y="995225"/>
            <a:ext cx="5766900" cy="3081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Nominal features or attributes are categorical variables that usually have a finite set of distinct discrete values. </a:t>
            </a:r>
            <a:endParaRPr sz="1600"/>
          </a:p>
          <a:p>
            <a:pPr indent="-330200" lvl="0" marL="457200" rtl="0" algn="l">
              <a:lnSpc>
                <a:spcPct val="115000"/>
              </a:lnSpc>
              <a:spcBef>
                <a:spcPts val="1000"/>
              </a:spcBef>
              <a:spcAft>
                <a:spcPts val="0"/>
              </a:spcAft>
              <a:buSzPts val="1600"/>
              <a:buChar char="●"/>
            </a:pPr>
            <a:r>
              <a:rPr lang="en" sz="1600"/>
              <a:t>Often these values are in string or text format and ML algorithms cannot understand them directly.</a:t>
            </a:r>
            <a:endParaRPr sz="1600"/>
          </a:p>
          <a:p>
            <a:pPr indent="-330200" lvl="0" marL="457200" rtl="0" algn="l">
              <a:lnSpc>
                <a:spcPct val="115000"/>
              </a:lnSpc>
              <a:spcBef>
                <a:spcPts val="1000"/>
              </a:spcBef>
              <a:spcAft>
                <a:spcPts val="0"/>
              </a:spcAft>
              <a:buSzPts val="1600"/>
              <a:buChar char="●"/>
            </a:pPr>
            <a:r>
              <a:rPr lang="en" sz="1600"/>
              <a:t>Hence usually you might need to transform these features into a more representative numeric format.</a:t>
            </a:r>
            <a:endParaRPr sz="1600"/>
          </a:p>
          <a:p>
            <a:pPr indent="-330200" lvl="0" marL="457200" rtl="0" algn="l">
              <a:lnSpc>
                <a:spcPct val="115000"/>
              </a:lnSpc>
              <a:spcBef>
                <a:spcPts val="1000"/>
              </a:spcBef>
              <a:spcAft>
                <a:spcPts val="1000"/>
              </a:spcAft>
              <a:buSzPts val="1600"/>
              <a:buChar char="●"/>
            </a:pPr>
            <a:r>
              <a:rPr lang="en" sz="1600"/>
              <a:t>The </a:t>
            </a:r>
            <a:r>
              <a:rPr b="1" lang="en" sz="1600"/>
              <a:t>LabelEncoder</a:t>
            </a:r>
            <a:r>
              <a:rPr lang="en" sz="1600"/>
              <a:t> class from scikit-learn can be used to generate a mapping scheme where each nominal feature is mapped to a number.</a:t>
            </a:r>
            <a:endParaRPr sz="1600"/>
          </a:p>
        </p:txBody>
      </p:sp>
      <p:sp>
        <p:nvSpPr>
          <p:cNvPr id="239" name="Google Shape;239;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40" name="Google Shape;240;p39"/>
          <p:cNvPicPr preferRelativeResize="0"/>
          <p:nvPr/>
        </p:nvPicPr>
        <p:blipFill rotWithShape="1">
          <a:blip r:embed="rId4">
            <a:alphaModFix/>
          </a:blip>
          <a:srcRect b="0" l="0" r="0" t="49897"/>
          <a:stretch/>
        </p:blipFill>
        <p:spPr>
          <a:xfrm>
            <a:off x="5707400" y="1464175"/>
            <a:ext cx="3316798" cy="2151175"/>
          </a:xfrm>
          <a:prstGeom prst="rect">
            <a:avLst/>
          </a:prstGeom>
          <a:noFill/>
          <a:ln>
            <a:noFill/>
          </a:ln>
        </p:spPr>
      </p:pic>
      <p:cxnSp>
        <p:nvCxnSpPr>
          <p:cNvPr id="241" name="Google Shape;241;p39"/>
          <p:cNvCxnSpPr/>
          <p:nvPr/>
        </p:nvCxnSpPr>
        <p:spPr>
          <a:xfrm>
            <a:off x="7370856" y="2461575"/>
            <a:ext cx="0" cy="238200"/>
          </a:xfrm>
          <a:prstGeom prst="straightConnector1">
            <a:avLst/>
          </a:prstGeom>
          <a:noFill/>
          <a:ln cap="flat" cmpd="sng" w="28575">
            <a:solidFill>
              <a:srgbClr val="FF9900"/>
            </a:solidFill>
            <a:prstDash val="solid"/>
            <a:round/>
            <a:headEnd len="med" w="med" type="none"/>
            <a:tailEnd len="med" w="med" type="none"/>
          </a:ln>
        </p:spPr>
      </p:cxnSp>
      <p:cxnSp>
        <p:nvCxnSpPr>
          <p:cNvPr id="242" name="Google Shape;242;p39"/>
          <p:cNvCxnSpPr/>
          <p:nvPr/>
        </p:nvCxnSpPr>
        <p:spPr>
          <a:xfrm>
            <a:off x="6790350" y="2677525"/>
            <a:ext cx="580500" cy="0"/>
          </a:xfrm>
          <a:prstGeom prst="straightConnector1">
            <a:avLst/>
          </a:prstGeom>
          <a:noFill/>
          <a:ln cap="flat" cmpd="sng" w="28575">
            <a:solidFill>
              <a:srgbClr val="FF9900"/>
            </a:solidFill>
            <a:prstDash val="solid"/>
            <a:round/>
            <a:headEnd len="med" w="med" type="none"/>
            <a:tailEnd len="med" w="med" type="none"/>
          </a:ln>
        </p:spPr>
      </p:cxnSp>
      <p:sp>
        <p:nvSpPr>
          <p:cNvPr id="243" name="Google Shape;243;p39"/>
          <p:cNvSpPr/>
          <p:nvPr/>
        </p:nvSpPr>
        <p:spPr>
          <a:xfrm>
            <a:off x="6565075" y="2939952"/>
            <a:ext cx="446700" cy="433200"/>
          </a:xfrm>
          <a:prstGeom prst="ellipse">
            <a:avLst/>
          </a:prstGeom>
          <a:solidFill>
            <a:srgbClr val="FFFF00"/>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Courier"/>
              <a:ea typeface="Courier"/>
              <a:cs typeface="Courier"/>
              <a:sym typeface="Courier"/>
            </a:endParaRPr>
          </a:p>
        </p:txBody>
      </p:sp>
      <p:sp>
        <p:nvSpPr>
          <p:cNvPr id="244" name="Google Shape;244;p39"/>
          <p:cNvSpPr txBox="1"/>
          <p:nvPr/>
        </p:nvSpPr>
        <p:spPr>
          <a:xfrm>
            <a:off x="6499975" y="3002650"/>
            <a:ext cx="696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Nominal</a:t>
            </a:r>
            <a:endParaRPr sz="800"/>
          </a:p>
        </p:txBody>
      </p:sp>
      <p:cxnSp>
        <p:nvCxnSpPr>
          <p:cNvPr id="245" name="Google Shape;245;p39"/>
          <p:cNvCxnSpPr/>
          <p:nvPr/>
        </p:nvCxnSpPr>
        <p:spPr>
          <a:xfrm>
            <a:off x="6788431" y="2677525"/>
            <a:ext cx="0" cy="238200"/>
          </a:xfrm>
          <a:prstGeom prst="straightConnector1">
            <a:avLst/>
          </a:prstGeom>
          <a:noFill/>
          <a:ln cap="flat" cmpd="sng" w="28575">
            <a:solidFill>
              <a:srgbClr val="FF9900"/>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1" name="Google Shape;251;p4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Transforming Ordinal Features</a:t>
            </a:r>
            <a:endParaRPr>
              <a:solidFill>
                <a:srgbClr val="4A86E8"/>
              </a:solidFill>
            </a:endParaRPr>
          </a:p>
        </p:txBody>
      </p:sp>
      <p:sp>
        <p:nvSpPr>
          <p:cNvPr id="252" name="Google Shape;252;p40"/>
          <p:cNvSpPr txBox="1"/>
          <p:nvPr/>
        </p:nvSpPr>
        <p:spPr>
          <a:xfrm>
            <a:off x="152550" y="1095775"/>
            <a:ext cx="5647800" cy="3236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Ordinal features are similar to nominal features except that order matters and is an inherent property with which we can interpret the values of these features. </a:t>
            </a:r>
            <a:endParaRPr sz="1600"/>
          </a:p>
          <a:p>
            <a:pPr indent="-330200" lvl="0" marL="457200" rtl="0" algn="l">
              <a:lnSpc>
                <a:spcPct val="115000"/>
              </a:lnSpc>
              <a:spcBef>
                <a:spcPts val="1000"/>
              </a:spcBef>
              <a:spcAft>
                <a:spcPts val="0"/>
              </a:spcAft>
              <a:buSzPts val="1600"/>
              <a:buChar char="●"/>
            </a:pPr>
            <a:r>
              <a:rPr lang="en" sz="1600"/>
              <a:t>Like nominal features, even ordinal features might be present in text format and you need to map and transform them into their numeric representation.</a:t>
            </a:r>
            <a:endParaRPr sz="1600"/>
          </a:p>
          <a:p>
            <a:pPr indent="-330200" lvl="0" marL="457200" rtl="0" algn="l">
              <a:lnSpc>
                <a:spcPct val="115000"/>
              </a:lnSpc>
              <a:spcBef>
                <a:spcPts val="1000"/>
              </a:spcBef>
              <a:spcAft>
                <a:spcPts val="1000"/>
              </a:spcAft>
              <a:buSzPts val="1600"/>
              <a:buChar char="●"/>
            </a:pPr>
            <a:r>
              <a:rPr lang="en" sz="1600"/>
              <a:t>it is really easy to build your own transformation mapping scheme with the help of Python dictionaries and use the </a:t>
            </a:r>
            <a:r>
              <a:rPr b="1" lang="en" sz="1600"/>
              <a:t>map</a:t>
            </a:r>
            <a:r>
              <a:rPr lang="en" sz="1600"/>
              <a:t>(...) function from pandas to transform the ordinal feature.</a:t>
            </a:r>
            <a:endParaRPr sz="1600"/>
          </a:p>
        </p:txBody>
      </p:sp>
      <p:sp>
        <p:nvSpPr>
          <p:cNvPr id="253" name="Google Shape;253;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54" name="Google Shape;254;p40"/>
          <p:cNvPicPr preferRelativeResize="0"/>
          <p:nvPr/>
        </p:nvPicPr>
        <p:blipFill rotWithShape="1">
          <a:blip r:embed="rId4">
            <a:alphaModFix/>
          </a:blip>
          <a:srcRect b="0" l="0" r="0" t="49897"/>
          <a:stretch/>
        </p:blipFill>
        <p:spPr>
          <a:xfrm>
            <a:off x="5707400" y="1456731"/>
            <a:ext cx="3316798" cy="2151175"/>
          </a:xfrm>
          <a:prstGeom prst="rect">
            <a:avLst/>
          </a:prstGeom>
          <a:noFill/>
          <a:ln>
            <a:noFill/>
          </a:ln>
        </p:spPr>
      </p:pic>
      <p:cxnSp>
        <p:nvCxnSpPr>
          <p:cNvPr id="255" name="Google Shape;255;p40"/>
          <p:cNvCxnSpPr/>
          <p:nvPr/>
        </p:nvCxnSpPr>
        <p:spPr>
          <a:xfrm>
            <a:off x="7370856" y="2461575"/>
            <a:ext cx="7500" cy="208500"/>
          </a:xfrm>
          <a:prstGeom prst="straightConnector1">
            <a:avLst/>
          </a:prstGeom>
          <a:noFill/>
          <a:ln cap="flat" cmpd="sng" w="28575">
            <a:solidFill>
              <a:srgbClr val="FF9900"/>
            </a:solidFill>
            <a:prstDash val="solid"/>
            <a:round/>
            <a:headEnd len="med" w="med" type="none"/>
            <a:tailEnd len="med" w="med" type="none"/>
          </a:ln>
        </p:spPr>
      </p:cxnSp>
      <p:cxnSp>
        <p:nvCxnSpPr>
          <p:cNvPr id="256" name="Google Shape;256;p40"/>
          <p:cNvCxnSpPr/>
          <p:nvPr/>
        </p:nvCxnSpPr>
        <p:spPr>
          <a:xfrm>
            <a:off x="7378350" y="2670081"/>
            <a:ext cx="580500" cy="0"/>
          </a:xfrm>
          <a:prstGeom prst="straightConnector1">
            <a:avLst/>
          </a:prstGeom>
          <a:noFill/>
          <a:ln cap="flat" cmpd="sng" w="28575">
            <a:solidFill>
              <a:srgbClr val="FF9900"/>
            </a:solidFill>
            <a:prstDash val="solid"/>
            <a:round/>
            <a:headEnd len="med" w="med" type="none"/>
            <a:tailEnd len="med" w="med" type="none"/>
          </a:ln>
        </p:spPr>
      </p:cxnSp>
      <p:cxnSp>
        <p:nvCxnSpPr>
          <p:cNvPr id="257" name="Google Shape;257;p40"/>
          <p:cNvCxnSpPr>
            <a:endCxn id="258" idx="0"/>
          </p:cNvCxnSpPr>
          <p:nvPr/>
        </p:nvCxnSpPr>
        <p:spPr>
          <a:xfrm>
            <a:off x="7955100" y="2654952"/>
            <a:ext cx="0" cy="285000"/>
          </a:xfrm>
          <a:prstGeom prst="straightConnector1">
            <a:avLst/>
          </a:prstGeom>
          <a:noFill/>
          <a:ln cap="flat" cmpd="sng" w="28575">
            <a:solidFill>
              <a:srgbClr val="FF9900"/>
            </a:solidFill>
            <a:prstDash val="solid"/>
            <a:round/>
            <a:headEnd len="med" w="med" type="none"/>
            <a:tailEnd len="med" w="med" type="none"/>
          </a:ln>
        </p:spPr>
      </p:cxnSp>
      <p:sp>
        <p:nvSpPr>
          <p:cNvPr id="258" name="Google Shape;258;p40"/>
          <p:cNvSpPr/>
          <p:nvPr/>
        </p:nvSpPr>
        <p:spPr>
          <a:xfrm>
            <a:off x="7731750" y="2939952"/>
            <a:ext cx="446700" cy="433200"/>
          </a:xfrm>
          <a:prstGeom prst="ellipse">
            <a:avLst/>
          </a:prstGeom>
          <a:solidFill>
            <a:srgbClr val="FFFF00"/>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Courier"/>
              <a:ea typeface="Courier"/>
              <a:cs typeface="Courier"/>
              <a:sym typeface="Courier"/>
            </a:endParaRPr>
          </a:p>
        </p:txBody>
      </p:sp>
      <p:sp>
        <p:nvSpPr>
          <p:cNvPr id="259" name="Google Shape;259;p40"/>
          <p:cNvSpPr txBox="1"/>
          <p:nvPr/>
        </p:nvSpPr>
        <p:spPr>
          <a:xfrm>
            <a:off x="7690950" y="3002650"/>
            <a:ext cx="696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Ordinal</a:t>
            </a:r>
            <a:endParaRPr sz="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5" name="Google Shape;265;p4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Why do we need encoding categorical features?</a:t>
            </a:r>
            <a:endParaRPr>
              <a:solidFill>
                <a:srgbClr val="4A86E8"/>
              </a:solidFill>
            </a:endParaRPr>
          </a:p>
        </p:txBody>
      </p:sp>
      <p:sp>
        <p:nvSpPr>
          <p:cNvPr id="266" name="Google Shape;266;p41"/>
          <p:cNvSpPr txBox="1"/>
          <p:nvPr/>
        </p:nvSpPr>
        <p:spPr>
          <a:xfrm>
            <a:off x="227400" y="1190750"/>
            <a:ext cx="79101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If we directly fed these transformed numeric representations of categorical features into any ML algorithm, the model will essentially try to interpret these as raw numeric features and hence the notion of magnitude will be wrongly introduced in the system.</a:t>
            </a:r>
            <a:endParaRPr sz="1600"/>
          </a:p>
        </p:txBody>
      </p:sp>
      <p:sp>
        <p:nvSpPr>
          <p:cNvPr id="267" name="Google Shape;267;p4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3" name="Google Shape;273;p4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Methods for </a:t>
            </a:r>
            <a:r>
              <a:rPr lang="en">
                <a:solidFill>
                  <a:srgbClr val="4A86E8"/>
                </a:solidFill>
              </a:rPr>
              <a:t>Encoding Categorical Features</a:t>
            </a:r>
            <a:endParaRPr>
              <a:solidFill>
                <a:srgbClr val="4A86E8"/>
              </a:solidFill>
            </a:endParaRPr>
          </a:p>
        </p:txBody>
      </p:sp>
      <p:sp>
        <p:nvSpPr>
          <p:cNvPr id="274" name="Google Shape;274;p42"/>
          <p:cNvSpPr txBox="1"/>
          <p:nvPr/>
        </p:nvSpPr>
        <p:spPr>
          <a:xfrm>
            <a:off x="145500" y="572925"/>
            <a:ext cx="8883600" cy="36063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b="1" lang="en" sz="1300"/>
              <a:t>One Hot Encoding</a:t>
            </a:r>
            <a:endParaRPr b="1" sz="1300"/>
          </a:p>
          <a:p>
            <a:pPr indent="-311150" lvl="1" marL="914400" rtl="0" algn="l">
              <a:lnSpc>
                <a:spcPct val="115000"/>
              </a:lnSpc>
              <a:spcBef>
                <a:spcPts val="0"/>
              </a:spcBef>
              <a:spcAft>
                <a:spcPts val="0"/>
              </a:spcAft>
              <a:buSzPts val="1300"/>
              <a:buChar char="○"/>
            </a:pPr>
            <a:r>
              <a:rPr lang="en" sz="1300"/>
              <a:t>Encode a feature with m distinct labels into m binary features. Each observation is converted into a vector of size m with only one of the values of 1.</a:t>
            </a:r>
            <a:endParaRPr sz="1300"/>
          </a:p>
          <a:p>
            <a:pPr indent="-311150" lvl="0" marL="457200" rtl="0" algn="l">
              <a:lnSpc>
                <a:spcPct val="115000"/>
              </a:lnSpc>
              <a:spcBef>
                <a:spcPts val="0"/>
              </a:spcBef>
              <a:spcAft>
                <a:spcPts val="0"/>
              </a:spcAft>
              <a:buSzPts val="1300"/>
              <a:buChar char="●"/>
            </a:pPr>
            <a:r>
              <a:rPr b="1" lang="en" sz="1300"/>
              <a:t>Dummy Encoding</a:t>
            </a:r>
            <a:endParaRPr b="1" sz="1300"/>
          </a:p>
          <a:p>
            <a:pPr indent="-311150" lvl="1" marL="914400" rtl="0" algn="l">
              <a:lnSpc>
                <a:spcPct val="115000"/>
              </a:lnSpc>
              <a:spcBef>
                <a:spcPts val="0"/>
              </a:spcBef>
              <a:spcAft>
                <a:spcPts val="0"/>
              </a:spcAft>
              <a:buSzPts val="1300"/>
              <a:buChar char="○"/>
            </a:pPr>
            <a:r>
              <a:rPr lang="en" sz="1300"/>
              <a:t>Encode a feature with m distinct labels into m-1 binary features, such that each value gets converted into a vector of size m-1. 0th or m-1th feature will be all 0s.</a:t>
            </a:r>
            <a:endParaRPr sz="1300"/>
          </a:p>
          <a:p>
            <a:pPr indent="-311150" lvl="0" marL="457200" rtl="0" algn="l">
              <a:lnSpc>
                <a:spcPct val="115000"/>
              </a:lnSpc>
              <a:spcBef>
                <a:spcPts val="0"/>
              </a:spcBef>
              <a:spcAft>
                <a:spcPts val="0"/>
              </a:spcAft>
              <a:buSzPts val="1300"/>
              <a:buChar char="●"/>
            </a:pPr>
            <a:r>
              <a:rPr b="1" lang="en" sz="1300"/>
              <a:t>Bin-Counting</a:t>
            </a:r>
            <a:endParaRPr b="1" sz="1300"/>
          </a:p>
          <a:p>
            <a:pPr indent="-311150" lvl="1" marL="914400" rtl="0" algn="l">
              <a:lnSpc>
                <a:spcPct val="115000"/>
              </a:lnSpc>
              <a:spcBef>
                <a:spcPts val="0"/>
              </a:spcBef>
              <a:spcAft>
                <a:spcPts val="0"/>
              </a:spcAft>
              <a:buSzPts val="1300"/>
              <a:buChar char="○"/>
            </a:pPr>
            <a:r>
              <a:rPr lang="en" sz="1300"/>
              <a:t>Useful for dealing with categorical variables with many categories. </a:t>
            </a:r>
            <a:endParaRPr sz="1300"/>
          </a:p>
          <a:p>
            <a:pPr indent="-311150" lvl="1" marL="914400" rtl="0" algn="l">
              <a:lnSpc>
                <a:spcPct val="115000"/>
              </a:lnSpc>
              <a:spcBef>
                <a:spcPts val="0"/>
              </a:spcBef>
              <a:spcAft>
                <a:spcPts val="0"/>
              </a:spcAft>
              <a:buSzPts val="1300"/>
              <a:buChar char="○"/>
            </a:pPr>
            <a:r>
              <a:rPr lang="en" sz="1300"/>
              <a:t>It </a:t>
            </a:r>
            <a:r>
              <a:rPr lang="en" sz="1300"/>
              <a:t>converts a categorical variable into statistics about the value. </a:t>
            </a:r>
            <a:endParaRPr sz="1300"/>
          </a:p>
          <a:p>
            <a:pPr indent="-311150" lvl="1" marL="914400" rtl="0" algn="l">
              <a:lnSpc>
                <a:spcPct val="115000"/>
              </a:lnSpc>
              <a:spcBef>
                <a:spcPts val="0"/>
              </a:spcBef>
              <a:spcAft>
                <a:spcPts val="0"/>
              </a:spcAft>
              <a:buSzPts val="1300"/>
              <a:buChar char="○"/>
            </a:pPr>
            <a:r>
              <a:rPr lang="en" sz="1300"/>
              <a:t>It turns a large, sparse, binary representation of the categorical variable, such as that produced by one-hot encoding, into a very small, dense, real-valued numeric representation.</a:t>
            </a:r>
            <a:endParaRPr sz="1300"/>
          </a:p>
          <a:p>
            <a:pPr indent="-311150" lvl="0" marL="457200" rtl="0" algn="l">
              <a:lnSpc>
                <a:spcPct val="115000"/>
              </a:lnSpc>
              <a:spcBef>
                <a:spcPts val="0"/>
              </a:spcBef>
              <a:spcAft>
                <a:spcPts val="0"/>
              </a:spcAft>
              <a:buSzPts val="1300"/>
              <a:buChar char="●"/>
            </a:pPr>
            <a:r>
              <a:rPr b="1" lang="en" sz="1300"/>
              <a:t>Feature Hashing</a:t>
            </a:r>
            <a:endParaRPr b="1" sz="1300"/>
          </a:p>
          <a:p>
            <a:pPr indent="-311150" lvl="1" marL="914400" rtl="0" algn="l">
              <a:lnSpc>
                <a:spcPct val="115000"/>
              </a:lnSpc>
              <a:spcBef>
                <a:spcPts val="0"/>
              </a:spcBef>
              <a:spcAft>
                <a:spcPts val="0"/>
              </a:spcAft>
              <a:buSzPts val="1300"/>
              <a:buChar char="○"/>
            </a:pPr>
            <a:r>
              <a:rPr lang="en" sz="1300"/>
              <a:t>Another useful feature engineering scheme for dealing with large scale categorical features. </a:t>
            </a:r>
            <a:endParaRPr sz="1300"/>
          </a:p>
          <a:p>
            <a:pPr indent="-311150" lvl="1" marL="914400" rtl="0" algn="l">
              <a:lnSpc>
                <a:spcPct val="115000"/>
              </a:lnSpc>
              <a:spcBef>
                <a:spcPts val="0"/>
              </a:spcBef>
              <a:spcAft>
                <a:spcPts val="0"/>
              </a:spcAft>
              <a:buSzPts val="1300"/>
              <a:buChar char="○"/>
            </a:pPr>
            <a:r>
              <a:rPr lang="en" sz="1300"/>
              <a:t>A hash function is typically used such that the hashed values of the features are used as indices in this predefined feature vector and values are updated accordingly.</a:t>
            </a:r>
            <a:endParaRPr sz="1300"/>
          </a:p>
        </p:txBody>
      </p:sp>
      <p:sp>
        <p:nvSpPr>
          <p:cNvPr id="275" name="Google Shape;275;p4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1" name="Google Shape;281;p4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engineering on text data</a:t>
            </a:r>
            <a:endParaRPr>
              <a:solidFill>
                <a:srgbClr val="4A86E8"/>
              </a:solidFill>
            </a:endParaRPr>
          </a:p>
        </p:txBody>
      </p:sp>
      <p:sp>
        <p:nvSpPr>
          <p:cNvPr id="282" name="Google Shape;282;p43"/>
          <p:cNvSpPr txBox="1"/>
          <p:nvPr/>
        </p:nvSpPr>
        <p:spPr>
          <a:xfrm>
            <a:off x="291000" y="985200"/>
            <a:ext cx="8520600" cy="3338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The challenges</a:t>
            </a:r>
            <a:endParaRPr b="1" sz="1600"/>
          </a:p>
          <a:p>
            <a:pPr indent="-330200" lvl="1" marL="914400" rtl="0" algn="l">
              <a:lnSpc>
                <a:spcPct val="115000"/>
              </a:lnSpc>
              <a:spcBef>
                <a:spcPts val="1000"/>
              </a:spcBef>
              <a:spcAft>
                <a:spcPts val="0"/>
              </a:spcAft>
              <a:buSzPts val="1600"/>
              <a:buChar char="○"/>
            </a:pPr>
            <a:r>
              <a:rPr lang="en" sz="1600"/>
              <a:t>It is </a:t>
            </a:r>
            <a:r>
              <a:rPr lang="en" sz="1600">
                <a:solidFill>
                  <a:schemeClr val="dk1"/>
                </a:solidFill>
              </a:rPr>
              <a:t>challenge to extract useful information from text for building models. Because we are </a:t>
            </a:r>
            <a:r>
              <a:rPr lang="en" sz="1600"/>
              <a:t>dealing with the unpredictable nature of the syntax, format, and content of the documents.</a:t>
            </a:r>
            <a:endParaRPr sz="1600"/>
          </a:p>
          <a:p>
            <a:pPr indent="-330200" lvl="1" marL="914400" rtl="0" algn="l">
              <a:lnSpc>
                <a:spcPct val="115000"/>
              </a:lnSpc>
              <a:spcBef>
                <a:spcPts val="1000"/>
              </a:spcBef>
              <a:spcAft>
                <a:spcPts val="0"/>
              </a:spcAft>
              <a:buSzPts val="1600"/>
              <a:buChar char="○"/>
            </a:pPr>
            <a:r>
              <a:rPr lang="en" sz="1600"/>
              <a:t>Transforming these textual representations into numeric representations will make it easy for ML algorithms to understood.</a:t>
            </a:r>
            <a:endParaRPr sz="1600"/>
          </a:p>
          <a:p>
            <a:pPr indent="-330200" lvl="0" marL="457200" rtl="0" algn="l">
              <a:lnSpc>
                <a:spcPct val="115000"/>
              </a:lnSpc>
              <a:spcBef>
                <a:spcPts val="1000"/>
              </a:spcBef>
              <a:spcAft>
                <a:spcPts val="0"/>
              </a:spcAft>
              <a:buSzPts val="1600"/>
              <a:buChar char="●"/>
            </a:pPr>
            <a:r>
              <a:rPr b="1" lang="en" sz="1600"/>
              <a:t>Two aspects to execute feature engineering on text data</a:t>
            </a:r>
            <a:endParaRPr b="1" sz="1600"/>
          </a:p>
          <a:p>
            <a:pPr indent="-330200" lvl="1" marL="914400" rtl="0" algn="l">
              <a:lnSpc>
                <a:spcPct val="115000"/>
              </a:lnSpc>
              <a:spcBef>
                <a:spcPts val="1000"/>
              </a:spcBef>
              <a:spcAft>
                <a:spcPts val="0"/>
              </a:spcAft>
              <a:buSzPts val="1600"/>
              <a:buChar char="○"/>
            </a:pPr>
            <a:r>
              <a:rPr lang="en" sz="1600"/>
              <a:t>Pre-processing and normalizing text</a:t>
            </a:r>
            <a:endParaRPr sz="1600"/>
          </a:p>
          <a:p>
            <a:pPr indent="-330200" lvl="1" marL="914400" rtl="0" algn="l">
              <a:lnSpc>
                <a:spcPct val="115000"/>
              </a:lnSpc>
              <a:spcBef>
                <a:spcPts val="1000"/>
              </a:spcBef>
              <a:spcAft>
                <a:spcPts val="1000"/>
              </a:spcAft>
              <a:buSzPts val="1600"/>
              <a:buChar char="○"/>
            </a:pPr>
            <a:r>
              <a:rPr lang="en" sz="1600"/>
              <a:t>Feature extraction and engineering</a:t>
            </a:r>
            <a:endParaRPr sz="1600"/>
          </a:p>
        </p:txBody>
      </p:sp>
      <p:sp>
        <p:nvSpPr>
          <p:cNvPr id="283" name="Google Shape;283;p4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500">
                <a:solidFill>
                  <a:srgbClr val="4A86E8"/>
                </a:solidFill>
              </a:rPr>
              <a:t>Feature Engineering, Scaling, and Selection</a:t>
            </a:r>
            <a:endParaRPr sz="4500">
              <a:solidFill>
                <a:srgbClr val="4A86E8"/>
              </a:solidFill>
            </a:endParaRPr>
          </a:p>
        </p:txBody>
      </p:sp>
      <p:pic>
        <p:nvPicPr>
          <p:cNvPr id="109" name="Google Shape;109;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0" name="Google Shape;11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9" name="Google Shape;289;p4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Natural Language Processing and Text Analytics</a:t>
            </a:r>
            <a:endParaRPr>
              <a:solidFill>
                <a:srgbClr val="4A86E8"/>
              </a:solidFill>
            </a:endParaRPr>
          </a:p>
        </p:txBody>
      </p:sp>
      <p:sp>
        <p:nvSpPr>
          <p:cNvPr id="290" name="Google Shape;290;p44"/>
          <p:cNvSpPr txBox="1"/>
          <p:nvPr/>
        </p:nvSpPr>
        <p:spPr>
          <a:xfrm>
            <a:off x="145500" y="597600"/>
            <a:ext cx="8796000" cy="4096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b="1" lang="en" sz="1500"/>
              <a:t>Text Pre-Processing</a:t>
            </a:r>
            <a:endParaRPr b="1" sz="1500"/>
          </a:p>
          <a:p>
            <a:pPr indent="-323850" lvl="1" marL="914400" rtl="0" algn="l">
              <a:lnSpc>
                <a:spcPct val="115000"/>
              </a:lnSpc>
              <a:spcBef>
                <a:spcPts val="1000"/>
              </a:spcBef>
              <a:spcAft>
                <a:spcPts val="0"/>
              </a:spcAft>
              <a:buSzPts val="1500"/>
              <a:buChar char="○"/>
            </a:pPr>
            <a:r>
              <a:rPr lang="en" sz="1500"/>
              <a:t>Text tokenization, special characters removal, contraction expansion, stopwords removal, spelling correction, stemming, lemmatization</a:t>
            </a:r>
            <a:endParaRPr sz="1500"/>
          </a:p>
          <a:p>
            <a:pPr indent="-323850" lvl="0" marL="457200" rtl="0" algn="l">
              <a:lnSpc>
                <a:spcPct val="115000"/>
              </a:lnSpc>
              <a:spcBef>
                <a:spcPts val="1000"/>
              </a:spcBef>
              <a:spcAft>
                <a:spcPts val="0"/>
              </a:spcAft>
              <a:buSzPts val="1500"/>
              <a:buChar char="●"/>
            </a:pPr>
            <a:r>
              <a:rPr b="1" lang="en" sz="1500"/>
              <a:t>Bag of Words Model</a:t>
            </a:r>
            <a:endParaRPr sz="1500"/>
          </a:p>
          <a:p>
            <a:pPr indent="-323850" lvl="1" marL="914400" rtl="0" algn="l">
              <a:lnSpc>
                <a:spcPct val="115000"/>
              </a:lnSpc>
              <a:spcBef>
                <a:spcPts val="1000"/>
              </a:spcBef>
              <a:spcAft>
                <a:spcPts val="0"/>
              </a:spcAft>
              <a:buSzPts val="1500"/>
              <a:buChar char="○"/>
            </a:pPr>
            <a:r>
              <a:rPr lang="en" sz="1500"/>
              <a:t>Simple and effective scheme of vectorizing features from unstructured text.</a:t>
            </a:r>
            <a:endParaRPr sz="1500"/>
          </a:p>
          <a:p>
            <a:pPr indent="-323850" lvl="0" marL="457200" rtl="0" algn="l">
              <a:lnSpc>
                <a:spcPct val="115000"/>
              </a:lnSpc>
              <a:spcBef>
                <a:spcPts val="1000"/>
              </a:spcBef>
              <a:spcAft>
                <a:spcPts val="0"/>
              </a:spcAft>
              <a:buSzPts val="1500"/>
              <a:buChar char="●"/>
            </a:pPr>
            <a:r>
              <a:rPr b="1" lang="en" sz="1500"/>
              <a:t>Bag of N-Grams Model</a:t>
            </a:r>
            <a:endParaRPr sz="1500"/>
          </a:p>
          <a:p>
            <a:pPr indent="-323850" lvl="1" marL="914400" rtl="0" algn="l">
              <a:lnSpc>
                <a:spcPct val="115000"/>
              </a:lnSpc>
              <a:spcBef>
                <a:spcPts val="1000"/>
              </a:spcBef>
              <a:spcAft>
                <a:spcPts val="0"/>
              </a:spcAft>
              <a:buSzPts val="1500"/>
              <a:buChar char="○"/>
            </a:pPr>
            <a:r>
              <a:rPr lang="en" sz="1500"/>
              <a:t>H</a:t>
            </a:r>
            <a:r>
              <a:rPr lang="en" sz="1500"/>
              <a:t>elp us take into account phrases or collection of words which occur in a sequence</a:t>
            </a:r>
            <a:endParaRPr sz="1500"/>
          </a:p>
          <a:p>
            <a:pPr indent="-323850" lvl="0" marL="457200" rtl="0" algn="l">
              <a:lnSpc>
                <a:spcPct val="115000"/>
              </a:lnSpc>
              <a:spcBef>
                <a:spcPts val="1000"/>
              </a:spcBef>
              <a:spcAft>
                <a:spcPts val="0"/>
              </a:spcAft>
              <a:buSzPts val="1500"/>
              <a:buChar char="●"/>
            </a:pPr>
            <a:r>
              <a:rPr b="1" lang="en" sz="1500"/>
              <a:t>TF-IDF Model</a:t>
            </a:r>
            <a:endParaRPr sz="1500"/>
          </a:p>
          <a:p>
            <a:pPr indent="-323850" lvl="1" marL="914400" rtl="0" algn="l">
              <a:lnSpc>
                <a:spcPct val="115000"/>
              </a:lnSpc>
              <a:spcBef>
                <a:spcPts val="1000"/>
              </a:spcBef>
              <a:spcAft>
                <a:spcPts val="0"/>
              </a:spcAft>
              <a:buSzPts val="1500"/>
              <a:buChar char="○"/>
            </a:pPr>
            <a:r>
              <a:rPr lang="en" sz="1500"/>
              <a:t>S</a:t>
            </a:r>
            <a:r>
              <a:rPr lang="en" sz="1500"/>
              <a:t>ome terms may occur frequently across all documents. </a:t>
            </a:r>
            <a:endParaRPr sz="1500"/>
          </a:p>
          <a:p>
            <a:pPr indent="-323850" lvl="1" marL="914400" rtl="0" algn="l">
              <a:lnSpc>
                <a:spcPct val="115000"/>
              </a:lnSpc>
              <a:spcBef>
                <a:spcPts val="1000"/>
              </a:spcBef>
              <a:spcAft>
                <a:spcPts val="1000"/>
              </a:spcAft>
              <a:buSzPts val="1500"/>
              <a:buChar char="○"/>
            </a:pPr>
            <a:r>
              <a:rPr lang="en" sz="1500"/>
              <a:t>Uses a combination of term frequency (tf) and inverse document frequency (idf) can help us scaling or normalizing on frequently occurring terms</a:t>
            </a:r>
            <a:endParaRPr sz="1500"/>
          </a:p>
        </p:txBody>
      </p:sp>
      <p:sp>
        <p:nvSpPr>
          <p:cNvPr id="291" name="Google Shape;291;p4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7" name="Google Shape;297;p4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Document Similarity</a:t>
            </a:r>
            <a:endParaRPr>
              <a:solidFill>
                <a:srgbClr val="4A86E8"/>
              </a:solidFill>
            </a:endParaRPr>
          </a:p>
        </p:txBody>
      </p:sp>
      <p:sp>
        <p:nvSpPr>
          <p:cNvPr id="298" name="Google Shape;298;p45"/>
          <p:cNvSpPr txBox="1"/>
          <p:nvPr/>
        </p:nvSpPr>
        <p:spPr>
          <a:xfrm>
            <a:off x="145500" y="597600"/>
            <a:ext cx="8853000" cy="3309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U</a:t>
            </a:r>
            <a:r>
              <a:rPr lang="en" sz="1500"/>
              <a:t>seful in domains like search engines, document clustering, and information retrieval.</a:t>
            </a:r>
            <a:endParaRPr sz="1500"/>
          </a:p>
          <a:p>
            <a:pPr indent="-323850" lvl="0" marL="457200" rtl="0" algn="l">
              <a:lnSpc>
                <a:spcPct val="115000"/>
              </a:lnSpc>
              <a:spcBef>
                <a:spcPts val="1000"/>
              </a:spcBef>
              <a:spcAft>
                <a:spcPts val="0"/>
              </a:spcAft>
              <a:buSzPts val="1500"/>
              <a:buChar char="●"/>
            </a:pPr>
            <a:r>
              <a:rPr lang="en" sz="1500"/>
              <a:t>The process of using a distance or similarity based metric that can be used to identify how similar a text document is with another document based on features extracted from the documents like </a:t>
            </a:r>
            <a:r>
              <a:rPr b="1" lang="en" sz="1500"/>
              <a:t>bag of words</a:t>
            </a:r>
            <a:r>
              <a:rPr lang="en" sz="1500"/>
              <a:t> or </a:t>
            </a:r>
            <a:r>
              <a:rPr b="1" lang="en" sz="1500"/>
              <a:t>tf-idf</a:t>
            </a:r>
            <a:r>
              <a:rPr lang="en" sz="1500"/>
              <a:t>.</a:t>
            </a:r>
            <a:endParaRPr sz="1500"/>
          </a:p>
          <a:p>
            <a:pPr indent="-323850" lvl="0" marL="457200" rtl="0" algn="l">
              <a:lnSpc>
                <a:spcPct val="115000"/>
              </a:lnSpc>
              <a:spcBef>
                <a:spcPts val="1000"/>
              </a:spcBef>
              <a:spcAft>
                <a:spcPts val="0"/>
              </a:spcAft>
              <a:buSzPts val="1500"/>
              <a:buChar char="●"/>
            </a:pPr>
            <a:r>
              <a:rPr lang="en" sz="1500"/>
              <a:t>Example similarity and distance metrics: </a:t>
            </a:r>
            <a:endParaRPr sz="1500"/>
          </a:p>
          <a:p>
            <a:pPr indent="-323850" lvl="1" marL="914400" rtl="0" algn="l">
              <a:lnSpc>
                <a:spcPct val="115000"/>
              </a:lnSpc>
              <a:spcBef>
                <a:spcPts val="1000"/>
              </a:spcBef>
              <a:spcAft>
                <a:spcPts val="0"/>
              </a:spcAft>
              <a:buSzPts val="1500"/>
              <a:buChar char="○"/>
            </a:pPr>
            <a:r>
              <a:rPr lang="en" sz="1500"/>
              <a:t>cosine distance/similarity</a:t>
            </a:r>
            <a:endParaRPr sz="1500"/>
          </a:p>
          <a:p>
            <a:pPr indent="-323850" lvl="1" marL="914400" rtl="0" algn="l">
              <a:lnSpc>
                <a:spcPct val="115000"/>
              </a:lnSpc>
              <a:spcBef>
                <a:spcPts val="1000"/>
              </a:spcBef>
              <a:spcAft>
                <a:spcPts val="0"/>
              </a:spcAft>
              <a:buSzPts val="1500"/>
              <a:buChar char="○"/>
            </a:pPr>
            <a:r>
              <a:rPr lang="en" sz="1500"/>
              <a:t>BM25 distance</a:t>
            </a:r>
            <a:endParaRPr sz="1500"/>
          </a:p>
          <a:p>
            <a:pPr indent="-323850" lvl="1" marL="914400" rtl="0" algn="l">
              <a:lnSpc>
                <a:spcPct val="115000"/>
              </a:lnSpc>
              <a:spcBef>
                <a:spcPts val="1000"/>
              </a:spcBef>
              <a:spcAft>
                <a:spcPts val="0"/>
              </a:spcAft>
              <a:buSzPts val="1500"/>
              <a:buChar char="○"/>
            </a:pPr>
            <a:r>
              <a:rPr lang="en" sz="1500"/>
              <a:t>Hellinger-Bhattacharya distance</a:t>
            </a:r>
            <a:endParaRPr sz="1500"/>
          </a:p>
          <a:p>
            <a:pPr indent="-323850" lvl="1" marL="914400" rtl="0" algn="l">
              <a:lnSpc>
                <a:spcPct val="115000"/>
              </a:lnSpc>
              <a:spcBef>
                <a:spcPts val="1000"/>
              </a:spcBef>
              <a:spcAft>
                <a:spcPts val="1000"/>
              </a:spcAft>
              <a:buSzPts val="1500"/>
              <a:buChar char="○"/>
            </a:pPr>
            <a:r>
              <a:rPr lang="en" sz="1500"/>
              <a:t>jaccard distance</a:t>
            </a:r>
            <a:endParaRPr sz="1500"/>
          </a:p>
        </p:txBody>
      </p:sp>
      <p:sp>
        <p:nvSpPr>
          <p:cNvPr id="299" name="Google Shape;299;p4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00" name="Google Shape;300;p45"/>
          <p:cNvPicPr preferRelativeResize="0"/>
          <p:nvPr/>
        </p:nvPicPr>
        <p:blipFill>
          <a:blip r:embed="rId4">
            <a:alphaModFix/>
          </a:blip>
          <a:stretch>
            <a:fillRect/>
          </a:stretch>
        </p:blipFill>
        <p:spPr>
          <a:xfrm>
            <a:off x="3907825" y="2788224"/>
            <a:ext cx="5090675" cy="1521875"/>
          </a:xfrm>
          <a:prstGeom prst="rect">
            <a:avLst/>
          </a:prstGeom>
          <a:noFill/>
          <a:ln>
            <a:noFill/>
          </a:ln>
        </p:spPr>
      </p:pic>
      <p:sp>
        <p:nvSpPr>
          <p:cNvPr id="301" name="Google Shape;301;p45"/>
          <p:cNvSpPr txBox="1"/>
          <p:nvPr/>
        </p:nvSpPr>
        <p:spPr>
          <a:xfrm>
            <a:off x="6115500" y="4310100"/>
            <a:ext cx="302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7" name="Google Shape;307;p4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Topic Modeling</a:t>
            </a:r>
            <a:endParaRPr>
              <a:solidFill>
                <a:srgbClr val="4A86E8"/>
              </a:solidFill>
            </a:endParaRPr>
          </a:p>
        </p:txBody>
      </p:sp>
      <p:sp>
        <p:nvSpPr>
          <p:cNvPr id="308" name="Google Shape;308;p46"/>
          <p:cNvSpPr txBox="1"/>
          <p:nvPr/>
        </p:nvSpPr>
        <p:spPr>
          <a:xfrm>
            <a:off x="145500" y="597600"/>
            <a:ext cx="8853000" cy="34134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Besides document terms, phrases and similarities, we can also use some summarization techniques to extract topic or concept based features from text documents.</a:t>
            </a:r>
            <a:endParaRPr sz="1500"/>
          </a:p>
          <a:p>
            <a:pPr indent="-323850" lvl="0" marL="457200" rtl="0" algn="l">
              <a:lnSpc>
                <a:spcPct val="115000"/>
              </a:lnSpc>
              <a:spcBef>
                <a:spcPts val="1000"/>
              </a:spcBef>
              <a:spcAft>
                <a:spcPts val="0"/>
              </a:spcAft>
              <a:buSzPts val="1500"/>
              <a:buChar char="●"/>
            </a:pPr>
            <a:r>
              <a:rPr lang="en" sz="1500"/>
              <a:t>The process of extracting key themes or concepts from a corpus of documents which are represented as topics.Each topic can be represented as a bag or collection of words/terms from the document corpus. </a:t>
            </a:r>
            <a:endParaRPr sz="1500"/>
          </a:p>
          <a:p>
            <a:pPr indent="-323850" lvl="0" marL="457200" rtl="0" algn="l">
              <a:lnSpc>
                <a:spcPct val="115000"/>
              </a:lnSpc>
              <a:spcBef>
                <a:spcPts val="1000"/>
              </a:spcBef>
              <a:spcAft>
                <a:spcPts val="0"/>
              </a:spcAft>
              <a:buSzPts val="1500"/>
              <a:buChar char="●"/>
            </a:pPr>
            <a:r>
              <a:rPr lang="en" sz="1500"/>
              <a:t>Together, these terms signify a specific topic, theme or a concept and each topic can be easily distinguished from other topics by virtue of the semantic meaning conveyed by these terms.</a:t>
            </a:r>
            <a:endParaRPr sz="1500"/>
          </a:p>
          <a:p>
            <a:pPr indent="-323850" lvl="0" marL="457200" rtl="0" algn="l">
              <a:lnSpc>
                <a:spcPct val="115000"/>
              </a:lnSpc>
              <a:spcBef>
                <a:spcPts val="1000"/>
              </a:spcBef>
              <a:spcAft>
                <a:spcPts val="0"/>
              </a:spcAft>
              <a:buSzPts val="1500"/>
              <a:buChar char="●"/>
            </a:pPr>
            <a:r>
              <a:rPr lang="en" sz="1500"/>
              <a:t>Topic modeling techniques:</a:t>
            </a:r>
            <a:endParaRPr sz="1500"/>
          </a:p>
          <a:p>
            <a:pPr indent="-317500" lvl="1" marL="914400" rtl="0" algn="l">
              <a:lnSpc>
                <a:spcPct val="115000"/>
              </a:lnSpc>
              <a:spcBef>
                <a:spcPts val="1000"/>
              </a:spcBef>
              <a:spcAft>
                <a:spcPts val="0"/>
              </a:spcAft>
              <a:buClr>
                <a:schemeClr val="dk1"/>
              </a:buClr>
              <a:buSzPts val="1400"/>
              <a:buChar char="○"/>
            </a:pPr>
            <a:r>
              <a:rPr lang="en">
                <a:solidFill>
                  <a:schemeClr val="dk1"/>
                </a:solidFill>
              </a:rPr>
              <a:t>Latent Semantic Indexing (LSI) uses matrix decomposition like SVD</a:t>
            </a:r>
            <a:endParaRPr>
              <a:solidFill>
                <a:schemeClr val="dk1"/>
              </a:solidFill>
            </a:endParaRPr>
          </a:p>
          <a:p>
            <a:pPr indent="-317500" lvl="1" marL="914400" rtl="0" algn="l">
              <a:lnSpc>
                <a:spcPct val="115000"/>
              </a:lnSpc>
              <a:spcBef>
                <a:spcPts val="1000"/>
              </a:spcBef>
              <a:spcAft>
                <a:spcPts val="1000"/>
              </a:spcAft>
              <a:buClr>
                <a:schemeClr val="dk1"/>
              </a:buClr>
              <a:buSzPts val="1400"/>
              <a:buChar char="○"/>
            </a:pPr>
            <a:r>
              <a:rPr lang="en">
                <a:solidFill>
                  <a:schemeClr val="dk1"/>
                </a:solidFill>
              </a:rPr>
              <a:t>Latent Dirichlet Allocation (LDA) uses generative probabilistic models</a:t>
            </a:r>
            <a:endParaRPr sz="1500"/>
          </a:p>
        </p:txBody>
      </p:sp>
      <p:sp>
        <p:nvSpPr>
          <p:cNvPr id="309" name="Google Shape;309;p4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5" name="Google Shape;315;p4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Word Embeddings</a:t>
            </a:r>
            <a:endParaRPr>
              <a:solidFill>
                <a:srgbClr val="4A86E8"/>
              </a:solidFill>
            </a:endParaRPr>
          </a:p>
        </p:txBody>
      </p:sp>
      <p:sp>
        <p:nvSpPr>
          <p:cNvPr id="316" name="Google Shape;316;p47"/>
          <p:cNvSpPr txBox="1"/>
          <p:nvPr/>
        </p:nvSpPr>
        <p:spPr>
          <a:xfrm>
            <a:off x="479150" y="1111100"/>
            <a:ext cx="8060400" cy="2258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Can be used for feature extraction and language modeling, which maps each word or phrase into a complete numeric vector such that semantically similar words or terms tend to occur closer to each other and these can be quantified using these embeddings. </a:t>
            </a:r>
            <a:endParaRPr sz="1600"/>
          </a:p>
          <a:p>
            <a:pPr indent="-330200" lvl="0" marL="457200" rtl="0" algn="l">
              <a:lnSpc>
                <a:spcPct val="115000"/>
              </a:lnSpc>
              <a:spcBef>
                <a:spcPts val="1000"/>
              </a:spcBef>
              <a:spcAft>
                <a:spcPts val="1000"/>
              </a:spcAft>
              <a:buSzPts val="1600"/>
              <a:buChar char="●"/>
            </a:pPr>
            <a:r>
              <a:rPr lang="en" sz="1600"/>
              <a:t>The word2vec model is perhaps one of the most popular neural network based probabilistic language models and can be used to learn distributed representational vectors for words.</a:t>
            </a:r>
            <a:endParaRPr sz="1600"/>
          </a:p>
        </p:txBody>
      </p:sp>
      <p:sp>
        <p:nvSpPr>
          <p:cNvPr id="317" name="Google Shape;317;p4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3" name="Google Shape;323;p4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engineering on temporal data</a:t>
            </a:r>
            <a:endParaRPr>
              <a:solidFill>
                <a:srgbClr val="4A86E8"/>
              </a:solidFill>
            </a:endParaRPr>
          </a:p>
        </p:txBody>
      </p:sp>
      <p:sp>
        <p:nvSpPr>
          <p:cNvPr id="324" name="Google Shape;324;p48"/>
          <p:cNvSpPr txBox="1"/>
          <p:nvPr/>
        </p:nvSpPr>
        <p:spPr>
          <a:xfrm>
            <a:off x="178200" y="1045175"/>
            <a:ext cx="8853000" cy="2643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Datasets where most attributes are time based and changed over time</a:t>
            </a:r>
            <a:endParaRPr sz="1600"/>
          </a:p>
          <a:p>
            <a:pPr indent="-330200" lvl="0" marL="457200" rtl="0" algn="l">
              <a:lnSpc>
                <a:spcPct val="115000"/>
              </a:lnSpc>
              <a:spcBef>
                <a:spcPts val="1000"/>
              </a:spcBef>
              <a:spcAft>
                <a:spcPts val="0"/>
              </a:spcAft>
              <a:buSzPts val="1600"/>
              <a:buChar char="●"/>
            </a:pPr>
            <a:r>
              <a:rPr b="1" lang="en" sz="1600"/>
              <a:t>Date-Based Features</a:t>
            </a:r>
            <a:r>
              <a:rPr lang="en" sz="1600"/>
              <a:t>: </a:t>
            </a:r>
            <a:endParaRPr sz="1600"/>
          </a:p>
          <a:p>
            <a:pPr indent="-501650" lvl="1" marL="914400" rtl="0" algn="l">
              <a:lnSpc>
                <a:spcPct val="115000"/>
              </a:lnSpc>
              <a:spcBef>
                <a:spcPts val="1000"/>
              </a:spcBef>
              <a:spcAft>
                <a:spcPts val="0"/>
              </a:spcAft>
              <a:buSzPts val="1600"/>
              <a:buChar char="○"/>
            </a:pPr>
            <a:r>
              <a:rPr lang="en" sz="1600"/>
              <a:t>Each temporal value has a date component that can be used to extract useful information and features related to the date.</a:t>
            </a:r>
            <a:endParaRPr sz="1600"/>
          </a:p>
          <a:p>
            <a:pPr indent="-330200" lvl="0" marL="457200" rtl="0" algn="l">
              <a:lnSpc>
                <a:spcPct val="115000"/>
              </a:lnSpc>
              <a:spcBef>
                <a:spcPts val="1000"/>
              </a:spcBef>
              <a:spcAft>
                <a:spcPts val="0"/>
              </a:spcAft>
              <a:buSzPts val="1600"/>
              <a:buChar char="●"/>
            </a:pPr>
            <a:r>
              <a:rPr b="1" lang="en" sz="1600"/>
              <a:t>Time-Based Features</a:t>
            </a:r>
            <a:r>
              <a:rPr lang="en" sz="1600"/>
              <a:t>: </a:t>
            </a:r>
            <a:endParaRPr sz="1600"/>
          </a:p>
          <a:p>
            <a:pPr indent="-501650" lvl="1" marL="914400" rtl="0" algn="l">
              <a:lnSpc>
                <a:spcPct val="115000"/>
              </a:lnSpc>
              <a:spcBef>
                <a:spcPts val="1000"/>
              </a:spcBef>
              <a:spcAft>
                <a:spcPts val="1000"/>
              </a:spcAft>
              <a:buSzPts val="1600"/>
              <a:buChar char="○"/>
            </a:pPr>
            <a:r>
              <a:rPr lang="en" sz="1600"/>
              <a:t>Each temporal value has a time component that can be used to extract useful information and features related to the time.</a:t>
            </a:r>
            <a:endParaRPr sz="1600"/>
          </a:p>
        </p:txBody>
      </p:sp>
      <p:sp>
        <p:nvSpPr>
          <p:cNvPr id="325" name="Google Shape;325;p4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1" name="Google Shape;331;p4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engineering on Image data</a:t>
            </a:r>
            <a:endParaRPr>
              <a:solidFill>
                <a:srgbClr val="4A86E8"/>
              </a:solidFill>
            </a:endParaRPr>
          </a:p>
        </p:txBody>
      </p:sp>
      <p:sp>
        <p:nvSpPr>
          <p:cNvPr id="332" name="Google Shape;332;p49"/>
          <p:cNvSpPr txBox="1"/>
          <p:nvPr/>
        </p:nvSpPr>
        <p:spPr>
          <a:xfrm>
            <a:off x="548700" y="717650"/>
            <a:ext cx="8060100" cy="38364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It is not possible to directly use images for training models. </a:t>
            </a:r>
            <a:endParaRPr sz="1300"/>
          </a:p>
          <a:p>
            <a:pPr indent="-311150" lvl="0" marL="457200" rtl="0" algn="l">
              <a:lnSpc>
                <a:spcPct val="115000"/>
              </a:lnSpc>
              <a:spcBef>
                <a:spcPts val="0"/>
              </a:spcBef>
              <a:spcAft>
                <a:spcPts val="0"/>
              </a:spcAft>
              <a:buSzPts val="1300"/>
              <a:buChar char="●"/>
            </a:pPr>
            <a:r>
              <a:rPr lang="en" sz="1300"/>
              <a:t>If you are given a raw image, you might have a hard time trying to think of ways to represent it so that any Machine Learning algorithm can utilize it for model training. </a:t>
            </a:r>
            <a:endParaRPr sz="1300"/>
          </a:p>
          <a:p>
            <a:pPr indent="-311150" lvl="0" marL="457200" rtl="0" algn="l">
              <a:lnSpc>
                <a:spcPct val="115000"/>
              </a:lnSpc>
              <a:spcBef>
                <a:spcPts val="0"/>
              </a:spcBef>
              <a:spcAft>
                <a:spcPts val="0"/>
              </a:spcAft>
              <a:buSzPts val="1300"/>
              <a:buChar char="●"/>
            </a:pPr>
            <a:r>
              <a:rPr lang="en" sz="1300"/>
              <a:t>However, there are various strategies and techniques that can be used in this case to engineer the right features from images.</a:t>
            </a:r>
            <a:endParaRPr sz="1300"/>
          </a:p>
          <a:p>
            <a:pPr indent="-311150" lvl="1" marL="914400" rtl="0" algn="l">
              <a:lnSpc>
                <a:spcPct val="115000"/>
              </a:lnSpc>
              <a:spcBef>
                <a:spcPts val="0"/>
              </a:spcBef>
              <a:spcAft>
                <a:spcPts val="0"/>
              </a:spcAft>
              <a:buSzPts val="1300"/>
              <a:buChar char="○"/>
            </a:pPr>
            <a:r>
              <a:rPr lang="en" sz="1300"/>
              <a:t>Image Metadata Features (EXIF)</a:t>
            </a:r>
            <a:endParaRPr sz="1300"/>
          </a:p>
          <a:p>
            <a:pPr indent="-311150" lvl="1" marL="914400" rtl="0" algn="l">
              <a:lnSpc>
                <a:spcPct val="115000"/>
              </a:lnSpc>
              <a:spcBef>
                <a:spcPts val="0"/>
              </a:spcBef>
              <a:spcAft>
                <a:spcPts val="0"/>
              </a:spcAft>
              <a:buSzPts val="1300"/>
              <a:buChar char="○"/>
            </a:pPr>
            <a:r>
              <a:rPr lang="en" sz="1300"/>
              <a:t>Raw Image and Channel Pixels</a:t>
            </a:r>
            <a:endParaRPr sz="1300"/>
          </a:p>
          <a:p>
            <a:pPr indent="-311150" lvl="1" marL="914400" rtl="0" algn="l">
              <a:lnSpc>
                <a:spcPct val="115000"/>
              </a:lnSpc>
              <a:spcBef>
                <a:spcPts val="0"/>
              </a:spcBef>
              <a:spcAft>
                <a:spcPts val="0"/>
              </a:spcAft>
              <a:buSzPts val="1300"/>
              <a:buChar char="○"/>
            </a:pPr>
            <a:r>
              <a:rPr lang="en" sz="1300"/>
              <a:t>Grayscale Image Pixels</a:t>
            </a:r>
            <a:endParaRPr sz="1300"/>
          </a:p>
          <a:p>
            <a:pPr indent="-311150" lvl="1" marL="914400" rtl="0" algn="l">
              <a:lnSpc>
                <a:spcPct val="115000"/>
              </a:lnSpc>
              <a:spcBef>
                <a:spcPts val="0"/>
              </a:spcBef>
              <a:spcAft>
                <a:spcPts val="0"/>
              </a:spcAft>
              <a:buSzPts val="1300"/>
              <a:buChar char="○"/>
            </a:pPr>
            <a:r>
              <a:rPr lang="en" sz="1300"/>
              <a:t>Binning Image Intensity Distribution</a:t>
            </a:r>
            <a:endParaRPr sz="1300"/>
          </a:p>
          <a:p>
            <a:pPr indent="-311150" lvl="1" marL="914400" rtl="0" algn="l">
              <a:lnSpc>
                <a:spcPct val="115000"/>
              </a:lnSpc>
              <a:spcBef>
                <a:spcPts val="0"/>
              </a:spcBef>
              <a:spcAft>
                <a:spcPts val="0"/>
              </a:spcAft>
              <a:buSzPts val="1300"/>
              <a:buChar char="○"/>
            </a:pPr>
            <a:r>
              <a:rPr lang="en" sz="1300"/>
              <a:t>Image Aggregation Statistics</a:t>
            </a:r>
            <a:endParaRPr sz="1300"/>
          </a:p>
          <a:p>
            <a:pPr indent="-311150" lvl="1" marL="914400" rtl="0" algn="l">
              <a:lnSpc>
                <a:spcPct val="115000"/>
              </a:lnSpc>
              <a:spcBef>
                <a:spcPts val="0"/>
              </a:spcBef>
              <a:spcAft>
                <a:spcPts val="0"/>
              </a:spcAft>
              <a:buSzPts val="1300"/>
              <a:buChar char="○"/>
            </a:pPr>
            <a:r>
              <a:rPr lang="en" sz="1300"/>
              <a:t>Edge Detection</a:t>
            </a:r>
            <a:endParaRPr sz="1300"/>
          </a:p>
          <a:p>
            <a:pPr indent="-311150" lvl="1" marL="914400" rtl="0" algn="l">
              <a:lnSpc>
                <a:spcPct val="115000"/>
              </a:lnSpc>
              <a:spcBef>
                <a:spcPts val="0"/>
              </a:spcBef>
              <a:spcAft>
                <a:spcPts val="0"/>
              </a:spcAft>
              <a:buSzPts val="1300"/>
              <a:buChar char="○"/>
            </a:pPr>
            <a:r>
              <a:rPr lang="en" sz="1300"/>
              <a:t>Object Detection</a:t>
            </a:r>
            <a:endParaRPr sz="1300"/>
          </a:p>
          <a:p>
            <a:pPr indent="-311150" lvl="1" marL="914400" rtl="0" algn="l">
              <a:lnSpc>
                <a:spcPct val="115000"/>
              </a:lnSpc>
              <a:spcBef>
                <a:spcPts val="0"/>
              </a:spcBef>
              <a:spcAft>
                <a:spcPts val="0"/>
              </a:spcAft>
              <a:buSzPts val="1300"/>
              <a:buChar char="○"/>
            </a:pPr>
            <a:r>
              <a:rPr lang="en" sz="1300"/>
              <a:t>Localized Feature Extraction</a:t>
            </a:r>
            <a:endParaRPr sz="1300"/>
          </a:p>
          <a:p>
            <a:pPr indent="-311150" lvl="1" marL="914400" rtl="0" algn="l">
              <a:lnSpc>
                <a:spcPct val="115000"/>
              </a:lnSpc>
              <a:spcBef>
                <a:spcPts val="0"/>
              </a:spcBef>
              <a:spcAft>
                <a:spcPts val="0"/>
              </a:spcAft>
              <a:buSzPts val="1300"/>
              <a:buChar char="○"/>
            </a:pPr>
            <a:r>
              <a:rPr lang="en" sz="1300"/>
              <a:t>Visual Bag of Words Model</a:t>
            </a:r>
            <a:endParaRPr sz="1300"/>
          </a:p>
          <a:p>
            <a:pPr indent="-311150" lvl="1" marL="914400" rtl="0" algn="l">
              <a:lnSpc>
                <a:spcPct val="115000"/>
              </a:lnSpc>
              <a:spcBef>
                <a:spcPts val="0"/>
              </a:spcBef>
              <a:spcAft>
                <a:spcPts val="0"/>
              </a:spcAft>
              <a:buSzPts val="1300"/>
              <a:buChar char="○"/>
            </a:pPr>
            <a:r>
              <a:rPr lang="en" sz="1300"/>
              <a:t>Automated Feature Engineering with Deep Learning</a:t>
            </a:r>
            <a:endParaRPr sz="1300"/>
          </a:p>
          <a:p>
            <a:pPr indent="0" lvl="0" marL="914400" rtl="0" algn="l">
              <a:lnSpc>
                <a:spcPct val="115000"/>
              </a:lnSpc>
              <a:spcBef>
                <a:spcPts val="0"/>
              </a:spcBef>
              <a:spcAft>
                <a:spcPts val="0"/>
              </a:spcAft>
              <a:buNone/>
            </a:pPr>
            <a:r>
              <a:t/>
            </a:r>
            <a:endParaRPr sz="1300"/>
          </a:p>
        </p:txBody>
      </p:sp>
      <p:sp>
        <p:nvSpPr>
          <p:cNvPr id="333" name="Google Shape;333;p4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39" name="Google Shape;339;p50"/>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Data, Dataset, 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 Scaling</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340" name="Google Shape;340;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1" name="Google Shape;341;p5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42" name="Google Shape;342;p5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8" name="Google Shape;348;p5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Scaling</a:t>
            </a:r>
            <a:endParaRPr>
              <a:solidFill>
                <a:srgbClr val="4A86E8"/>
              </a:solidFill>
            </a:endParaRPr>
          </a:p>
        </p:txBody>
      </p:sp>
      <p:sp>
        <p:nvSpPr>
          <p:cNvPr id="349" name="Google Shape;349;p51"/>
          <p:cNvSpPr txBox="1"/>
          <p:nvPr/>
        </p:nvSpPr>
        <p:spPr>
          <a:xfrm>
            <a:off x="0" y="1603450"/>
            <a:ext cx="5500800" cy="2953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solidFill>
                  <a:schemeClr val="dk1"/>
                </a:solidFill>
              </a:rPr>
              <a:t>Using the raw values as input features might make models biased toward features having really high magnitude of values.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Machine learning model just sees number — if there is a vast difference in the range of values, it makes the underlying assumption that higher ranging numbers have superiority of some sort.</a:t>
            </a:r>
            <a:endParaRPr sz="1600">
              <a:solidFill>
                <a:schemeClr val="dk1"/>
              </a:solidFill>
            </a:endParaRPr>
          </a:p>
          <a:p>
            <a:pPr indent="-330200" lvl="0" marL="457200" rtl="0" algn="l">
              <a:lnSpc>
                <a:spcPct val="115000"/>
              </a:lnSpc>
              <a:spcBef>
                <a:spcPts val="1000"/>
              </a:spcBef>
              <a:spcAft>
                <a:spcPts val="1000"/>
              </a:spcAft>
              <a:buSzPts val="1600"/>
              <a:buChar char="●"/>
            </a:pPr>
            <a:r>
              <a:rPr lang="en" sz="1600"/>
              <a:t>Scaling is performed during the data pre-processing to handle highly varying magnitudes or values or units</a:t>
            </a:r>
            <a:endParaRPr sz="1600"/>
          </a:p>
        </p:txBody>
      </p:sp>
      <p:sp>
        <p:nvSpPr>
          <p:cNvPr id="350" name="Google Shape;350;p51"/>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51" name="Google Shape;351;p51"/>
          <p:cNvPicPr preferRelativeResize="0"/>
          <p:nvPr/>
        </p:nvPicPr>
        <p:blipFill>
          <a:blip r:embed="rId4">
            <a:alphaModFix/>
          </a:blip>
          <a:stretch>
            <a:fillRect/>
          </a:stretch>
        </p:blipFill>
        <p:spPr>
          <a:xfrm>
            <a:off x="5602725" y="1875238"/>
            <a:ext cx="3359101" cy="2317779"/>
          </a:xfrm>
          <a:prstGeom prst="rect">
            <a:avLst/>
          </a:prstGeom>
          <a:noFill/>
          <a:ln>
            <a:noFill/>
          </a:ln>
        </p:spPr>
      </p:pic>
      <p:sp>
        <p:nvSpPr>
          <p:cNvPr id="352" name="Google Shape;352;p51"/>
          <p:cNvSpPr txBox="1"/>
          <p:nvPr/>
        </p:nvSpPr>
        <p:spPr>
          <a:xfrm>
            <a:off x="6141825" y="4066463"/>
            <a:ext cx="26607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https://towardsdatascience.com/all-about-feature-scaling-bcc0ad75cb35</a:t>
            </a:r>
            <a:endParaRPr sz="500"/>
          </a:p>
        </p:txBody>
      </p:sp>
      <p:sp>
        <p:nvSpPr>
          <p:cNvPr id="353" name="Google Shape;353;p51"/>
          <p:cNvSpPr txBox="1"/>
          <p:nvPr/>
        </p:nvSpPr>
        <p:spPr>
          <a:xfrm>
            <a:off x="1388050" y="662500"/>
            <a:ext cx="6254400" cy="7143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 sz="1600">
                <a:solidFill>
                  <a:schemeClr val="dk1"/>
                </a:solidFill>
              </a:rPr>
              <a:t>Technique to standardize the independent features present in the data into a fixed range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9" name="Google Shape;359;p5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Standardized</a:t>
            </a:r>
            <a:r>
              <a:rPr lang="en">
                <a:solidFill>
                  <a:srgbClr val="4A86E8"/>
                </a:solidFill>
              </a:rPr>
              <a:t> Scaling</a:t>
            </a:r>
            <a:r>
              <a:rPr lang="en">
                <a:solidFill>
                  <a:srgbClr val="4A86E8"/>
                </a:solidFill>
              </a:rPr>
              <a:t> (Z-score scaling)</a:t>
            </a:r>
            <a:endParaRPr>
              <a:solidFill>
                <a:srgbClr val="4A86E8"/>
              </a:solidFill>
            </a:endParaRPr>
          </a:p>
        </p:txBody>
      </p:sp>
      <p:sp>
        <p:nvSpPr>
          <p:cNvPr id="360" name="Google Shape;360;p52"/>
          <p:cNvSpPr txBox="1"/>
          <p:nvPr/>
        </p:nvSpPr>
        <p:spPr>
          <a:xfrm>
            <a:off x="434200" y="717650"/>
            <a:ext cx="81939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Standard scaler tries to standardize each value in a feature column by making the mean 0 and scaling the variance to be 1 from the values.This is also known as centering and can be denoted mathematically as</a:t>
            </a:r>
            <a:endParaRPr sz="1600"/>
          </a:p>
        </p:txBody>
      </p:sp>
      <p:sp>
        <p:nvSpPr>
          <p:cNvPr id="361" name="Google Shape;361;p5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62" name="Google Shape;362;p52"/>
          <p:cNvPicPr preferRelativeResize="0"/>
          <p:nvPr/>
        </p:nvPicPr>
        <p:blipFill>
          <a:blip r:embed="rId4">
            <a:alphaModFix/>
          </a:blip>
          <a:stretch>
            <a:fillRect/>
          </a:stretch>
        </p:blipFill>
        <p:spPr>
          <a:xfrm>
            <a:off x="2835475" y="1715150"/>
            <a:ext cx="2419350" cy="1028700"/>
          </a:xfrm>
          <a:prstGeom prst="rect">
            <a:avLst/>
          </a:prstGeom>
          <a:noFill/>
          <a:ln>
            <a:noFill/>
          </a:ln>
        </p:spPr>
      </p:pic>
      <p:sp>
        <p:nvSpPr>
          <p:cNvPr id="363" name="Google Shape;363;p52"/>
          <p:cNvSpPr txBox="1"/>
          <p:nvPr/>
        </p:nvSpPr>
        <p:spPr>
          <a:xfrm>
            <a:off x="500550" y="2640200"/>
            <a:ext cx="80274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where each value in feature X is subtracted by the mean μ</a:t>
            </a:r>
            <a:r>
              <a:rPr baseline="-25000" lang="en" sz="1600"/>
              <a:t>X</a:t>
            </a:r>
            <a:r>
              <a:rPr lang="en" sz="1600"/>
              <a:t> and the resultant is divided by the standard deviation σ</a:t>
            </a:r>
            <a:r>
              <a:rPr baseline="-25000" lang="en" sz="1600"/>
              <a:t>X</a:t>
            </a:r>
            <a:r>
              <a:rPr lang="en" sz="1600"/>
              <a:t>.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en" sz="1600"/>
              <a:t>You can also divide the resultant by the variance instead of the standard deviation if needed.</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9" name="Google Shape;369;p5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Min-Max</a:t>
            </a:r>
            <a:r>
              <a:rPr lang="en">
                <a:solidFill>
                  <a:srgbClr val="4A86E8"/>
                </a:solidFill>
              </a:rPr>
              <a:t> Scaling</a:t>
            </a:r>
            <a:endParaRPr>
              <a:solidFill>
                <a:srgbClr val="4A86E8"/>
              </a:solidFill>
            </a:endParaRPr>
          </a:p>
        </p:txBody>
      </p:sp>
      <p:sp>
        <p:nvSpPr>
          <p:cNvPr id="370" name="Google Shape;370;p53"/>
          <p:cNvSpPr txBox="1"/>
          <p:nvPr/>
        </p:nvSpPr>
        <p:spPr>
          <a:xfrm>
            <a:off x="434200" y="717650"/>
            <a:ext cx="81939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Scales all the data between 0 and 1</a:t>
            </a:r>
            <a:endParaRPr sz="1600"/>
          </a:p>
          <a:p>
            <a:pPr indent="0" lvl="0" marL="0" rtl="0" algn="l">
              <a:lnSpc>
                <a:spcPct val="115000"/>
              </a:lnSpc>
              <a:spcBef>
                <a:spcPts val="0"/>
              </a:spcBef>
              <a:spcAft>
                <a:spcPts val="0"/>
              </a:spcAft>
              <a:buNone/>
            </a:pPr>
            <a:r>
              <a:rPr lang="en" sz="1600"/>
              <a:t>However, the </a:t>
            </a:r>
            <a:r>
              <a:rPr b="1" lang="en" sz="1600"/>
              <a:t>MinMaxScaler</a:t>
            </a:r>
            <a:r>
              <a:rPr lang="en" sz="1600"/>
              <a:t> class in </a:t>
            </a:r>
            <a:r>
              <a:rPr i="1" lang="en" sz="1600"/>
              <a:t>scikit-learn</a:t>
            </a:r>
            <a:r>
              <a:rPr lang="en" sz="1600"/>
              <a:t> also allows you to specify your own upper and lower bound in the scaled value range using the </a:t>
            </a:r>
            <a:r>
              <a:rPr i="1" lang="en" sz="1600"/>
              <a:t>feature_range</a:t>
            </a:r>
            <a:r>
              <a:rPr lang="en" sz="1600"/>
              <a:t> variable. Mathematically we can represent this scaler as</a:t>
            </a:r>
            <a:endParaRPr sz="1600"/>
          </a:p>
        </p:txBody>
      </p:sp>
      <p:sp>
        <p:nvSpPr>
          <p:cNvPr id="371" name="Google Shape;371;p5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72" name="Google Shape;372;p53"/>
          <p:cNvSpPr txBox="1"/>
          <p:nvPr/>
        </p:nvSpPr>
        <p:spPr>
          <a:xfrm>
            <a:off x="517450" y="3075675"/>
            <a:ext cx="80274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where we scale each value in the feature X by subtracting it from the minimum value in the feature min(X) and dividing the resultant by the difference between the maximum and minimum values in the feature max(X) - min (X).</a:t>
            </a:r>
            <a:endParaRPr sz="1600"/>
          </a:p>
        </p:txBody>
      </p:sp>
      <p:pic>
        <p:nvPicPr>
          <p:cNvPr id="373" name="Google Shape;373;p53"/>
          <p:cNvPicPr preferRelativeResize="0"/>
          <p:nvPr/>
        </p:nvPicPr>
        <p:blipFill>
          <a:blip r:embed="rId4">
            <a:alphaModFix/>
          </a:blip>
          <a:stretch>
            <a:fillRect/>
          </a:stretch>
        </p:blipFill>
        <p:spPr>
          <a:xfrm>
            <a:off x="2156350" y="1894575"/>
            <a:ext cx="4162425" cy="118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16" name="Google Shape;116;p27"/>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Review of Day 2</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117" name="Google Shape;117;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8" name="Google Shape;118;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19" name="Google Shape;119;p2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9" name="Google Shape;379;p5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Robust</a:t>
            </a:r>
            <a:r>
              <a:rPr lang="en">
                <a:solidFill>
                  <a:srgbClr val="4A86E8"/>
                </a:solidFill>
              </a:rPr>
              <a:t> Scaling</a:t>
            </a:r>
            <a:endParaRPr>
              <a:solidFill>
                <a:srgbClr val="4A86E8"/>
              </a:solidFill>
            </a:endParaRPr>
          </a:p>
        </p:txBody>
      </p:sp>
      <p:sp>
        <p:nvSpPr>
          <p:cNvPr id="380" name="Google Shape;380;p54"/>
          <p:cNvSpPr txBox="1"/>
          <p:nvPr/>
        </p:nvSpPr>
        <p:spPr>
          <a:xfrm>
            <a:off x="434200" y="717650"/>
            <a:ext cx="81939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The disadvantage of min-max scaling is that often the presence of outliers affects the scaled values for any feature. Robust scaling tries to use specific statistical measures to scale features without being affected by outliers. Mathematically this scaler can be represented as</a:t>
            </a:r>
            <a:endParaRPr sz="1600"/>
          </a:p>
        </p:txBody>
      </p:sp>
      <p:sp>
        <p:nvSpPr>
          <p:cNvPr id="381" name="Google Shape;381;p5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82" name="Google Shape;382;p54"/>
          <p:cNvSpPr txBox="1"/>
          <p:nvPr/>
        </p:nvSpPr>
        <p:spPr>
          <a:xfrm>
            <a:off x="434200" y="2741675"/>
            <a:ext cx="80274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where we scale each value of feature X by subtracting the median of X and dividing the resultant by the IQR also known as the Inter-Quartile Range of X which is the range (difference) between the first quartile (25th %ile) and the third quartile (75th %ile).</a:t>
            </a:r>
            <a:endParaRPr sz="1600"/>
          </a:p>
        </p:txBody>
      </p:sp>
      <p:pic>
        <p:nvPicPr>
          <p:cNvPr id="383" name="Google Shape;383;p54"/>
          <p:cNvPicPr preferRelativeResize="0"/>
          <p:nvPr/>
        </p:nvPicPr>
        <p:blipFill>
          <a:blip r:embed="rId4">
            <a:alphaModFix/>
          </a:blip>
          <a:stretch>
            <a:fillRect/>
          </a:stretch>
        </p:blipFill>
        <p:spPr>
          <a:xfrm>
            <a:off x="2601700" y="1799225"/>
            <a:ext cx="2749524" cy="772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89" name="Google Shape;389;p55"/>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Data, Dataset, 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 Selection</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390" name="Google Shape;390;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1" name="Google Shape;391;p5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92" name="Google Shape;392;p55"/>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8" name="Google Shape;398;p5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Why do we want to do </a:t>
            </a:r>
            <a:r>
              <a:rPr lang="en">
                <a:solidFill>
                  <a:srgbClr val="4A86E8"/>
                </a:solidFill>
              </a:rPr>
              <a:t>Feature Selection?</a:t>
            </a:r>
            <a:endParaRPr>
              <a:solidFill>
                <a:srgbClr val="4A86E8"/>
              </a:solidFill>
            </a:endParaRPr>
          </a:p>
        </p:txBody>
      </p:sp>
      <p:sp>
        <p:nvSpPr>
          <p:cNvPr id="399" name="Google Shape;399;p56"/>
          <p:cNvSpPr txBox="1"/>
          <p:nvPr/>
        </p:nvSpPr>
        <p:spPr>
          <a:xfrm>
            <a:off x="275425" y="1811850"/>
            <a:ext cx="86868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Dealing with a large number of features bring us to the issue of the </a:t>
            </a:r>
            <a:r>
              <a:rPr b="1" lang="en" sz="1600"/>
              <a:t>curse of dimensionality</a:t>
            </a:r>
            <a:r>
              <a:rPr lang="en" sz="1600"/>
              <a:t>, which means more features tend to make models more complex and difficult to interpret. </a:t>
            </a:r>
            <a:endParaRPr sz="1600"/>
          </a:p>
          <a:p>
            <a:pPr indent="-330200" lvl="0" marL="457200" rtl="0" algn="l">
              <a:lnSpc>
                <a:spcPct val="115000"/>
              </a:lnSpc>
              <a:spcBef>
                <a:spcPts val="0"/>
              </a:spcBef>
              <a:spcAft>
                <a:spcPts val="0"/>
              </a:spcAft>
              <a:buSzPts val="1600"/>
              <a:buChar char="●"/>
            </a:pPr>
            <a:r>
              <a:rPr lang="en" sz="1600"/>
              <a:t>Besides this, it can often lead to models over-fitting on the training data. </a:t>
            </a:r>
            <a:endParaRPr sz="1600"/>
          </a:p>
        </p:txBody>
      </p:sp>
      <p:sp>
        <p:nvSpPr>
          <p:cNvPr id="400" name="Google Shape;400;p5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01" name="Google Shape;401;p56"/>
          <p:cNvSpPr txBox="1"/>
          <p:nvPr/>
        </p:nvSpPr>
        <p:spPr>
          <a:xfrm>
            <a:off x="1282800" y="717650"/>
            <a:ext cx="6578400" cy="7143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dk1"/>
                </a:solidFill>
              </a:rPr>
              <a:t>O</a:t>
            </a:r>
            <a:r>
              <a:rPr lang="en" sz="1600">
                <a:solidFill>
                  <a:schemeClr val="dk1"/>
                </a:solidFill>
              </a:rPr>
              <a:t>bjective is to select an optimal number of features to train and build models that generalize very well on the data and prevent overfitting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7" name="Google Shape;407;p5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Selection Strategies</a:t>
            </a:r>
            <a:endParaRPr>
              <a:solidFill>
                <a:srgbClr val="4A86E8"/>
              </a:solidFill>
            </a:endParaRPr>
          </a:p>
        </p:txBody>
      </p:sp>
      <p:sp>
        <p:nvSpPr>
          <p:cNvPr id="408" name="Google Shape;408;p57"/>
          <p:cNvSpPr txBox="1"/>
          <p:nvPr/>
        </p:nvSpPr>
        <p:spPr>
          <a:xfrm>
            <a:off x="145500" y="612600"/>
            <a:ext cx="88530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Filter methods</a:t>
            </a:r>
            <a:r>
              <a:rPr lang="en"/>
              <a:t>: </a:t>
            </a:r>
            <a:endParaRPr/>
          </a:p>
          <a:p>
            <a:pPr indent="-317500" lvl="1" marL="914400" rtl="0" algn="l">
              <a:lnSpc>
                <a:spcPct val="115000"/>
              </a:lnSpc>
              <a:spcBef>
                <a:spcPts val="0"/>
              </a:spcBef>
              <a:spcAft>
                <a:spcPts val="0"/>
              </a:spcAft>
              <a:buSzPts val="1400"/>
              <a:buChar char="○"/>
            </a:pPr>
            <a:r>
              <a:rPr lang="en"/>
              <a:t>These techniques select features purely based on metrics like correlation, mutual information etc.</a:t>
            </a:r>
            <a:endParaRPr/>
          </a:p>
          <a:p>
            <a:pPr indent="-317500" lvl="1" marL="914400" rtl="0" algn="l">
              <a:lnSpc>
                <a:spcPct val="115000"/>
              </a:lnSpc>
              <a:spcBef>
                <a:spcPts val="0"/>
              </a:spcBef>
              <a:spcAft>
                <a:spcPts val="0"/>
              </a:spcAft>
              <a:buSzPts val="1400"/>
              <a:buChar char="○"/>
            </a:pPr>
            <a:r>
              <a:rPr lang="en"/>
              <a:t>These methods do not depend on results obtained from any model and usually check the relationship of each feature with the response variable to be predicted. </a:t>
            </a:r>
            <a:endParaRPr/>
          </a:p>
          <a:p>
            <a:pPr indent="-317500" lvl="1" marL="914400" rtl="0" algn="l">
              <a:lnSpc>
                <a:spcPct val="115000"/>
              </a:lnSpc>
              <a:spcBef>
                <a:spcPts val="0"/>
              </a:spcBef>
              <a:spcAft>
                <a:spcPts val="0"/>
              </a:spcAft>
              <a:buSzPts val="1400"/>
              <a:buChar char="○"/>
            </a:pPr>
            <a:r>
              <a:rPr lang="en"/>
              <a:t>Popular methods include </a:t>
            </a:r>
            <a:r>
              <a:rPr b="1" lang="en">
                <a:solidFill>
                  <a:srgbClr val="0000FF"/>
                </a:solidFill>
              </a:rPr>
              <a:t>threshold based methods</a:t>
            </a:r>
            <a:r>
              <a:rPr lang="en"/>
              <a:t> and </a:t>
            </a:r>
            <a:r>
              <a:rPr b="1" lang="en">
                <a:solidFill>
                  <a:srgbClr val="0000FF"/>
                </a:solidFill>
              </a:rPr>
              <a:t>statistical tests</a:t>
            </a:r>
            <a:r>
              <a:rPr lang="en"/>
              <a:t>.</a:t>
            </a:r>
            <a:endParaRPr/>
          </a:p>
          <a:p>
            <a:pPr indent="-317500" lvl="0" marL="457200" rtl="0" algn="l">
              <a:lnSpc>
                <a:spcPct val="115000"/>
              </a:lnSpc>
              <a:spcBef>
                <a:spcPts val="0"/>
              </a:spcBef>
              <a:spcAft>
                <a:spcPts val="0"/>
              </a:spcAft>
              <a:buSzPts val="1400"/>
              <a:buChar char="●"/>
            </a:pPr>
            <a:r>
              <a:rPr b="1" lang="en"/>
              <a:t>Wrapper methods</a:t>
            </a:r>
            <a:r>
              <a:rPr lang="en"/>
              <a:t>: </a:t>
            </a:r>
            <a:endParaRPr/>
          </a:p>
          <a:p>
            <a:pPr indent="-317500" lvl="1" marL="914400" rtl="0" algn="l">
              <a:lnSpc>
                <a:spcPct val="115000"/>
              </a:lnSpc>
              <a:spcBef>
                <a:spcPts val="0"/>
              </a:spcBef>
              <a:spcAft>
                <a:spcPts val="0"/>
              </a:spcAft>
              <a:buSzPts val="1400"/>
              <a:buChar char="○"/>
            </a:pPr>
            <a:r>
              <a:rPr lang="en"/>
              <a:t>These techniques try to capture interaction between multiple features by using a recursive approach to build multiple models using feature subsets and select the best subset of features giving us the best performing model.</a:t>
            </a:r>
            <a:endParaRPr/>
          </a:p>
          <a:p>
            <a:pPr indent="-317500" lvl="1" marL="914400" rtl="0" algn="l">
              <a:lnSpc>
                <a:spcPct val="115000"/>
              </a:lnSpc>
              <a:spcBef>
                <a:spcPts val="0"/>
              </a:spcBef>
              <a:spcAft>
                <a:spcPts val="0"/>
              </a:spcAft>
              <a:buSzPts val="1400"/>
              <a:buChar char="○"/>
            </a:pPr>
            <a:r>
              <a:rPr lang="en"/>
              <a:t>Methods like </a:t>
            </a:r>
            <a:r>
              <a:rPr b="1" lang="en">
                <a:solidFill>
                  <a:srgbClr val="0000FF"/>
                </a:solidFill>
              </a:rPr>
              <a:t>backward selecting</a:t>
            </a:r>
            <a:r>
              <a:rPr lang="en"/>
              <a:t> and </a:t>
            </a:r>
            <a:r>
              <a:rPr b="1" lang="en">
                <a:solidFill>
                  <a:srgbClr val="0000FF"/>
                </a:solidFill>
              </a:rPr>
              <a:t>forward elimination</a:t>
            </a:r>
            <a:r>
              <a:rPr lang="en"/>
              <a:t> are popular wrapper based methods.</a:t>
            </a:r>
            <a:endParaRPr/>
          </a:p>
          <a:p>
            <a:pPr indent="-317500" lvl="0" marL="457200" rtl="0" algn="l">
              <a:lnSpc>
                <a:spcPct val="115000"/>
              </a:lnSpc>
              <a:spcBef>
                <a:spcPts val="0"/>
              </a:spcBef>
              <a:spcAft>
                <a:spcPts val="0"/>
              </a:spcAft>
              <a:buSzPts val="1400"/>
              <a:buChar char="●"/>
            </a:pPr>
            <a:r>
              <a:rPr b="1" lang="en"/>
              <a:t>Embedded methods</a:t>
            </a:r>
            <a:r>
              <a:rPr lang="en"/>
              <a:t>: </a:t>
            </a:r>
            <a:endParaRPr/>
          </a:p>
          <a:p>
            <a:pPr indent="-317500" lvl="1" marL="914400" rtl="0" algn="l">
              <a:lnSpc>
                <a:spcPct val="115000"/>
              </a:lnSpc>
              <a:spcBef>
                <a:spcPts val="0"/>
              </a:spcBef>
              <a:spcAft>
                <a:spcPts val="0"/>
              </a:spcAft>
              <a:buSzPts val="1400"/>
              <a:buChar char="○"/>
            </a:pPr>
            <a:r>
              <a:rPr lang="en"/>
              <a:t>These techniques try to combine the benefits of the other two methods by leveraging Machine Learning models themselves to rank and score feature variables based on their importance. </a:t>
            </a:r>
            <a:endParaRPr/>
          </a:p>
          <a:p>
            <a:pPr indent="-317500" lvl="1" marL="914400" rtl="0" algn="l">
              <a:lnSpc>
                <a:spcPct val="115000"/>
              </a:lnSpc>
              <a:spcBef>
                <a:spcPts val="0"/>
              </a:spcBef>
              <a:spcAft>
                <a:spcPts val="0"/>
              </a:spcAft>
              <a:buSzPts val="1400"/>
              <a:buChar char="○"/>
            </a:pPr>
            <a:r>
              <a:rPr lang="en"/>
              <a:t>Tree based methods like </a:t>
            </a:r>
            <a:r>
              <a:rPr b="1" lang="en">
                <a:solidFill>
                  <a:srgbClr val="0000FF"/>
                </a:solidFill>
              </a:rPr>
              <a:t>decision trees</a:t>
            </a:r>
            <a:r>
              <a:rPr lang="en"/>
              <a:t> and ensemble methods like </a:t>
            </a:r>
            <a:r>
              <a:rPr b="1" lang="en">
                <a:solidFill>
                  <a:srgbClr val="0000FF"/>
                </a:solidFill>
              </a:rPr>
              <a:t>random forests</a:t>
            </a:r>
            <a:r>
              <a:rPr lang="en"/>
              <a:t> are popular examples of embedded methods.</a:t>
            </a:r>
            <a:endParaRPr/>
          </a:p>
        </p:txBody>
      </p:sp>
      <p:sp>
        <p:nvSpPr>
          <p:cNvPr id="409" name="Google Shape;409;p5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58"/>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15" name="Google Shape;415;p58"/>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16" name="Google Shape;416;p58"/>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17" name="Google Shape;417;p58"/>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feature scaling method?</a:t>
            </a:r>
            <a:endParaRPr sz="1800">
              <a:latin typeface="Roboto"/>
              <a:ea typeface="Roboto"/>
              <a:cs typeface="Roboto"/>
              <a:sym typeface="Roboto"/>
            </a:endParaRPr>
          </a:p>
        </p:txBody>
      </p:sp>
      <p:sp>
        <p:nvSpPr>
          <p:cNvPr id="418" name="Google Shape;418;p58"/>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19" name="Google Shape;419;p58"/>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Standardized</a:t>
            </a:r>
            <a:endParaRPr/>
          </a:p>
          <a:p>
            <a:pPr indent="-317500" lvl="0" marL="457200" rtl="0" algn="l">
              <a:spcBef>
                <a:spcPts val="0"/>
              </a:spcBef>
              <a:spcAft>
                <a:spcPts val="0"/>
              </a:spcAft>
              <a:buSzPts val="1400"/>
              <a:buChar char="❏"/>
            </a:pPr>
            <a:r>
              <a:rPr lang="en"/>
              <a:t>Min-Max</a:t>
            </a:r>
            <a:endParaRPr/>
          </a:p>
          <a:p>
            <a:pPr indent="-317500" lvl="0" marL="457200" rtl="0" algn="l">
              <a:spcBef>
                <a:spcPts val="0"/>
              </a:spcBef>
              <a:spcAft>
                <a:spcPts val="0"/>
              </a:spcAft>
              <a:buSzPts val="1400"/>
              <a:buChar char="❏"/>
            </a:pPr>
            <a:r>
              <a:rPr lang="en"/>
              <a:t>Robust</a:t>
            </a:r>
            <a:endParaRPr/>
          </a:p>
          <a:p>
            <a:pPr indent="-317500" lvl="0" marL="457200" rtl="0" algn="l">
              <a:spcBef>
                <a:spcPts val="0"/>
              </a:spcBef>
              <a:spcAft>
                <a:spcPts val="0"/>
              </a:spcAft>
              <a:buSzPts val="1400"/>
              <a:buChar char="❏"/>
            </a:pPr>
            <a:r>
              <a:rPr lang="en"/>
              <a:t>Binning</a:t>
            </a:r>
            <a:endParaRPr/>
          </a:p>
        </p:txBody>
      </p:sp>
      <p:sp>
        <p:nvSpPr>
          <p:cNvPr id="420" name="Google Shape;420;p58"/>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feature engineering method?</a:t>
            </a:r>
            <a:endParaRPr sz="1800">
              <a:latin typeface="Roboto"/>
              <a:ea typeface="Roboto"/>
              <a:cs typeface="Roboto"/>
              <a:sym typeface="Roboto"/>
            </a:endParaRPr>
          </a:p>
        </p:txBody>
      </p:sp>
      <p:sp>
        <p:nvSpPr>
          <p:cNvPr id="421" name="Google Shape;421;p58"/>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Rounding</a:t>
            </a:r>
            <a:endParaRPr/>
          </a:p>
          <a:p>
            <a:pPr indent="-317500" lvl="0" marL="457200" rtl="0" algn="l">
              <a:spcBef>
                <a:spcPts val="0"/>
              </a:spcBef>
              <a:spcAft>
                <a:spcPts val="0"/>
              </a:spcAft>
              <a:buSzPts val="1400"/>
              <a:buChar char="❏"/>
            </a:pPr>
            <a:r>
              <a:rPr lang="en"/>
              <a:t>Dummy encoding</a:t>
            </a:r>
            <a:endParaRPr/>
          </a:p>
          <a:p>
            <a:pPr indent="-317500" lvl="0" marL="457200" rtl="0" algn="l">
              <a:spcBef>
                <a:spcPts val="0"/>
              </a:spcBef>
              <a:spcAft>
                <a:spcPts val="0"/>
              </a:spcAft>
              <a:buSzPts val="1400"/>
              <a:buChar char="❏"/>
            </a:pPr>
            <a:r>
              <a:rPr lang="en"/>
              <a:t>Quantization</a:t>
            </a:r>
            <a:endParaRPr/>
          </a:p>
          <a:p>
            <a:pPr indent="-317500" lvl="0" marL="457200" rtl="0" algn="l">
              <a:spcBef>
                <a:spcPts val="0"/>
              </a:spcBef>
              <a:spcAft>
                <a:spcPts val="0"/>
              </a:spcAft>
              <a:buSzPts val="1400"/>
              <a:buChar char="❏"/>
            </a:pPr>
            <a:r>
              <a:rPr lang="en"/>
              <a:t>Feature hashing</a:t>
            </a:r>
            <a:endParaRPr/>
          </a:p>
        </p:txBody>
      </p:sp>
      <p:sp>
        <p:nvSpPr>
          <p:cNvPr id="422" name="Google Shape;422;p58"/>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are feature selection strategies?</a:t>
            </a:r>
            <a:endParaRPr sz="1800">
              <a:latin typeface="Roboto"/>
              <a:ea typeface="Roboto"/>
              <a:cs typeface="Roboto"/>
              <a:sym typeface="Roboto"/>
            </a:endParaRPr>
          </a:p>
        </p:txBody>
      </p:sp>
      <p:sp>
        <p:nvSpPr>
          <p:cNvPr id="423" name="Google Shape;423;p58"/>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Filter method</a:t>
            </a:r>
            <a:endParaRPr/>
          </a:p>
          <a:p>
            <a:pPr indent="-317500" lvl="0" marL="457200" rtl="0" algn="l">
              <a:spcBef>
                <a:spcPts val="0"/>
              </a:spcBef>
              <a:spcAft>
                <a:spcPts val="0"/>
              </a:spcAft>
              <a:buSzPts val="1400"/>
              <a:buChar char="❏"/>
            </a:pPr>
            <a:r>
              <a:rPr lang="en"/>
              <a:t>Wrapper method</a:t>
            </a:r>
            <a:endParaRPr/>
          </a:p>
          <a:p>
            <a:pPr indent="-317500" lvl="0" marL="457200" rtl="0" algn="l">
              <a:spcBef>
                <a:spcPts val="0"/>
              </a:spcBef>
              <a:spcAft>
                <a:spcPts val="0"/>
              </a:spcAft>
              <a:buSzPts val="1400"/>
              <a:buChar char="❏"/>
            </a:pPr>
            <a:r>
              <a:rPr lang="en"/>
              <a:t>Embedded method</a:t>
            </a:r>
            <a:endParaRPr/>
          </a:p>
          <a:p>
            <a:pPr indent="-317500" lvl="0" marL="457200" rtl="0" algn="l">
              <a:spcBef>
                <a:spcPts val="0"/>
              </a:spcBef>
              <a:spcAft>
                <a:spcPts val="0"/>
              </a:spcAft>
              <a:buSzPts val="1400"/>
              <a:buChar char="❏"/>
            </a:pPr>
            <a:r>
              <a:rPr lang="en"/>
              <a:t>All of the above</a:t>
            </a:r>
            <a:endParaRPr/>
          </a:p>
        </p:txBody>
      </p:sp>
      <p:sp>
        <p:nvSpPr>
          <p:cNvPr id="424" name="Google Shape;424;p58"/>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25" name="Google Shape;425;p58"/>
          <p:cNvSpPr txBox="1"/>
          <p:nvPr/>
        </p:nvSpPr>
        <p:spPr>
          <a:xfrm>
            <a:off x="661900" y="260655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26" name="Google Shape;426;p58"/>
          <p:cNvSpPr txBox="1"/>
          <p:nvPr/>
        </p:nvSpPr>
        <p:spPr>
          <a:xfrm>
            <a:off x="661900" y="41722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27" name="Google Shape;427;p58"/>
          <p:cNvSpPr txBox="1"/>
          <p:nvPr/>
        </p:nvSpPr>
        <p:spPr>
          <a:xfrm>
            <a:off x="4476950" y="4154800"/>
            <a:ext cx="35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https://forms.gle/JcNcoXCAsnGawBxa6</a:t>
            </a:r>
            <a:r>
              <a:rPr lang="en"/>
              <a:t> </a:t>
            </a:r>
            <a:endParaRPr/>
          </a:p>
        </p:txBody>
      </p:sp>
      <p:pic>
        <p:nvPicPr>
          <p:cNvPr id="428" name="Google Shape;428;p58"/>
          <p:cNvPicPr preferRelativeResize="0"/>
          <p:nvPr/>
        </p:nvPicPr>
        <p:blipFill>
          <a:blip r:embed="rId5">
            <a:alphaModFix/>
          </a:blip>
          <a:stretch>
            <a:fillRect/>
          </a:stretch>
        </p:blipFill>
        <p:spPr>
          <a:xfrm>
            <a:off x="7990800" y="3695196"/>
            <a:ext cx="747300" cy="747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34" name="Google Shape;434;p59"/>
          <p:cNvSpPr txBox="1"/>
          <p:nvPr>
            <p:ph type="title"/>
          </p:nvPr>
        </p:nvSpPr>
        <p:spPr>
          <a:xfrm>
            <a:off x="222375" y="4224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35" name="Google Shape;435;p59"/>
          <p:cNvSpPr txBox="1"/>
          <p:nvPr/>
        </p:nvSpPr>
        <p:spPr>
          <a:xfrm>
            <a:off x="274500" y="1782075"/>
            <a:ext cx="86973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4.</a:t>
            </a:r>
            <a:endParaRPr sz="1600"/>
          </a:p>
        </p:txBody>
      </p:sp>
      <p:sp>
        <p:nvSpPr>
          <p:cNvPr id="436" name="Google Shape;436;p5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437" name="Google Shape;437;p59"/>
          <p:cNvPicPr preferRelativeResize="0"/>
          <p:nvPr/>
        </p:nvPicPr>
        <p:blipFill>
          <a:blip r:embed="rId4">
            <a:alphaModFix/>
          </a:blip>
          <a:stretch>
            <a:fillRect/>
          </a:stretch>
        </p:blipFill>
        <p:spPr>
          <a:xfrm>
            <a:off x="773200" y="109850"/>
            <a:ext cx="1081975" cy="1081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ph type="title"/>
          </p:nvPr>
        </p:nvSpPr>
        <p:spPr>
          <a:xfrm>
            <a:off x="311700" y="144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Review of Day 2</a:t>
            </a:r>
            <a:endParaRPr>
              <a:solidFill>
                <a:srgbClr val="4A86E8"/>
              </a:solidFill>
            </a:endParaRPr>
          </a:p>
        </p:txBody>
      </p:sp>
      <p:sp>
        <p:nvSpPr>
          <p:cNvPr id="125" name="Google Shape;125;p28"/>
          <p:cNvSpPr txBox="1"/>
          <p:nvPr/>
        </p:nvSpPr>
        <p:spPr>
          <a:xfrm>
            <a:off x="311700" y="779088"/>
            <a:ext cx="83322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rPr>
              <a:t>Data Collection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Data formats (e.g., CSV/TSV, XML, JSON, HTML, SQL)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Data Preparation for ML</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Data cleaning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Feature selection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Data transformation</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Dimensionality reduction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Data Readiness for AI/ML Checklist</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Essential checks, Additional checks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Live Demos</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Basic data cleaning</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Marking and removal of missing data</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Outlier identification and removal</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Missing data imputation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Exercise</a:t>
            </a:r>
            <a:endParaRPr>
              <a:solidFill>
                <a:schemeClr val="dk1"/>
              </a:solidFill>
            </a:endParaRPr>
          </a:p>
        </p:txBody>
      </p:sp>
      <p:pic>
        <p:nvPicPr>
          <p:cNvPr id="126" name="Google Shape;126;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7" name="Google Shape;127;p2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33" name="Google Shape;133;p29"/>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Features</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134" name="Google Shape;134;p2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35" name="Google Shape;135;p2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36" name="Google Shape;136;p2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3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2" name="Google Shape;142;p3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What are features?</a:t>
            </a:r>
            <a:endParaRPr>
              <a:solidFill>
                <a:srgbClr val="4A86E8"/>
              </a:solidFill>
            </a:endParaRPr>
          </a:p>
        </p:txBody>
      </p:sp>
      <p:sp>
        <p:nvSpPr>
          <p:cNvPr id="143" name="Google Shape;143;p3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44" name="Google Shape;144;p30"/>
          <p:cNvSpPr txBox="1"/>
          <p:nvPr/>
        </p:nvSpPr>
        <p:spPr>
          <a:xfrm>
            <a:off x="6197501" y="3915000"/>
            <a:ext cx="2836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(source: </a:t>
            </a:r>
            <a:r>
              <a:rPr lang="en" sz="900">
                <a:latin typeface="Roboto"/>
                <a:ea typeface="Roboto"/>
                <a:cs typeface="Roboto"/>
                <a:sym typeface="Roboto"/>
              </a:rPr>
              <a:t>https://zinayouhan33.medium.com/machine-learning-can-be-divided-into-3-categorizations-supervised-unsupervised-and-reinforcement-9a1b47460f5d</a:t>
            </a:r>
            <a:r>
              <a:rPr lang="en" sz="900">
                <a:latin typeface="Roboto"/>
                <a:ea typeface="Roboto"/>
                <a:cs typeface="Roboto"/>
                <a:sym typeface="Roboto"/>
              </a:rPr>
              <a:t>)</a:t>
            </a:r>
            <a:endParaRPr sz="900">
              <a:latin typeface="Roboto"/>
              <a:ea typeface="Roboto"/>
              <a:cs typeface="Roboto"/>
              <a:sym typeface="Roboto"/>
            </a:endParaRPr>
          </a:p>
        </p:txBody>
      </p:sp>
      <p:pic>
        <p:nvPicPr>
          <p:cNvPr id="145" name="Google Shape;145;p30"/>
          <p:cNvPicPr preferRelativeResize="0"/>
          <p:nvPr/>
        </p:nvPicPr>
        <p:blipFill>
          <a:blip r:embed="rId4">
            <a:alphaModFix/>
          </a:blip>
          <a:stretch>
            <a:fillRect/>
          </a:stretch>
        </p:blipFill>
        <p:spPr>
          <a:xfrm>
            <a:off x="4469974" y="943125"/>
            <a:ext cx="4450551" cy="2735274"/>
          </a:xfrm>
          <a:prstGeom prst="rect">
            <a:avLst/>
          </a:prstGeom>
          <a:noFill/>
          <a:ln>
            <a:noFill/>
          </a:ln>
        </p:spPr>
      </p:pic>
      <p:sp>
        <p:nvSpPr>
          <p:cNvPr id="146" name="Google Shape;146;p30"/>
          <p:cNvSpPr txBox="1"/>
          <p:nvPr/>
        </p:nvSpPr>
        <p:spPr>
          <a:xfrm>
            <a:off x="161100" y="2002800"/>
            <a:ext cx="49842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Features in a row typically form a feature vector and the entire set of features across all the observations (rows) is called a feature set.</a:t>
            </a:r>
            <a:endParaRPr sz="1600"/>
          </a:p>
        </p:txBody>
      </p:sp>
      <p:sp>
        <p:nvSpPr>
          <p:cNvPr id="147" name="Google Shape;147;p30"/>
          <p:cNvSpPr txBox="1"/>
          <p:nvPr/>
        </p:nvSpPr>
        <p:spPr>
          <a:xfrm>
            <a:off x="161100" y="1081500"/>
            <a:ext cx="57156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Each observation is a row and each feature is a column that will have a specific value for an observation</a:t>
            </a:r>
            <a:endParaRPr sz="1600">
              <a:solidFill>
                <a:schemeClr val="dk1"/>
              </a:solidFill>
            </a:endParaRPr>
          </a:p>
          <a:p>
            <a:pPr indent="-330200" lvl="0" marL="457200" rtl="0" algn="l">
              <a:lnSpc>
                <a:spcPct val="115000"/>
              </a:lnSpc>
              <a:spcBef>
                <a:spcPts val="0"/>
              </a:spcBef>
              <a:spcAft>
                <a:spcPts val="1000"/>
              </a:spcAft>
              <a:buClr>
                <a:schemeClr val="dk1"/>
              </a:buClr>
              <a:buSzPts val="1600"/>
              <a:buChar char="●"/>
            </a:pPr>
            <a:r>
              <a:rPr lang="en" sz="1600">
                <a:solidFill>
                  <a:schemeClr val="dk1"/>
                </a:solidFill>
              </a:rPr>
              <a:t>A label is the target that we’ve trying to predict</a:t>
            </a:r>
            <a:endParaRPr sz="1600">
              <a:solidFill>
                <a:schemeClr val="dk1"/>
              </a:solidFill>
            </a:endParaRPr>
          </a:p>
        </p:txBody>
      </p:sp>
      <p:sp>
        <p:nvSpPr>
          <p:cNvPr id="148" name="Google Shape;148;p30"/>
          <p:cNvSpPr txBox="1"/>
          <p:nvPr/>
        </p:nvSpPr>
        <p:spPr>
          <a:xfrm>
            <a:off x="1225675" y="650400"/>
            <a:ext cx="6191400" cy="4311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 sz="1600">
                <a:solidFill>
                  <a:schemeClr val="dk1"/>
                </a:solidFill>
              </a:rPr>
              <a:t>The features are the input variables describing the data</a:t>
            </a:r>
            <a:endParaRPr/>
          </a:p>
        </p:txBody>
      </p:sp>
      <p:graphicFrame>
        <p:nvGraphicFramePr>
          <p:cNvPr id="149" name="Google Shape;149;p30"/>
          <p:cNvGraphicFramePr/>
          <p:nvPr/>
        </p:nvGraphicFramePr>
        <p:xfrm>
          <a:off x="161100" y="3158088"/>
          <a:ext cx="3000000" cy="3000000"/>
        </p:xfrm>
        <a:graphic>
          <a:graphicData uri="http://schemas.openxmlformats.org/drawingml/2006/table">
            <a:tbl>
              <a:tblPr>
                <a:noFill/>
                <a:tableStyleId>{FDD13DFB-4C81-4460-8A08-C0B3630F27D6}</a:tableStyleId>
              </a:tblPr>
              <a:tblGrid>
                <a:gridCol w="2476175"/>
                <a:gridCol w="2773200"/>
              </a:tblGrid>
              <a:tr h="426700">
                <a:tc>
                  <a:txBody>
                    <a:bodyPr/>
                    <a:lstStyle/>
                    <a:p>
                      <a:pPr indent="0" lvl="0" marL="0" rtl="0" algn="ctr">
                        <a:lnSpc>
                          <a:spcPct val="115000"/>
                        </a:lnSpc>
                        <a:spcBef>
                          <a:spcPts val="0"/>
                        </a:spcBef>
                        <a:spcAft>
                          <a:spcPts val="1000"/>
                        </a:spcAft>
                        <a:buNone/>
                      </a:pPr>
                      <a:r>
                        <a:rPr lang="en" sz="1600">
                          <a:solidFill>
                            <a:schemeClr val="dk1"/>
                          </a:solidFill>
                        </a:rPr>
                        <a:t>Inherent raw features</a:t>
                      </a:r>
                      <a:endParaRPr/>
                    </a:p>
                  </a:txBody>
                  <a:tcPr marT="91425" marB="91425" marR="91425" marL="91425">
                    <a:solidFill>
                      <a:srgbClr val="F3F3F3"/>
                    </a:solidFill>
                  </a:tcPr>
                </a:tc>
                <a:tc>
                  <a:txBody>
                    <a:bodyPr/>
                    <a:lstStyle/>
                    <a:p>
                      <a:pPr indent="0" lvl="0" marL="0" rtl="0" algn="ctr">
                        <a:lnSpc>
                          <a:spcPct val="115000"/>
                        </a:lnSpc>
                        <a:spcBef>
                          <a:spcPts val="0"/>
                        </a:spcBef>
                        <a:spcAft>
                          <a:spcPts val="1000"/>
                        </a:spcAft>
                        <a:buNone/>
                      </a:pPr>
                      <a:r>
                        <a:rPr lang="en" sz="1600">
                          <a:solidFill>
                            <a:schemeClr val="dk1"/>
                          </a:solidFill>
                        </a:rPr>
                        <a:t>Derived features</a:t>
                      </a:r>
                      <a:endParaRPr/>
                    </a:p>
                  </a:txBody>
                  <a:tcPr marT="91425" marB="91425" marR="91425" marL="91425">
                    <a:solidFill>
                      <a:srgbClr val="F3F3F3"/>
                    </a:solidFill>
                  </a:tcPr>
                </a:tc>
              </a:tr>
              <a:tr h="707100">
                <a:tc>
                  <a:txBody>
                    <a:bodyPr/>
                    <a:lstStyle/>
                    <a:p>
                      <a:pPr indent="0" lvl="0" marL="0" rtl="0" algn="l">
                        <a:lnSpc>
                          <a:spcPct val="115000"/>
                        </a:lnSpc>
                        <a:spcBef>
                          <a:spcPts val="0"/>
                        </a:spcBef>
                        <a:spcAft>
                          <a:spcPts val="1000"/>
                        </a:spcAft>
                        <a:buNone/>
                      </a:pPr>
                      <a:r>
                        <a:rPr lang="en" sz="1600">
                          <a:solidFill>
                            <a:schemeClr val="dk1"/>
                          </a:solidFill>
                        </a:rPr>
                        <a:t>O</a:t>
                      </a:r>
                      <a:r>
                        <a:rPr lang="en" sz="1600">
                          <a:solidFill>
                            <a:schemeClr val="dk1"/>
                          </a:solidFill>
                        </a:rPr>
                        <a:t>btained directly from the dataset without data manipulation</a:t>
                      </a:r>
                      <a:endParaRPr/>
                    </a:p>
                  </a:txBody>
                  <a:tcPr marT="91425" marB="91425" marR="91425" marL="91425"/>
                </a:tc>
                <a:tc>
                  <a:txBody>
                    <a:bodyPr/>
                    <a:lstStyle/>
                    <a:p>
                      <a:pPr indent="0" lvl="0" marL="0" rtl="0" algn="l">
                        <a:lnSpc>
                          <a:spcPct val="115000"/>
                        </a:lnSpc>
                        <a:spcBef>
                          <a:spcPts val="0"/>
                        </a:spcBef>
                        <a:spcAft>
                          <a:spcPts val="1000"/>
                        </a:spcAft>
                        <a:buNone/>
                      </a:pPr>
                      <a:r>
                        <a:rPr lang="en" sz="1600">
                          <a:solidFill>
                            <a:schemeClr val="dk1"/>
                          </a:solidFill>
                        </a:rPr>
                        <a:t>U</a:t>
                      </a:r>
                      <a:r>
                        <a:rPr lang="en" sz="1600">
                          <a:solidFill>
                            <a:schemeClr val="dk1"/>
                          </a:solidFill>
                        </a:rPr>
                        <a:t>sually obtained from feature engineering of existing data attributes</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5" name="Google Shape;155;p3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How to handle data features?</a:t>
            </a:r>
            <a:endParaRPr>
              <a:solidFill>
                <a:srgbClr val="4A86E8"/>
              </a:solidFill>
            </a:endParaRPr>
          </a:p>
        </p:txBody>
      </p:sp>
      <p:sp>
        <p:nvSpPr>
          <p:cNvPr id="156" name="Google Shape;156;p31"/>
          <p:cNvSpPr txBox="1"/>
          <p:nvPr/>
        </p:nvSpPr>
        <p:spPr>
          <a:xfrm>
            <a:off x="311700" y="717650"/>
            <a:ext cx="86973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Major essential steps:</a:t>
            </a:r>
            <a:endParaRPr sz="1600"/>
          </a:p>
          <a:p>
            <a:pPr indent="-330200" lvl="1" marL="914400" rtl="0" algn="l">
              <a:lnSpc>
                <a:spcPct val="115000"/>
              </a:lnSpc>
              <a:spcBef>
                <a:spcPts val="0"/>
              </a:spcBef>
              <a:spcAft>
                <a:spcPts val="0"/>
              </a:spcAft>
              <a:buSzPts val="1600"/>
              <a:buChar char="○"/>
            </a:pPr>
            <a:r>
              <a:rPr lang="en" sz="1600"/>
              <a:t>Feature extraction and engineering</a:t>
            </a:r>
            <a:endParaRPr sz="1600"/>
          </a:p>
          <a:p>
            <a:pPr indent="-330200" lvl="1" marL="914400" rtl="0" algn="l">
              <a:lnSpc>
                <a:spcPct val="115000"/>
              </a:lnSpc>
              <a:spcBef>
                <a:spcPts val="0"/>
              </a:spcBef>
              <a:spcAft>
                <a:spcPts val="0"/>
              </a:spcAft>
              <a:buSzPts val="1600"/>
              <a:buChar char="○"/>
            </a:pPr>
            <a:r>
              <a:rPr lang="en" sz="1600"/>
              <a:t>Feature scaling</a:t>
            </a:r>
            <a:endParaRPr sz="1600"/>
          </a:p>
          <a:p>
            <a:pPr indent="-330200" lvl="1" marL="914400" rtl="0" algn="l">
              <a:lnSpc>
                <a:spcPct val="115000"/>
              </a:lnSpc>
              <a:spcBef>
                <a:spcPts val="0"/>
              </a:spcBef>
              <a:spcAft>
                <a:spcPts val="0"/>
              </a:spcAft>
              <a:buSzPts val="1600"/>
              <a:buChar char="○"/>
            </a:pPr>
            <a:r>
              <a:rPr lang="en" sz="1600"/>
              <a:t>Feature selection</a:t>
            </a:r>
            <a:endParaRPr sz="1600"/>
          </a:p>
        </p:txBody>
      </p:sp>
      <p:sp>
        <p:nvSpPr>
          <p:cNvPr id="157" name="Google Shape;157;p3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58" name="Google Shape;158;p31"/>
          <p:cNvPicPr preferRelativeResize="0"/>
          <p:nvPr/>
        </p:nvPicPr>
        <p:blipFill>
          <a:blip r:embed="rId4">
            <a:alphaModFix/>
          </a:blip>
          <a:stretch>
            <a:fillRect/>
          </a:stretch>
        </p:blipFill>
        <p:spPr>
          <a:xfrm>
            <a:off x="949025" y="2289300"/>
            <a:ext cx="7651996" cy="1280700"/>
          </a:xfrm>
          <a:prstGeom prst="rect">
            <a:avLst/>
          </a:prstGeom>
          <a:noFill/>
          <a:ln>
            <a:noFill/>
          </a:ln>
        </p:spPr>
      </p:pic>
      <p:sp>
        <p:nvSpPr>
          <p:cNvPr id="159" name="Google Shape;159;p31"/>
          <p:cNvSpPr txBox="1"/>
          <p:nvPr/>
        </p:nvSpPr>
        <p:spPr>
          <a:xfrm>
            <a:off x="3727281" y="4041775"/>
            <a:ext cx="31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65" name="Google Shape;165;p32"/>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 Engineering</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166" name="Google Shape;166;p3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67" name="Google Shape;167;p3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68" name="Google Shape;168;p32"/>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74" name="Google Shape;174;p3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What is feature engineering?</a:t>
            </a:r>
            <a:endParaRPr>
              <a:solidFill>
                <a:srgbClr val="4A86E8"/>
              </a:solidFill>
            </a:endParaRPr>
          </a:p>
        </p:txBody>
      </p:sp>
      <p:sp>
        <p:nvSpPr>
          <p:cNvPr id="175" name="Google Shape;175;p33"/>
          <p:cNvSpPr txBox="1"/>
          <p:nvPr/>
        </p:nvSpPr>
        <p:spPr>
          <a:xfrm>
            <a:off x="135000" y="1389650"/>
            <a:ext cx="8697300" cy="3070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500"/>
          </a:p>
          <a:p>
            <a:pPr indent="-323850" lvl="0" marL="914400" rtl="0" algn="l">
              <a:lnSpc>
                <a:spcPct val="115000"/>
              </a:lnSpc>
              <a:spcBef>
                <a:spcPts val="0"/>
              </a:spcBef>
              <a:spcAft>
                <a:spcPts val="0"/>
              </a:spcAft>
              <a:buSzPts val="1500"/>
              <a:buChar char="❏"/>
            </a:pPr>
            <a:r>
              <a:rPr b="1" lang="en" sz="1500"/>
              <a:t>Raw data</a:t>
            </a:r>
            <a:r>
              <a:rPr lang="en" sz="1500"/>
              <a:t>: data in its native form after being retrieved from the source. Typically, some data processing and wrangling have been done on it.</a:t>
            </a:r>
            <a:endParaRPr sz="1500"/>
          </a:p>
          <a:p>
            <a:pPr indent="-323850" lvl="0" marL="914400" rtl="0" algn="l">
              <a:lnSpc>
                <a:spcPct val="115000"/>
              </a:lnSpc>
              <a:spcBef>
                <a:spcPts val="0"/>
              </a:spcBef>
              <a:spcAft>
                <a:spcPts val="0"/>
              </a:spcAft>
              <a:buSzPts val="1500"/>
              <a:buChar char="❏"/>
            </a:pPr>
            <a:r>
              <a:rPr b="1" lang="en" sz="1500"/>
              <a:t>Features</a:t>
            </a:r>
            <a:r>
              <a:rPr lang="en" sz="1500"/>
              <a:t>: specific representations of raw data after the process of feature engineering.</a:t>
            </a:r>
            <a:endParaRPr sz="1500"/>
          </a:p>
          <a:p>
            <a:pPr indent="-323850" lvl="0" marL="914400" rtl="0" algn="l">
              <a:lnSpc>
                <a:spcPct val="115000"/>
              </a:lnSpc>
              <a:spcBef>
                <a:spcPts val="0"/>
              </a:spcBef>
              <a:spcAft>
                <a:spcPts val="0"/>
              </a:spcAft>
              <a:buSzPts val="1500"/>
              <a:buChar char="❏"/>
            </a:pPr>
            <a:r>
              <a:rPr b="1" lang="en" sz="1500"/>
              <a:t>The underlying problem</a:t>
            </a:r>
            <a:r>
              <a:rPr lang="en" sz="1500"/>
              <a:t>:The problem we want to solve or the ML task we want to perform.</a:t>
            </a:r>
            <a:endParaRPr sz="1500"/>
          </a:p>
          <a:p>
            <a:pPr indent="-323850" lvl="0" marL="914400" rtl="0" algn="l">
              <a:lnSpc>
                <a:spcPct val="115000"/>
              </a:lnSpc>
              <a:spcBef>
                <a:spcPts val="0"/>
              </a:spcBef>
              <a:spcAft>
                <a:spcPts val="0"/>
              </a:spcAft>
              <a:buSzPts val="1500"/>
              <a:buChar char="❏"/>
            </a:pPr>
            <a:r>
              <a:rPr b="1" lang="en" sz="1500"/>
              <a:t>The predictive models</a:t>
            </a:r>
            <a:r>
              <a:rPr lang="en" sz="1500"/>
              <a:t>: the ML models that learn about the data.</a:t>
            </a:r>
            <a:endParaRPr sz="1500"/>
          </a:p>
          <a:p>
            <a:pPr indent="-323850" lvl="0" marL="914400" rtl="0" algn="l">
              <a:lnSpc>
                <a:spcPct val="115000"/>
              </a:lnSpc>
              <a:spcBef>
                <a:spcPts val="0"/>
              </a:spcBef>
              <a:spcAft>
                <a:spcPts val="0"/>
              </a:spcAft>
              <a:buSzPts val="1500"/>
              <a:buChar char="❏"/>
            </a:pPr>
            <a:r>
              <a:rPr b="1" lang="en" sz="1500"/>
              <a:t>Model </a:t>
            </a:r>
            <a:r>
              <a:rPr b="1" lang="en" sz="1500"/>
              <a:t>accuracy</a:t>
            </a:r>
            <a:r>
              <a:rPr lang="en" sz="1500"/>
              <a:t>: model performance metrics that are used to evaluate the model.</a:t>
            </a:r>
            <a:endParaRPr sz="1500"/>
          </a:p>
          <a:p>
            <a:pPr indent="-323850" lvl="0" marL="914400" rtl="0" algn="l">
              <a:lnSpc>
                <a:spcPct val="115000"/>
              </a:lnSpc>
              <a:spcBef>
                <a:spcPts val="0"/>
              </a:spcBef>
              <a:spcAft>
                <a:spcPts val="0"/>
              </a:spcAft>
              <a:buSzPts val="1500"/>
              <a:buChar char="❏"/>
            </a:pPr>
            <a:r>
              <a:rPr b="1" lang="en" sz="1500"/>
              <a:t>Unseen data</a:t>
            </a:r>
            <a:r>
              <a:rPr lang="en" sz="1500"/>
              <a:t>: new data not used previously to build or train the model. The model is expected to learn from training data and generalize well from unseen data using good quality features.</a:t>
            </a:r>
            <a:endParaRPr sz="1500"/>
          </a:p>
        </p:txBody>
      </p:sp>
      <p:sp>
        <p:nvSpPr>
          <p:cNvPr id="176" name="Google Shape;176;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77" name="Google Shape;177;p33"/>
          <p:cNvSpPr txBox="1"/>
          <p:nvPr/>
        </p:nvSpPr>
        <p:spPr>
          <a:xfrm>
            <a:off x="443700" y="717650"/>
            <a:ext cx="7974300" cy="9975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dk1"/>
                </a:solidFill>
              </a:rPr>
              <a:t>“Feature engineering is the process of transforming </a:t>
            </a:r>
            <a:r>
              <a:rPr b="1" lang="en" sz="1600">
                <a:solidFill>
                  <a:schemeClr val="dk1"/>
                </a:solidFill>
              </a:rPr>
              <a:t>raw data</a:t>
            </a:r>
            <a:r>
              <a:rPr lang="en" sz="1600">
                <a:solidFill>
                  <a:schemeClr val="dk1"/>
                </a:solidFill>
              </a:rPr>
              <a:t> into </a:t>
            </a:r>
            <a:r>
              <a:rPr b="1" lang="en" sz="1600">
                <a:solidFill>
                  <a:schemeClr val="dk1"/>
                </a:solidFill>
              </a:rPr>
              <a:t>features</a:t>
            </a:r>
            <a:r>
              <a:rPr lang="en" sz="1600">
                <a:solidFill>
                  <a:schemeClr val="dk1"/>
                </a:solidFill>
              </a:rPr>
              <a:t> that better represent </a:t>
            </a:r>
            <a:r>
              <a:rPr b="1" lang="en" sz="1600">
                <a:solidFill>
                  <a:schemeClr val="dk1"/>
                </a:solidFill>
              </a:rPr>
              <a:t>the underlying problem</a:t>
            </a:r>
            <a:r>
              <a:rPr lang="en" sz="1600">
                <a:solidFill>
                  <a:schemeClr val="dk1"/>
                </a:solidFill>
              </a:rPr>
              <a:t> to </a:t>
            </a:r>
            <a:r>
              <a:rPr b="1" lang="en" sz="1600">
                <a:solidFill>
                  <a:schemeClr val="dk1"/>
                </a:solidFill>
              </a:rPr>
              <a:t>the predictive models</a:t>
            </a:r>
            <a:r>
              <a:rPr lang="en" sz="1600">
                <a:solidFill>
                  <a:schemeClr val="dk1"/>
                </a:solidFill>
              </a:rPr>
              <a:t>, resulting in improve</a:t>
            </a:r>
            <a:r>
              <a:rPr lang="en" sz="1600">
                <a:solidFill>
                  <a:schemeClr val="dk1"/>
                </a:solidFill>
              </a:rPr>
              <a:t>d </a:t>
            </a:r>
            <a:r>
              <a:rPr b="1" lang="en" sz="1600">
                <a:solidFill>
                  <a:schemeClr val="dk1"/>
                </a:solidFill>
              </a:rPr>
              <a:t>model accuracy</a:t>
            </a:r>
            <a:r>
              <a:rPr lang="en" sz="1600">
                <a:solidFill>
                  <a:schemeClr val="dk1"/>
                </a:solidFill>
              </a:rPr>
              <a:t> on </a:t>
            </a:r>
            <a:r>
              <a:rPr b="1" lang="en" sz="1600">
                <a:solidFill>
                  <a:schemeClr val="dk1"/>
                </a:solidFill>
              </a:rPr>
              <a:t>unseen data</a:t>
            </a:r>
            <a:r>
              <a:rPr lang="en" sz="1600">
                <a:solidFill>
                  <a:schemeClr val="dk1"/>
                </a:solidFill>
              </a:rPr>
              <a:t>.” - Dr. Jason Brownlee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