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cb97c2611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cb97c261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Such key-value pair structures have corresponding data structures available in programming languages in the form of dictionaries (Python dict), struct, object, record, keyed lists, and so on. More details are available at http://www.json.org/.</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Numeric</a:t>
            </a:r>
            <a:endParaRPr b="1"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This is simplest of the data types available. It is also the type that is directly usable and understood by most algorithms.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data represents scalar information about entities being observed. </a:t>
            </a:r>
            <a:endParaRPr sz="1400">
              <a:solidFill>
                <a:schemeClr val="dk1"/>
              </a:solidFill>
            </a:endParaRPr>
          </a:p>
          <a:p>
            <a:pPr indent="-374650" lvl="1" marL="800100" rtl="0" algn="l">
              <a:lnSpc>
                <a:spcPct val="115000"/>
              </a:lnSpc>
              <a:spcBef>
                <a:spcPts val="0"/>
              </a:spcBef>
              <a:spcAft>
                <a:spcPts val="0"/>
              </a:spcAft>
              <a:buClr>
                <a:schemeClr val="dk1"/>
              </a:buClr>
              <a:buSzPts val="1400"/>
              <a:buChar char="○"/>
            </a:pPr>
            <a:r>
              <a:rPr lang="en" sz="1400">
                <a:solidFill>
                  <a:schemeClr val="dk1"/>
                </a:solidFill>
              </a:rPr>
              <a:t>Numeric values also form the basis of vector features, where each dimension is represented by a scalar value. The scale, range, and distribution of numeric data has an implicit effect on the algorithm and/or the overall workflow.</a:t>
            </a:r>
            <a:endParaRPr sz="1400">
              <a:solidFill>
                <a:schemeClr val="dk1"/>
              </a:solidFill>
            </a:endParaRPr>
          </a:p>
          <a:p>
            <a:pPr indent="-317500" lvl="0" marL="514350" rtl="0" algn="l">
              <a:lnSpc>
                <a:spcPct val="115000"/>
              </a:lnSpc>
              <a:spcBef>
                <a:spcPts val="0"/>
              </a:spcBef>
              <a:spcAft>
                <a:spcPts val="0"/>
              </a:spcAft>
              <a:buClr>
                <a:schemeClr val="dk1"/>
              </a:buClr>
              <a:buSzPts val="1400"/>
              <a:buChar char="●"/>
            </a:pPr>
            <a:r>
              <a:rPr b="1" lang="en" sz="1400">
                <a:solidFill>
                  <a:schemeClr val="dk1"/>
                </a:solidFill>
              </a:rPr>
              <a:t>Categorical</a:t>
            </a:r>
            <a:endParaRPr b="1" sz="1400">
              <a:solidFill>
                <a:schemeClr val="dk1"/>
              </a:solidFill>
            </a:endParaRPr>
          </a:p>
          <a:p>
            <a:pPr indent="-317500" lvl="1" marL="800100" rtl="0" algn="l">
              <a:lnSpc>
                <a:spcPct val="115000"/>
              </a:lnSpc>
              <a:spcBef>
                <a:spcPts val="0"/>
              </a:spcBef>
              <a:spcAft>
                <a:spcPts val="0"/>
              </a:spcAft>
              <a:buClr>
                <a:schemeClr val="dk1"/>
              </a:buClr>
              <a:buSzPts val="1400"/>
              <a:buChar char="○"/>
            </a:pPr>
            <a:r>
              <a:rPr lang="en" sz="1400">
                <a:solidFill>
                  <a:schemeClr val="dk1"/>
                </a:solidFill>
              </a:rPr>
              <a:t>Categorical variables are used to represent categories of entities being observed.</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Nominal</a:t>
            </a:r>
            <a:r>
              <a:rPr lang="en" sz="1400">
                <a:solidFill>
                  <a:schemeClr val="dk1"/>
                </a:solidFill>
              </a:rPr>
              <a:t>: define the category of the data point without any ordering possible. e.g., hair color can be black, brown, blonde, etc.</a:t>
            </a:r>
            <a:endParaRPr sz="1400">
              <a:solidFill>
                <a:schemeClr val="dk1"/>
              </a:solidFill>
            </a:endParaRPr>
          </a:p>
          <a:p>
            <a:pPr indent="-317500" lvl="2" marL="1828800" rtl="0" algn="l">
              <a:lnSpc>
                <a:spcPct val="115000"/>
              </a:lnSpc>
              <a:spcBef>
                <a:spcPts val="0"/>
              </a:spcBef>
              <a:spcAft>
                <a:spcPts val="0"/>
              </a:spcAft>
              <a:buClr>
                <a:schemeClr val="dk1"/>
              </a:buClr>
              <a:buSzPts val="1400"/>
              <a:buChar char="■"/>
            </a:pPr>
            <a:r>
              <a:rPr lang="en" sz="1400" u="sng">
                <a:solidFill>
                  <a:schemeClr val="dk1"/>
                </a:solidFill>
              </a:rPr>
              <a:t>Ordinal</a:t>
            </a:r>
            <a:r>
              <a:rPr lang="en" sz="1400">
                <a:solidFill>
                  <a:schemeClr val="dk1"/>
                </a:solidFill>
              </a:rPr>
              <a:t>: define the categories of data but can also be ordered based on rules on the context. e.g., people categorized by economic status of low, medium, or high.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cb97c2611_0_1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cb97c261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The process of creating new input variables from the available data.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Usually require the collaboration of a subject matter expert to help identify new features.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To add broader context to a single observation or decompose a complex variable in order to provide more straightforward perspectives on the input data.</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Popular techniques: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boolean flag variable for some state.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a group or global summary statistic, such as mean.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Adding new variables for each component of a compound variable, such as a date-time.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Creating copies of numerical input variables that have been changed with a simple mathematical operation.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067b01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067b01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In supervised learning, data consists of examples where each example has an input that will be provided to the model and an output or target that the model is going to predict.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Output data</a:t>
            </a:r>
            <a:r>
              <a:rPr lang="en" sz="1600">
                <a:solidFill>
                  <a:schemeClr val="dk1"/>
                </a:solidFill>
              </a:rPr>
              <a:t>: a label (classification), a number (regression)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Input data</a:t>
            </a:r>
            <a:r>
              <a:rPr lang="en" sz="1600">
                <a:solidFill>
                  <a:schemeClr val="dk1"/>
                </a:solidFill>
              </a:rPr>
              <a:t>: usually is tabular or structured data (spreadsheet, database table, CSV, TSV)</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Row</a:t>
            </a:r>
            <a:r>
              <a:rPr lang="en" sz="1600">
                <a:solidFill>
                  <a:schemeClr val="dk1"/>
                </a:solidFill>
              </a:rPr>
              <a:t>: a single example from the domain, also called an instance, an example or a case.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Column</a:t>
            </a:r>
            <a:r>
              <a:rPr lang="en" sz="1600">
                <a:solidFill>
                  <a:schemeClr val="dk1"/>
                </a:solidFill>
              </a:rPr>
              <a:t>: a single property observed about that example, also called a variable, a predictor or feature.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Input variables</a:t>
            </a:r>
            <a:r>
              <a:rPr lang="en" sz="1600">
                <a:solidFill>
                  <a:schemeClr val="dk1"/>
                </a:solidFill>
              </a:rPr>
              <a:t>: columns in the dataset provided to the model to make a prediction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u="sng">
                <a:solidFill>
                  <a:schemeClr val="dk1"/>
                </a:solidFill>
              </a:rPr>
              <a:t>Output variables</a:t>
            </a:r>
            <a:r>
              <a:rPr lang="en" sz="1600">
                <a:solidFill>
                  <a:schemeClr val="dk1"/>
                </a:solidFill>
              </a:rPr>
              <a:t>: column in the dataset to be predicted by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Data collection is where everything begins. </a:t>
            </a:r>
            <a:r>
              <a:rPr lang="en" sz="1600">
                <a:solidFill>
                  <a:schemeClr val="dk1"/>
                </a:solidFill>
              </a:rPr>
              <a:t>Though listed as a step that comes post business understanding and problem definition, data collection often happens in parallel.</a:t>
            </a:r>
            <a:r>
              <a:rPr lang="en" sz="1600">
                <a:solidFill>
                  <a:schemeClr val="dk1"/>
                </a:solidFill>
              </a:rPr>
              <a: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Of course, data collection takes a formal and better form once the problem statement is defined and the project gets underway.</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should also realize that data can be present in different formats, shapes, and sizes and exists in systems such as legacy machines (say mainframes), web (say web sites and web applications), databases, flat files, sensors, mobile devices, and so 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hyperlink" Target="https://rest.uniprot.org/uniprotkb/P31749.xml" TargetMode="External"/><Relationship Id="rId6" Type="http://schemas.openxmlformats.org/officeDocument/2006/relationships/hyperlink" Target="https://www.w3schools.com/x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s://rest.uniprot.org/uniprotkb/P31749.json" TargetMode="External"/><Relationship Id="rId6" Type="http://schemas.openxmlformats.org/officeDocument/2006/relationships/image" Target="../media/image8.png"/><Relationship Id="rId7" Type="http://schemas.openxmlformats.org/officeDocument/2006/relationships/hyperlink" Target="http://www.json.org/" TargetMode="External"/><Relationship Id="rId8"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hyperlink" Target="https://www.thecad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hyperlink" Target="https://forms.gle/xPj1A9WvEzXQHoEa7" TargetMode="External"/><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eXtensible Markup Language</a:t>
            </a:r>
            <a:r>
              <a:rPr lang="en">
                <a:solidFill>
                  <a:srgbClr val="4A86E8"/>
                </a:solidFill>
              </a:rPr>
              <a:t> (XML)</a:t>
            </a:r>
            <a:endParaRPr>
              <a:solidFill>
                <a:srgbClr val="4A86E8"/>
              </a:solidFill>
            </a:endParaRPr>
          </a:p>
        </p:txBody>
      </p:sp>
      <p:sp>
        <p:nvSpPr>
          <p:cNvPr id="258" name="Google Shape;258;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9" name="Google Shape;259;p46"/>
          <p:cNvSpPr txBox="1"/>
          <p:nvPr/>
        </p:nvSpPr>
        <p:spPr>
          <a:xfrm>
            <a:off x="151500" y="1678225"/>
            <a:ext cx="3405900" cy="2225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Markup language that defines rules for encoding data/documents to be shared across the Internet. </a:t>
            </a:r>
            <a:endParaRPr sz="1300"/>
          </a:p>
          <a:p>
            <a:pPr indent="0" lvl="0" marL="457200" rtl="0" algn="l">
              <a:lnSpc>
                <a:spcPct val="115000"/>
              </a:lnSpc>
              <a:spcBef>
                <a:spcPts val="0"/>
              </a:spcBef>
              <a:spcAft>
                <a:spcPts val="0"/>
              </a:spcAft>
              <a:buNone/>
            </a:pPr>
            <a:r>
              <a:rPr lang="en" sz="1300"/>
              <a:t> </a:t>
            </a:r>
            <a:endParaRPr sz="1300"/>
          </a:p>
          <a:p>
            <a:pPr indent="-311150" lvl="0" marL="457200" rtl="0" algn="l">
              <a:lnSpc>
                <a:spcPct val="115000"/>
              </a:lnSpc>
              <a:spcBef>
                <a:spcPts val="0"/>
              </a:spcBef>
              <a:spcAft>
                <a:spcPts val="0"/>
              </a:spcAft>
              <a:buSzPts val="1300"/>
              <a:buChar char="●"/>
            </a:pPr>
            <a:r>
              <a:rPr lang="en" sz="1300"/>
              <a:t>XML is  a text format that is human readable. Its design goals involved strong support for various human languages (via Unicode), platform independence, and simplicity.</a:t>
            </a:r>
            <a:endParaRPr sz="1300"/>
          </a:p>
        </p:txBody>
      </p:sp>
      <p:pic>
        <p:nvPicPr>
          <p:cNvPr id="260" name="Google Shape;260;p46"/>
          <p:cNvPicPr preferRelativeResize="0"/>
          <p:nvPr/>
        </p:nvPicPr>
        <p:blipFill>
          <a:blip r:embed="rId4">
            <a:alphaModFix/>
          </a:blip>
          <a:stretch>
            <a:fillRect/>
          </a:stretch>
        </p:blipFill>
        <p:spPr>
          <a:xfrm>
            <a:off x="3383700" y="1125887"/>
            <a:ext cx="5760300" cy="3199250"/>
          </a:xfrm>
          <a:prstGeom prst="rect">
            <a:avLst/>
          </a:prstGeom>
          <a:noFill/>
          <a:ln>
            <a:noFill/>
          </a:ln>
        </p:spPr>
      </p:pic>
      <p:sp>
        <p:nvSpPr>
          <p:cNvPr id="261" name="Google Shape;261;p46"/>
          <p:cNvSpPr txBox="1"/>
          <p:nvPr/>
        </p:nvSpPr>
        <p:spPr>
          <a:xfrm>
            <a:off x="834075" y="4367950"/>
            <a:ext cx="5760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Example in UniProt: </a:t>
            </a:r>
            <a:r>
              <a:rPr lang="en" sz="1200" u="sng">
                <a:solidFill>
                  <a:schemeClr val="hlink"/>
                </a:solidFill>
                <a:hlinkClick r:id="rId5"/>
              </a:rPr>
              <a:t>https://rest.uniprot.org/uniprotkb/P31749.xml</a:t>
            </a:r>
            <a:endParaRPr sz="1200"/>
          </a:p>
        </p:txBody>
      </p:sp>
      <p:sp>
        <p:nvSpPr>
          <p:cNvPr id="262" name="Google Shape;262;p46"/>
          <p:cNvSpPr txBox="1"/>
          <p:nvPr/>
        </p:nvSpPr>
        <p:spPr>
          <a:xfrm>
            <a:off x="2789700" y="556050"/>
            <a:ext cx="3564600" cy="384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u="sng">
                <a:solidFill>
                  <a:schemeClr val="hlink"/>
                </a:solidFill>
                <a:hlinkClick r:id="rId6"/>
              </a:rPr>
              <a:t>https://www.w3schools.com/xml/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Format: </a:t>
            </a:r>
            <a:r>
              <a:rPr lang="en">
                <a:solidFill>
                  <a:srgbClr val="4A86E8"/>
                </a:solidFill>
              </a:rPr>
              <a:t>Java Script Object Notation</a:t>
            </a:r>
            <a:endParaRPr>
              <a:solidFill>
                <a:srgbClr val="4A86E8"/>
              </a:solidFill>
            </a:endParaRPr>
          </a:p>
          <a:p>
            <a:pPr indent="457200" lvl="0" marL="914400" rtl="0" algn="l">
              <a:spcBef>
                <a:spcPts val="0"/>
              </a:spcBef>
              <a:spcAft>
                <a:spcPts val="0"/>
              </a:spcAft>
              <a:buNone/>
            </a:pPr>
            <a:r>
              <a:rPr lang="en">
                <a:solidFill>
                  <a:srgbClr val="4A86E8"/>
                </a:solidFill>
              </a:rPr>
              <a:t> (JSON)</a:t>
            </a:r>
            <a:endParaRPr>
              <a:solidFill>
                <a:srgbClr val="4A86E8"/>
              </a:solidFill>
            </a:endParaRPr>
          </a:p>
        </p:txBody>
      </p:sp>
      <p:sp>
        <p:nvSpPr>
          <p:cNvPr id="269" name="Google Shape;269;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7"/>
          <p:cNvSpPr txBox="1"/>
          <p:nvPr/>
        </p:nvSpPr>
        <p:spPr>
          <a:xfrm>
            <a:off x="438425" y="1113750"/>
            <a:ext cx="5672700" cy="1765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One of the most widely used data interchange formats across the digital realm. </a:t>
            </a:r>
            <a:endParaRPr sz="1300"/>
          </a:p>
          <a:p>
            <a:pPr indent="-311150" lvl="0" marL="457200" rtl="0" algn="l">
              <a:lnSpc>
                <a:spcPct val="115000"/>
              </a:lnSpc>
              <a:spcBef>
                <a:spcPts val="0"/>
              </a:spcBef>
              <a:spcAft>
                <a:spcPts val="0"/>
              </a:spcAft>
              <a:buSzPts val="1300"/>
              <a:buChar char="●"/>
            </a:pPr>
            <a:r>
              <a:rPr lang="en" sz="1300"/>
              <a:t>A text format that is language independent with certain defined conventions. </a:t>
            </a:r>
            <a:endParaRPr sz="1300"/>
          </a:p>
          <a:p>
            <a:pPr indent="-311150" lvl="0" marL="457200" rtl="0" algn="l">
              <a:lnSpc>
                <a:spcPct val="115000"/>
              </a:lnSpc>
              <a:spcBef>
                <a:spcPts val="0"/>
              </a:spcBef>
              <a:spcAft>
                <a:spcPts val="0"/>
              </a:spcAft>
              <a:buSzPts val="1300"/>
              <a:buChar char="●"/>
            </a:pPr>
            <a:r>
              <a:rPr lang="en" sz="1300"/>
              <a:t>A human-readable format </a:t>
            </a:r>
            <a:endParaRPr sz="1300"/>
          </a:p>
          <a:p>
            <a:pPr indent="-311150" lvl="0" marL="457200" rtl="0" algn="l">
              <a:lnSpc>
                <a:spcPct val="115000"/>
              </a:lnSpc>
              <a:spcBef>
                <a:spcPts val="0"/>
              </a:spcBef>
              <a:spcAft>
                <a:spcPts val="0"/>
              </a:spcAft>
              <a:buSzPts val="1300"/>
              <a:buChar char="●"/>
            </a:pPr>
            <a:r>
              <a:rPr lang="en" sz="1300"/>
              <a:t>Easy to parse in most programming/scripting languages. </a:t>
            </a:r>
            <a:endParaRPr sz="1300"/>
          </a:p>
          <a:p>
            <a:pPr indent="-311150" lvl="0" marL="457200" rtl="0" algn="l">
              <a:lnSpc>
                <a:spcPct val="115000"/>
              </a:lnSpc>
              <a:spcBef>
                <a:spcPts val="0"/>
              </a:spcBef>
              <a:spcAft>
                <a:spcPts val="0"/>
              </a:spcAft>
              <a:buSzPts val="1300"/>
              <a:buChar char="●"/>
            </a:pPr>
            <a:r>
              <a:rPr lang="en" sz="1300"/>
              <a:t>A JSON file/object is simply a collection of name(key)-value pairs. </a:t>
            </a:r>
            <a:endParaRPr sz="1300"/>
          </a:p>
        </p:txBody>
      </p:sp>
      <p:pic>
        <p:nvPicPr>
          <p:cNvPr id="271" name="Google Shape;271;p47"/>
          <p:cNvPicPr preferRelativeResize="0"/>
          <p:nvPr/>
        </p:nvPicPr>
        <p:blipFill>
          <a:blip r:embed="rId4">
            <a:alphaModFix/>
          </a:blip>
          <a:stretch>
            <a:fillRect/>
          </a:stretch>
        </p:blipFill>
        <p:spPr>
          <a:xfrm>
            <a:off x="6762125" y="91925"/>
            <a:ext cx="1951207" cy="4474849"/>
          </a:xfrm>
          <a:prstGeom prst="rect">
            <a:avLst/>
          </a:prstGeom>
          <a:noFill/>
          <a:ln>
            <a:noFill/>
          </a:ln>
        </p:spPr>
      </p:pic>
      <p:sp>
        <p:nvSpPr>
          <p:cNvPr id="272" name="Google Shape;272;p47"/>
          <p:cNvSpPr txBox="1"/>
          <p:nvPr/>
        </p:nvSpPr>
        <p:spPr>
          <a:xfrm>
            <a:off x="6659725" y="4443575"/>
            <a:ext cx="260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u="sng">
                <a:solidFill>
                  <a:schemeClr val="hlink"/>
                </a:solidFill>
                <a:hlinkClick r:id="rId5"/>
              </a:rPr>
              <a:t>https://rest.uniprot.org/uniprotkb/P31749.json</a:t>
            </a:r>
            <a:endParaRPr sz="900">
              <a:solidFill>
                <a:srgbClr val="0000FF"/>
              </a:solidFill>
            </a:endParaRPr>
          </a:p>
        </p:txBody>
      </p:sp>
      <p:pic>
        <p:nvPicPr>
          <p:cNvPr id="273" name="Google Shape;273;p47"/>
          <p:cNvPicPr preferRelativeResize="0"/>
          <p:nvPr/>
        </p:nvPicPr>
        <p:blipFill rotWithShape="1">
          <a:blip r:embed="rId6">
            <a:alphaModFix/>
          </a:blip>
          <a:srcRect b="16136" l="30487" r="42344" t="38445"/>
          <a:stretch/>
        </p:blipFill>
        <p:spPr>
          <a:xfrm>
            <a:off x="367525" y="3200038"/>
            <a:ext cx="1308450" cy="1096038"/>
          </a:xfrm>
          <a:prstGeom prst="rect">
            <a:avLst/>
          </a:prstGeom>
          <a:noFill/>
          <a:ln>
            <a:noFill/>
          </a:ln>
        </p:spPr>
      </p:pic>
      <p:sp>
        <p:nvSpPr>
          <p:cNvPr id="274" name="Google Shape;274;p47"/>
          <p:cNvSpPr txBox="1"/>
          <p:nvPr/>
        </p:nvSpPr>
        <p:spPr>
          <a:xfrm>
            <a:off x="3456100" y="774300"/>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u="sng">
                <a:solidFill>
                  <a:schemeClr val="hlink"/>
                </a:solidFill>
                <a:hlinkClick r:id="rId7"/>
              </a:rPr>
              <a:t>http://www.json.org/</a:t>
            </a:r>
            <a:endParaRPr/>
          </a:p>
        </p:txBody>
      </p:sp>
      <p:pic>
        <p:nvPicPr>
          <p:cNvPr id="275" name="Google Shape;275;p47"/>
          <p:cNvPicPr preferRelativeResize="0"/>
          <p:nvPr/>
        </p:nvPicPr>
        <p:blipFill>
          <a:blip r:embed="rId8">
            <a:alphaModFix/>
          </a:blip>
          <a:stretch>
            <a:fillRect/>
          </a:stretch>
        </p:blipFill>
        <p:spPr>
          <a:xfrm>
            <a:off x="2173175" y="2822485"/>
            <a:ext cx="4282924" cy="18511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Hyper Text Markup Language</a:t>
            </a:r>
            <a:r>
              <a:rPr lang="en">
                <a:solidFill>
                  <a:srgbClr val="4A86E8"/>
                </a:solidFill>
              </a:rPr>
              <a:t> (HTML)</a:t>
            </a:r>
            <a:endParaRPr>
              <a:solidFill>
                <a:srgbClr val="4A86E8"/>
              </a:solidFill>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84" name="Google Shape;284;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a:t>
            </a:r>
            <a:r>
              <a:rPr lang="en">
                <a:solidFill>
                  <a:srgbClr val="4A86E8"/>
                </a:solidFill>
              </a:rPr>
              <a:t>Structured Query Language (SQL)</a:t>
            </a:r>
            <a:endParaRPr>
              <a:solidFill>
                <a:srgbClr val="4A86E8"/>
              </a:solidFill>
            </a:endParaRPr>
          </a:p>
        </p:txBody>
      </p:sp>
      <p:sp>
        <p:nvSpPr>
          <p:cNvPr id="291" name="Google Shape;291;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9"/>
          <p:cNvSpPr txBox="1"/>
          <p:nvPr/>
        </p:nvSpPr>
        <p:spPr>
          <a:xfrm>
            <a:off x="212175" y="740725"/>
            <a:ext cx="85206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0" lvl="0" marL="914400" rtl="0" algn="l">
              <a:lnSpc>
                <a:spcPct val="115000"/>
              </a:lnSpc>
              <a:spcBef>
                <a:spcPts val="0"/>
              </a:spcBef>
              <a:spcAft>
                <a:spcPts val="0"/>
              </a:spcAft>
              <a:buNone/>
            </a:pPr>
            <a:r>
              <a:t/>
            </a:r>
            <a:endParaRPr sz="1500"/>
          </a:p>
        </p:txBody>
      </p:sp>
      <p:pic>
        <p:nvPicPr>
          <p:cNvPr id="293" name="Google Shape;293;p49"/>
          <p:cNvPicPr preferRelativeResize="0"/>
          <p:nvPr/>
        </p:nvPicPr>
        <p:blipFill>
          <a:blip r:embed="rId4">
            <a:alphaModFix/>
          </a:blip>
          <a:stretch>
            <a:fillRect/>
          </a:stretch>
        </p:blipFill>
        <p:spPr>
          <a:xfrm>
            <a:off x="5841100" y="1371788"/>
            <a:ext cx="2495550" cy="1609725"/>
          </a:xfrm>
          <a:prstGeom prst="rect">
            <a:avLst/>
          </a:prstGeom>
          <a:noFill/>
          <a:ln>
            <a:noFill/>
          </a:ln>
        </p:spPr>
      </p:pic>
      <p:sp>
        <p:nvSpPr>
          <p:cNvPr id="294" name="Google Shape;294;p49"/>
          <p:cNvSpPr txBox="1"/>
          <p:nvPr/>
        </p:nvSpPr>
        <p:spPr>
          <a:xfrm>
            <a:off x="212175" y="1573075"/>
            <a:ext cx="5869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a:t>
            </a:r>
            <a:endParaRPr sz="1500"/>
          </a:p>
          <a:p>
            <a:pPr indent="-323850" lvl="0" marL="457200" rtl="0" algn="l">
              <a:lnSpc>
                <a:spcPct val="115000"/>
              </a:lnSpc>
              <a:spcBef>
                <a:spcPts val="0"/>
              </a:spcBef>
              <a:spcAft>
                <a:spcPts val="0"/>
              </a:spcAft>
              <a:buSzPts val="1500"/>
              <a:buChar char="●"/>
            </a:pPr>
            <a:r>
              <a:rPr lang="en" sz="1500"/>
              <a:t>Powerful libraries </a:t>
            </a:r>
            <a:r>
              <a:rPr lang="en" sz="1500"/>
              <a:t>like </a:t>
            </a:r>
            <a:r>
              <a:rPr i="1" lang="en" sz="1500"/>
              <a:t>sqlalchemy</a:t>
            </a:r>
            <a:r>
              <a:rPr lang="en" sz="1500"/>
              <a:t> and </a:t>
            </a:r>
            <a:r>
              <a:rPr i="1" lang="en" sz="1500"/>
              <a:t>pyodbc</a:t>
            </a:r>
            <a:r>
              <a:rPr lang="en" sz="1500"/>
              <a:t> </a:t>
            </a:r>
            <a:r>
              <a:rPr lang="en" sz="1500"/>
              <a:t>from Python Ecosystem support both methods.</a:t>
            </a:r>
            <a:endParaRPr sz="1500"/>
          </a:p>
        </p:txBody>
      </p:sp>
      <p:pic>
        <p:nvPicPr>
          <p:cNvPr id="295" name="Google Shape;295;p49"/>
          <p:cNvPicPr preferRelativeResize="0"/>
          <p:nvPr/>
        </p:nvPicPr>
        <p:blipFill>
          <a:blip r:embed="rId5">
            <a:alphaModFix/>
          </a:blip>
          <a:stretch>
            <a:fillRect/>
          </a:stretch>
        </p:blipFill>
        <p:spPr>
          <a:xfrm>
            <a:off x="4223013" y="3393225"/>
            <a:ext cx="4562475" cy="1238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304" name="Google Shape;304;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
            </a:r>
            <a:r>
              <a:rPr lang="en">
                <a:solidFill>
                  <a:srgbClr val="4A86E8"/>
                </a:solidFill>
              </a:rPr>
              <a:t>ata Description (Types)</a:t>
            </a:r>
            <a:endParaRPr>
              <a:solidFill>
                <a:srgbClr val="4A86E8"/>
              </a:solidFill>
            </a:endParaRPr>
          </a:p>
        </p:txBody>
      </p:sp>
      <p:sp>
        <p:nvSpPr>
          <p:cNvPr id="311" name="Google Shape;311;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96275" y="1242575"/>
            <a:ext cx="51951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Directly usable and understood by most AI/ML algorithms. </a:t>
            </a:r>
            <a:endParaRPr/>
          </a:p>
          <a:p>
            <a:pPr indent="-317500" lvl="1" marL="1371600" rtl="0" algn="l">
              <a:lnSpc>
                <a:spcPct val="115000"/>
              </a:lnSpc>
              <a:spcBef>
                <a:spcPts val="0"/>
              </a:spcBef>
              <a:spcAft>
                <a:spcPts val="0"/>
              </a:spcAft>
              <a:buSzPts val="1400"/>
              <a:buChar char="○"/>
            </a:pPr>
            <a:r>
              <a:rPr lang="en"/>
              <a:t>Scalars and vectors</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0" lvl="0" marL="1371600" rtl="0" algn="l">
              <a:lnSpc>
                <a:spcPct val="115000"/>
              </a:lnSpc>
              <a:spcBef>
                <a:spcPts val="0"/>
              </a:spcBef>
              <a:spcAft>
                <a:spcPts val="0"/>
              </a:spcAft>
              <a:buNone/>
            </a:pPr>
            <a:r>
              <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descriptive</a:t>
            </a:r>
            <a:endParaRPr/>
          </a:p>
          <a:p>
            <a:pPr indent="-317500" lvl="1" marL="1371600" rtl="0" algn="l">
              <a:lnSpc>
                <a:spcPct val="115000"/>
              </a:lnSpc>
              <a:spcBef>
                <a:spcPts val="0"/>
              </a:spcBef>
              <a:spcAft>
                <a:spcPts val="0"/>
              </a:spcAft>
              <a:buSzPts val="1400"/>
              <a:buChar char="○"/>
            </a:pPr>
            <a:r>
              <a:rPr lang="en" u="sng"/>
              <a:t>Nominal</a:t>
            </a:r>
            <a:r>
              <a:rPr lang="en"/>
              <a:t>: named categories, no order.</a:t>
            </a:r>
            <a:endParaRPr/>
          </a:p>
          <a:p>
            <a:pPr indent="-317500" lvl="1" marL="1371600" rtl="0" algn="l">
              <a:lnSpc>
                <a:spcPct val="115000"/>
              </a:lnSpc>
              <a:spcBef>
                <a:spcPts val="0"/>
              </a:spcBef>
              <a:spcAft>
                <a:spcPts val="0"/>
              </a:spcAft>
              <a:buSzPts val="1400"/>
              <a:buChar char="○"/>
            </a:pPr>
            <a:r>
              <a:rPr lang="en" u="sng"/>
              <a:t>Ordinal</a:t>
            </a:r>
            <a:r>
              <a:rPr lang="en"/>
              <a:t>: categories of data with implied order</a:t>
            </a:r>
            <a:endParaRPr sz="1100"/>
          </a:p>
        </p:txBody>
      </p:sp>
      <p:pic>
        <p:nvPicPr>
          <p:cNvPr id="313" name="Google Shape;313;p51"/>
          <p:cNvPicPr preferRelativeResize="0"/>
          <p:nvPr/>
        </p:nvPicPr>
        <p:blipFill>
          <a:blip r:embed="rId4">
            <a:alphaModFix/>
          </a:blip>
          <a:stretch>
            <a:fillRect/>
          </a:stretch>
        </p:blipFill>
        <p:spPr>
          <a:xfrm>
            <a:off x="5391386" y="0"/>
            <a:ext cx="3536038" cy="4577375"/>
          </a:xfrm>
          <a:prstGeom prst="rect">
            <a:avLst/>
          </a:prstGeom>
          <a:noFill/>
          <a:ln>
            <a:noFill/>
          </a:ln>
        </p:spPr>
      </p:pic>
      <p:sp>
        <p:nvSpPr>
          <p:cNvPr id="314" name="Google Shape;314;p51"/>
          <p:cNvSpPr txBox="1"/>
          <p:nvPr/>
        </p:nvSpPr>
        <p:spPr>
          <a:xfrm>
            <a:off x="6606900" y="442230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 preparation?</a:t>
            </a:r>
            <a:endParaRPr>
              <a:solidFill>
                <a:srgbClr val="4A86E8"/>
              </a:solidFill>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2" name="Google Shape;322;p52"/>
          <p:cNvSpPr/>
          <p:nvPr/>
        </p:nvSpPr>
        <p:spPr>
          <a:xfrm>
            <a:off x="769925" y="934200"/>
            <a:ext cx="7682400" cy="1544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p>
          <a:p>
            <a:pPr indent="0" lvl="0" marL="914400" rtl="0" algn="l">
              <a:lnSpc>
                <a:spcPct val="115000"/>
              </a:lnSpc>
              <a:spcBef>
                <a:spcPts val="0"/>
              </a:spcBef>
              <a:spcAft>
                <a:spcPts val="0"/>
              </a:spcAft>
              <a:buNone/>
            </a:pPr>
            <a:r>
              <a:rPr lang="en" sz="1600"/>
              <a:t>A step in predictive modeling project where the </a:t>
            </a:r>
            <a:r>
              <a:rPr lang="en" sz="1600" u="sng"/>
              <a:t>raw data must be pre-processed</a:t>
            </a:r>
            <a:r>
              <a:rPr lang="en" sz="1600"/>
              <a:t> before being used to fit and evaluate a machine learning model.</a:t>
            </a:r>
            <a:endParaRPr sz="1600"/>
          </a:p>
          <a:p>
            <a:pPr indent="0" lvl="0" marL="0" rtl="0" algn="l">
              <a:lnSpc>
                <a:spcPct val="115000"/>
              </a:lnSpc>
              <a:spcBef>
                <a:spcPts val="0"/>
              </a:spcBef>
              <a:spcAft>
                <a:spcPts val="0"/>
              </a:spcAft>
              <a:buNone/>
            </a:pPr>
            <a:r>
              <a:rPr lang="en" sz="1600"/>
              <a:t>The goal is to discover how to best expose the underlying structure of the data to the learning algorithms.</a:t>
            </a:r>
            <a:endParaRPr sz="1600"/>
          </a:p>
          <a:p>
            <a:pPr indent="0" lvl="0" marL="0" rtl="0" algn="l">
              <a:lnSpc>
                <a:spcPct val="115000"/>
              </a:lnSpc>
              <a:spcBef>
                <a:spcPts val="0"/>
              </a:spcBef>
              <a:spcAft>
                <a:spcPts val="0"/>
              </a:spcAft>
              <a:buNone/>
            </a:pPr>
            <a:r>
              <a:t/>
            </a:r>
            <a:endParaRPr b="1" sz="1600"/>
          </a:p>
        </p:txBody>
      </p:sp>
      <p:pic>
        <p:nvPicPr>
          <p:cNvPr id="323" name="Google Shape;323;p52"/>
          <p:cNvPicPr preferRelativeResize="0"/>
          <p:nvPr/>
        </p:nvPicPr>
        <p:blipFill>
          <a:blip r:embed="rId4">
            <a:alphaModFix/>
          </a:blip>
          <a:stretch>
            <a:fillRect/>
          </a:stretch>
        </p:blipFill>
        <p:spPr>
          <a:xfrm>
            <a:off x="923600" y="1083412"/>
            <a:ext cx="766300" cy="492125"/>
          </a:xfrm>
          <a:prstGeom prst="rect">
            <a:avLst/>
          </a:prstGeom>
          <a:noFill/>
          <a:ln>
            <a:noFill/>
          </a:ln>
        </p:spPr>
      </p:pic>
      <p:sp>
        <p:nvSpPr>
          <p:cNvPr id="324" name="Google Shape;324;p52"/>
          <p:cNvSpPr txBox="1"/>
          <p:nvPr/>
        </p:nvSpPr>
        <p:spPr>
          <a:xfrm>
            <a:off x="690750" y="2670750"/>
            <a:ext cx="8193300" cy="176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600"/>
              <a:t>ML is mostly about data preparation!</a:t>
            </a:r>
            <a:endParaRPr sz="1600"/>
          </a:p>
          <a:p>
            <a:pPr indent="-323850" lvl="0" marL="914400" rtl="0" algn="l">
              <a:lnSpc>
                <a:spcPct val="115000"/>
              </a:lnSpc>
              <a:spcBef>
                <a:spcPts val="0"/>
              </a:spcBef>
              <a:spcAft>
                <a:spcPts val="0"/>
              </a:spcAft>
              <a:buSzPts val="1500"/>
              <a:buChar char="●"/>
            </a:pPr>
            <a:r>
              <a:rPr lang="en" sz="1500"/>
              <a:t>Most ML algorithms are well understood and well parameterized and there are standard definitions and implementations </a:t>
            </a:r>
            <a:endParaRPr sz="1500"/>
          </a:p>
          <a:p>
            <a:pPr indent="-323850" lvl="0" marL="914400" rtl="0" algn="l">
              <a:lnSpc>
                <a:spcPct val="115000"/>
              </a:lnSpc>
              <a:spcBef>
                <a:spcPts val="0"/>
              </a:spcBef>
              <a:spcAft>
                <a:spcPts val="0"/>
              </a:spcAft>
              <a:buSzPts val="1500"/>
              <a:buChar char="●"/>
            </a:pPr>
            <a:r>
              <a:rPr lang="en" sz="1500"/>
              <a:t>Each ML project is empirically rather than theoretical and require systematic experimentation on data</a:t>
            </a:r>
            <a:endParaRPr sz="1500"/>
          </a:p>
          <a:p>
            <a:pPr indent="-323850" lvl="0" marL="914400" rtl="0" algn="l">
              <a:lnSpc>
                <a:spcPct val="115000"/>
              </a:lnSpc>
              <a:spcBef>
                <a:spcPts val="0"/>
              </a:spcBef>
              <a:spcAft>
                <a:spcPts val="0"/>
              </a:spcAft>
              <a:buSzPts val="1500"/>
              <a:buChar char="●"/>
            </a:pPr>
            <a:r>
              <a:rPr lang="en" sz="1500"/>
              <a:t>One thing that changes from project to project is the specific data used in the project</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3"/>
          <p:cNvSpPr txBox="1"/>
          <p:nvPr/>
        </p:nvSpPr>
        <p:spPr>
          <a:xfrm>
            <a:off x="1526700" y="2350350"/>
            <a:ext cx="6222300" cy="1254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100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1000"/>
              </a:spcBef>
              <a:spcAft>
                <a:spcPts val="1000"/>
              </a:spcAft>
              <a:buSzPts val="1600"/>
              <a:buChar char="●"/>
            </a:pPr>
            <a:r>
              <a:rPr lang="en" sz="1600"/>
              <a:t>Model performance also depends on the quality of data</a:t>
            </a:r>
            <a:endParaRPr sz="1600"/>
          </a:p>
        </p:txBody>
      </p:sp>
      <p:sp>
        <p:nvSpPr>
          <p:cNvPr id="333" name="Google Shape;333;p53"/>
          <p:cNvSpPr/>
          <p:nvPr/>
        </p:nvSpPr>
        <p:spPr>
          <a:xfrm>
            <a:off x="1345175" y="1102600"/>
            <a:ext cx="63255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lnSpc>
                <a:spcPct val="115000"/>
              </a:lnSpc>
              <a:spcBef>
                <a:spcPts val="0"/>
              </a:spcBef>
              <a:spcAft>
                <a:spcPts val="0"/>
              </a:spcAft>
              <a:buNone/>
            </a:pPr>
            <a:r>
              <a:rPr lang="en" sz="1600"/>
              <a:t>D</a:t>
            </a:r>
            <a:r>
              <a:rPr lang="en" sz="1600"/>
              <a:t>ata in the form provided from the domain of interest are usually not ready for AI/ML</a:t>
            </a:r>
            <a:endParaRPr/>
          </a:p>
        </p:txBody>
      </p:sp>
      <p:pic>
        <p:nvPicPr>
          <p:cNvPr id="334" name="Google Shape;334;p53"/>
          <p:cNvPicPr preferRelativeResize="0"/>
          <p:nvPr/>
        </p:nvPicPr>
        <p:blipFill>
          <a:blip r:embed="rId4">
            <a:alphaModFix/>
          </a:blip>
          <a:stretch>
            <a:fillRect/>
          </a:stretch>
        </p:blipFill>
        <p:spPr>
          <a:xfrm>
            <a:off x="1413950" y="1200500"/>
            <a:ext cx="766300" cy="492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Steps in data preparation</a:t>
            </a:r>
            <a:endParaRPr>
              <a:solidFill>
                <a:srgbClr val="4A86E8"/>
              </a:solidFill>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4"/>
          <p:cNvSpPr txBox="1"/>
          <p:nvPr/>
        </p:nvSpPr>
        <p:spPr>
          <a:xfrm>
            <a:off x="253425" y="1198075"/>
            <a:ext cx="8352600" cy="3054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preparation involves:</a:t>
            </a:r>
            <a:endParaRPr sz="1600"/>
          </a:p>
          <a:p>
            <a:pPr indent="-330200" lvl="1" marL="914400" rtl="0" algn="l">
              <a:lnSpc>
                <a:spcPct val="115000"/>
              </a:lnSpc>
              <a:spcBef>
                <a:spcPts val="1000"/>
              </a:spcBef>
              <a:spcAft>
                <a:spcPts val="0"/>
              </a:spcAft>
              <a:buSzPts val="1600"/>
              <a:buChar char="○"/>
            </a:pPr>
            <a:r>
              <a:rPr b="1" lang="en" sz="1600"/>
              <a:t>Data cleaning</a:t>
            </a:r>
            <a:r>
              <a:rPr lang="en" sz="1600"/>
              <a:t>: identifying and correcting</a:t>
            </a:r>
            <a:endParaRPr sz="1600"/>
          </a:p>
          <a:p>
            <a:pPr indent="0" lvl="0" marL="914400" rtl="0" algn="l">
              <a:lnSpc>
                <a:spcPct val="115000"/>
              </a:lnSpc>
              <a:spcBef>
                <a:spcPts val="0"/>
              </a:spcBef>
              <a:spcAft>
                <a:spcPts val="0"/>
              </a:spcAft>
              <a:buNone/>
            </a:pPr>
            <a:r>
              <a:rPr lang="en" sz="1600"/>
              <a:t> mistakes or errors in the data</a:t>
            </a:r>
            <a:endParaRPr sz="1600"/>
          </a:p>
          <a:p>
            <a:pPr indent="-330200" lvl="1" marL="914400" rtl="0" algn="l">
              <a:lnSpc>
                <a:spcPct val="115000"/>
              </a:lnSpc>
              <a:spcBef>
                <a:spcPts val="1000"/>
              </a:spcBef>
              <a:spcAft>
                <a:spcPts val="0"/>
              </a:spcAft>
              <a:buSzPts val="1600"/>
              <a:buChar char="○"/>
            </a:pPr>
            <a:r>
              <a:rPr b="1" lang="en" sz="1600"/>
              <a:t>Data transformation</a:t>
            </a:r>
            <a:r>
              <a:rPr lang="en" sz="1600"/>
              <a:t>: changing the scale</a:t>
            </a:r>
            <a:endParaRPr sz="1600"/>
          </a:p>
          <a:p>
            <a:pPr indent="0" lvl="0" marL="914400" rtl="0" algn="l">
              <a:lnSpc>
                <a:spcPct val="115000"/>
              </a:lnSpc>
              <a:spcBef>
                <a:spcPts val="0"/>
              </a:spcBef>
              <a:spcAft>
                <a:spcPts val="0"/>
              </a:spcAft>
              <a:buNone/>
            </a:pPr>
            <a:r>
              <a:rPr lang="en" sz="1600"/>
              <a:t> or distribution of the input variables</a:t>
            </a:r>
            <a:endParaRPr sz="1600"/>
          </a:p>
          <a:p>
            <a:pPr indent="-330200" lvl="1" marL="914400" rtl="0" algn="l">
              <a:lnSpc>
                <a:spcPct val="115000"/>
              </a:lnSpc>
              <a:spcBef>
                <a:spcPts val="100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100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1000"/>
              </a:spcBef>
              <a:spcAft>
                <a:spcPts val="0"/>
              </a:spcAft>
              <a:buSzPts val="1600"/>
              <a:buChar char="○"/>
            </a:pPr>
            <a:r>
              <a:rPr b="1" lang="en" sz="1600"/>
              <a:t>Dimensionality reduction</a:t>
            </a:r>
            <a:r>
              <a:rPr lang="en" sz="1600"/>
              <a:t>: creating compact representations of the data</a:t>
            </a:r>
            <a:endParaRPr sz="1600"/>
          </a:p>
        </p:txBody>
      </p:sp>
      <p:pic>
        <p:nvPicPr>
          <p:cNvPr id="343" name="Google Shape;343;p54"/>
          <p:cNvPicPr preferRelativeResize="0"/>
          <p:nvPr/>
        </p:nvPicPr>
        <p:blipFill>
          <a:blip r:embed="rId4">
            <a:alphaModFix/>
          </a:blip>
          <a:stretch>
            <a:fillRect/>
          </a:stretch>
        </p:blipFill>
        <p:spPr>
          <a:xfrm>
            <a:off x="5288525" y="813924"/>
            <a:ext cx="3580751" cy="2111600"/>
          </a:xfrm>
          <a:prstGeom prst="rect">
            <a:avLst/>
          </a:prstGeom>
          <a:noFill/>
          <a:ln>
            <a:noFill/>
          </a:ln>
        </p:spPr>
      </p:pic>
      <p:sp>
        <p:nvSpPr>
          <p:cNvPr id="344" name="Google Shape;344;p54"/>
          <p:cNvSpPr txBox="1"/>
          <p:nvPr/>
        </p:nvSpPr>
        <p:spPr>
          <a:xfrm>
            <a:off x="5750750" y="2670525"/>
            <a:ext cx="30000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t>Source:</a:t>
            </a:r>
            <a:r>
              <a:rPr lang="en" sz="1200"/>
              <a:t> </a:t>
            </a:r>
            <a:r>
              <a:rPr lang="en" sz="900" u="sng">
                <a:solidFill>
                  <a:schemeClr val="hlink"/>
                </a:solidFill>
                <a:hlinkClick r:id="rId5"/>
              </a:rPr>
              <a:t>https://www.thecads.com/</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Cleaning</a:t>
            </a:r>
            <a:endParaRPr>
              <a:solidFill>
                <a:srgbClr val="4A86E8"/>
              </a:solidFill>
            </a:endParaRPr>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2" name="Google Shape;352;p55"/>
          <p:cNvSpPr txBox="1"/>
          <p:nvPr/>
        </p:nvSpPr>
        <p:spPr>
          <a:xfrm>
            <a:off x="1239500" y="740725"/>
            <a:ext cx="72852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goal is to identify and address specific observations that may be incorrect.</a:t>
            </a:r>
            <a:endParaRPr sz="1600"/>
          </a:p>
          <a:p>
            <a:pPr indent="-330200" lvl="0" marL="9144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914400" rtl="0" algn="l">
              <a:lnSpc>
                <a:spcPct val="115000"/>
              </a:lnSpc>
              <a:spcBef>
                <a:spcPts val="0"/>
              </a:spcBef>
              <a:spcAft>
                <a:spcPts val="0"/>
              </a:spcAft>
              <a:buSzPts val="1600"/>
              <a:buChar char="●"/>
            </a:pPr>
            <a:r>
              <a:rPr lang="en" sz="1600"/>
              <a:t>Involves deep domain expertise.</a:t>
            </a:r>
            <a:endParaRPr sz="1600"/>
          </a:p>
        </p:txBody>
      </p:sp>
      <p:pic>
        <p:nvPicPr>
          <p:cNvPr id="353" name="Google Shape;353;p55"/>
          <p:cNvPicPr preferRelativeResize="0"/>
          <p:nvPr/>
        </p:nvPicPr>
        <p:blipFill>
          <a:blip r:embed="rId4">
            <a:alphaModFix/>
          </a:blip>
          <a:stretch>
            <a:fillRect/>
          </a:stretch>
        </p:blipFill>
        <p:spPr>
          <a:xfrm>
            <a:off x="1825425" y="1836900"/>
            <a:ext cx="5631048" cy="2450501"/>
          </a:xfrm>
          <a:prstGeom prst="rect">
            <a:avLst/>
          </a:prstGeom>
          <a:noFill/>
          <a:ln>
            <a:noFill/>
          </a:ln>
        </p:spPr>
      </p:pic>
      <p:sp>
        <p:nvSpPr>
          <p:cNvPr id="354" name="Google Shape;354;p55"/>
          <p:cNvSpPr txBox="1"/>
          <p:nvPr/>
        </p:nvSpPr>
        <p:spPr>
          <a:xfrm>
            <a:off x="6479500" y="4287400"/>
            <a:ext cx="228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Transformation</a:t>
            </a:r>
            <a:endParaRPr>
              <a:solidFill>
                <a:srgbClr val="4A86E8"/>
              </a:solidFill>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63" name="Google Shape;363;p56"/>
          <p:cNvSpPr txBox="1"/>
          <p:nvPr/>
        </p:nvSpPr>
        <p:spPr>
          <a:xfrm>
            <a:off x="3435180" y="4358550"/>
            <a:ext cx="286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65" name="Google Shape;365;p56"/>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Selection</a:t>
            </a:r>
            <a:endParaRPr>
              <a:solidFill>
                <a:srgbClr val="4A86E8"/>
              </a:solidFill>
            </a:endParaRPr>
          </a:p>
        </p:txBody>
      </p:sp>
      <p:sp>
        <p:nvSpPr>
          <p:cNvPr id="372" name="Google Shape;372;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311700" y="2085650"/>
            <a:ext cx="43521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74" name="Google Shape;374;p57"/>
          <p:cNvPicPr preferRelativeResize="0"/>
          <p:nvPr/>
        </p:nvPicPr>
        <p:blipFill>
          <a:blip r:embed="rId4">
            <a:alphaModFix/>
          </a:blip>
          <a:stretch>
            <a:fillRect/>
          </a:stretch>
        </p:blipFill>
        <p:spPr>
          <a:xfrm>
            <a:off x="4783200" y="2051375"/>
            <a:ext cx="3968326" cy="2440600"/>
          </a:xfrm>
          <a:prstGeom prst="rect">
            <a:avLst/>
          </a:prstGeom>
          <a:noFill/>
          <a:ln>
            <a:noFill/>
          </a:ln>
        </p:spPr>
      </p:pic>
      <p:sp>
        <p:nvSpPr>
          <p:cNvPr id="375" name="Google Shape;375;p57"/>
          <p:cNvSpPr txBox="1"/>
          <p:nvPr/>
        </p:nvSpPr>
        <p:spPr>
          <a:xfrm>
            <a:off x="5707176" y="4310100"/>
            <a:ext cx="25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
        <p:nvSpPr>
          <p:cNvPr id="376" name="Google Shape;376;p57"/>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0"/>
              </a:spcBef>
              <a:spcAft>
                <a:spcPts val="0"/>
              </a:spcAft>
              <a:buNone/>
            </a:pPr>
            <a:r>
              <a:rPr lang="en"/>
              <a:t>Techniques for selecting a subset of input features that are most relevant to the target variable that is being predicted</a:t>
            </a:r>
            <a:endParaRPr/>
          </a:p>
          <a:p>
            <a:pPr indent="0" lvl="0" marL="914400" rtl="0" algn="l">
              <a:spcBef>
                <a:spcPts val="0"/>
              </a:spcBef>
              <a:spcAft>
                <a:spcPts val="0"/>
              </a:spcAft>
              <a:buNone/>
            </a:pPr>
            <a:r>
              <a:t/>
            </a:r>
            <a:endParaRPr/>
          </a:p>
          <a:p>
            <a:pPr indent="457200" lvl="0" marL="0" rtl="0" algn="ctr">
              <a:lnSpc>
                <a:spcPct val="115000"/>
              </a:lnSpc>
              <a:spcBef>
                <a:spcPts val="0"/>
              </a:spcBef>
              <a:spcAft>
                <a:spcPts val="0"/>
              </a:spcAft>
              <a:buNone/>
            </a:pPr>
            <a:r>
              <a:t/>
            </a:r>
            <a:endParaRPr sz="1600"/>
          </a:p>
        </p:txBody>
      </p:sp>
      <p:pic>
        <p:nvPicPr>
          <p:cNvPr id="377" name="Google Shape;377;p57"/>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Feature Engineering</a:t>
            </a:r>
            <a:endParaRPr>
              <a:solidFill>
                <a:srgbClr val="4A86E8"/>
              </a:solidFill>
            </a:endParaRPr>
          </a:p>
        </p:txBody>
      </p:sp>
      <p:sp>
        <p:nvSpPr>
          <p:cNvPr id="384" name="Google Shape;384;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5" name="Google Shape;385;p58"/>
          <p:cNvSpPr txBox="1"/>
          <p:nvPr/>
        </p:nvSpPr>
        <p:spPr>
          <a:xfrm>
            <a:off x="5132400" y="1658125"/>
            <a:ext cx="3870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Popular techniques:</a:t>
            </a:r>
            <a:endParaRPr/>
          </a:p>
          <a:p>
            <a:pPr indent="-317500" lvl="1" marL="914400" rtl="0" algn="l">
              <a:lnSpc>
                <a:spcPct val="115000"/>
              </a:lnSpc>
              <a:spcBef>
                <a:spcPts val="0"/>
              </a:spcBef>
              <a:spcAft>
                <a:spcPts val="0"/>
              </a:spcAft>
              <a:buSzPts val="1400"/>
              <a:buChar char="○"/>
            </a:pPr>
            <a:r>
              <a:rPr lang="en"/>
              <a:t>Adding a boolean flag variable for some state.</a:t>
            </a:r>
            <a:endParaRPr/>
          </a:p>
          <a:p>
            <a:pPr indent="-317500" lvl="1" marL="914400" rtl="0" algn="l">
              <a:lnSpc>
                <a:spcPct val="115000"/>
              </a:lnSpc>
              <a:spcBef>
                <a:spcPts val="0"/>
              </a:spcBef>
              <a:spcAft>
                <a:spcPts val="0"/>
              </a:spcAft>
              <a:buSzPts val="1400"/>
              <a:buChar char="○"/>
            </a:pPr>
            <a:r>
              <a:rPr lang="en"/>
              <a:t>Adding a group or global summary statistic, such as mean.</a:t>
            </a:r>
            <a:endParaRPr/>
          </a:p>
          <a:p>
            <a:pPr indent="-317500" lvl="1" marL="914400" rtl="0" algn="l">
              <a:lnSpc>
                <a:spcPct val="115000"/>
              </a:lnSpc>
              <a:spcBef>
                <a:spcPts val="0"/>
              </a:spcBef>
              <a:spcAft>
                <a:spcPts val="0"/>
              </a:spcAft>
              <a:buSzPts val="1400"/>
              <a:buChar char="○"/>
            </a:pPr>
            <a:r>
              <a:rPr lang="en"/>
              <a:t>Adding new variables for each component of a compound variable, such as a date-time.</a:t>
            </a:r>
            <a:endParaRPr/>
          </a:p>
          <a:p>
            <a:pPr indent="-317500" lvl="1" marL="914400" rtl="0" algn="l">
              <a:lnSpc>
                <a:spcPct val="115000"/>
              </a:lnSpc>
              <a:spcBef>
                <a:spcPts val="0"/>
              </a:spcBef>
              <a:spcAft>
                <a:spcPts val="0"/>
              </a:spcAft>
              <a:buSzPts val="1400"/>
              <a:buChar char="○"/>
            </a:pPr>
            <a:r>
              <a:rPr lang="en"/>
              <a:t>Creating copies of numerical input variables that have been changed with a simple mathematical operation.</a:t>
            </a:r>
            <a:endParaRPr/>
          </a:p>
        </p:txBody>
      </p:sp>
      <p:pic>
        <p:nvPicPr>
          <p:cNvPr id="386" name="Google Shape;386;p58"/>
          <p:cNvPicPr preferRelativeResize="0"/>
          <p:nvPr/>
        </p:nvPicPr>
        <p:blipFill>
          <a:blip r:embed="rId4">
            <a:alphaModFix/>
          </a:blip>
          <a:stretch>
            <a:fillRect/>
          </a:stretch>
        </p:blipFill>
        <p:spPr>
          <a:xfrm>
            <a:off x="183450" y="1647776"/>
            <a:ext cx="4899001" cy="2279775"/>
          </a:xfrm>
          <a:prstGeom prst="rect">
            <a:avLst/>
          </a:prstGeom>
          <a:noFill/>
          <a:ln>
            <a:noFill/>
          </a:ln>
        </p:spPr>
      </p:pic>
      <p:sp>
        <p:nvSpPr>
          <p:cNvPr id="387" name="Google Shape;387;p58"/>
          <p:cNvSpPr/>
          <p:nvPr/>
        </p:nvSpPr>
        <p:spPr>
          <a:xfrm>
            <a:off x="1632850" y="816925"/>
            <a:ext cx="60360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spcBef>
                <a:spcPts val="0"/>
              </a:spcBef>
              <a:spcAft>
                <a:spcPts val="0"/>
              </a:spcAft>
              <a:buNone/>
            </a:pPr>
            <a:r>
              <a:t/>
            </a:r>
            <a:endParaRPr/>
          </a:p>
          <a:p>
            <a:pPr indent="0" lvl="0" marL="914400" rtl="0" algn="l">
              <a:spcBef>
                <a:spcPts val="0"/>
              </a:spcBef>
              <a:spcAft>
                <a:spcPts val="0"/>
              </a:spcAft>
              <a:buNone/>
            </a:pPr>
            <a:r>
              <a:rPr lang="en"/>
              <a:t>The art and science of transforming raw data into features that better represent a pattern to the learning algorithms</a:t>
            </a:r>
            <a:endParaRPr/>
          </a:p>
          <a:p>
            <a:pPr indent="457200" lvl="0" marL="0" rtl="0" algn="ctr">
              <a:lnSpc>
                <a:spcPct val="115000"/>
              </a:lnSpc>
              <a:spcBef>
                <a:spcPts val="0"/>
              </a:spcBef>
              <a:spcAft>
                <a:spcPts val="0"/>
              </a:spcAft>
              <a:buNone/>
            </a:pPr>
            <a:r>
              <a:t/>
            </a:r>
            <a:endParaRPr sz="1600"/>
          </a:p>
        </p:txBody>
      </p:sp>
      <p:pic>
        <p:nvPicPr>
          <p:cNvPr id="388" name="Google Shape;388;p58"/>
          <p:cNvPicPr preferRelativeResize="0"/>
          <p:nvPr/>
        </p:nvPicPr>
        <p:blipFill>
          <a:blip r:embed="rId5">
            <a:alphaModFix/>
          </a:blip>
          <a:stretch>
            <a:fillRect/>
          </a:stretch>
        </p:blipFill>
        <p:spPr>
          <a:xfrm>
            <a:off x="1734975" y="869987"/>
            <a:ext cx="766300" cy="49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Dimensionality Reduction</a:t>
            </a:r>
            <a:endParaRPr>
              <a:solidFill>
                <a:srgbClr val="4A86E8"/>
              </a:solidFill>
            </a:endParaRPr>
          </a:p>
        </p:txBody>
      </p:sp>
      <p:sp>
        <p:nvSpPr>
          <p:cNvPr id="395" name="Google Shape;395;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97" name="Google Shape;397;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98" name="Google Shape;398;p59"/>
          <p:cNvSpPr txBox="1"/>
          <p:nvPr/>
        </p:nvSpPr>
        <p:spPr>
          <a:xfrm>
            <a:off x="6307526" y="3652250"/>
            <a:ext cx="23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04" name="Google Shape;404;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05" name="Google Shape;405;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407" name="Google Shape;407;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8" name="Google Shape;408;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409" name="Google Shape;409;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410" name="Google Shape;410;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411" name="Google Shape;411;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412" name="Google Shape;412;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413" name="Google Shape;413;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4" name="Google Shape;414;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5" name="Google Shape;415;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16" name="Google Shape;416;p60"/>
          <p:cNvSpPr txBox="1"/>
          <p:nvPr/>
        </p:nvSpPr>
        <p:spPr>
          <a:xfrm>
            <a:off x="4191750" y="4080375"/>
            <a:ext cx="39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https://forms.gle/xPj1A9WvEzXQHoEa7</a:t>
            </a:r>
            <a:r>
              <a:rPr lang="en"/>
              <a:t> </a:t>
            </a:r>
            <a:endParaRPr/>
          </a:p>
        </p:txBody>
      </p:sp>
      <p:pic>
        <p:nvPicPr>
          <p:cNvPr id="417" name="Google Shape;417;p60"/>
          <p:cNvPicPr preferRelativeResize="0"/>
          <p:nvPr/>
        </p:nvPicPr>
        <p:blipFill>
          <a:blip r:embed="rId5">
            <a:alphaModFix/>
          </a:blip>
          <a:stretch>
            <a:fillRect/>
          </a:stretch>
        </p:blipFill>
        <p:spPr>
          <a:xfrm flipH="1">
            <a:off x="7927001" y="3663299"/>
            <a:ext cx="811099" cy="81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3" name="Google Shape;423;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24" name="Google Shape;424;p61"/>
          <p:cNvSpPr txBox="1"/>
          <p:nvPr/>
        </p:nvSpPr>
        <p:spPr>
          <a:xfrm>
            <a:off x="396300" y="1498275"/>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25" name="Google Shape;425;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6" name="Google Shape;426;p61"/>
          <p:cNvPicPr preferRelativeResize="0"/>
          <p:nvPr/>
        </p:nvPicPr>
        <p:blipFill>
          <a:blip r:embed="rId4">
            <a:alphaModFix/>
          </a:blip>
          <a:stretch>
            <a:fillRect/>
          </a:stretch>
        </p:blipFill>
        <p:spPr>
          <a:xfrm>
            <a:off x="2801575" y="84588"/>
            <a:ext cx="658325" cy="65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2" name="Google Shape;432;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33" name="Google Shape;433;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4" name="Google Shape;434;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35" name="Google Shape;435;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 Gene family prediction</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cap="flat" cmpd="sng" w="9525">
            <a:solidFill>
              <a:srgbClr val="4A86E8"/>
            </a:solidFill>
            <a:prstDash val="solid"/>
            <a:round/>
            <a:headEnd len="sm" w="sm" type="none"/>
            <a:tailEnd len="sm" w="sm" type="none"/>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
        <p:nvSpPr>
          <p:cNvPr id="221" name="Google Shape;221;p42"/>
          <p:cNvSpPr/>
          <p:nvPr/>
        </p:nvSpPr>
        <p:spPr>
          <a:xfrm>
            <a:off x="825150" y="2186675"/>
            <a:ext cx="6615000" cy="536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data?</a:t>
            </a:r>
            <a:endParaRPr>
              <a:solidFill>
                <a:srgbClr val="4A86E8"/>
              </a:solidFill>
            </a:endParaRPr>
          </a:p>
        </p:txBody>
      </p:sp>
      <p:sp>
        <p:nvSpPr>
          <p:cNvPr id="228" name="Google Shape;228;p43"/>
          <p:cNvSpPr/>
          <p:nvPr/>
        </p:nvSpPr>
        <p:spPr>
          <a:xfrm>
            <a:off x="1501600" y="788000"/>
            <a:ext cx="6614100" cy="6879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914400" rtl="0" algn="l">
              <a:lnSpc>
                <a:spcPct val="115000"/>
              </a:lnSpc>
              <a:spcBef>
                <a:spcPts val="0"/>
              </a:spcBef>
              <a:spcAft>
                <a:spcPts val="0"/>
              </a:spcAft>
              <a:buNone/>
            </a:pPr>
            <a:r>
              <a:rPr lang="en" sz="1600"/>
              <a:t>Examples or cases from a given domain that characterize the problem we want to solve</a:t>
            </a:r>
            <a:endParaRPr/>
          </a:p>
        </p:txBody>
      </p:sp>
      <p:grpSp>
        <p:nvGrpSpPr>
          <p:cNvPr id="229" name="Google Shape;229;p43"/>
          <p:cNvGrpSpPr/>
          <p:nvPr/>
        </p:nvGrpSpPr>
        <p:grpSpPr>
          <a:xfrm>
            <a:off x="2029450" y="1611475"/>
            <a:ext cx="5205400" cy="1823550"/>
            <a:chOff x="1969300" y="1418475"/>
            <a:chExt cx="5205400" cy="1823550"/>
          </a:xfrm>
        </p:grpSpPr>
        <p:pic>
          <p:nvPicPr>
            <p:cNvPr id="230" name="Google Shape;230;p43"/>
            <p:cNvPicPr preferRelativeResize="0"/>
            <p:nvPr/>
          </p:nvPicPr>
          <p:blipFill rotWithShape="1">
            <a:blip r:embed="rId3">
              <a:alphaModFix/>
            </a:blip>
            <a:srcRect b="0" l="0" r="0" t="33002"/>
            <a:stretch/>
          </p:blipFill>
          <p:spPr>
            <a:xfrm>
              <a:off x="1969300" y="1418475"/>
              <a:ext cx="5205400" cy="1823550"/>
            </a:xfrm>
            <a:prstGeom prst="rect">
              <a:avLst/>
            </a:prstGeom>
            <a:noFill/>
            <a:ln>
              <a:noFill/>
            </a:ln>
          </p:spPr>
        </p:pic>
        <p:sp>
          <p:nvSpPr>
            <p:cNvPr id="231" name="Google Shape;231;p43"/>
            <p:cNvSpPr txBox="1"/>
            <p:nvPr/>
          </p:nvSpPr>
          <p:spPr>
            <a:xfrm>
              <a:off x="2040085" y="286661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2" name="Google Shape;232;p43"/>
          <p:cNvSpPr txBox="1"/>
          <p:nvPr/>
        </p:nvSpPr>
        <p:spPr>
          <a:xfrm>
            <a:off x="5832300" y="3435025"/>
            <a:ext cx="3132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Output data</a:t>
            </a:r>
            <a:r>
              <a:rPr lang="en" sz="1600"/>
              <a:t>: </a:t>
            </a:r>
            <a:endParaRPr sz="1600"/>
          </a:p>
          <a:p>
            <a:pPr indent="-330200" lvl="1" marL="914400" rtl="0" algn="l">
              <a:lnSpc>
                <a:spcPct val="115000"/>
              </a:lnSpc>
              <a:spcBef>
                <a:spcPts val="0"/>
              </a:spcBef>
              <a:spcAft>
                <a:spcPts val="0"/>
              </a:spcAft>
              <a:buSzPts val="1600"/>
              <a:buChar char="○"/>
            </a:pPr>
            <a:r>
              <a:rPr lang="en" sz="1600"/>
              <a:t>labels (classification)</a:t>
            </a:r>
            <a:endParaRPr sz="1600"/>
          </a:p>
          <a:p>
            <a:pPr indent="-330200" lvl="1" marL="914400" rtl="0" algn="l">
              <a:lnSpc>
                <a:spcPct val="115000"/>
              </a:lnSpc>
              <a:spcBef>
                <a:spcPts val="0"/>
              </a:spcBef>
              <a:spcAft>
                <a:spcPts val="0"/>
              </a:spcAft>
              <a:buSzPts val="1600"/>
              <a:buChar char="○"/>
            </a:pPr>
            <a:r>
              <a:rPr lang="en" sz="1600"/>
              <a:t>numbers (regression)</a:t>
            </a:r>
            <a:endParaRPr/>
          </a:p>
        </p:txBody>
      </p:sp>
      <p:sp>
        <p:nvSpPr>
          <p:cNvPr id="233" name="Google Shape;233;p43"/>
          <p:cNvSpPr txBox="1"/>
          <p:nvPr/>
        </p:nvSpPr>
        <p:spPr>
          <a:xfrm>
            <a:off x="311700" y="3487425"/>
            <a:ext cx="5109600" cy="960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Input</a:t>
            </a:r>
            <a:r>
              <a:rPr b="1" lang="en" sz="1600"/>
              <a:t> data</a:t>
            </a:r>
            <a:r>
              <a:rPr lang="en" sz="1600"/>
              <a:t>: </a:t>
            </a:r>
            <a:endParaRPr sz="1600"/>
          </a:p>
          <a:p>
            <a:pPr indent="-330200" lvl="1" marL="914400" rtl="0" algn="l">
              <a:spcBef>
                <a:spcPts val="0"/>
              </a:spcBef>
              <a:spcAft>
                <a:spcPts val="0"/>
              </a:spcAft>
              <a:buSzPts val="1600"/>
              <a:buChar char="○"/>
            </a:pPr>
            <a:r>
              <a:rPr lang="en"/>
              <a:t>tabular (spreadsheet, database table, CSV, TSV)</a:t>
            </a:r>
            <a:endParaRPr sz="1600"/>
          </a:p>
          <a:p>
            <a:pPr indent="-330200" lvl="1" marL="914400" rtl="0" algn="l">
              <a:spcBef>
                <a:spcPts val="0"/>
              </a:spcBef>
              <a:spcAft>
                <a:spcPts val="0"/>
              </a:spcAft>
              <a:buSzPts val="1600"/>
              <a:buChar char="○"/>
            </a:pPr>
            <a:r>
              <a:rPr lang="en"/>
              <a:t>structured data (XML, JSON, HTML)</a:t>
            </a:r>
            <a:endParaRPr/>
          </a:p>
        </p:txBody>
      </p:sp>
      <p:pic>
        <p:nvPicPr>
          <p:cNvPr id="234" name="Google Shape;234;p43"/>
          <p:cNvPicPr preferRelativeResize="0"/>
          <p:nvPr/>
        </p:nvPicPr>
        <p:blipFill>
          <a:blip r:embed="rId4">
            <a:alphaModFix/>
          </a:blip>
          <a:stretch>
            <a:fillRect/>
          </a:stretch>
        </p:blipFill>
        <p:spPr>
          <a:xfrm>
            <a:off x="0" y="4710300"/>
            <a:ext cx="9144000" cy="43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Collection</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511875" y="1400025"/>
            <a:ext cx="82797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D</a:t>
            </a:r>
            <a:r>
              <a:rPr lang="en" sz="1600"/>
              <a:t>ata collection often happens in parallel to the problem definition and it is later formalized</a:t>
            </a:r>
            <a:r>
              <a:rPr lang="en" sz="1600"/>
              <a:t> once the problem statement is defined and the project gets underway.</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Format: Comma Separated Values (CSV)</a:t>
            </a:r>
            <a:endParaRPr>
              <a:solidFill>
                <a:srgbClr val="4A86E8"/>
              </a:solidFill>
            </a:endParaRPr>
          </a:p>
        </p:txBody>
      </p:sp>
      <p:sp>
        <p:nvSpPr>
          <p:cNvPr id="249" name="Google Shape;249;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51" name="Google Shape;251;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