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3751C7-322A-4DFA-A234-A871C90D7B96}">
  <a:tblStyle styleId="{983751C7-322A-4DFA-A234-A871C90D7B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bold.fntdata"/><Relationship Id="rId21" Type="http://schemas.openxmlformats.org/officeDocument/2006/relationships/slide" Target="slides/slide14.xml"/><Relationship Id="rId43" Type="http://schemas.openxmlformats.org/officeDocument/2006/relationships/font" Target="fonts/Roboto-regular.fntdata"/><Relationship Id="rId24" Type="http://schemas.openxmlformats.org/officeDocument/2006/relationships/slide" Target="slides/slide17.xml"/><Relationship Id="rId46" Type="http://schemas.openxmlformats.org/officeDocument/2006/relationships/font" Target="fonts/Roboto-boldItalic.fntdata"/><Relationship Id="rId23" Type="http://schemas.openxmlformats.org/officeDocument/2006/relationships/slide" Target="slides/slide16.xml"/><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jwDpF_Igkw"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nice article</a:t>
            </a:r>
            <a:endParaRPr/>
          </a:p>
          <a:p>
            <a:pPr indent="0" lvl="0" marL="0" rtl="0" algn="l">
              <a:spcBef>
                <a:spcPts val="0"/>
              </a:spcBef>
              <a:spcAft>
                <a:spcPts val="0"/>
              </a:spcAft>
              <a:buNone/>
            </a:pPr>
            <a:r>
              <a:rPr lang="en"/>
              <a:t>https://medium.com/@kyawsawhtoon/log-transformation-purpose-and-interpretation-9444b4b049c9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nice video to short intro to box-cox</a:t>
            </a:r>
            <a:endParaRPr/>
          </a:p>
          <a:p>
            <a:pPr indent="0" lvl="0" marL="0" rtl="0" algn="l">
              <a:spcBef>
                <a:spcPts val="0"/>
              </a:spcBef>
              <a:spcAft>
                <a:spcPts val="0"/>
              </a:spcAft>
              <a:buNone/>
            </a:pPr>
            <a:r>
              <a:rPr lang="en" u="sng">
                <a:solidFill>
                  <a:schemeClr val="hlink"/>
                </a:solidFill>
                <a:hlinkClick r:id="rId2"/>
              </a:rPr>
              <a:t>https://youtu.be/pjwDpF_Igkw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c52d59078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c52d590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2fcc7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2fcc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www.statisticshowto.com/dependent-variable-definition/" TargetMode="External"/><Relationship Id="rId9" Type="http://schemas.openxmlformats.org/officeDocument/2006/relationships/image" Target="../media/image9.png"/><Relationship Id="rId5" Type="http://schemas.openxmlformats.org/officeDocument/2006/relationships/hyperlink" Target="https://www.statisticshowto.com/probability-and-statistics/normal-distributions/" TargetMode="External"/><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hyperlink" Target="https://forms.gle/JcNcoXCAsnGawBxa6" TargetMode="External"/><Relationship Id="rId5"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4" name="Google Shape;184;p34"/>
          <p:cNvSpPr txBox="1"/>
          <p:nvPr/>
        </p:nvSpPr>
        <p:spPr>
          <a:xfrm>
            <a:off x="311700" y="1596150"/>
            <a:ext cx="86973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E</a:t>
            </a:r>
            <a:r>
              <a:rPr lang="en" sz="1600">
                <a:solidFill>
                  <a:schemeClr val="dk1"/>
                </a:solidFill>
              </a:rPr>
              <a:t>ssential for model building and evaluation</a:t>
            </a:r>
            <a:r>
              <a:rPr lang="en" sz="1600"/>
              <a:t> as it p</a:t>
            </a:r>
            <a:r>
              <a:rPr lang="en" sz="1600"/>
              <a:t>rovides b</a:t>
            </a:r>
            <a:r>
              <a:rPr lang="en" sz="1600"/>
              <a:t>etter representation of data such that the data can be better understood by the ML algorithms.</a:t>
            </a:r>
            <a:endParaRPr sz="1600"/>
          </a:p>
          <a:p>
            <a:pPr indent="-330200" lvl="0" marL="457200" rtl="0" algn="l">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indent="-330200" lvl="0" marL="457200" rtl="0" algn="l">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185" name="Google Shape;185;p34"/>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6" name="Google Shape;186;p34"/>
          <p:cNvSpPr txBox="1"/>
          <p:nvPr/>
        </p:nvSpPr>
        <p:spPr>
          <a:xfrm>
            <a:off x="1629000" y="810450"/>
            <a:ext cx="60627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engineer features</a:t>
            </a:r>
            <a:endParaRPr>
              <a:solidFill>
                <a:srgbClr val="4A86E8"/>
              </a:solidFill>
            </a:endParaRPr>
          </a:p>
        </p:txBody>
      </p:sp>
      <p:sp>
        <p:nvSpPr>
          <p:cNvPr id="193" name="Google Shape;193;p35"/>
          <p:cNvSpPr txBox="1"/>
          <p:nvPr/>
        </p:nvSpPr>
        <p:spPr>
          <a:xfrm>
            <a:off x="223350" y="1547850"/>
            <a:ext cx="8697300" cy="26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b="1" lang="en" sz="1600"/>
              <a:t>Auto feature generation</a:t>
            </a:r>
            <a:r>
              <a:rPr lang="en" sz="1600"/>
              <a:t> is currently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4" name="Google Shape;194;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5" name="Google Shape;195;p35"/>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196" name="Google Shape;196;p35"/>
          <p:cNvSpPr txBox="1"/>
          <p:nvPr/>
        </p:nvSpPr>
        <p:spPr>
          <a:xfrm>
            <a:off x="3377150" y="4277325"/>
            <a:ext cx="22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197" name="Google Shape;197;p35"/>
          <p:cNvSpPr txBox="1"/>
          <p:nvPr/>
        </p:nvSpPr>
        <p:spPr>
          <a:xfrm>
            <a:off x="722800" y="717650"/>
            <a:ext cx="78480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3" name="Google Shape;20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numeric data</a:t>
            </a:r>
            <a:endParaRPr>
              <a:solidFill>
                <a:srgbClr val="4A86E8"/>
              </a:solidFill>
            </a:endParaRPr>
          </a:p>
        </p:txBody>
      </p:sp>
      <p:sp>
        <p:nvSpPr>
          <p:cNvPr id="204" name="Google Shape;204;p36"/>
          <p:cNvSpPr txBox="1"/>
          <p:nvPr/>
        </p:nvSpPr>
        <p:spPr>
          <a:xfrm>
            <a:off x="249700" y="927850"/>
            <a:ext cx="5550600" cy="250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Raw measurement</a:t>
            </a:r>
            <a:endParaRPr b="1" sz="1300"/>
          </a:p>
          <a:p>
            <a:pPr indent="-311150" lvl="1" marL="914400" rtl="0" algn="l">
              <a:lnSpc>
                <a:spcPct val="115000"/>
              </a:lnSpc>
              <a:spcBef>
                <a:spcPts val="1000"/>
              </a:spcBef>
              <a:spcAft>
                <a:spcPts val="0"/>
              </a:spcAft>
              <a:buSzPts val="1300"/>
              <a:buChar char="○"/>
            </a:pPr>
            <a:r>
              <a:rPr lang="en" sz="1300" u="sng"/>
              <a:t>Values</a:t>
            </a:r>
            <a:r>
              <a:rPr lang="en" sz="1300"/>
              <a:t>: e.g. average, standard deviation, quartiles</a:t>
            </a:r>
            <a:endParaRPr sz="1300"/>
          </a:p>
          <a:p>
            <a:pPr indent="-311150" lvl="1" marL="914400" rtl="0" algn="l">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indent="-311150" lvl="0" marL="457200" rtl="0" algn="l">
              <a:lnSpc>
                <a:spcPct val="115000"/>
              </a:lnSpc>
              <a:spcBef>
                <a:spcPts val="1000"/>
              </a:spcBef>
              <a:spcAft>
                <a:spcPts val="0"/>
              </a:spcAft>
              <a:buSzPts val="1300"/>
              <a:buChar char="●"/>
            </a:pPr>
            <a:r>
              <a:rPr b="1" lang="en" sz="1300"/>
              <a:t>Binarization</a:t>
            </a:r>
            <a:r>
              <a:rPr lang="en" sz="1300"/>
              <a:t>: sometime, we prefer binary feature as opposed to a count base measure.</a:t>
            </a:r>
            <a:endParaRPr sz="1300"/>
          </a:p>
          <a:p>
            <a:pPr indent="-311150" lvl="0" marL="457200" rtl="0" algn="l">
              <a:lnSpc>
                <a:spcPct val="115000"/>
              </a:lnSpc>
              <a:spcBef>
                <a:spcPts val="1000"/>
              </a:spcBef>
              <a:spcAft>
                <a:spcPts val="1000"/>
              </a:spcAft>
              <a:buSzPts val="1300"/>
              <a:buChar char="●"/>
            </a:pPr>
            <a:r>
              <a:rPr b="1" lang="en" sz="1300"/>
              <a:t>Rounding</a:t>
            </a:r>
            <a:r>
              <a:rPr lang="en" sz="1300"/>
              <a:t>: </a:t>
            </a:r>
            <a:r>
              <a:rPr lang="en" sz="1300"/>
              <a:t>round off high precision percentages into numeric integers</a:t>
            </a:r>
            <a:endParaRPr sz="1300"/>
          </a:p>
        </p:txBody>
      </p:sp>
      <p:sp>
        <p:nvSpPr>
          <p:cNvPr id="205" name="Google Shape;20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06" name="Google Shape;206;p36"/>
          <p:cNvPicPr preferRelativeResize="0"/>
          <p:nvPr/>
        </p:nvPicPr>
        <p:blipFill rotWithShape="1">
          <a:blip r:embed="rId4">
            <a:alphaModFix/>
          </a:blip>
          <a:srcRect b="44037" l="0" r="0" t="0"/>
          <a:stretch/>
        </p:blipFill>
        <p:spPr>
          <a:xfrm>
            <a:off x="5487425" y="687875"/>
            <a:ext cx="3586524" cy="2598200"/>
          </a:xfrm>
          <a:prstGeom prst="rect">
            <a:avLst/>
          </a:prstGeom>
          <a:noFill/>
          <a:ln>
            <a:noFill/>
          </a:ln>
        </p:spPr>
      </p:pic>
      <p:sp>
        <p:nvSpPr>
          <p:cNvPr id="207" name="Google Shape;207;p36"/>
          <p:cNvSpPr txBox="1"/>
          <p:nvPr/>
        </p:nvSpPr>
        <p:spPr>
          <a:xfrm>
            <a:off x="249700" y="3409200"/>
            <a:ext cx="7787700" cy="1101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b="1" lang="en" sz="1300">
                <a:solidFill>
                  <a:schemeClr val="dk1"/>
                </a:solidFill>
              </a:rPr>
              <a:t>Statistical or Mathematical Transformation</a:t>
            </a:r>
            <a:endParaRPr sz="1200"/>
          </a:p>
        </p:txBody>
      </p:sp>
      <p:sp>
        <p:nvSpPr>
          <p:cNvPr id="208" name="Google Shape;208;p36"/>
          <p:cNvSpPr txBox="1"/>
          <p:nvPr/>
        </p:nvSpPr>
        <p:spPr>
          <a:xfrm>
            <a:off x="6536850" y="312865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Binning</a:t>
            </a:r>
            <a:endParaRPr>
              <a:solidFill>
                <a:srgbClr val="4A86E8"/>
              </a:solidFill>
            </a:endParaRPr>
          </a:p>
        </p:txBody>
      </p:sp>
      <p:sp>
        <p:nvSpPr>
          <p:cNvPr id="215" name="Google Shape;215;p37"/>
          <p:cNvSpPr txBox="1"/>
          <p:nvPr/>
        </p:nvSpPr>
        <p:spPr>
          <a:xfrm>
            <a:off x="145500" y="1488025"/>
            <a:ext cx="8853000" cy="318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indent="-323850" lvl="0" marL="457200" rtl="0" algn="l">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16" name="Google Shape;216;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7" name="Google Shape;217;p37"/>
          <p:cNvSpPr txBox="1"/>
          <p:nvPr/>
        </p:nvSpPr>
        <p:spPr>
          <a:xfrm>
            <a:off x="655025" y="655025"/>
            <a:ext cx="7728300" cy="68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18" name="Google Shape;218;p37"/>
          <p:cNvSpPr txBox="1"/>
          <p:nvPr/>
        </p:nvSpPr>
        <p:spPr>
          <a:xfrm>
            <a:off x="2428200" y="935825"/>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25" name="Google Shape;225;p38"/>
          <p:cNvSpPr txBox="1"/>
          <p:nvPr/>
        </p:nvSpPr>
        <p:spPr>
          <a:xfrm>
            <a:off x="175250" y="638100"/>
            <a:ext cx="5246100" cy="33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a:t>
            </a:r>
            <a:r>
              <a:rPr lang="en" sz="1500">
                <a:solidFill>
                  <a:schemeClr val="dk1"/>
                </a:solidFill>
              </a:rPr>
              <a:t>elonging to the power transform family of functions: </a:t>
            </a:r>
            <a:endParaRPr sz="1500" u="sng"/>
          </a:p>
          <a:p>
            <a:pPr indent="-323850" lvl="0" marL="457200" rtl="0" algn="l">
              <a:lnSpc>
                <a:spcPct val="115000"/>
              </a:lnSpc>
              <a:spcBef>
                <a:spcPts val="0"/>
              </a:spcBef>
              <a:spcAft>
                <a:spcPts val="0"/>
              </a:spcAft>
              <a:buSzPts val="1500"/>
              <a:buChar char="●"/>
            </a:pPr>
            <a:r>
              <a:rPr lang="en" sz="1500" u="sng"/>
              <a:t>Log Transformation</a:t>
            </a:r>
            <a:r>
              <a:rPr lang="en" sz="1500"/>
              <a:t>: </a:t>
            </a:r>
            <a:r>
              <a:rPr i="1" lang="en" sz="1300">
                <a:latin typeface="Times New Roman"/>
                <a:ea typeface="Times New Roman"/>
                <a:cs typeface="Times New Roman"/>
                <a:sym typeface="Times New Roman"/>
              </a:rPr>
              <a:t>y = log</a:t>
            </a:r>
            <a:r>
              <a:rPr baseline="-25000" i="1" lang="en" sz="1300">
                <a:latin typeface="Times New Roman"/>
                <a:ea typeface="Times New Roman"/>
                <a:cs typeface="Times New Roman"/>
                <a:sym typeface="Times New Roman"/>
              </a:rPr>
              <a:t>b</a:t>
            </a:r>
            <a:r>
              <a:rPr i="1" lang="en" sz="1300">
                <a:latin typeface="Times New Roman"/>
                <a:ea typeface="Times New Roman"/>
                <a:cs typeface="Times New Roman"/>
                <a:sym typeface="Times New Roman"/>
              </a:rPr>
              <a:t>(x)</a:t>
            </a:r>
            <a:r>
              <a:rPr lang="en" sz="1500"/>
              <a:t> </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Transformation</a:t>
            </a:r>
            <a:r>
              <a:rPr lang="en" sz="1500"/>
              <a:t>:</a:t>
            </a:r>
            <a:endParaRPr sz="1500"/>
          </a:p>
          <a:p>
            <a:pPr indent="0" lvl="0" marL="0" rtl="0" algn="l">
              <a:lnSpc>
                <a:spcPct val="115000"/>
              </a:lnSpc>
              <a:spcBef>
                <a:spcPts val="0"/>
              </a:spcBef>
              <a:spcAft>
                <a:spcPts val="0"/>
              </a:spcAft>
              <a:buNone/>
            </a:pPr>
            <a:r>
              <a:t/>
            </a:r>
            <a:endParaRPr sz="1500"/>
          </a:p>
          <a:p>
            <a:pPr indent="-323850" lvl="1" marL="914400" rtl="0" algn="l">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indent="-323850" lvl="1" marL="914400" rtl="0" algn="l">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26" name="Google Shape;226;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7" name="Google Shape;227;p38"/>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28" name="Google Shape;228;p38"/>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29" name="Google Shape;229;p38"/>
          <p:cNvSpPr txBox="1"/>
          <p:nvPr/>
        </p:nvSpPr>
        <p:spPr>
          <a:xfrm>
            <a:off x="5336025" y="2212325"/>
            <a:ext cx="369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https://www.medcalc.org/manual/log-transformation.php)</a:t>
            </a:r>
            <a:endParaRPr sz="900"/>
          </a:p>
        </p:txBody>
      </p:sp>
      <p:pic>
        <p:nvPicPr>
          <p:cNvPr id="230" name="Google Shape;230;p38"/>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31" name="Google Shape;231;p38"/>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32" name="Google Shape;232;p38"/>
          <p:cNvSpPr txBox="1"/>
          <p:nvPr/>
        </p:nvSpPr>
        <p:spPr>
          <a:xfrm>
            <a:off x="4316400" y="4260725"/>
            <a:ext cx="482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Nominal Features</a:t>
            </a:r>
            <a:endParaRPr>
              <a:solidFill>
                <a:srgbClr val="4A86E8"/>
              </a:solidFill>
            </a:endParaRPr>
          </a:p>
        </p:txBody>
      </p:sp>
      <p:sp>
        <p:nvSpPr>
          <p:cNvPr id="239" name="Google Shape;239;p39"/>
          <p:cNvSpPr txBox="1"/>
          <p:nvPr/>
        </p:nvSpPr>
        <p:spPr>
          <a:xfrm>
            <a:off x="167425" y="995225"/>
            <a:ext cx="5766900" cy="308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indent="-330200" lvl="0" marL="457200" rtl="0" algn="l">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indent="-330200" lvl="0" marL="457200" rtl="0" algn="l">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1000"/>
              </a:spcBef>
              <a:spcAft>
                <a:spcPts val="1000"/>
              </a:spcAft>
              <a:buSzPts val="1600"/>
              <a:buChar char="●"/>
            </a:pPr>
            <a:r>
              <a:rPr lang="en" sz="1600"/>
              <a:t>The </a:t>
            </a:r>
            <a:r>
              <a:rPr b="1" lang="en" sz="1600"/>
              <a:t>LabelEncoder</a:t>
            </a:r>
            <a:r>
              <a:rPr lang="en" sz="1600"/>
              <a:t> class from scikit-learn can be used to generate a mapping scheme where each nominal feature is mapped to a number.</a:t>
            </a:r>
            <a:endParaRPr sz="1600"/>
          </a:p>
        </p:txBody>
      </p:sp>
      <p:sp>
        <p:nvSpPr>
          <p:cNvPr id="240" name="Google Shape;24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1" name="Google Shape;241;p39"/>
          <p:cNvPicPr preferRelativeResize="0"/>
          <p:nvPr/>
        </p:nvPicPr>
        <p:blipFill rotWithShape="1">
          <a:blip r:embed="rId4">
            <a:alphaModFix/>
          </a:blip>
          <a:srcRect b="0" l="0" r="0" t="49897"/>
          <a:stretch/>
        </p:blipFill>
        <p:spPr>
          <a:xfrm>
            <a:off x="5707400" y="1464175"/>
            <a:ext cx="3316798" cy="2151175"/>
          </a:xfrm>
          <a:prstGeom prst="rect">
            <a:avLst/>
          </a:prstGeom>
          <a:noFill/>
          <a:ln>
            <a:noFill/>
          </a:ln>
        </p:spPr>
      </p:pic>
      <p:cxnSp>
        <p:nvCxnSpPr>
          <p:cNvPr id="242" name="Google Shape;242;p39"/>
          <p:cNvCxnSpPr/>
          <p:nvPr/>
        </p:nvCxnSpPr>
        <p:spPr>
          <a:xfrm>
            <a:off x="7370856" y="2461575"/>
            <a:ext cx="0" cy="238200"/>
          </a:xfrm>
          <a:prstGeom prst="straightConnector1">
            <a:avLst/>
          </a:prstGeom>
          <a:noFill/>
          <a:ln cap="flat" cmpd="sng" w="28575">
            <a:solidFill>
              <a:srgbClr val="FF9900"/>
            </a:solidFill>
            <a:prstDash val="solid"/>
            <a:round/>
            <a:headEnd len="med" w="med" type="none"/>
            <a:tailEnd len="med" w="med" type="none"/>
          </a:ln>
        </p:spPr>
      </p:cxnSp>
      <p:cxnSp>
        <p:nvCxnSpPr>
          <p:cNvPr id="243" name="Google Shape;243;p39"/>
          <p:cNvCxnSpPr/>
          <p:nvPr/>
        </p:nvCxnSpPr>
        <p:spPr>
          <a:xfrm>
            <a:off x="6790350" y="2677525"/>
            <a:ext cx="580500" cy="0"/>
          </a:xfrm>
          <a:prstGeom prst="straightConnector1">
            <a:avLst/>
          </a:prstGeom>
          <a:noFill/>
          <a:ln cap="flat" cmpd="sng" w="28575">
            <a:solidFill>
              <a:srgbClr val="FF9900"/>
            </a:solidFill>
            <a:prstDash val="solid"/>
            <a:round/>
            <a:headEnd len="med" w="med" type="none"/>
            <a:tailEnd len="med" w="med" type="none"/>
          </a:ln>
        </p:spPr>
      </p:cxnSp>
      <p:sp>
        <p:nvSpPr>
          <p:cNvPr id="244" name="Google Shape;244;p39"/>
          <p:cNvSpPr/>
          <p:nvPr/>
        </p:nvSpPr>
        <p:spPr>
          <a:xfrm>
            <a:off x="6565075"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45" name="Google Shape;245;p39"/>
          <p:cNvSpPr txBox="1"/>
          <p:nvPr/>
        </p:nvSpPr>
        <p:spPr>
          <a:xfrm>
            <a:off x="6499975"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Nominal</a:t>
            </a:r>
            <a:endParaRPr sz="800"/>
          </a:p>
        </p:txBody>
      </p:sp>
      <p:cxnSp>
        <p:nvCxnSpPr>
          <p:cNvPr id="246" name="Google Shape;246;p39"/>
          <p:cNvCxnSpPr/>
          <p:nvPr/>
        </p:nvCxnSpPr>
        <p:spPr>
          <a:xfrm>
            <a:off x="6788431" y="2677525"/>
            <a:ext cx="0" cy="238200"/>
          </a:xfrm>
          <a:prstGeom prst="straightConnector1">
            <a:avLst/>
          </a:prstGeom>
          <a:noFill/>
          <a:ln cap="flat" cmpd="sng" w="28575">
            <a:solidFill>
              <a:srgbClr val="FF9900"/>
            </a:solidFill>
            <a:prstDash val="solid"/>
            <a:round/>
            <a:headEnd len="med" w="med" type="none"/>
            <a:tailEnd len="med" w="med" type="none"/>
          </a:ln>
        </p:spPr>
      </p:cxnSp>
      <p:sp>
        <p:nvSpPr>
          <p:cNvPr id="247" name="Google Shape;247;p39"/>
          <p:cNvSpPr txBox="1"/>
          <p:nvPr/>
        </p:nvSpPr>
        <p:spPr>
          <a:xfrm>
            <a:off x="6499975" y="353568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3" name="Google Shape;253;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Ordinal Features</a:t>
            </a:r>
            <a:endParaRPr>
              <a:solidFill>
                <a:srgbClr val="4A86E8"/>
              </a:solidFill>
            </a:endParaRPr>
          </a:p>
        </p:txBody>
      </p:sp>
      <p:sp>
        <p:nvSpPr>
          <p:cNvPr id="254" name="Google Shape;254;p40"/>
          <p:cNvSpPr txBox="1"/>
          <p:nvPr/>
        </p:nvSpPr>
        <p:spPr>
          <a:xfrm>
            <a:off x="152550" y="1095775"/>
            <a:ext cx="564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indent="-330200" lvl="0" marL="457200" rtl="0" algn="l">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55" name="Google Shape;255;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6" name="Google Shape;256;p40"/>
          <p:cNvPicPr preferRelativeResize="0"/>
          <p:nvPr/>
        </p:nvPicPr>
        <p:blipFill rotWithShape="1">
          <a:blip r:embed="rId4">
            <a:alphaModFix/>
          </a:blip>
          <a:srcRect b="0" l="0" r="0" t="49897"/>
          <a:stretch/>
        </p:blipFill>
        <p:spPr>
          <a:xfrm>
            <a:off x="5707400" y="1456731"/>
            <a:ext cx="3316798" cy="2151175"/>
          </a:xfrm>
          <a:prstGeom prst="rect">
            <a:avLst/>
          </a:prstGeom>
          <a:noFill/>
          <a:ln>
            <a:noFill/>
          </a:ln>
        </p:spPr>
      </p:pic>
      <p:cxnSp>
        <p:nvCxnSpPr>
          <p:cNvPr id="257" name="Google Shape;257;p40"/>
          <p:cNvCxnSpPr/>
          <p:nvPr/>
        </p:nvCxnSpPr>
        <p:spPr>
          <a:xfrm>
            <a:off x="7370856" y="2461575"/>
            <a:ext cx="7500" cy="208500"/>
          </a:xfrm>
          <a:prstGeom prst="straightConnector1">
            <a:avLst/>
          </a:prstGeom>
          <a:noFill/>
          <a:ln cap="flat" cmpd="sng" w="28575">
            <a:solidFill>
              <a:srgbClr val="FF9900"/>
            </a:solidFill>
            <a:prstDash val="solid"/>
            <a:round/>
            <a:headEnd len="med" w="med" type="none"/>
            <a:tailEnd len="med" w="med" type="none"/>
          </a:ln>
        </p:spPr>
      </p:cxnSp>
      <p:cxnSp>
        <p:nvCxnSpPr>
          <p:cNvPr id="258" name="Google Shape;258;p40"/>
          <p:cNvCxnSpPr/>
          <p:nvPr/>
        </p:nvCxnSpPr>
        <p:spPr>
          <a:xfrm>
            <a:off x="7378350" y="2670081"/>
            <a:ext cx="580500" cy="0"/>
          </a:xfrm>
          <a:prstGeom prst="straightConnector1">
            <a:avLst/>
          </a:prstGeom>
          <a:noFill/>
          <a:ln cap="flat" cmpd="sng" w="28575">
            <a:solidFill>
              <a:srgbClr val="FF9900"/>
            </a:solidFill>
            <a:prstDash val="solid"/>
            <a:round/>
            <a:headEnd len="med" w="med" type="none"/>
            <a:tailEnd len="med" w="med" type="none"/>
          </a:ln>
        </p:spPr>
      </p:cxnSp>
      <p:cxnSp>
        <p:nvCxnSpPr>
          <p:cNvPr id="259" name="Google Shape;259;p40"/>
          <p:cNvCxnSpPr>
            <a:endCxn id="260" idx="0"/>
          </p:cNvCxnSpPr>
          <p:nvPr/>
        </p:nvCxnSpPr>
        <p:spPr>
          <a:xfrm>
            <a:off x="7955100" y="2654952"/>
            <a:ext cx="0" cy="285000"/>
          </a:xfrm>
          <a:prstGeom prst="straightConnector1">
            <a:avLst/>
          </a:prstGeom>
          <a:noFill/>
          <a:ln cap="flat" cmpd="sng" w="28575">
            <a:solidFill>
              <a:srgbClr val="FF9900"/>
            </a:solidFill>
            <a:prstDash val="solid"/>
            <a:round/>
            <a:headEnd len="med" w="med" type="none"/>
            <a:tailEnd len="med" w="med" type="none"/>
          </a:ln>
        </p:spPr>
      </p:cxnSp>
      <p:sp>
        <p:nvSpPr>
          <p:cNvPr id="260" name="Google Shape;260;p40"/>
          <p:cNvSpPr/>
          <p:nvPr/>
        </p:nvSpPr>
        <p:spPr>
          <a:xfrm>
            <a:off x="7731750"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61" name="Google Shape;261;p40"/>
          <p:cNvSpPr txBox="1"/>
          <p:nvPr/>
        </p:nvSpPr>
        <p:spPr>
          <a:xfrm>
            <a:off x="7690950"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Ordinal</a:t>
            </a:r>
            <a:endParaRPr sz="800"/>
          </a:p>
        </p:txBody>
      </p:sp>
      <p:sp>
        <p:nvSpPr>
          <p:cNvPr id="262" name="Google Shape;262;p40"/>
          <p:cNvSpPr txBox="1"/>
          <p:nvPr/>
        </p:nvSpPr>
        <p:spPr>
          <a:xfrm>
            <a:off x="6487100" y="352083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269" name="Google Shape;269;p41"/>
          <p:cNvSpPr txBox="1"/>
          <p:nvPr/>
        </p:nvSpPr>
        <p:spPr>
          <a:xfrm>
            <a:off x="227400" y="1190750"/>
            <a:ext cx="791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270" name="Google Shape;270;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6" name="Google Shape;276;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277" name="Google Shape;277;p42"/>
          <p:cNvSpPr txBox="1"/>
          <p:nvPr/>
        </p:nvSpPr>
        <p:spPr>
          <a:xfrm>
            <a:off x="145500" y="572925"/>
            <a:ext cx="8883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a:t>
            </a:r>
            <a:endParaRPr sz="1300"/>
          </a:p>
          <a:p>
            <a:pPr indent="-311150" lvl="1" marL="914400" rtl="0" algn="l">
              <a:lnSpc>
                <a:spcPct val="115000"/>
              </a:lnSpc>
              <a:spcBef>
                <a:spcPts val="0"/>
              </a:spcBef>
              <a:spcAft>
                <a:spcPts val="0"/>
              </a:spcAft>
              <a:buSzPts val="1300"/>
              <a:buChar char="○"/>
            </a:pPr>
            <a:r>
              <a:rPr lang="en" sz="1300"/>
              <a:t>It </a:t>
            </a:r>
            <a:r>
              <a:rPr lang="en" sz="1300"/>
              <a:t>converts a categorical variable into statistics about the value. </a:t>
            </a:r>
            <a:endParaRPr sz="1300"/>
          </a:p>
          <a:p>
            <a:pPr indent="-311150" lvl="1" marL="914400" rtl="0" algn="l">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t>
            </a:r>
            <a:endParaRPr sz="1300"/>
          </a:p>
          <a:p>
            <a:pPr indent="-311150" lvl="1" marL="914400" rtl="0" algn="l">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278" name="Google Shape;278;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4" name="Google Shape;284;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text data</a:t>
            </a:r>
            <a:endParaRPr>
              <a:solidFill>
                <a:srgbClr val="4A86E8"/>
              </a:solidFill>
            </a:endParaRPr>
          </a:p>
        </p:txBody>
      </p:sp>
      <p:sp>
        <p:nvSpPr>
          <p:cNvPr id="285" name="Google Shape;285;p43"/>
          <p:cNvSpPr txBox="1"/>
          <p:nvPr/>
        </p:nvSpPr>
        <p:spPr>
          <a:xfrm>
            <a:off x="291000" y="985200"/>
            <a:ext cx="85206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indent="-330200" lvl="1" marL="914400" rtl="0" algn="l">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indent="-330200" lvl="0" marL="457200" rtl="0" algn="l">
              <a:lnSpc>
                <a:spcPct val="115000"/>
              </a:lnSpc>
              <a:spcBef>
                <a:spcPts val="100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1000"/>
              </a:spcBef>
              <a:spcAft>
                <a:spcPts val="0"/>
              </a:spcAft>
              <a:buSzPts val="1600"/>
              <a:buChar char="○"/>
            </a:pPr>
            <a:r>
              <a:rPr lang="en" sz="1600"/>
              <a:t>Pre-processing and normalizing text</a:t>
            </a:r>
            <a:endParaRPr sz="1600"/>
          </a:p>
          <a:p>
            <a:pPr indent="-330200" lvl="1" marL="914400" rtl="0" algn="l">
              <a:lnSpc>
                <a:spcPct val="115000"/>
              </a:lnSpc>
              <a:spcBef>
                <a:spcPts val="1000"/>
              </a:spcBef>
              <a:spcAft>
                <a:spcPts val="1000"/>
              </a:spcAft>
              <a:buSzPts val="1600"/>
              <a:buChar char="○"/>
            </a:pPr>
            <a:r>
              <a:rPr lang="en" sz="1600"/>
              <a:t>Feature extraction and engineering</a:t>
            </a:r>
            <a:endParaRPr sz="1600"/>
          </a:p>
        </p:txBody>
      </p:sp>
      <p:sp>
        <p:nvSpPr>
          <p:cNvPr id="286" name="Google Shape;286;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293" name="Google Shape;293;p44"/>
          <p:cNvSpPr txBox="1"/>
          <p:nvPr/>
        </p:nvSpPr>
        <p:spPr>
          <a:xfrm>
            <a:off x="145500" y="597600"/>
            <a:ext cx="8796000" cy="409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endParaRPr b="1" sz="1500"/>
          </a:p>
          <a:p>
            <a:pPr indent="-323850" lvl="1" marL="914400" rtl="0" algn="l">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1000"/>
              </a:spcBef>
              <a:spcAft>
                <a:spcPts val="0"/>
              </a:spcAft>
              <a:buSzPts val="1500"/>
              <a:buChar char="●"/>
            </a:pPr>
            <a:r>
              <a:rPr b="1" lang="en" sz="1500"/>
              <a:t>Bag of Words Model</a:t>
            </a:r>
            <a:endParaRPr sz="1500"/>
          </a:p>
          <a:p>
            <a:pPr indent="-323850" lvl="1" marL="914400" rtl="0" algn="l">
              <a:lnSpc>
                <a:spcPct val="115000"/>
              </a:lnSpc>
              <a:spcBef>
                <a:spcPts val="1000"/>
              </a:spcBef>
              <a:spcAft>
                <a:spcPts val="0"/>
              </a:spcAft>
              <a:buSzPts val="1500"/>
              <a:buChar char="○"/>
            </a:pPr>
            <a:r>
              <a:rPr lang="en" sz="1500"/>
              <a:t>Simple and effective scheme of vectorizing features from unstructured text.</a:t>
            </a:r>
            <a:endParaRPr sz="1500"/>
          </a:p>
          <a:p>
            <a:pPr indent="-323850" lvl="0" marL="457200" rtl="0" algn="l">
              <a:lnSpc>
                <a:spcPct val="115000"/>
              </a:lnSpc>
              <a:spcBef>
                <a:spcPts val="1000"/>
              </a:spcBef>
              <a:spcAft>
                <a:spcPts val="0"/>
              </a:spcAft>
              <a:buSzPts val="1500"/>
              <a:buChar char="●"/>
            </a:pPr>
            <a:r>
              <a:rPr b="1" lang="en" sz="1500"/>
              <a:t>Bag of N-Grams Model</a:t>
            </a:r>
            <a:endParaRPr sz="1500"/>
          </a:p>
          <a:p>
            <a:pPr indent="-323850" lvl="1" marL="914400" rtl="0" algn="l">
              <a:lnSpc>
                <a:spcPct val="115000"/>
              </a:lnSpc>
              <a:spcBef>
                <a:spcPts val="1000"/>
              </a:spcBef>
              <a:spcAft>
                <a:spcPts val="0"/>
              </a:spcAft>
              <a:buSzPts val="1500"/>
              <a:buChar char="○"/>
            </a:pPr>
            <a:r>
              <a:rPr lang="en" sz="1500"/>
              <a:t>H</a:t>
            </a:r>
            <a:r>
              <a:rPr lang="en" sz="1500"/>
              <a:t>elp us take into account phrases or collection of words which occur in a sequence</a:t>
            </a:r>
            <a:endParaRPr sz="1500"/>
          </a:p>
          <a:p>
            <a:pPr indent="-323850" lvl="0" marL="457200" rtl="0" algn="l">
              <a:lnSpc>
                <a:spcPct val="115000"/>
              </a:lnSpc>
              <a:spcBef>
                <a:spcPts val="1000"/>
              </a:spcBef>
              <a:spcAft>
                <a:spcPts val="0"/>
              </a:spcAft>
              <a:buSzPts val="1500"/>
              <a:buChar char="●"/>
            </a:pPr>
            <a:r>
              <a:rPr b="1" lang="en" sz="1500"/>
              <a:t>TF-IDF Model</a:t>
            </a:r>
            <a:endParaRPr sz="1500"/>
          </a:p>
          <a:p>
            <a:pPr indent="-323850" lvl="1" marL="914400" rtl="0" algn="l">
              <a:lnSpc>
                <a:spcPct val="115000"/>
              </a:lnSpc>
              <a:spcBef>
                <a:spcPts val="1000"/>
              </a:spcBef>
              <a:spcAft>
                <a:spcPts val="0"/>
              </a:spcAft>
              <a:buSzPts val="1500"/>
              <a:buChar char="○"/>
            </a:pPr>
            <a:r>
              <a:rPr lang="en" sz="1500"/>
              <a:t>S</a:t>
            </a:r>
            <a:r>
              <a:rPr lang="en" sz="1500"/>
              <a:t>ome terms may occur frequently across all documents. </a:t>
            </a:r>
            <a:endParaRPr sz="1500"/>
          </a:p>
          <a:p>
            <a:pPr indent="-323850" lvl="1" marL="914400" rtl="0" algn="l">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294" name="Google Shape;294;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0" name="Google Shape;300;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Document Similarity</a:t>
            </a:r>
            <a:endParaRPr>
              <a:solidFill>
                <a:srgbClr val="4A86E8"/>
              </a:solidFill>
            </a:endParaRPr>
          </a:p>
        </p:txBody>
      </p:sp>
      <p:sp>
        <p:nvSpPr>
          <p:cNvPr id="301" name="Google Shape;301;p45"/>
          <p:cNvSpPr txBox="1"/>
          <p:nvPr/>
        </p:nvSpPr>
        <p:spPr>
          <a:xfrm>
            <a:off x="145500" y="597600"/>
            <a:ext cx="8853000" cy="330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1000"/>
              </a:spcBef>
              <a:spcAft>
                <a:spcPts val="0"/>
              </a:spcAft>
              <a:buSzPts val="1500"/>
              <a:buChar char="●"/>
            </a:pPr>
            <a:r>
              <a:rPr lang="en" sz="1500"/>
              <a:t>Example similarity and distance metrics: </a:t>
            </a:r>
            <a:endParaRPr sz="1500"/>
          </a:p>
          <a:p>
            <a:pPr indent="-323850" lvl="1" marL="914400" rtl="0" algn="l">
              <a:lnSpc>
                <a:spcPct val="115000"/>
              </a:lnSpc>
              <a:spcBef>
                <a:spcPts val="1000"/>
              </a:spcBef>
              <a:spcAft>
                <a:spcPts val="0"/>
              </a:spcAft>
              <a:buSzPts val="1500"/>
              <a:buChar char="○"/>
            </a:pPr>
            <a:r>
              <a:rPr lang="en" sz="1500"/>
              <a:t>cosine distance/similarity</a:t>
            </a:r>
            <a:endParaRPr sz="1500"/>
          </a:p>
          <a:p>
            <a:pPr indent="-323850" lvl="1" marL="914400" rtl="0" algn="l">
              <a:lnSpc>
                <a:spcPct val="115000"/>
              </a:lnSpc>
              <a:spcBef>
                <a:spcPts val="1000"/>
              </a:spcBef>
              <a:spcAft>
                <a:spcPts val="0"/>
              </a:spcAft>
              <a:buSzPts val="1500"/>
              <a:buChar char="○"/>
            </a:pPr>
            <a:r>
              <a:rPr lang="en" sz="1500"/>
              <a:t>BM25 distance</a:t>
            </a:r>
            <a:endParaRPr sz="1500"/>
          </a:p>
          <a:p>
            <a:pPr indent="-323850" lvl="1" marL="914400" rtl="0" algn="l">
              <a:lnSpc>
                <a:spcPct val="115000"/>
              </a:lnSpc>
              <a:spcBef>
                <a:spcPts val="1000"/>
              </a:spcBef>
              <a:spcAft>
                <a:spcPts val="0"/>
              </a:spcAft>
              <a:buSzPts val="1500"/>
              <a:buChar char="○"/>
            </a:pPr>
            <a:r>
              <a:rPr lang="en" sz="1500"/>
              <a:t>Hellinger-Bhattacharya distance</a:t>
            </a:r>
            <a:endParaRPr sz="1500"/>
          </a:p>
          <a:p>
            <a:pPr indent="-323850" lvl="1" marL="914400" rtl="0" algn="l">
              <a:lnSpc>
                <a:spcPct val="115000"/>
              </a:lnSpc>
              <a:spcBef>
                <a:spcPts val="1000"/>
              </a:spcBef>
              <a:spcAft>
                <a:spcPts val="1000"/>
              </a:spcAft>
              <a:buSzPts val="1500"/>
              <a:buChar char="○"/>
            </a:pPr>
            <a:r>
              <a:rPr lang="en" sz="1500"/>
              <a:t>jaccard distance</a:t>
            </a:r>
            <a:endParaRPr sz="1500"/>
          </a:p>
        </p:txBody>
      </p:sp>
      <p:sp>
        <p:nvSpPr>
          <p:cNvPr id="302" name="Google Shape;302;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3" name="Google Shape;303;p45"/>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04" name="Google Shape;304;p45"/>
          <p:cNvSpPr txBox="1"/>
          <p:nvPr/>
        </p:nvSpPr>
        <p:spPr>
          <a:xfrm>
            <a:off x="6115500" y="4310100"/>
            <a:ext cx="30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Topic Modeling</a:t>
            </a:r>
            <a:endParaRPr>
              <a:solidFill>
                <a:srgbClr val="4A86E8"/>
              </a:solidFill>
            </a:endParaRPr>
          </a:p>
        </p:txBody>
      </p:sp>
      <p:sp>
        <p:nvSpPr>
          <p:cNvPr id="311" name="Google Shape;311;p46"/>
          <p:cNvSpPr txBox="1"/>
          <p:nvPr/>
        </p:nvSpPr>
        <p:spPr>
          <a:xfrm>
            <a:off x="145500" y="597600"/>
            <a:ext cx="8853000" cy="3413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1000"/>
              </a:spcBef>
              <a:spcAft>
                <a:spcPts val="0"/>
              </a:spcAft>
              <a:buSzPts val="1500"/>
              <a:buChar char="●"/>
            </a:pPr>
            <a:r>
              <a:rPr lang="en" sz="1500"/>
              <a:t>Topic modeling techniques:</a:t>
            </a:r>
            <a:endParaRPr sz="1500"/>
          </a:p>
          <a:p>
            <a:pPr indent="-317500" lvl="1" marL="914400" rtl="0" algn="l">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12" name="Google Shape;312;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Word Embeddings</a:t>
            </a:r>
            <a:endParaRPr>
              <a:solidFill>
                <a:srgbClr val="4A86E8"/>
              </a:solidFill>
            </a:endParaRPr>
          </a:p>
        </p:txBody>
      </p:sp>
      <p:sp>
        <p:nvSpPr>
          <p:cNvPr id="319" name="Google Shape;319;p47"/>
          <p:cNvSpPr txBox="1"/>
          <p:nvPr/>
        </p:nvSpPr>
        <p:spPr>
          <a:xfrm>
            <a:off x="479150" y="1111100"/>
            <a:ext cx="8060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feature extraction and language modeling, which maps each word or phrase into a complete numeric vector such that semantically similar words or terms tend to occur closer to each other and these can be quantified using these embeddings. </a:t>
            </a:r>
            <a:endParaRPr sz="1600"/>
          </a:p>
          <a:p>
            <a:pPr indent="-330200" lvl="0" marL="457200" rtl="0" algn="l">
              <a:lnSpc>
                <a:spcPct val="115000"/>
              </a:lnSpc>
              <a:spcBef>
                <a:spcPts val="1000"/>
              </a:spcBef>
              <a:spcAft>
                <a:spcPts val="1000"/>
              </a:spcAft>
              <a:buSzPts val="1600"/>
              <a:buChar char="●"/>
            </a:pPr>
            <a:r>
              <a:rPr lang="en" sz="1600"/>
              <a:t>The word2vec model is perhaps one of the most popular neural network based probabilistic language models and can be used to learn distributed representational vectors for words.</a:t>
            </a:r>
            <a:endParaRPr sz="1600"/>
          </a:p>
        </p:txBody>
      </p:sp>
      <p:sp>
        <p:nvSpPr>
          <p:cNvPr id="320" name="Google Shape;320;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6" name="Google Shape;326;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temporal data</a:t>
            </a:r>
            <a:endParaRPr>
              <a:solidFill>
                <a:srgbClr val="4A86E8"/>
              </a:solidFill>
            </a:endParaRPr>
          </a:p>
        </p:txBody>
      </p:sp>
      <p:sp>
        <p:nvSpPr>
          <p:cNvPr id="327" name="Google Shape;327;p48"/>
          <p:cNvSpPr txBox="1"/>
          <p:nvPr/>
        </p:nvSpPr>
        <p:spPr>
          <a:xfrm>
            <a:off x="178200" y="1045175"/>
            <a:ext cx="88530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where most attributes are time based and changed over time</a:t>
            </a:r>
            <a:endParaRPr sz="1600"/>
          </a:p>
          <a:p>
            <a:pPr indent="-330200" lvl="0" marL="457200" rtl="0" algn="l">
              <a:lnSpc>
                <a:spcPct val="115000"/>
              </a:lnSpc>
              <a:spcBef>
                <a:spcPts val="1000"/>
              </a:spcBef>
              <a:spcAft>
                <a:spcPts val="0"/>
              </a:spcAft>
              <a:buSzPts val="1600"/>
              <a:buChar char="●"/>
            </a:pPr>
            <a:r>
              <a:rPr b="1" lang="en" sz="1600"/>
              <a:t>Date-Based Features</a:t>
            </a:r>
            <a:r>
              <a:rPr lang="en" sz="1600"/>
              <a:t>: </a:t>
            </a:r>
            <a:endParaRPr sz="1600"/>
          </a:p>
          <a:p>
            <a:pPr indent="-501650" lvl="1" marL="914400" rtl="0" algn="l">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1000"/>
              </a:spcBef>
              <a:spcAft>
                <a:spcPts val="0"/>
              </a:spcAft>
              <a:buSzPts val="1600"/>
              <a:buChar char="●"/>
            </a:pPr>
            <a:r>
              <a:rPr b="1" lang="en" sz="1600"/>
              <a:t>Time-Based Features</a:t>
            </a:r>
            <a:r>
              <a:rPr lang="en" sz="1600"/>
              <a:t>: </a:t>
            </a:r>
            <a:endParaRPr sz="1600"/>
          </a:p>
          <a:p>
            <a:pPr indent="-501650" lvl="1" marL="914400" rtl="0" algn="l">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28" name="Google Shape;328;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Image data</a:t>
            </a:r>
            <a:endParaRPr>
              <a:solidFill>
                <a:srgbClr val="4A86E8"/>
              </a:solidFill>
            </a:endParaRPr>
          </a:p>
        </p:txBody>
      </p:sp>
      <p:sp>
        <p:nvSpPr>
          <p:cNvPr id="335" name="Google Shape;335;p49"/>
          <p:cNvSpPr txBox="1"/>
          <p:nvPr/>
        </p:nvSpPr>
        <p:spPr>
          <a:xfrm>
            <a:off x="548700" y="717650"/>
            <a:ext cx="8060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It is not possible to directly use images for training models. </a:t>
            </a:r>
            <a:endParaRPr sz="1300"/>
          </a:p>
          <a:p>
            <a:pPr indent="-311150" lvl="0" marL="457200" rtl="0" algn="l">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indent="-311150" lvl="0" marL="457200" rtl="0" algn="l">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indent="-311150" lvl="1" marL="914400" rtl="0" algn="l">
              <a:lnSpc>
                <a:spcPct val="115000"/>
              </a:lnSpc>
              <a:spcBef>
                <a:spcPts val="0"/>
              </a:spcBef>
              <a:spcAft>
                <a:spcPts val="0"/>
              </a:spcAft>
              <a:buSzPts val="1300"/>
              <a:buChar char="○"/>
            </a:pPr>
            <a:r>
              <a:rPr lang="en" sz="1300"/>
              <a:t>Image Metadata Features (EXIF)</a:t>
            </a:r>
            <a:endParaRPr sz="1300"/>
          </a:p>
          <a:p>
            <a:pPr indent="-311150" lvl="1" marL="914400" rtl="0" algn="l">
              <a:lnSpc>
                <a:spcPct val="115000"/>
              </a:lnSpc>
              <a:spcBef>
                <a:spcPts val="0"/>
              </a:spcBef>
              <a:spcAft>
                <a:spcPts val="0"/>
              </a:spcAft>
              <a:buSzPts val="1300"/>
              <a:buChar char="○"/>
            </a:pPr>
            <a:r>
              <a:rPr lang="en" sz="1300"/>
              <a:t>Raw Image and Channel Pixels</a:t>
            </a:r>
            <a:endParaRPr sz="1300"/>
          </a:p>
          <a:p>
            <a:pPr indent="-311150" lvl="1" marL="914400" rtl="0" algn="l">
              <a:lnSpc>
                <a:spcPct val="115000"/>
              </a:lnSpc>
              <a:spcBef>
                <a:spcPts val="0"/>
              </a:spcBef>
              <a:spcAft>
                <a:spcPts val="0"/>
              </a:spcAft>
              <a:buSzPts val="1300"/>
              <a:buChar char="○"/>
            </a:pPr>
            <a:r>
              <a:rPr lang="en" sz="1300"/>
              <a:t>Grayscale Image Pixels</a:t>
            </a:r>
            <a:endParaRPr sz="1300"/>
          </a:p>
          <a:p>
            <a:pPr indent="-311150" lvl="1" marL="914400" rtl="0" algn="l">
              <a:lnSpc>
                <a:spcPct val="115000"/>
              </a:lnSpc>
              <a:spcBef>
                <a:spcPts val="0"/>
              </a:spcBef>
              <a:spcAft>
                <a:spcPts val="0"/>
              </a:spcAft>
              <a:buSzPts val="1300"/>
              <a:buChar char="○"/>
            </a:pPr>
            <a:r>
              <a:rPr lang="en" sz="1300"/>
              <a:t>Binning Image Intensity Distribution</a:t>
            </a:r>
            <a:endParaRPr sz="1300"/>
          </a:p>
          <a:p>
            <a:pPr indent="-311150" lvl="1" marL="914400" rtl="0" algn="l">
              <a:lnSpc>
                <a:spcPct val="115000"/>
              </a:lnSpc>
              <a:spcBef>
                <a:spcPts val="0"/>
              </a:spcBef>
              <a:spcAft>
                <a:spcPts val="0"/>
              </a:spcAft>
              <a:buSzPts val="1300"/>
              <a:buChar char="○"/>
            </a:pPr>
            <a:r>
              <a:rPr lang="en" sz="1300"/>
              <a:t>Image Aggregation Statistics</a:t>
            </a:r>
            <a:endParaRPr sz="1300"/>
          </a:p>
          <a:p>
            <a:pPr indent="-311150" lvl="1" marL="914400" rtl="0" algn="l">
              <a:lnSpc>
                <a:spcPct val="115000"/>
              </a:lnSpc>
              <a:spcBef>
                <a:spcPts val="0"/>
              </a:spcBef>
              <a:spcAft>
                <a:spcPts val="0"/>
              </a:spcAft>
              <a:buSzPts val="1300"/>
              <a:buChar char="○"/>
            </a:pPr>
            <a:r>
              <a:rPr lang="en" sz="1300"/>
              <a:t>Edge Detection</a:t>
            </a:r>
            <a:endParaRPr sz="1300"/>
          </a:p>
          <a:p>
            <a:pPr indent="-311150" lvl="1" marL="914400" rtl="0" algn="l">
              <a:lnSpc>
                <a:spcPct val="115000"/>
              </a:lnSpc>
              <a:spcBef>
                <a:spcPts val="0"/>
              </a:spcBef>
              <a:spcAft>
                <a:spcPts val="0"/>
              </a:spcAft>
              <a:buSzPts val="1300"/>
              <a:buChar char="○"/>
            </a:pPr>
            <a:r>
              <a:rPr lang="en" sz="1300"/>
              <a:t>Object Detection</a:t>
            </a:r>
            <a:endParaRPr sz="1300"/>
          </a:p>
          <a:p>
            <a:pPr indent="-311150" lvl="1" marL="914400" rtl="0" algn="l">
              <a:lnSpc>
                <a:spcPct val="115000"/>
              </a:lnSpc>
              <a:spcBef>
                <a:spcPts val="0"/>
              </a:spcBef>
              <a:spcAft>
                <a:spcPts val="0"/>
              </a:spcAft>
              <a:buSzPts val="1300"/>
              <a:buChar char="○"/>
            </a:pPr>
            <a:r>
              <a:rPr lang="en" sz="1300"/>
              <a:t>Localized Feature Extraction</a:t>
            </a:r>
            <a:endParaRPr sz="1300"/>
          </a:p>
          <a:p>
            <a:pPr indent="-311150" lvl="1" marL="914400" rtl="0" algn="l">
              <a:lnSpc>
                <a:spcPct val="115000"/>
              </a:lnSpc>
              <a:spcBef>
                <a:spcPts val="0"/>
              </a:spcBef>
              <a:spcAft>
                <a:spcPts val="0"/>
              </a:spcAft>
              <a:buSzPts val="1300"/>
              <a:buChar char="○"/>
            </a:pPr>
            <a:r>
              <a:rPr lang="en" sz="1300"/>
              <a:t>Visual Bag of Words Model</a:t>
            </a:r>
            <a:endParaRPr sz="1300"/>
          </a:p>
          <a:p>
            <a:pPr indent="-311150" lvl="1" marL="914400" rtl="0" algn="l">
              <a:lnSpc>
                <a:spcPct val="115000"/>
              </a:lnSpc>
              <a:spcBef>
                <a:spcPts val="0"/>
              </a:spcBef>
              <a:spcAft>
                <a:spcPts val="0"/>
              </a:spcAft>
              <a:buSzPts val="1300"/>
              <a:buChar char="○"/>
            </a:pPr>
            <a:r>
              <a:rPr lang="en" sz="1300"/>
              <a:t>Automated Feature Engineering with Deep Learning</a:t>
            </a:r>
            <a:endParaRPr sz="1300"/>
          </a:p>
          <a:p>
            <a:pPr indent="0" lvl="0" marL="914400" rtl="0" algn="l">
              <a:lnSpc>
                <a:spcPct val="115000"/>
              </a:lnSpc>
              <a:spcBef>
                <a:spcPts val="0"/>
              </a:spcBef>
              <a:spcAft>
                <a:spcPts val="0"/>
              </a:spcAft>
              <a:buNone/>
            </a:pPr>
            <a:r>
              <a:t/>
            </a:r>
            <a:endParaRPr sz="1300"/>
          </a:p>
        </p:txBody>
      </p:sp>
      <p:sp>
        <p:nvSpPr>
          <p:cNvPr id="336" name="Google Shape;336;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2" name="Google Shape;342;p50"/>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43" name="Google Shape;34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4" name="Google Shape;344;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5" name="Google Shape;345;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Scaling</a:t>
            </a:r>
            <a:endParaRPr>
              <a:solidFill>
                <a:srgbClr val="4A86E8"/>
              </a:solidFill>
            </a:endParaRPr>
          </a:p>
        </p:txBody>
      </p:sp>
      <p:sp>
        <p:nvSpPr>
          <p:cNvPr id="352" name="Google Shape;352;p51"/>
          <p:cNvSpPr txBox="1"/>
          <p:nvPr/>
        </p:nvSpPr>
        <p:spPr>
          <a:xfrm>
            <a:off x="0" y="1603450"/>
            <a:ext cx="5500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indent="-330200" lvl="0" marL="457200" rtl="0" algn="l">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53" name="Google Shape;353;p5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54" name="Google Shape;354;p51"/>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55" name="Google Shape;355;p51"/>
          <p:cNvSpPr txBox="1"/>
          <p:nvPr/>
        </p:nvSpPr>
        <p:spPr>
          <a:xfrm>
            <a:off x="6141825" y="4066463"/>
            <a:ext cx="26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https://towardsdatascience.com/all-about-feature-scaling-bcc0ad75cb35</a:t>
            </a:r>
            <a:endParaRPr sz="500"/>
          </a:p>
        </p:txBody>
      </p:sp>
      <p:sp>
        <p:nvSpPr>
          <p:cNvPr id="356" name="Google Shape;356;p51"/>
          <p:cNvSpPr txBox="1"/>
          <p:nvPr/>
        </p:nvSpPr>
        <p:spPr>
          <a:xfrm>
            <a:off x="1388050" y="662500"/>
            <a:ext cx="6254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2" name="Google Shape;362;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Standardized</a:t>
            </a:r>
            <a:r>
              <a:rPr lang="en">
                <a:solidFill>
                  <a:srgbClr val="4A86E8"/>
                </a:solidFill>
              </a:rPr>
              <a:t> Scaling</a:t>
            </a:r>
            <a:r>
              <a:rPr lang="en">
                <a:solidFill>
                  <a:srgbClr val="4A86E8"/>
                </a:solidFill>
              </a:rPr>
              <a:t> (Z-score scaling)</a:t>
            </a:r>
            <a:endParaRPr>
              <a:solidFill>
                <a:srgbClr val="4A86E8"/>
              </a:solidFill>
            </a:endParaRPr>
          </a:p>
        </p:txBody>
      </p:sp>
      <p:sp>
        <p:nvSpPr>
          <p:cNvPr id="363" name="Google Shape;363;p52"/>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64" name="Google Shape;364;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5" name="Google Shape;365;p52"/>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66" name="Google Shape;366;p52"/>
          <p:cNvSpPr txBox="1"/>
          <p:nvPr/>
        </p:nvSpPr>
        <p:spPr>
          <a:xfrm>
            <a:off x="500550" y="2640200"/>
            <a:ext cx="8027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2" name="Google Shape;37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373" name="Google Shape;373;p53"/>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Scales all the data between 0 and 1</a:t>
            </a:r>
            <a:endParaRPr sz="1600"/>
          </a:p>
          <a:p>
            <a:pPr indent="0" lvl="0" marL="0" rtl="0" algn="l">
              <a:lnSpc>
                <a:spcPct val="115000"/>
              </a:lnSpc>
              <a:spcBef>
                <a:spcPts val="0"/>
              </a:spcBef>
              <a:spcAft>
                <a:spcPts val="0"/>
              </a:spcAft>
              <a:buNone/>
            </a:pPr>
            <a:r>
              <a:rPr lang="en" sz="1600"/>
              <a:t>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374" name="Google Shape;37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5" name="Google Shape;375;p53"/>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376" name="Google Shape;376;p53"/>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2" name="Google Shape;382;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383" name="Google Shape;383;p54"/>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384" name="Google Shape;384;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5" name="Google Shape;385;p54"/>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386" name="Google Shape;386;p54"/>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2" name="Google Shape;392;p55"/>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93" name="Google Shape;39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5" name="Google Shape;395;p5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1" name="Google Shape;401;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402" name="Google Shape;402;p56"/>
          <p:cNvSpPr txBox="1"/>
          <p:nvPr/>
        </p:nvSpPr>
        <p:spPr>
          <a:xfrm>
            <a:off x="275425" y="1811850"/>
            <a:ext cx="8686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issue of the </a:t>
            </a:r>
            <a:r>
              <a:rPr b="1" lang="en" sz="1600"/>
              <a:t>curse of dimensionality</a:t>
            </a:r>
            <a:r>
              <a:rPr lang="en" sz="1600"/>
              <a:t>, which means more features tend to make models more complex and difficult to interpret. </a:t>
            </a:r>
            <a:endParaRPr sz="1600"/>
          </a:p>
          <a:p>
            <a:pPr indent="-330200" lvl="0" marL="457200" rtl="0" algn="l">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03" name="Google Shape;403;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4" name="Google Shape;404;p56"/>
          <p:cNvSpPr txBox="1"/>
          <p:nvPr/>
        </p:nvSpPr>
        <p:spPr>
          <a:xfrm>
            <a:off x="1282800" y="717650"/>
            <a:ext cx="6578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O</a:t>
            </a:r>
            <a:r>
              <a:rPr lang="en" sz="1600">
                <a:solidFill>
                  <a:schemeClr val="dk1"/>
                </a:solidFill>
              </a:rPr>
              <a:t>bjective is to select an optimal number of features to train and build models that generalize very well on the data and prevent overfitting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Selection Strategies</a:t>
            </a:r>
            <a:endParaRPr>
              <a:solidFill>
                <a:srgbClr val="4A86E8"/>
              </a:solidFill>
            </a:endParaRPr>
          </a:p>
        </p:txBody>
      </p:sp>
      <p:sp>
        <p:nvSpPr>
          <p:cNvPr id="411" name="Google Shape;411;p57"/>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a:t>
            </a:r>
            <a:r>
              <a:rPr b="1" lang="en">
                <a:solidFill>
                  <a:srgbClr val="0000FF"/>
                </a:solidFill>
              </a:rPr>
              <a:t>threshold based methods</a:t>
            </a:r>
            <a:r>
              <a:rPr lang="en"/>
              <a:t> and </a:t>
            </a:r>
            <a:r>
              <a:rPr b="1" lang="en">
                <a:solidFill>
                  <a:srgbClr val="0000FF"/>
                </a:solidFill>
              </a:rPr>
              <a:t>statistical tests</a:t>
            </a:r>
            <a:r>
              <a:rPr lang="en"/>
              <a:t>.</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a:t>
            </a:r>
            <a:r>
              <a:rPr b="1" lang="en">
                <a:solidFill>
                  <a:srgbClr val="0000FF"/>
                </a:solidFill>
              </a:rPr>
              <a:t>backward selecting</a:t>
            </a:r>
            <a:r>
              <a:rPr lang="en"/>
              <a:t> and </a:t>
            </a:r>
            <a:r>
              <a:rPr b="1" lang="en">
                <a:solidFill>
                  <a:srgbClr val="0000FF"/>
                </a:solidFill>
              </a:rPr>
              <a:t>forward elimination</a:t>
            </a:r>
            <a:r>
              <a:rPr lang="en"/>
              <a:t>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a:t>
            </a:r>
            <a:r>
              <a:rPr b="1" lang="en">
                <a:solidFill>
                  <a:srgbClr val="0000FF"/>
                </a:solidFill>
              </a:rPr>
              <a:t>decision trees</a:t>
            </a:r>
            <a:r>
              <a:rPr lang="en"/>
              <a:t> and ensemble methods like </a:t>
            </a:r>
            <a:r>
              <a:rPr b="1" lang="en">
                <a:solidFill>
                  <a:srgbClr val="0000FF"/>
                </a:solidFill>
              </a:rPr>
              <a:t>random forests</a:t>
            </a:r>
            <a:r>
              <a:rPr lang="en"/>
              <a:t> are popular examples of embedded methods.</a:t>
            </a:r>
            <a:endParaRPr/>
          </a:p>
        </p:txBody>
      </p:sp>
      <p:sp>
        <p:nvSpPr>
          <p:cNvPr id="412" name="Google Shape;412;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18" name="Google Shape;418;p58"/>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19" name="Google Shape;419;p58"/>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58"/>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21" name="Google Shape;421;p58"/>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2" name="Google Shape;422;p58"/>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23" name="Google Shape;423;p58"/>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24" name="Google Shape;424;p58"/>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25" name="Google Shape;425;p58"/>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26" name="Google Shape;426;p58"/>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27" name="Google Shape;427;p58"/>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8" name="Google Shape;428;p58"/>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9" name="Google Shape;429;p58"/>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0" name="Google Shape;430;p58"/>
          <p:cNvSpPr txBox="1"/>
          <p:nvPr/>
        </p:nvSpPr>
        <p:spPr>
          <a:xfrm>
            <a:off x="4476950" y="4154800"/>
            <a:ext cx="35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https://forms.gle/JcNcoXCAsnGawBxa6</a:t>
            </a:r>
            <a:r>
              <a:rPr lang="en"/>
              <a:t> </a:t>
            </a:r>
            <a:endParaRPr/>
          </a:p>
        </p:txBody>
      </p:sp>
      <p:pic>
        <p:nvPicPr>
          <p:cNvPr id="431" name="Google Shape;431;p58"/>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7" name="Google Shape;437;p59"/>
          <p:cNvSpPr txBox="1"/>
          <p:nvPr>
            <p:ph type="title"/>
          </p:nvPr>
        </p:nvSpPr>
        <p:spPr>
          <a:xfrm>
            <a:off x="222375" y="4224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38" name="Google Shape;438;p59"/>
          <p:cNvSpPr txBox="1"/>
          <p:nvPr/>
        </p:nvSpPr>
        <p:spPr>
          <a:xfrm>
            <a:off x="274500" y="1782075"/>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439" name="Google Shape;439;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40" name="Google Shape;440;p59"/>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are features?</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4" name="Google Shape;144;p30"/>
          <p:cNvSpPr txBox="1"/>
          <p:nvPr/>
        </p:nvSpPr>
        <p:spPr>
          <a:xfrm>
            <a:off x="6197501" y="3915000"/>
            <a:ext cx="28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(source: </a:t>
            </a:r>
            <a:r>
              <a:rPr lang="en" sz="900">
                <a:latin typeface="Roboto"/>
                <a:ea typeface="Roboto"/>
                <a:cs typeface="Roboto"/>
                <a:sym typeface="Roboto"/>
              </a:rPr>
              <a:t>https://zinayouhan33.medium.com/machine-learning-can-be-divided-into-3-categorizations-supervised-unsupervised-and-reinforcement-9a1b47460f5d</a:t>
            </a:r>
            <a:r>
              <a:rPr lang="en" sz="900">
                <a:latin typeface="Roboto"/>
                <a:ea typeface="Roboto"/>
                <a:cs typeface="Roboto"/>
                <a:sym typeface="Roboto"/>
              </a:rPr>
              <a:t>)</a:t>
            </a:r>
            <a:endParaRPr sz="900">
              <a:latin typeface="Roboto"/>
              <a:ea typeface="Roboto"/>
              <a:cs typeface="Roboto"/>
              <a:sym typeface="Roboto"/>
            </a:endParaRPr>
          </a:p>
        </p:txBody>
      </p:sp>
      <p:pic>
        <p:nvPicPr>
          <p:cNvPr id="145" name="Google Shape;145;p30"/>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46" name="Google Shape;146;p30"/>
          <p:cNvSpPr txBox="1"/>
          <p:nvPr/>
        </p:nvSpPr>
        <p:spPr>
          <a:xfrm>
            <a:off x="161100" y="2002800"/>
            <a:ext cx="4984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47" name="Google Shape;147;p30"/>
          <p:cNvSpPr txBox="1"/>
          <p:nvPr/>
        </p:nvSpPr>
        <p:spPr>
          <a:xfrm>
            <a:off x="161100" y="1081500"/>
            <a:ext cx="5715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indent="-330200" lvl="0" marL="457200" rtl="0" algn="l">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48" name="Google Shape;148;p30"/>
          <p:cNvSpPr txBox="1"/>
          <p:nvPr/>
        </p:nvSpPr>
        <p:spPr>
          <a:xfrm>
            <a:off x="1225675" y="650400"/>
            <a:ext cx="61914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49" name="Google Shape;149;p30"/>
          <p:cNvGraphicFramePr/>
          <p:nvPr/>
        </p:nvGraphicFramePr>
        <p:xfrm>
          <a:off x="161100" y="3158088"/>
          <a:ext cx="3000000" cy="3000000"/>
        </p:xfrm>
        <a:graphic>
          <a:graphicData uri="http://schemas.openxmlformats.org/drawingml/2006/table">
            <a:tbl>
              <a:tblPr>
                <a:noFill/>
                <a:tableStyleId>{983751C7-322A-4DFA-A234-A871C90D7B96}</a:tableStyleId>
              </a:tblPr>
              <a:tblGrid>
                <a:gridCol w="2476175"/>
                <a:gridCol w="2773200"/>
              </a:tblGrid>
              <a:tr h="426700">
                <a:tc>
                  <a:txBody>
                    <a:bodyPr/>
                    <a:lstStyle/>
                    <a:p>
                      <a:pPr indent="0" lvl="0" marL="0" rtl="0" algn="ctr">
                        <a:lnSpc>
                          <a:spcPct val="115000"/>
                        </a:lnSpc>
                        <a:spcBef>
                          <a:spcPts val="0"/>
                        </a:spcBef>
                        <a:spcAft>
                          <a:spcPts val="1000"/>
                        </a:spcAft>
                        <a:buNone/>
                      </a:pPr>
                      <a:r>
                        <a:rPr lang="en" sz="1600">
                          <a:solidFill>
                            <a:schemeClr val="dk1"/>
                          </a:solidFill>
                        </a:rPr>
                        <a:t>Inherent raw features</a:t>
                      </a:r>
                      <a:endParaRPr/>
                    </a:p>
                  </a:txBody>
                  <a:tcPr marT="91425" marB="91425" marR="91425" marL="91425">
                    <a:solidFill>
                      <a:srgbClr val="F3F3F3"/>
                    </a:solidFill>
                  </a:tcPr>
                </a:tc>
                <a:tc>
                  <a:txBody>
                    <a:bodyPr/>
                    <a:lstStyle/>
                    <a:p>
                      <a:pPr indent="0" lvl="0" marL="0" rtl="0" algn="ctr">
                        <a:lnSpc>
                          <a:spcPct val="115000"/>
                        </a:lnSpc>
                        <a:spcBef>
                          <a:spcPts val="0"/>
                        </a:spcBef>
                        <a:spcAft>
                          <a:spcPts val="1000"/>
                        </a:spcAft>
                        <a:buNone/>
                      </a:pPr>
                      <a:r>
                        <a:rPr lang="en" sz="1600">
                          <a:solidFill>
                            <a:schemeClr val="dk1"/>
                          </a:solidFill>
                        </a:rPr>
                        <a:t>Derived features</a:t>
                      </a:r>
                      <a:endParaRPr/>
                    </a:p>
                  </a:txBody>
                  <a:tcPr marT="91425" marB="91425" marR="91425" marL="91425">
                    <a:solidFill>
                      <a:srgbClr val="F3F3F3"/>
                    </a:solidFill>
                  </a:tcPr>
                </a:tc>
              </a:tr>
              <a:tr h="707100">
                <a:tc>
                  <a:txBody>
                    <a:bodyPr/>
                    <a:lstStyle/>
                    <a:p>
                      <a:pPr indent="0" lvl="0" marL="0" rtl="0" algn="l">
                        <a:lnSpc>
                          <a:spcPct val="115000"/>
                        </a:lnSpc>
                        <a:spcBef>
                          <a:spcPts val="0"/>
                        </a:spcBef>
                        <a:spcAft>
                          <a:spcPts val="1000"/>
                        </a:spcAft>
                        <a:buNone/>
                      </a:pPr>
                      <a:r>
                        <a:rPr lang="en" sz="1600">
                          <a:solidFill>
                            <a:schemeClr val="dk1"/>
                          </a:solidFill>
                        </a:rPr>
                        <a:t>O</a:t>
                      </a:r>
                      <a:r>
                        <a:rPr lang="en" sz="1600">
                          <a:solidFill>
                            <a:schemeClr val="dk1"/>
                          </a:solidFill>
                        </a:rPr>
                        <a:t>btained directly from the dataset without data manipulation</a:t>
                      </a:r>
                      <a:endParaRPr/>
                    </a:p>
                  </a:txBody>
                  <a:tcPr marT="91425" marB="91425" marR="91425" marL="91425"/>
                </a:tc>
                <a:tc>
                  <a:txBody>
                    <a:bodyPr/>
                    <a:lstStyle/>
                    <a:p>
                      <a:pPr indent="0" lvl="0" marL="0" rtl="0" algn="l">
                        <a:lnSpc>
                          <a:spcPct val="115000"/>
                        </a:lnSpc>
                        <a:spcBef>
                          <a:spcPts val="0"/>
                        </a:spcBef>
                        <a:spcAft>
                          <a:spcPts val="1000"/>
                        </a:spcAft>
                        <a:buNone/>
                      </a:pPr>
                      <a:r>
                        <a:rPr lang="en" sz="1600">
                          <a:solidFill>
                            <a:schemeClr val="dk1"/>
                          </a:solidFill>
                        </a:rPr>
                        <a:t>U</a:t>
                      </a:r>
                      <a:r>
                        <a:rPr lang="en" sz="1600">
                          <a:solidFill>
                            <a:schemeClr val="dk1"/>
                          </a:solidFill>
                        </a:rPr>
                        <a:t>sually obtained from feature engineering of existing data attributes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5" name="Google Shape;155;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handle data features?</a:t>
            </a:r>
            <a:endParaRPr>
              <a:solidFill>
                <a:srgbClr val="4A86E8"/>
              </a:solidFill>
            </a:endParaRPr>
          </a:p>
        </p:txBody>
      </p:sp>
      <p:sp>
        <p:nvSpPr>
          <p:cNvPr id="156" name="Google Shape;156;p31"/>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57" name="Google Shape;157;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8" name="Google Shape;158;p31"/>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59" name="Google Shape;159;p31"/>
          <p:cNvSpPr txBox="1"/>
          <p:nvPr/>
        </p:nvSpPr>
        <p:spPr>
          <a:xfrm>
            <a:off x="3727281" y="4041775"/>
            <a:ext cx="3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5" name="Google Shape;165;p3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66" name="Google Shape;16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68" name="Google Shape;168;p3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4" name="Google Shape;174;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feature engineering?</a:t>
            </a:r>
            <a:endParaRPr>
              <a:solidFill>
                <a:srgbClr val="4A86E8"/>
              </a:solidFill>
            </a:endParaRPr>
          </a:p>
        </p:txBody>
      </p:sp>
      <p:sp>
        <p:nvSpPr>
          <p:cNvPr id="175" name="Google Shape;175;p33"/>
          <p:cNvSpPr txBox="1"/>
          <p:nvPr/>
        </p:nvSpPr>
        <p:spPr>
          <a:xfrm>
            <a:off x="135000" y="1389650"/>
            <a:ext cx="8697300" cy="307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00"/>
          </a:p>
          <a:p>
            <a:pPr indent="-323850" lvl="0" marL="914400" rtl="0" algn="l">
              <a:lnSpc>
                <a:spcPct val="115000"/>
              </a:lnSpc>
              <a:spcBef>
                <a:spcPts val="0"/>
              </a:spcBef>
              <a:spcAft>
                <a:spcPts val="0"/>
              </a:spcAft>
              <a:buSzPts val="1500"/>
              <a:buChar char="❏"/>
            </a:pPr>
            <a:r>
              <a:rPr b="1" lang="en" sz="1500"/>
              <a:t>Raw data</a:t>
            </a:r>
            <a:r>
              <a:rPr lang="en" sz="1500"/>
              <a:t>: data in its native form after being retrieved from the source. Typically, some data processing and wrangling have been done on it.</a:t>
            </a:r>
            <a:endParaRPr sz="1500"/>
          </a:p>
          <a:p>
            <a:pPr indent="-323850" lvl="0" marL="914400" rtl="0" algn="l">
              <a:lnSpc>
                <a:spcPct val="115000"/>
              </a:lnSpc>
              <a:spcBef>
                <a:spcPts val="0"/>
              </a:spcBef>
              <a:spcAft>
                <a:spcPts val="0"/>
              </a:spcAft>
              <a:buSzPts val="1500"/>
              <a:buChar char="❏"/>
            </a:pPr>
            <a:r>
              <a:rPr b="1" lang="en" sz="1500"/>
              <a:t>Features</a:t>
            </a:r>
            <a:r>
              <a:rPr lang="en" sz="1500"/>
              <a:t>: specific representations of raw data after the process of feature engineering.</a:t>
            </a:r>
            <a:endParaRPr sz="1500"/>
          </a:p>
          <a:p>
            <a:pPr indent="-323850" lvl="0" marL="914400" rtl="0" algn="l">
              <a:lnSpc>
                <a:spcPct val="115000"/>
              </a:lnSpc>
              <a:spcBef>
                <a:spcPts val="0"/>
              </a:spcBef>
              <a:spcAft>
                <a:spcPts val="0"/>
              </a:spcAft>
              <a:buSzPts val="1500"/>
              <a:buChar char="❏"/>
            </a:pPr>
            <a:r>
              <a:rPr b="1" lang="en" sz="1500"/>
              <a:t>The underlying problem</a:t>
            </a:r>
            <a:r>
              <a:rPr lang="en" sz="1500"/>
              <a:t>:The problem we want to solve or the ML task we want to perform.</a:t>
            </a:r>
            <a:endParaRPr sz="1500"/>
          </a:p>
          <a:p>
            <a:pPr indent="-323850" lvl="0" marL="914400" rtl="0" algn="l">
              <a:lnSpc>
                <a:spcPct val="115000"/>
              </a:lnSpc>
              <a:spcBef>
                <a:spcPts val="0"/>
              </a:spcBef>
              <a:spcAft>
                <a:spcPts val="0"/>
              </a:spcAft>
              <a:buSzPts val="1500"/>
              <a:buChar char="❏"/>
            </a:pPr>
            <a:r>
              <a:rPr b="1" lang="en" sz="1500"/>
              <a:t>The predictive models</a:t>
            </a:r>
            <a:r>
              <a:rPr lang="en" sz="1500"/>
              <a:t>: the ML models that learn about the data.</a:t>
            </a:r>
            <a:endParaRPr sz="1500"/>
          </a:p>
          <a:p>
            <a:pPr indent="-323850" lvl="0" marL="914400" rtl="0" algn="l">
              <a:lnSpc>
                <a:spcPct val="115000"/>
              </a:lnSpc>
              <a:spcBef>
                <a:spcPts val="0"/>
              </a:spcBef>
              <a:spcAft>
                <a:spcPts val="0"/>
              </a:spcAft>
              <a:buSzPts val="1500"/>
              <a:buChar char="❏"/>
            </a:pPr>
            <a:r>
              <a:rPr b="1" lang="en" sz="1500"/>
              <a:t>Model </a:t>
            </a:r>
            <a:r>
              <a:rPr b="1" lang="en" sz="1500"/>
              <a:t>accuracy</a:t>
            </a:r>
            <a:r>
              <a:rPr lang="en" sz="1500"/>
              <a:t>: model performance metrics that are used to evaluate the model.</a:t>
            </a:r>
            <a:endParaRPr sz="1500"/>
          </a:p>
          <a:p>
            <a:pPr indent="-323850" lvl="0" marL="914400" rtl="0" algn="l">
              <a:lnSpc>
                <a:spcPct val="115000"/>
              </a:lnSpc>
              <a:spcBef>
                <a:spcPts val="0"/>
              </a:spcBef>
              <a:spcAft>
                <a:spcPts val="0"/>
              </a:spcAft>
              <a:buSzPts val="1500"/>
              <a:buChar char="❏"/>
            </a:pPr>
            <a:r>
              <a:rPr b="1" lang="en" sz="1500"/>
              <a:t>Unseen data</a:t>
            </a:r>
            <a:r>
              <a:rPr lang="en" sz="1500"/>
              <a:t>: new data not used previously to build or train the model. The model is expected to learn from training data and generalize well from unseen data using good quality features.</a:t>
            </a:r>
            <a:endParaRPr sz="1500"/>
          </a:p>
        </p:txBody>
      </p:sp>
      <p:sp>
        <p:nvSpPr>
          <p:cNvPr id="176" name="Google Shape;17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7" name="Google Shape;177;p33"/>
          <p:cNvSpPr txBox="1"/>
          <p:nvPr/>
        </p:nvSpPr>
        <p:spPr>
          <a:xfrm>
            <a:off x="443700" y="717650"/>
            <a:ext cx="79743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“Feature engineering is the process of transforming </a:t>
            </a:r>
            <a:r>
              <a:rPr b="1" lang="en" sz="1600">
                <a:solidFill>
                  <a:schemeClr val="dk1"/>
                </a:solidFill>
              </a:rPr>
              <a:t>raw data</a:t>
            </a:r>
            <a:r>
              <a:rPr lang="en" sz="1600">
                <a:solidFill>
                  <a:schemeClr val="dk1"/>
                </a:solidFill>
              </a:rPr>
              <a:t> into </a:t>
            </a:r>
            <a:r>
              <a:rPr b="1" lang="en" sz="1600">
                <a:solidFill>
                  <a:schemeClr val="dk1"/>
                </a:solidFill>
              </a:rPr>
              <a:t>features</a:t>
            </a:r>
            <a:r>
              <a:rPr lang="en" sz="1600">
                <a:solidFill>
                  <a:schemeClr val="dk1"/>
                </a:solidFill>
              </a:rPr>
              <a:t> that better represent </a:t>
            </a:r>
            <a:r>
              <a:rPr b="1" lang="en" sz="1600">
                <a:solidFill>
                  <a:schemeClr val="dk1"/>
                </a:solidFill>
              </a:rPr>
              <a:t>the underlying problem</a:t>
            </a:r>
            <a:r>
              <a:rPr lang="en" sz="1600">
                <a:solidFill>
                  <a:schemeClr val="dk1"/>
                </a:solidFill>
              </a:rPr>
              <a:t> to </a:t>
            </a:r>
            <a:r>
              <a:rPr b="1" lang="en" sz="1600">
                <a:solidFill>
                  <a:schemeClr val="dk1"/>
                </a:solidFill>
              </a:rPr>
              <a:t>the predictive models</a:t>
            </a:r>
            <a:r>
              <a:rPr lang="en" sz="1600">
                <a:solidFill>
                  <a:schemeClr val="dk1"/>
                </a:solidFill>
              </a:rPr>
              <a:t>, resulting in improve</a:t>
            </a:r>
            <a:r>
              <a:rPr lang="en" sz="1600">
                <a:solidFill>
                  <a:schemeClr val="dk1"/>
                </a:solidFill>
              </a:rPr>
              <a:t>d </a:t>
            </a:r>
            <a:r>
              <a:rPr b="1" lang="en" sz="1600">
                <a:solidFill>
                  <a:schemeClr val="dk1"/>
                </a:solidFill>
              </a:rPr>
              <a:t>model accuracy</a:t>
            </a:r>
            <a:r>
              <a:rPr lang="en" sz="1600">
                <a:solidFill>
                  <a:schemeClr val="dk1"/>
                </a:solidFill>
              </a:rPr>
              <a:t> on </a:t>
            </a:r>
            <a:r>
              <a:rPr b="1" lang="en" sz="1600">
                <a:solidFill>
                  <a:schemeClr val="dk1"/>
                </a:solidFill>
              </a:rPr>
              <a:t>unseen data</a:t>
            </a:r>
            <a:r>
              <a:rPr lang="en" sz="1600">
                <a:solidFill>
                  <a:schemeClr val="dk1"/>
                </a:solidFill>
              </a:rPr>
              <a:t>.” - Dr. Jason Brownlee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