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ecilia Arighi"/>
  <p:cmAuthor clrIdx="1" id="1" initials="" lastIdx="1" name="Chuming Ch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19T13:11:59.548">
    <p:pos x="6000" y="0"/>
    <p:text>any funding to add? this would be the place</p:text>
  </p:cm>
  <p:cm authorId="1" idx="1" dt="2022-05-19T13:11:59.548">
    <p:pos x="6000" y="0"/>
    <p:text>Done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66f432ad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66f432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0fbf5b79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0fbf5b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0fbf5b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0fbf5b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c01152a4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c01152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01152a4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01152a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cff206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9cff20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This is alternative slide </a:t>
            </a:r>
            <a:r>
              <a:rPr lang="en" sz="700">
                <a:solidFill>
                  <a:schemeClr val="dk1"/>
                </a:solidFill>
              </a:rPr>
              <a:t>combining</a:t>
            </a:r>
            <a:r>
              <a:rPr lang="en" sz="700">
                <a:solidFill>
                  <a:schemeClr val="dk1"/>
                </a:solidFill>
              </a:rPr>
              <a:t> slide 4 and 6</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0fbf5b79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0fbf5b7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c01152a4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c01152a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9cff206dc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9cff206d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Workshop</a:t>
            </a:r>
            <a:endParaRPr sz="4000">
              <a:solidFill>
                <a:srgbClr val="4A86E8"/>
              </a:solidFill>
            </a:endParaRPr>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10" name="Google Shape;110;p26"/>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Welcome and Roundtable Introduction</a:t>
            </a:r>
            <a:endParaRPr>
              <a:solidFill>
                <a:srgbClr val="4A86E8"/>
              </a:solidFill>
            </a:endParaRPr>
          </a:p>
        </p:txBody>
      </p:sp>
      <p:sp>
        <p:nvSpPr>
          <p:cNvPr id="116" name="Google Shape;116;p27"/>
          <p:cNvSpPr txBox="1"/>
          <p:nvPr/>
        </p:nvSpPr>
        <p:spPr>
          <a:xfrm>
            <a:off x="796150" y="906300"/>
            <a:ext cx="7212000" cy="2873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 sz="2400"/>
              <a:t>Instructors</a:t>
            </a:r>
            <a:endParaRPr sz="2400"/>
          </a:p>
          <a:p>
            <a:pPr indent="-330200" lvl="1" marL="914400" rtl="0" algn="l">
              <a:lnSpc>
                <a:spcPct val="115000"/>
              </a:lnSpc>
              <a:spcBef>
                <a:spcPts val="0"/>
              </a:spcBef>
              <a:spcAft>
                <a:spcPts val="0"/>
              </a:spcAft>
              <a:buSzPts val="1600"/>
              <a:buChar char="○"/>
            </a:pPr>
            <a:r>
              <a:rPr lang="en" sz="1600"/>
              <a:t>Chuming Chen</a:t>
            </a:r>
            <a:endParaRPr sz="1600"/>
          </a:p>
          <a:p>
            <a:pPr indent="-349250" lvl="1" marL="914400" rtl="0" algn="l">
              <a:lnSpc>
                <a:spcPct val="115000"/>
              </a:lnSpc>
              <a:spcBef>
                <a:spcPts val="0"/>
              </a:spcBef>
              <a:spcAft>
                <a:spcPts val="0"/>
              </a:spcAft>
              <a:buSzPts val="1900"/>
              <a:buChar char="○"/>
            </a:pPr>
            <a:r>
              <a:rPr lang="en" sz="1600"/>
              <a:t>Hongzhan Huang</a:t>
            </a:r>
            <a:endParaRPr sz="1600"/>
          </a:p>
          <a:p>
            <a:pPr indent="-381000" lvl="0" marL="457200" rtl="0" algn="l">
              <a:lnSpc>
                <a:spcPct val="115000"/>
              </a:lnSpc>
              <a:spcBef>
                <a:spcPts val="0"/>
              </a:spcBef>
              <a:spcAft>
                <a:spcPts val="0"/>
              </a:spcAft>
              <a:buSzPts val="2400"/>
              <a:buChar char="●"/>
            </a:pPr>
            <a:r>
              <a:rPr lang="en" sz="2400"/>
              <a:t>TAs</a:t>
            </a:r>
            <a:endParaRPr sz="2400"/>
          </a:p>
          <a:p>
            <a:pPr indent="-330200" lvl="1" marL="914400" rtl="0" algn="l">
              <a:lnSpc>
                <a:spcPct val="115000"/>
              </a:lnSpc>
              <a:spcBef>
                <a:spcPts val="0"/>
              </a:spcBef>
              <a:spcAft>
                <a:spcPts val="0"/>
              </a:spcAft>
              <a:buSzPts val="1600"/>
              <a:buChar char="○"/>
            </a:pPr>
            <a:r>
              <a:rPr lang="en" sz="1600"/>
              <a:t>Qinghua Wang</a:t>
            </a:r>
            <a:endParaRPr sz="1600"/>
          </a:p>
          <a:p>
            <a:pPr indent="-330200" lvl="1" marL="914400" rtl="0" algn="l">
              <a:lnSpc>
                <a:spcPct val="115000"/>
              </a:lnSpc>
              <a:spcBef>
                <a:spcPts val="0"/>
              </a:spcBef>
              <a:spcAft>
                <a:spcPts val="0"/>
              </a:spcAft>
              <a:buSzPts val="1600"/>
              <a:buChar char="○"/>
            </a:pPr>
            <a:r>
              <a:rPr lang="en" sz="1600"/>
              <a:t>Julie Cowart</a:t>
            </a:r>
            <a:endParaRPr sz="1600"/>
          </a:p>
          <a:p>
            <a:pPr indent="-330200" lvl="1" marL="914400" rtl="0" algn="l">
              <a:lnSpc>
                <a:spcPct val="115000"/>
              </a:lnSpc>
              <a:spcBef>
                <a:spcPts val="0"/>
              </a:spcBef>
              <a:spcAft>
                <a:spcPts val="0"/>
              </a:spcAft>
              <a:buSzPts val="1600"/>
              <a:buChar char="○"/>
            </a:pPr>
            <a:r>
              <a:rPr lang="en" sz="1600"/>
              <a:t>Manju Anandakrish</a:t>
            </a:r>
            <a:endParaRPr sz="1600"/>
          </a:p>
          <a:p>
            <a:pPr indent="-381000" lvl="0" marL="457200" rtl="0" algn="l">
              <a:lnSpc>
                <a:spcPct val="115000"/>
              </a:lnSpc>
              <a:spcBef>
                <a:spcPts val="0"/>
              </a:spcBef>
              <a:spcAft>
                <a:spcPts val="0"/>
              </a:spcAft>
              <a:buSzPts val="2400"/>
              <a:buChar char="●"/>
            </a:pPr>
            <a:r>
              <a:rPr lang="en" sz="2400"/>
              <a:t>Participants</a:t>
            </a:r>
            <a:endParaRPr sz="2400"/>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Participants</a:t>
            </a:r>
            <a:endParaRPr>
              <a:solidFill>
                <a:srgbClr val="4A86E8"/>
              </a:solidFill>
            </a:endParaRPr>
          </a:p>
        </p:txBody>
      </p:sp>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Status (Which of these best describes you?). Number of responses: 35 responses." id="126" name="Google Shape;126;p28" title="Status (Which of these best describes you?)"/>
          <p:cNvPicPr preferRelativeResize="0"/>
          <p:nvPr/>
        </p:nvPicPr>
        <p:blipFill>
          <a:blip r:embed="rId4">
            <a:alphaModFix/>
          </a:blip>
          <a:stretch>
            <a:fillRect/>
          </a:stretch>
        </p:blipFill>
        <p:spPr>
          <a:xfrm>
            <a:off x="393650" y="870050"/>
            <a:ext cx="8024223" cy="3377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Experience</a:t>
            </a:r>
            <a:endParaRPr>
              <a:solidFill>
                <a:srgbClr val="4A86E8"/>
              </a:solidFill>
            </a:endParaRPr>
          </a:p>
        </p:txBody>
      </p:sp>
      <p:pic>
        <p:nvPicPr>
          <p:cNvPr id="132" name="Google Shape;132;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3" name="Google Shape;133;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What is your level of AI/ML experience?. Number of responses: 35 responses." id="134" name="Google Shape;134;p29" title="What is your level of AI/ML experience?"/>
          <p:cNvPicPr preferRelativeResize="0"/>
          <p:nvPr/>
        </p:nvPicPr>
        <p:blipFill>
          <a:blip r:embed="rId4">
            <a:alphaModFix/>
          </a:blip>
          <a:stretch>
            <a:fillRect/>
          </a:stretch>
        </p:blipFill>
        <p:spPr>
          <a:xfrm>
            <a:off x="892988" y="822063"/>
            <a:ext cx="7358024" cy="349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0" name="Google Shape;140;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1" name="Google Shape;141;p30"/>
          <p:cNvSpPr txBox="1"/>
          <p:nvPr/>
        </p:nvSpPr>
        <p:spPr>
          <a:xfrm>
            <a:off x="3234125" y="764400"/>
            <a:ext cx="5135700" cy="384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b="1" lang="en" sz="1900"/>
              <a:t>Day 1</a:t>
            </a:r>
            <a:r>
              <a:rPr lang="en" sz="1900"/>
              <a:t>: Introduction to AI/ML and Python ML ecosystem, </a:t>
            </a:r>
            <a:r>
              <a:rPr lang="en" sz="1900">
                <a:solidFill>
                  <a:schemeClr val="dk1"/>
                </a:solidFill>
              </a:rPr>
              <a:t>AI/ML applications in computational biology and chemistry</a:t>
            </a:r>
            <a:endParaRPr sz="1900"/>
          </a:p>
          <a:p>
            <a:pPr indent="-349250" lvl="0" marL="457200" rtl="0" algn="l">
              <a:lnSpc>
                <a:spcPct val="115000"/>
              </a:lnSpc>
              <a:spcBef>
                <a:spcPts val="0"/>
              </a:spcBef>
              <a:spcAft>
                <a:spcPts val="0"/>
              </a:spcAft>
              <a:buSzPts val="1900"/>
              <a:buChar char="●"/>
            </a:pPr>
            <a:r>
              <a:rPr b="1" lang="en" sz="1900"/>
              <a:t>Day 2</a:t>
            </a:r>
            <a:r>
              <a:rPr lang="en" sz="1900"/>
              <a:t>: Data collection and data preparation, </a:t>
            </a:r>
            <a:r>
              <a:rPr lang="en" sz="1900">
                <a:solidFill>
                  <a:schemeClr val="dk1"/>
                </a:solidFill>
              </a:rPr>
              <a:t>data readiness for AI/ML checklist</a:t>
            </a:r>
            <a:endParaRPr sz="1900"/>
          </a:p>
          <a:p>
            <a:pPr indent="-349250" lvl="0" marL="457200" rtl="0" algn="l">
              <a:lnSpc>
                <a:spcPct val="115000"/>
              </a:lnSpc>
              <a:spcBef>
                <a:spcPts val="0"/>
              </a:spcBef>
              <a:spcAft>
                <a:spcPts val="0"/>
              </a:spcAft>
              <a:buSzPts val="1900"/>
              <a:buChar char="●"/>
            </a:pPr>
            <a:r>
              <a:rPr b="1" lang="en" sz="1900"/>
              <a:t>Day 3</a:t>
            </a:r>
            <a:r>
              <a:rPr lang="en" sz="1900"/>
              <a:t>: Feature selection, feature engineering and feature scaling</a:t>
            </a:r>
            <a:endParaRPr sz="1900"/>
          </a:p>
          <a:p>
            <a:pPr indent="-349250" lvl="0" marL="457200" rtl="0" algn="l">
              <a:lnSpc>
                <a:spcPct val="115000"/>
              </a:lnSpc>
              <a:spcBef>
                <a:spcPts val="0"/>
              </a:spcBef>
              <a:spcAft>
                <a:spcPts val="0"/>
              </a:spcAft>
              <a:buSzPts val="1900"/>
              <a:buChar char="●"/>
            </a:pPr>
            <a:r>
              <a:rPr b="1" lang="en" sz="1900"/>
              <a:t>Day 4</a:t>
            </a:r>
            <a:r>
              <a:rPr lang="en" sz="1900"/>
              <a:t>: ML model, from its selection to its training, evaluation and tuning</a:t>
            </a:r>
            <a:endParaRPr sz="1900"/>
          </a:p>
          <a:p>
            <a:pPr indent="-349250" lvl="0" marL="457200" rtl="0" algn="l">
              <a:lnSpc>
                <a:spcPct val="115000"/>
              </a:lnSpc>
              <a:spcBef>
                <a:spcPts val="0"/>
              </a:spcBef>
              <a:spcAft>
                <a:spcPts val="0"/>
              </a:spcAft>
              <a:buSzPts val="1900"/>
              <a:buChar char="●"/>
            </a:pPr>
            <a:r>
              <a:rPr b="1" lang="en" sz="1900"/>
              <a:t>Day 5</a:t>
            </a:r>
            <a:r>
              <a:rPr lang="en" sz="1900"/>
              <a:t>: Introduction to deep learning</a:t>
            </a:r>
            <a:endParaRPr sz="1900"/>
          </a:p>
        </p:txBody>
      </p:sp>
      <p:sp>
        <p:nvSpPr>
          <p:cNvPr id="142" name="Google Shape;142;p30"/>
          <p:cNvSpPr txBox="1"/>
          <p:nvPr/>
        </p:nvSpPr>
        <p:spPr>
          <a:xfrm>
            <a:off x="3234125" y="0"/>
            <a:ext cx="591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rPr>
              <a:t>Workshop Outcome and agenda</a:t>
            </a:r>
            <a:endParaRPr/>
          </a:p>
        </p:txBody>
      </p:sp>
      <p:pic>
        <p:nvPicPr>
          <p:cNvPr id="143" name="Google Shape;143;p30"/>
          <p:cNvPicPr preferRelativeResize="0"/>
          <p:nvPr/>
        </p:nvPicPr>
        <p:blipFill rotWithShape="1">
          <a:blip r:embed="rId4">
            <a:alphaModFix/>
          </a:blip>
          <a:srcRect b="6412" l="0" r="0" t="4277"/>
          <a:stretch/>
        </p:blipFill>
        <p:spPr>
          <a:xfrm>
            <a:off x="548700" y="0"/>
            <a:ext cx="230367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9" name="Google Shape;149;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Workshop Logistics</a:t>
            </a:r>
            <a:endParaRPr>
              <a:solidFill>
                <a:srgbClr val="4A86E8"/>
              </a:solidFill>
            </a:endParaRPr>
          </a:p>
        </p:txBody>
      </p:sp>
      <p:sp>
        <p:nvSpPr>
          <p:cNvPr id="150" name="Google Shape;150;p31"/>
          <p:cNvSpPr txBox="1"/>
          <p:nvPr/>
        </p:nvSpPr>
        <p:spPr>
          <a:xfrm>
            <a:off x="1104600" y="1107150"/>
            <a:ext cx="7727700" cy="31101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June 13 - 17, 2022, 1:00pm – 5:00pm</a:t>
            </a:r>
            <a:endParaRPr sz="2100"/>
          </a:p>
          <a:p>
            <a:pPr indent="-361950" lvl="0" marL="457200" rtl="0" algn="l">
              <a:lnSpc>
                <a:spcPct val="115000"/>
              </a:lnSpc>
              <a:spcBef>
                <a:spcPts val="0"/>
              </a:spcBef>
              <a:spcAft>
                <a:spcPts val="0"/>
              </a:spcAft>
              <a:buSzPts val="2100"/>
              <a:buChar char="●"/>
            </a:pPr>
            <a:r>
              <a:rPr lang="en" sz="2100"/>
              <a:t>Ammon Pinizzotto Biopharmaceutical Innovation Center conference room 140</a:t>
            </a:r>
            <a:endParaRPr sz="2100"/>
          </a:p>
          <a:p>
            <a:pPr indent="0" lvl="0" marL="457200" rtl="0" algn="l">
              <a:lnSpc>
                <a:spcPct val="115000"/>
              </a:lnSpc>
              <a:spcBef>
                <a:spcPts val="0"/>
              </a:spcBef>
              <a:spcAft>
                <a:spcPts val="0"/>
              </a:spcAft>
              <a:buNone/>
            </a:pPr>
            <a:r>
              <a:t/>
            </a:r>
            <a:endParaRPr sz="2100"/>
          </a:p>
          <a:p>
            <a:pPr indent="0" lvl="0" marL="0" rtl="0" algn="l">
              <a:lnSpc>
                <a:spcPct val="115000"/>
              </a:lnSpc>
              <a:spcBef>
                <a:spcPts val="0"/>
              </a:spcBef>
              <a:spcAft>
                <a:spcPts val="0"/>
              </a:spcAft>
              <a:buNone/>
            </a:pPr>
            <a:r>
              <a:rPr lang="en" sz="2100"/>
              <a:t>Daily Activities:</a:t>
            </a:r>
            <a:endParaRPr sz="2100"/>
          </a:p>
          <a:p>
            <a:pPr indent="-361950" lvl="0" marL="457200" rtl="0" algn="l">
              <a:lnSpc>
                <a:spcPct val="115000"/>
              </a:lnSpc>
              <a:spcBef>
                <a:spcPts val="0"/>
              </a:spcBef>
              <a:spcAft>
                <a:spcPts val="0"/>
              </a:spcAft>
              <a:buSzPts val="2100"/>
              <a:buChar char="●"/>
            </a:pPr>
            <a:r>
              <a:rPr lang="en" sz="2100"/>
              <a:t>Lectures</a:t>
            </a:r>
            <a:endParaRPr sz="2600"/>
          </a:p>
          <a:p>
            <a:pPr indent="-361950" lvl="0" marL="457200" rtl="0" algn="l">
              <a:lnSpc>
                <a:spcPct val="115000"/>
              </a:lnSpc>
              <a:spcBef>
                <a:spcPts val="0"/>
              </a:spcBef>
              <a:spcAft>
                <a:spcPts val="0"/>
              </a:spcAft>
              <a:buSzPts val="2100"/>
              <a:buChar char="●"/>
            </a:pPr>
            <a:r>
              <a:rPr lang="en" sz="2100"/>
              <a:t>Live demos (Google Colaboratory)</a:t>
            </a:r>
            <a:endParaRPr sz="2100"/>
          </a:p>
          <a:p>
            <a:pPr indent="-361950" lvl="0" marL="457200" rtl="0" algn="l">
              <a:lnSpc>
                <a:spcPct val="115000"/>
              </a:lnSpc>
              <a:spcBef>
                <a:spcPts val="0"/>
              </a:spcBef>
              <a:spcAft>
                <a:spcPts val="0"/>
              </a:spcAft>
              <a:buSzPts val="2100"/>
              <a:buChar char="●"/>
            </a:pPr>
            <a:r>
              <a:rPr lang="en" sz="2100"/>
              <a:t>Hands-on exercises (Google Colaboratory)</a:t>
            </a:r>
            <a:endParaRPr sz="2100"/>
          </a:p>
        </p:txBody>
      </p:sp>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General Information</a:t>
            </a:r>
            <a:endParaRPr>
              <a:solidFill>
                <a:srgbClr val="4A86E8"/>
              </a:solidFill>
            </a:endParaRPr>
          </a:p>
        </p:txBody>
      </p:sp>
      <p:sp>
        <p:nvSpPr>
          <p:cNvPr id="158" name="Google Shape;158;p32"/>
          <p:cNvSpPr txBox="1"/>
          <p:nvPr/>
        </p:nvSpPr>
        <p:spPr>
          <a:xfrm>
            <a:off x="311700" y="717650"/>
            <a:ext cx="86655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Parking/Transportation:</a:t>
            </a:r>
            <a:endParaRPr b="1" sz="1300"/>
          </a:p>
          <a:p>
            <a:pPr indent="0" lvl="0" marL="0" rtl="0" algn="l">
              <a:lnSpc>
                <a:spcPct val="115000"/>
              </a:lnSpc>
              <a:spcBef>
                <a:spcPts val="0"/>
              </a:spcBef>
              <a:spcAft>
                <a:spcPts val="0"/>
              </a:spcAft>
              <a:buNone/>
            </a:pPr>
            <a:r>
              <a:rPr lang="en" sz="1300"/>
              <a:t>UD permit parking is available. Gray Permit: Lot 207 (some spaces) and on street parking on Discovery Blvd and Avenue 1743; Red Permit: Lot 209.  Those without UD parking permits may use on street parking and pay at kiosks or using the PassPort app.  Parking map available at: https://sites.udel.edu/parking/.  UD Bus: North/South College Route use the Star Tower stop.</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COVID Considerations:</a:t>
            </a:r>
            <a:endParaRPr b="1" sz="1300"/>
          </a:p>
          <a:p>
            <a:pPr indent="0" lvl="0" marL="0" rtl="0" algn="l">
              <a:lnSpc>
                <a:spcPct val="115000"/>
              </a:lnSpc>
              <a:spcBef>
                <a:spcPts val="0"/>
              </a:spcBef>
              <a:spcAft>
                <a:spcPts val="0"/>
              </a:spcAft>
              <a:buNone/>
            </a:pPr>
            <a:r>
              <a:rPr lang="en" sz="1300"/>
              <a:t>All participants must complete the UD COVID Check (https://covidcheck.udel.edu) each day before arriving on UD’s campus.  While the University of Delaware no longer requires masks to be worn for non-classroom events, all participants are encouraged to bring a mask for use whenever social distancing cannot be maintained.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Please Be Kind:</a:t>
            </a:r>
            <a:endParaRPr b="1" sz="1300"/>
          </a:p>
          <a:p>
            <a:pPr indent="0" lvl="0" marL="0" rtl="0" algn="l">
              <a:lnSpc>
                <a:spcPct val="115000"/>
              </a:lnSpc>
              <a:spcBef>
                <a:spcPts val="0"/>
              </a:spcBef>
              <a:spcAft>
                <a:spcPts val="0"/>
              </a:spcAft>
              <a:buNone/>
            </a:pPr>
            <a:r>
              <a:rPr lang="en" sz="1300"/>
              <a:t>The organizers of the workshop and the University of Delaware are dedicated to fostering a safe and inclusive learning environment that does not discriminate against any person on the basis of race, color, national origin, sex, gender identity or expression, sexual orientation, disability, religion, age, or any other characteristic.  All participants are asked to also please abide by these values in your interactions with others throughout this workshop.</a:t>
            </a:r>
            <a:endParaRPr sz="1300"/>
          </a:p>
        </p:txBody>
      </p:sp>
      <p:sp>
        <p:nvSpPr>
          <p:cNvPr id="159" name="Google Shape;159;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65" name="Google Shape;16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Acknowledgements</a:t>
            </a:r>
            <a:endParaRPr>
              <a:solidFill>
                <a:srgbClr val="4A86E8"/>
              </a:solidFill>
            </a:endParaRPr>
          </a:p>
        </p:txBody>
      </p:sp>
      <p:sp>
        <p:nvSpPr>
          <p:cNvPr id="166" name="Google Shape;166;p33"/>
          <p:cNvSpPr txBox="1"/>
          <p:nvPr/>
        </p:nvSpPr>
        <p:spPr>
          <a:xfrm>
            <a:off x="548700" y="717650"/>
            <a:ext cx="3595500" cy="2366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Cathy Wu</a:t>
            </a:r>
            <a:endParaRPr sz="2100"/>
          </a:p>
          <a:p>
            <a:pPr indent="-361950" lvl="0" marL="457200" rtl="0" algn="l">
              <a:lnSpc>
                <a:spcPct val="115000"/>
              </a:lnSpc>
              <a:spcBef>
                <a:spcPts val="0"/>
              </a:spcBef>
              <a:spcAft>
                <a:spcPts val="0"/>
              </a:spcAft>
              <a:buSzPts val="2100"/>
              <a:buChar char="●"/>
            </a:pPr>
            <a:r>
              <a:rPr lang="en" sz="2100"/>
              <a:t>Shawn Polson</a:t>
            </a:r>
            <a:endParaRPr sz="2100"/>
          </a:p>
          <a:p>
            <a:pPr indent="-361950" lvl="0" marL="457200" rtl="0" algn="l">
              <a:lnSpc>
                <a:spcPct val="115000"/>
              </a:lnSpc>
              <a:spcBef>
                <a:spcPts val="0"/>
              </a:spcBef>
              <a:spcAft>
                <a:spcPts val="0"/>
              </a:spcAft>
              <a:buSzPts val="2100"/>
              <a:buChar char="●"/>
            </a:pPr>
            <a:r>
              <a:rPr lang="en" sz="2100"/>
              <a:t>Cecilia Arighi</a:t>
            </a:r>
            <a:endParaRPr sz="2100"/>
          </a:p>
          <a:p>
            <a:pPr indent="-361950" lvl="0" marL="457200" rtl="0" algn="l">
              <a:lnSpc>
                <a:spcPct val="115000"/>
              </a:lnSpc>
              <a:spcBef>
                <a:spcPts val="0"/>
              </a:spcBef>
              <a:spcAft>
                <a:spcPts val="0"/>
              </a:spcAft>
              <a:buSzPts val="2100"/>
              <a:buChar char="●"/>
            </a:pPr>
            <a:r>
              <a:rPr lang="en" sz="2100"/>
              <a:t>Amelia Harrison</a:t>
            </a:r>
            <a:endParaRPr sz="2100"/>
          </a:p>
          <a:p>
            <a:pPr indent="-361950" lvl="0" marL="457200" rtl="0" algn="l">
              <a:lnSpc>
                <a:spcPct val="115000"/>
              </a:lnSpc>
              <a:spcBef>
                <a:spcPts val="0"/>
              </a:spcBef>
              <a:spcAft>
                <a:spcPts val="0"/>
              </a:spcAft>
              <a:buSzPts val="2100"/>
              <a:buChar char="●"/>
            </a:pPr>
            <a:r>
              <a:rPr lang="en" sz="2100"/>
              <a:t>Rita Hayford</a:t>
            </a:r>
            <a:endParaRPr sz="2100"/>
          </a:p>
          <a:p>
            <a:pPr indent="-361950" lvl="0" marL="457200" rtl="0" algn="l">
              <a:lnSpc>
                <a:spcPct val="115000"/>
              </a:lnSpc>
              <a:spcBef>
                <a:spcPts val="0"/>
              </a:spcBef>
              <a:spcAft>
                <a:spcPts val="0"/>
              </a:spcAft>
              <a:buSzPts val="2100"/>
              <a:buChar char="●"/>
            </a:pPr>
            <a:r>
              <a:rPr lang="en" sz="2100"/>
              <a:t>Yuqi Wang</a:t>
            </a:r>
            <a:endParaRPr sz="2100"/>
          </a:p>
        </p:txBody>
      </p:sp>
      <p:sp>
        <p:nvSpPr>
          <p:cNvPr id="167" name="Google Shape;167;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68" name="Google Shape;168;p33"/>
          <p:cNvSpPr txBox="1"/>
          <p:nvPr/>
        </p:nvSpPr>
        <p:spPr>
          <a:xfrm>
            <a:off x="611000" y="3328925"/>
            <a:ext cx="735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24292F"/>
                </a:solidFill>
                <a:highlight>
                  <a:srgbClr val="FFFFFF"/>
                </a:highlight>
              </a:rPr>
              <a:t>This workshop is offered free of charge with support from the NIH National Institute for General Medical Sciences (T32GM133395-03S1).</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