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Human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Learn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Generalization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 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presenting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Classes: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Labels: When the set of values are not mutually exclusive</a:t>
            </a:r>
            <a:endParaRPr sz="1800">
              <a:latin typeface="Roboto"/>
              <a:ea typeface="Roboto"/>
              <a:cs typeface="Roboto"/>
              <a:sym typeface="Roboto"/>
            </a:endParaRPr>
          </a:p>
        </p:txBody>
      </p:sp>
      <p:sp>
        <p:nvSpPr>
          <p:cNvPr id="309" name="Google Shape;309;p41"/>
          <p:cNvSpPr txBox="1"/>
          <p:nvPr/>
        </p:nvSpPr>
        <p:spPr>
          <a:xfrm>
            <a:off x="7038788" y="4266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310" name="Google Shape;310;p41"/>
          <p:cNvPicPr preferRelativeResize="0"/>
          <p:nvPr/>
        </p:nvPicPr>
        <p:blipFill>
          <a:blip r:embed="rId4">
            <a:alphaModFix/>
          </a:blip>
          <a:stretch>
            <a:fillRect/>
          </a:stretch>
        </p:blipFill>
        <p:spPr>
          <a:xfrm>
            <a:off x="3625921" y="2848896"/>
            <a:ext cx="3581950" cy="1768942"/>
          </a:xfrm>
          <a:prstGeom prst="rect">
            <a:avLst/>
          </a:prstGeom>
          <a:noFill/>
          <a:ln>
            <a:noFill/>
          </a:ln>
        </p:spPr>
      </p:pic>
      <p:sp>
        <p:nvSpPr>
          <p:cNvPr id="311" name="Google Shape;311;p41"/>
          <p:cNvSpPr txBox="1"/>
          <p:nvPr/>
        </p:nvSpPr>
        <p:spPr>
          <a:xfrm>
            <a:off x="5044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2" name="Google Shape;312;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3" name="Google Shape;313;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888" y="35667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5653395" y="2356150"/>
            <a:ext cx="2986254" cy="2069675"/>
          </a:xfrm>
          <a:prstGeom prst="rect">
            <a:avLst/>
          </a:prstGeom>
          <a:noFill/>
          <a:ln>
            <a:noFill/>
          </a:ln>
        </p:spPr>
      </p:pic>
      <p:pic>
        <p:nvPicPr>
          <p:cNvPr id="347" name="Google Shape;347;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48" name="Google Shape;348;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49" name="Google Shape;349;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0" name="Google Shape;350;p45"/>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51" name="Google Shape;351;p45"/>
          <p:cNvSpPr txBox="1"/>
          <p:nvPr/>
        </p:nvSpPr>
        <p:spPr>
          <a:xfrm>
            <a:off x="4233288" y="4195700"/>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(Greener et al. 2022)</a:t>
            </a:r>
            <a:endParaRPr sz="1200">
              <a:latin typeface="Roboto"/>
              <a:ea typeface="Roboto"/>
              <a:cs typeface="Roboto"/>
              <a:sym typeface="Roboto"/>
            </a:endParaRPr>
          </a:p>
        </p:txBody>
      </p:sp>
      <p:sp>
        <p:nvSpPr>
          <p:cNvPr id="352" name="Google Shape;352;p45"/>
          <p:cNvSpPr txBox="1"/>
          <p:nvPr/>
        </p:nvSpPr>
        <p:spPr>
          <a:xfrm>
            <a:off x="311700" y="229125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59" name="Google Shape;35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0" name="Google Shape;360;p46"/>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describe the signal </a:t>
            </a:r>
            <a:endParaRPr sz="1500">
              <a:latin typeface="Roboto"/>
              <a:ea typeface="Roboto"/>
              <a:cs typeface="Roboto"/>
              <a:sym typeface="Roboto"/>
            </a:endParaRPr>
          </a:p>
        </p:txBody>
      </p:sp>
      <p:sp>
        <p:nvSpPr>
          <p:cNvPr id="361" name="Google Shape;361;p46"/>
          <p:cNvSpPr txBox="1"/>
          <p:nvPr/>
        </p:nvSpPr>
        <p:spPr>
          <a:xfrm>
            <a:off x="6842988" y="41419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grpSp>
        <p:nvGrpSpPr>
          <p:cNvPr id="362" name="Google Shape;362;p46"/>
          <p:cNvGrpSpPr/>
          <p:nvPr/>
        </p:nvGrpSpPr>
        <p:grpSpPr>
          <a:xfrm>
            <a:off x="1964500" y="3125200"/>
            <a:ext cx="5022548" cy="1500075"/>
            <a:chOff x="980975" y="3040163"/>
            <a:chExt cx="5022548" cy="1500075"/>
          </a:xfrm>
        </p:grpSpPr>
        <p:pic>
          <p:nvPicPr>
            <p:cNvPr id="363" name="Google Shape;363;p46"/>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64" name="Google Shape;364;p46"/>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806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a:t>
            </a:r>
            <a:endParaRPr sz="1800">
              <a:latin typeface="Roboto"/>
              <a:ea typeface="Roboto"/>
              <a:cs typeface="Roboto"/>
              <a:sym typeface="Roboto"/>
            </a:endParaRPr>
          </a:p>
          <a:p>
            <a:pPr indent="0" lvl="0" marL="457200" rtl="0" algn="l">
              <a:spcBef>
                <a:spcPts val="0"/>
              </a:spcBef>
              <a:spcAft>
                <a:spcPts val="0"/>
              </a:spcAft>
              <a:buNone/>
            </a:pPr>
            <a:r>
              <a:rPr lang="en" sz="1800">
                <a:latin typeface="Roboto"/>
                <a:ea typeface="Roboto"/>
                <a:cs typeface="Roboto"/>
                <a:sym typeface="Roboto"/>
              </a:rPr>
              <a:t>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0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8" name="Google Shape;428;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29" name="Google Shape;429;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0" name="Google Shape;430;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1" name="Google Shape;431;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2" name="Google Shape;432;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3" name="Google Shape;433;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4" name="Google Shape;434;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5" name="Google Shape;435;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6" name="Google Shape;436;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7" name="Google Shape;437;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8" name="Google Shape;438;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5" name="Google Shape;445;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46" name="Google Shape;446;p53"/>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47" name="Google Shape;447;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583238" y="4042013"/>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7230300" y="4250675"/>
            <a:ext cx="19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4988"/>
            <a:ext cx="22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