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regular.fntdata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Robo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bf756c63e_0_8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bf756c63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1bf756c63e_0_2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1bf756c63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bf756c63e_0_2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1bf756c63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bf756c63e_0_3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bf756c63e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bf756c63e_0_3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bf756c63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d1ca80d1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1d1ca80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26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7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1" name="Google Shape;111;p27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7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7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7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7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8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120" name="Google Shape;120;p2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29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3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42" name="Google Shape;142;p3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3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3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3" name="Google Shape;153;p3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4" name="Google Shape;154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8" name="Google Shape;158;p3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61" name="Google Shape;161;p3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35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3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forms.gle/7D8hrCVzUGJcUwwY7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5)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6" name="Google Shape;176;p37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17, 2022</a:t>
            </a:r>
            <a:endParaRPr sz="1600"/>
          </a:p>
        </p:txBody>
      </p:sp>
      <p:pic>
        <p:nvPicPr>
          <p:cNvPr id="177" name="Google Shape;1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Course Summary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85" name="Google Shape;1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43813" t="0"/>
          <a:stretch/>
        </p:blipFill>
        <p:spPr>
          <a:xfrm>
            <a:off x="340300" y="0"/>
            <a:ext cx="1156000" cy="47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9"/>
          <p:cNvSpPr txBox="1"/>
          <p:nvPr>
            <p:ph type="title"/>
          </p:nvPr>
        </p:nvSpPr>
        <p:spPr>
          <a:xfrm>
            <a:off x="28185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1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" y="47300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39"/>
          <p:cNvSpPr txBox="1"/>
          <p:nvPr/>
        </p:nvSpPr>
        <p:spPr>
          <a:xfrm>
            <a:off x="311700" y="656999"/>
            <a:ext cx="84609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Introduction to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Overview of Artificial Intelligence and Machine Learning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Key concepts in AI/ML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Python AI/ML Ecosystem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AI/ML Applications in Biology and Chemistry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Comparison of different AI/ML algorithms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Recommendations for the use of AI/ML strategies for different data types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Multi-omics Data Analysis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Protein structure prediction with AlphaFold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Live Demo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Introduction to Google Colab, NumPy and Pandas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Exercise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0"/>
          <p:cNvSpPr txBox="1"/>
          <p:nvPr>
            <p:ph type="title"/>
          </p:nvPr>
        </p:nvSpPr>
        <p:spPr>
          <a:xfrm>
            <a:off x="311700" y="144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2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01" name="Google Shape;201;p40"/>
          <p:cNvSpPr txBox="1"/>
          <p:nvPr/>
        </p:nvSpPr>
        <p:spPr>
          <a:xfrm>
            <a:off x="311700" y="779088"/>
            <a:ext cx="83322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Collection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formats (e.g., CSV/TSV, XML, JSON, HTML/Web Scraping, SQL)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Preparation for ML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cleaning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Feature selection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Data transformation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Dimensionality reduction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Readiness for AI/ML Checklist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Essential checks, Additional checks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Live Demos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Basic data cleaning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Marking and removal of missing data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Outlier identification and removal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Missing data imputation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Exercise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2" name="Google Shape;20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1"/>
          <p:cNvSpPr txBox="1"/>
          <p:nvPr>
            <p:ph type="title"/>
          </p:nvPr>
        </p:nvSpPr>
        <p:spPr>
          <a:xfrm>
            <a:off x="311700" y="8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3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0" name="Google Shape;210;p41"/>
          <p:cNvSpPr txBox="1"/>
          <p:nvPr/>
        </p:nvSpPr>
        <p:spPr>
          <a:xfrm>
            <a:off x="405900" y="585300"/>
            <a:ext cx="83322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Live Demo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Engineering: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Encode 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Change numerical data distribution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Derive new input variables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Scaling: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Data with outliers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Feature Selection: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Numerical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Categorical data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■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Recursive feature elimination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Exercise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41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4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8" name="Google Shape;218;p42"/>
          <p:cNvSpPr txBox="1"/>
          <p:nvPr/>
        </p:nvSpPr>
        <p:spPr>
          <a:xfrm>
            <a:off x="405900" y="758500"/>
            <a:ext cx="83322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Selection, Training and Evaluation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Models: Linear regression, Polynomial regression, Logistic regression, Support vector machine, Decision trees, Random forest, Hierarchical clustering, Density based clustering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Metrics: Confusion matrix, Accuracy, Precision, Recall, F1-score, ROC, AUC, R2, MSE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Live Demo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building and evaluation 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Model tuning, interpretation and deployment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Drug Activity Prediction for Androgen Receptor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Exercise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42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3"/>
          <p:cNvSpPr txBox="1"/>
          <p:nvPr>
            <p:ph type="title"/>
          </p:nvPr>
        </p:nvSpPr>
        <p:spPr>
          <a:xfrm>
            <a:off x="311700" y="185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Day 5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26" name="Google Shape;226;p43"/>
          <p:cNvSpPr txBox="1"/>
          <p:nvPr/>
        </p:nvSpPr>
        <p:spPr>
          <a:xfrm>
            <a:off x="405900" y="758500"/>
            <a:ext cx="83322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Introduction to Deep Learning</a:t>
            </a:r>
            <a:endParaRPr sz="20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Live Demo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Pfam protein sequence classification using Tensorflow and Keras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Predicting molecule solubility using DeepChem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Exercise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227" name="Google Shape;227;p43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4"/>
          <p:cNvSpPr txBox="1"/>
          <p:nvPr>
            <p:ph type="title"/>
          </p:nvPr>
        </p:nvSpPr>
        <p:spPr>
          <a:xfrm>
            <a:off x="759750" y="1139500"/>
            <a:ext cx="7624500" cy="13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Certificate of Completion</a:t>
            </a:r>
            <a:endParaRPr sz="3022">
              <a:solidFill>
                <a:srgbClr val="4A86E8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22">
              <a:solidFill>
                <a:srgbClr val="4A86E8"/>
              </a:solidFill>
            </a:endParaRPr>
          </a:p>
          <a:p>
            <a:pPr indent="-401319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●"/>
            </a:pPr>
            <a:r>
              <a:rPr lang="en" sz="3022">
                <a:solidFill>
                  <a:srgbClr val="4A86E8"/>
                </a:solidFill>
              </a:rPr>
              <a:t>Course Survey</a:t>
            </a:r>
            <a:endParaRPr sz="3022">
              <a:solidFill>
                <a:srgbClr val="4A86E8"/>
              </a:solidFill>
            </a:endParaRPr>
          </a:p>
          <a:p>
            <a:pPr indent="-401319" lvl="1" marL="9144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100000"/>
              <a:buChar char="○"/>
            </a:pPr>
            <a:r>
              <a:rPr lang="en" sz="3022" u="sng">
                <a:solidFill>
                  <a:schemeClr val="hlink"/>
                </a:solidFill>
                <a:hlinkClick r:id="rId4"/>
              </a:rPr>
              <a:t>https://forms.gle/7D8hrCVzUGJcUwwY7</a:t>
            </a:r>
            <a:r>
              <a:rPr lang="en" sz="3022">
                <a:solidFill>
                  <a:srgbClr val="4A86E8"/>
                </a:solidFill>
              </a:rPr>
              <a:t> 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34" name="Google Shape;234;p44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615375" y="3016300"/>
            <a:ext cx="924375" cy="9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5"/>
          <p:cNvSpPr txBox="1"/>
          <p:nvPr>
            <p:ph type="title"/>
          </p:nvPr>
        </p:nvSpPr>
        <p:spPr>
          <a:xfrm>
            <a:off x="1880675" y="2047175"/>
            <a:ext cx="41907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22">
                <a:solidFill>
                  <a:srgbClr val="4A86E8"/>
                </a:solidFill>
              </a:rPr>
              <a:t>Questions and Discussion</a:t>
            </a:r>
            <a:endParaRPr sz="3022">
              <a:solidFill>
                <a:srgbClr val="4A86E8"/>
              </a:solidFill>
            </a:endParaRPr>
          </a:p>
        </p:txBody>
      </p:sp>
      <p:sp>
        <p:nvSpPr>
          <p:cNvPr id="242" name="Google Shape;242;p4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