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Ilg3gGewQ5U"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c2c475a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c2c475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26c87537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26c8753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26c875379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26c8753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26c875379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26c8753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26c875379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26c8753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6be71d71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6be71d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26c875379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26c8753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26c8753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26c8753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26c875379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26c87537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26c875379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26c8753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26c875379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26c87537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9c2c475a1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9c2c475a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26c875379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26c87537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26c875379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26c87537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26c875379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26c8753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26c875379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26c87537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26c875379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26c87537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26c875379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26c87537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26c875379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26c87537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32b368e5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32b368e5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e66af5a2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e66af5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6f43ec6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6f43ec6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9c2c475a1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9c2c475a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9d4660fe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9d4660f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26c875379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26c8753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26c875379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26c8753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29e415940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29e4159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https://youtu.be/Ilg3gGewQ5U</a:t>
            </a:r>
            <a:endParaRPr/>
          </a:p>
          <a:p>
            <a:pPr indent="0" lvl="0" marL="0" rtl="0" algn="l">
              <a:spcBef>
                <a:spcPts val="0"/>
              </a:spcBef>
              <a:spcAft>
                <a:spcPts val="0"/>
              </a:spcAft>
              <a:buNone/>
            </a:pPr>
            <a:r>
              <a:t/>
            </a:r>
            <a:endParaRPr/>
          </a:p>
          <a:p>
            <a:pPr indent="-336550" lvl="0" marL="457200" rtl="0" algn="l">
              <a:lnSpc>
                <a:spcPct val="115000"/>
              </a:lnSpc>
              <a:spcBef>
                <a:spcPts val="0"/>
              </a:spcBef>
              <a:spcAft>
                <a:spcPts val="0"/>
              </a:spcAft>
              <a:buClr>
                <a:srgbClr val="434343"/>
              </a:buClr>
              <a:buSzPts val="1700"/>
              <a:buFont typeface="Roboto"/>
              <a:buChar char="●"/>
            </a:pPr>
            <a:r>
              <a:rPr b="1" lang="en" sz="1700">
                <a:solidFill>
                  <a:srgbClr val="434343"/>
                </a:solidFill>
                <a:latin typeface="Roboto"/>
                <a:ea typeface="Roboto"/>
                <a:cs typeface="Roboto"/>
                <a:sym typeface="Roboto"/>
              </a:rPr>
              <a:t>Propagation</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indent="-336550" lvl="1" marL="85725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The input data sample vectors are propagated forward through the neural network to generate the output values from the output layer.</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Compare the generated output vector with the  actual/desired output vector for that input data vector to compute difference in error at the output units.</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Error values are back propagated to generate deltas at each node.</a:t>
            </a:r>
            <a:endParaRPr sz="1700">
              <a:solidFill>
                <a:srgbClr val="434343"/>
              </a:solidFill>
              <a:latin typeface="Roboto"/>
              <a:ea typeface="Roboto"/>
              <a:cs typeface="Roboto"/>
              <a:sym typeface="Roboto"/>
            </a:endParaRPr>
          </a:p>
          <a:p>
            <a:pPr indent="-336550" lvl="0" marL="457200" rtl="0" algn="l">
              <a:lnSpc>
                <a:spcPct val="115000"/>
              </a:lnSpc>
              <a:spcBef>
                <a:spcPts val="0"/>
              </a:spcBef>
              <a:spcAft>
                <a:spcPts val="0"/>
              </a:spcAft>
              <a:buClr>
                <a:srgbClr val="434343"/>
              </a:buClr>
              <a:buSzPts val="1700"/>
              <a:buFont typeface="Roboto"/>
              <a:buChar char="●"/>
            </a:pPr>
            <a:r>
              <a:rPr b="1" lang="en" sz="1700">
                <a:solidFill>
                  <a:srgbClr val="434343"/>
                </a:solidFill>
                <a:latin typeface="Roboto"/>
                <a:ea typeface="Roboto"/>
                <a:cs typeface="Roboto"/>
                <a:sym typeface="Roboto"/>
              </a:rPr>
              <a:t>Weight update</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Compute weight gradients by multiplying the output delta (error) and input activation.</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Use learning rate to determine percentage of the gradient to be subtracted from original weight and update the weight of the nodes.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26c875379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26c8753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17.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9.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hyperlink" Target="https://forms.gle/Qvg1amX3J3e9JLfz9" TargetMode="External"/><Relationship Id="rId5"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hyperlink" Target="https://deepchem.readthedocs.io/en/latest/index.html" TargetMode="External"/><Relationship Id="rId5" Type="http://schemas.openxmlformats.org/officeDocument/2006/relationships/hyperlink" Target="https://www.youtube.com/playlist?list=PLZHQObOWTQDNU6R1_67000Dx_ZCJB-3pi" TargetMode="External"/><Relationship Id="rId6"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hyperlink" Target="http://www.youtube.com/watch?v=Ilg3gGewQ5U" TargetMode="External"/><Relationship Id="rId6"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5)</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17,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6"/>
          <p:cNvPicPr preferRelativeResize="0"/>
          <p:nvPr/>
        </p:nvPicPr>
        <p:blipFill>
          <a:blip r:embed="rId3">
            <a:alphaModFix/>
          </a:blip>
          <a:stretch>
            <a:fillRect/>
          </a:stretch>
        </p:blipFill>
        <p:spPr>
          <a:xfrm>
            <a:off x="433075" y="2454626"/>
            <a:ext cx="8153848" cy="2485524"/>
          </a:xfrm>
          <a:prstGeom prst="rect">
            <a:avLst/>
          </a:prstGeom>
          <a:noFill/>
          <a:ln>
            <a:noFill/>
          </a:ln>
        </p:spPr>
      </p:pic>
      <p:pic>
        <p:nvPicPr>
          <p:cNvPr id="262" name="Google Shape;262;p46"/>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63" name="Google Shape;263;p46"/>
          <p:cNvSpPr txBox="1"/>
          <p:nvPr>
            <p:ph type="title"/>
          </p:nvPr>
        </p:nvSpPr>
        <p:spPr>
          <a:xfrm>
            <a:off x="311700" y="2445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Convolutional Neural Networks (CNN)</a:t>
            </a:r>
            <a:endParaRPr>
              <a:solidFill>
                <a:srgbClr val="4A86E8"/>
              </a:solidFill>
            </a:endParaRPr>
          </a:p>
        </p:txBody>
      </p:sp>
      <p:sp>
        <p:nvSpPr>
          <p:cNvPr id="264" name="Google Shape;264;p46"/>
          <p:cNvSpPr txBox="1"/>
          <p:nvPr>
            <p:ph idx="4294967295" type="body"/>
          </p:nvPr>
        </p:nvSpPr>
        <p:spPr>
          <a:xfrm>
            <a:off x="488650" y="852325"/>
            <a:ext cx="6292800" cy="160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class of artificial neural network (ANN), most commonly applied to analyze visual imagery.</a:t>
            </a:r>
            <a:endParaRPr sz="1600"/>
          </a:p>
          <a:p>
            <a:pPr indent="-330200" lvl="0" marL="457200" rtl="0" algn="l">
              <a:spcBef>
                <a:spcPts val="1000"/>
              </a:spcBef>
              <a:spcAft>
                <a:spcPts val="0"/>
              </a:spcAft>
              <a:buSzPts val="1600"/>
              <a:buChar char="●"/>
            </a:pPr>
            <a:r>
              <a:rPr lang="en" sz="1600"/>
              <a:t>Multiple convolutional layers</a:t>
            </a:r>
            <a:endParaRPr sz="1600"/>
          </a:p>
          <a:p>
            <a:pPr indent="-330200" lvl="0" marL="457200" rtl="0" algn="l">
              <a:spcBef>
                <a:spcPts val="1000"/>
              </a:spcBef>
              <a:spcAft>
                <a:spcPts val="0"/>
              </a:spcAft>
              <a:buSzPts val="1600"/>
              <a:buChar char="●"/>
            </a:pPr>
            <a:r>
              <a:rPr lang="en" sz="1600"/>
              <a:t>Pooling layers</a:t>
            </a:r>
            <a:endParaRPr sz="1600"/>
          </a:p>
          <a:p>
            <a:pPr indent="-330200" lvl="0" marL="457200" rtl="0" algn="l">
              <a:spcBef>
                <a:spcPts val="1000"/>
              </a:spcBef>
              <a:spcAft>
                <a:spcPts val="1000"/>
              </a:spcAft>
              <a:buSzPts val="1600"/>
              <a:buChar char="●"/>
            </a:pPr>
            <a:r>
              <a:rPr lang="en" sz="1600"/>
              <a:t>Fully connected MLPs.</a:t>
            </a:r>
            <a:endParaRPr sz="1600"/>
          </a:p>
        </p:txBody>
      </p:sp>
      <p:sp>
        <p:nvSpPr>
          <p:cNvPr id="265" name="Google Shape;265;p4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6" name="Google Shape;266;p46"/>
          <p:cNvSpPr txBox="1"/>
          <p:nvPr/>
        </p:nvSpPr>
        <p:spPr>
          <a:xfrm>
            <a:off x="3428927" y="4331125"/>
            <a:ext cx="2019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Roboto"/>
                <a:ea typeface="Roboto"/>
                <a:cs typeface="Roboto"/>
                <a:sym typeface="Roboto"/>
              </a:rPr>
              <a:t>(source: d2l.ai)</a:t>
            </a:r>
            <a:endParaRPr sz="900">
              <a:latin typeface="Roboto"/>
              <a:ea typeface="Roboto"/>
              <a:cs typeface="Roboto"/>
              <a:sym typeface="Roboto"/>
            </a:endParaRPr>
          </a:p>
        </p:txBody>
      </p:sp>
      <p:pic>
        <p:nvPicPr>
          <p:cNvPr id="267" name="Google Shape;267;p46"/>
          <p:cNvPicPr preferRelativeResize="0"/>
          <p:nvPr/>
        </p:nvPicPr>
        <p:blipFill>
          <a:blip r:embed="rId5">
            <a:alphaModFix/>
          </a:blip>
          <a:stretch>
            <a:fillRect/>
          </a:stretch>
        </p:blipFill>
        <p:spPr>
          <a:xfrm>
            <a:off x="6973200" y="836950"/>
            <a:ext cx="1973075" cy="1903100"/>
          </a:xfrm>
          <a:prstGeom prst="rect">
            <a:avLst/>
          </a:prstGeom>
          <a:noFill/>
          <a:ln>
            <a:noFill/>
          </a:ln>
        </p:spPr>
      </p:pic>
      <p:sp>
        <p:nvSpPr>
          <p:cNvPr id="268" name="Google Shape;268;p46"/>
          <p:cNvSpPr txBox="1"/>
          <p:nvPr/>
        </p:nvSpPr>
        <p:spPr>
          <a:xfrm>
            <a:off x="7170900" y="2619763"/>
            <a:ext cx="197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analyticsindiamag.com)</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7"/>
          <p:cNvSpPr txBox="1"/>
          <p:nvPr>
            <p:ph type="title"/>
          </p:nvPr>
        </p:nvSpPr>
        <p:spPr>
          <a:xfrm>
            <a:off x="311700" y="75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Recurrent Neural Networks (RNN)</a:t>
            </a:r>
            <a:endParaRPr>
              <a:solidFill>
                <a:srgbClr val="4A86E8"/>
              </a:solidFill>
            </a:endParaRPr>
          </a:p>
        </p:txBody>
      </p:sp>
      <p:sp>
        <p:nvSpPr>
          <p:cNvPr id="275" name="Google Shape;275;p47"/>
          <p:cNvSpPr txBox="1"/>
          <p:nvPr>
            <p:ph idx="4294967295" type="body"/>
          </p:nvPr>
        </p:nvSpPr>
        <p:spPr>
          <a:xfrm>
            <a:off x="311700" y="683500"/>
            <a:ext cx="86976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Allows persisting information based on past knowledge by using a special type of looped architecture. </a:t>
            </a:r>
            <a:r>
              <a:rPr lang="en" sz="1700"/>
              <a:t>Often used in areas related to data with sequences.</a:t>
            </a:r>
            <a:endParaRPr sz="1700"/>
          </a:p>
          <a:p>
            <a:pPr indent="-336550" lvl="0" marL="457200" rtl="0" algn="l">
              <a:spcBef>
                <a:spcPts val="0"/>
              </a:spcBef>
              <a:spcAft>
                <a:spcPts val="0"/>
              </a:spcAft>
              <a:buSzPts val="1700"/>
              <a:buChar char="●"/>
            </a:pPr>
            <a:r>
              <a:rPr lang="en" sz="1700"/>
              <a:t>These looped networks are called recurrent because they perform the same operations and computation for each and every element in a sequence of input data.</a:t>
            </a:r>
            <a:endParaRPr sz="1700"/>
          </a:p>
          <a:p>
            <a:pPr indent="-336550" lvl="0" marL="457200" rtl="0" algn="l">
              <a:spcBef>
                <a:spcPts val="0"/>
              </a:spcBef>
              <a:spcAft>
                <a:spcPts val="0"/>
              </a:spcAft>
              <a:buSzPts val="1700"/>
              <a:buChar char="●"/>
            </a:pPr>
            <a:r>
              <a:rPr lang="en" sz="1700"/>
              <a:t>RNNs have memory to capture information from past sequences.</a:t>
            </a:r>
            <a:endParaRPr sz="1700"/>
          </a:p>
          <a:p>
            <a:pPr indent="0" lvl="0" marL="457200" rtl="0" algn="l">
              <a:spcBef>
                <a:spcPts val="1600"/>
              </a:spcBef>
              <a:spcAft>
                <a:spcPts val="1600"/>
              </a:spcAft>
              <a:buNone/>
            </a:pPr>
            <a:r>
              <a:t/>
            </a:r>
            <a:endParaRPr sz="1600"/>
          </a:p>
        </p:txBody>
      </p:sp>
      <p:sp>
        <p:nvSpPr>
          <p:cNvPr id="276" name="Google Shape;276;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7" name="Google Shape;277;p47"/>
          <p:cNvSpPr txBox="1"/>
          <p:nvPr/>
        </p:nvSpPr>
        <p:spPr>
          <a:xfrm>
            <a:off x="3993077" y="43608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d2l.ai)</a:t>
            </a:r>
            <a:endParaRPr sz="1200">
              <a:latin typeface="Roboto"/>
              <a:ea typeface="Roboto"/>
              <a:cs typeface="Roboto"/>
              <a:sym typeface="Roboto"/>
            </a:endParaRPr>
          </a:p>
        </p:txBody>
      </p:sp>
      <p:pic>
        <p:nvPicPr>
          <p:cNvPr id="278" name="Google Shape;278;p47"/>
          <p:cNvPicPr preferRelativeResize="0"/>
          <p:nvPr/>
        </p:nvPicPr>
        <p:blipFill>
          <a:blip r:embed="rId4">
            <a:alphaModFix/>
          </a:blip>
          <a:stretch>
            <a:fillRect/>
          </a:stretch>
        </p:blipFill>
        <p:spPr>
          <a:xfrm>
            <a:off x="482857" y="2282850"/>
            <a:ext cx="5168843" cy="2236000"/>
          </a:xfrm>
          <a:prstGeom prst="rect">
            <a:avLst/>
          </a:prstGeom>
          <a:noFill/>
          <a:ln>
            <a:noFill/>
          </a:ln>
        </p:spPr>
      </p:pic>
      <p:pic>
        <p:nvPicPr>
          <p:cNvPr id="279" name="Google Shape;279;p47"/>
          <p:cNvPicPr preferRelativeResize="0"/>
          <p:nvPr/>
        </p:nvPicPr>
        <p:blipFill>
          <a:blip r:embed="rId5">
            <a:alphaModFix/>
          </a:blip>
          <a:stretch>
            <a:fillRect/>
          </a:stretch>
        </p:blipFill>
        <p:spPr>
          <a:xfrm>
            <a:off x="6421227" y="2347300"/>
            <a:ext cx="2210600" cy="2210600"/>
          </a:xfrm>
          <a:prstGeom prst="rect">
            <a:avLst/>
          </a:prstGeom>
          <a:noFill/>
          <a:ln>
            <a:noFill/>
          </a:ln>
        </p:spPr>
      </p:pic>
      <p:sp>
        <p:nvSpPr>
          <p:cNvPr id="280" name="Google Shape;280;p47"/>
          <p:cNvSpPr txBox="1"/>
          <p:nvPr/>
        </p:nvSpPr>
        <p:spPr>
          <a:xfrm>
            <a:off x="6063100" y="4360800"/>
            <a:ext cx="508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towardsdatascience.com)</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6" name="Google Shape;286;p48"/>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Long Short-Term Memory Networks (LSTMs)</a:t>
            </a:r>
            <a:endParaRPr>
              <a:solidFill>
                <a:srgbClr val="4A86E8"/>
              </a:solidFill>
            </a:endParaRPr>
          </a:p>
        </p:txBody>
      </p:sp>
      <p:sp>
        <p:nvSpPr>
          <p:cNvPr id="287" name="Google Shape;287;p48"/>
          <p:cNvSpPr txBox="1"/>
          <p:nvPr>
            <p:ph idx="4294967295" type="body"/>
          </p:nvPr>
        </p:nvSpPr>
        <p:spPr>
          <a:xfrm>
            <a:off x="311700" y="724700"/>
            <a:ext cx="86973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As the sequences increasing, RNNs lose historical context over time.</a:t>
            </a:r>
            <a:endParaRPr sz="1700"/>
          </a:p>
          <a:p>
            <a:pPr indent="-336550" lvl="0" marL="457200" rtl="0" algn="l">
              <a:spcBef>
                <a:spcPts val="0"/>
              </a:spcBef>
              <a:spcAft>
                <a:spcPts val="0"/>
              </a:spcAft>
              <a:buSzPts val="1700"/>
              <a:buChar char="●"/>
            </a:pPr>
            <a:r>
              <a:rPr lang="en" sz="1700"/>
              <a:t>LSTMs can </a:t>
            </a:r>
            <a:r>
              <a:rPr lang="en" sz="1700"/>
              <a:t>remember</a:t>
            </a:r>
            <a:r>
              <a:rPr lang="en" sz="1700"/>
              <a:t> information from really long sequence based data and prevent issues like the vanishing gradient problem in training with backpropagation.</a:t>
            </a:r>
            <a:endParaRPr sz="1700"/>
          </a:p>
          <a:p>
            <a:pPr indent="-336550" lvl="0" marL="457200" rtl="0" algn="l">
              <a:spcBef>
                <a:spcPts val="0"/>
              </a:spcBef>
              <a:spcAft>
                <a:spcPts val="0"/>
              </a:spcAft>
              <a:buSzPts val="1700"/>
              <a:buChar char="●"/>
            </a:pPr>
            <a:r>
              <a:rPr lang="en" sz="1700"/>
              <a:t>Consists of three or four gates such as input gate, forget gate, output gate etc.</a:t>
            </a:r>
            <a:endParaRPr sz="1700"/>
          </a:p>
          <a:p>
            <a:pPr indent="0" lvl="0" marL="457200" rtl="0" algn="l">
              <a:spcBef>
                <a:spcPts val="1600"/>
              </a:spcBef>
              <a:spcAft>
                <a:spcPts val="1600"/>
              </a:spcAft>
              <a:buNone/>
            </a:pPr>
            <a:r>
              <a:t/>
            </a:r>
            <a:endParaRPr sz="1600"/>
          </a:p>
        </p:txBody>
      </p:sp>
      <p:sp>
        <p:nvSpPr>
          <p:cNvPr id="288" name="Google Shape;288;p48"/>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9" name="Google Shape;289;p48"/>
          <p:cNvSpPr txBox="1"/>
          <p:nvPr/>
        </p:nvSpPr>
        <p:spPr>
          <a:xfrm>
            <a:off x="3687052" y="4357750"/>
            <a:ext cx="2019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(source: d2l.ai)</a:t>
            </a:r>
            <a:endParaRPr sz="1100">
              <a:latin typeface="Roboto"/>
              <a:ea typeface="Roboto"/>
              <a:cs typeface="Roboto"/>
              <a:sym typeface="Roboto"/>
            </a:endParaRPr>
          </a:p>
        </p:txBody>
      </p:sp>
      <p:pic>
        <p:nvPicPr>
          <p:cNvPr id="290" name="Google Shape;290;p48"/>
          <p:cNvPicPr preferRelativeResize="0"/>
          <p:nvPr/>
        </p:nvPicPr>
        <p:blipFill>
          <a:blip r:embed="rId4">
            <a:alphaModFix/>
          </a:blip>
          <a:stretch>
            <a:fillRect/>
          </a:stretch>
        </p:blipFill>
        <p:spPr>
          <a:xfrm>
            <a:off x="424623" y="2305050"/>
            <a:ext cx="4329227" cy="2180275"/>
          </a:xfrm>
          <a:prstGeom prst="rect">
            <a:avLst/>
          </a:prstGeom>
          <a:noFill/>
          <a:ln>
            <a:noFill/>
          </a:ln>
        </p:spPr>
      </p:pic>
      <p:pic>
        <p:nvPicPr>
          <p:cNvPr id="291" name="Google Shape;291;p48"/>
          <p:cNvPicPr preferRelativeResize="0"/>
          <p:nvPr/>
        </p:nvPicPr>
        <p:blipFill>
          <a:blip r:embed="rId5">
            <a:alphaModFix/>
          </a:blip>
          <a:stretch>
            <a:fillRect/>
          </a:stretch>
        </p:blipFill>
        <p:spPr>
          <a:xfrm>
            <a:off x="5406050" y="2388500"/>
            <a:ext cx="3040654" cy="1816851"/>
          </a:xfrm>
          <a:prstGeom prst="rect">
            <a:avLst/>
          </a:prstGeom>
          <a:noFill/>
          <a:ln>
            <a:noFill/>
          </a:ln>
        </p:spPr>
      </p:pic>
      <p:sp>
        <p:nvSpPr>
          <p:cNvPr id="292" name="Google Shape;292;p48"/>
          <p:cNvSpPr txBox="1"/>
          <p:nvPr/>
        </p:nvSpPr>
        <p:spPr>
          <a:xfrm>
            <a:off x="6470275" y="43577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(source: </a:t>
            </a:r>
            <a:r>
              <a:rPr lang="en" sz="1100"/>
              <a:t>analyticsindiamag.com)</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9"/>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Encoder-Decoder Architecture</a:t>
            </a:r>
            <a:endParaRPr>
              <a:solidFill>
                <a:srgbClr val="4A86E8"/>
              </a:solidFill>
            </a:endParaRPr>
          </a:p>
        </p:txBody>
      </p:sp>
      <p:sp>
        <p:nvSpPr>
          <p:cNvPr id="299" name="Google Shape;299;p49"/>
          <p:cNvSpPr txBox="1"/>
          <p:nvPr>
            <p:ph idx="4294967295" type="body"/>
          </p:nvPr>
        </p:nvSpPr>
        <p:spPr>
          <a:xfrm>
            <a:off x="311700" y="793650"/>
            <a:ext cx="8697600" cy="227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first component is an encoder: it takes a variable-length sequence as the input and transforms it into a state with a fixed shape. </a:t>
            </a:r>
            <a:endParaRPr sz="1700"/>
          </a:p>
          <a:p>
            <a:pPr indent="-336550" lvl="0" marL="457200" rtl="0" algn="l">
              <a:spcBef>
                <a:spcPts val="0"/>
              </a:spcBef>
              <a:spcAft>
                <a:spcPts val="0"/>
              </a:spcAft>
              <a:buSzPts val="1700"/>
              <a:buChar char="●"/>
            </a:pPr>
            <a:r>
              <a:rPr lang="en" sz="1700"/>
              <a:t>The second component is a decoder: it maps the encoded state of a fixed shape to a variable-length sequence.</a:t>
            </a:r>
            <a:endParaRPr sz="1700"/>
          </a:p>
          <a:p>
            <a:pPr indent="-336550" lvl="0" marL="457200" rtl="0" algn="l">
              <a:spcBef>
                <a:spcPts val="0"/>
              </a:spcBef>
              <a:spcAft>
                <a:spcPts val="0"/>
              </a:spcAft>
              <a:buSzPts val="1700"/>
              <a:buChar char="●"/>
            </a:pPr>
            <a:r>
              <a:rPr lang="en" sz="1700"/>
              <a:t>The objective is to learn data representation approximations, and encodings.</a:t>
            </a:r>
            <a:endParaRPr sz="1700"/>
          </a:p>
          <a:p>
            <a:pPr indent="-336550" lvl="0" marL="457200" rtl="0" algn="l">
              <a:spcBef>
                <a:spcPts val="0"/>
              </a:spcBef>
              <a:spcAft>
                <a:spcPts val="0"/>
              </a:spcAft>
              <a:buSzPts val="1700"/>
              <a:buChar char="●"/>
            </a:pPr>
            <a:r>
              <a:rPr lang="en" sz="1700"/>
              <a:t>It can be used for building generative models, performing dimensionality reduction, and detecting anomalies.</a:t>
            </a:r>
            <a:endParaRPr sz="1700"/>
          </a:p>
          <a:p>
            <a:pPr indent="0" lvl="0" marL="457200" rtl="0" algn="l">
              <a:spcBef>
                <a:spcPts val="1600"/>
              </a:spcBef>
              <a:spcAft>
                <a:spcPts val="1600"/>
              </a:spcAft>
              <a:buNone/>
            </a:pPr>
            <a:r>
              <a:t/>
            </a:r>
            <a:endParaRPr sz="1600"/>
          </a:p>
        </p:txBody>
      </p:sp>
      <p:sp>
        <p:nvSpPr>
          <p:cNvPr id="300" name="Google Shape;300;p4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1" name="Google Shape;301;p49"/>
          <p:cNvSpPr txBox="1"/>
          <p:nvPr/>
        </p:nvSpPr>
        <p:spPr>
          <a:xfrm>
            <a:off x="3392502" y="396292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302" name="Google Shape;302;p49"/>
          <p:cNvPicPr preferRelativeResize="0"/>
          <p:nvPr/>
        </p:nvPicPr>
        <p:blipFill>
          <a:blip r:embed="rId4">
            <a:alphaModFix/>
          </a:blip>
          <a:stretch>
            <a:fillRect/>
          </a:stretch>
        </p:blipFill>
        <p:spPr>
          <a:xfrm>
            <a:off x="1025013" y="3203500"/>
            <a:ext cx="6754875" cy="75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50"/>
          <p:cNvPicPr preferRelativeResize="0"/>
          <p:nvPr/>
        </p:nvPicPr>
        <p:blipFill>
          <a:blip r:embed="rId3">
            <a:alphaModFix/>
          </a:blip>
          <a:stretch>
            <a:fillRect/>
          </a:stretch>
        </p:blipFill>
        <p:spPr>
          <a:xfrm>
            <a:off x="502550" y="793650"/>
            <a:ext cx="3186350" cy="3738553"/>
          </a:xfrm>
          <a:prstGeom prst="rect">
            <a:avLst/>
          </a:prstGeom>
          <a:noFill/>
          <a:ln>
            <a:noFill/>
          </a:ln>
        </p:spPr>
      </p:pic>
      <p:pic>
        <p:nvPicPr>
          <p:cNvPr id="308" name="Google Shape;308;p5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09" name="Google Shape;309;p50"/>
          <p:cNvSpPr txBox="1"/>
          <p:nvPr>
            <p:ph type="title"/>
          </p:nvPr>
        </p:nvSpPr>
        <p:spPr>
          <a:xfrm>
            <a:off x="311700" y="893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Transformer</a:t>
            </a:r>
            <a:r>
              <a:rPr lang="en">
                <a:solidFill>
                  <a:srgbClr val="4A86E8"/>
                </a:solidFill>
              </a:rPr>
              <a:t> Architecture</a:t>
            </a:r>
            <a:endParaRPr>
              <a:solidFill>
                <a:srgbClr val="4A86E8"/>
              </a:solidFill>
            </a:endParaRPr>
          </a:p>
        </p:txBody>
      </p:sp>
      <p:sp>
        <p:nvSpPr>
          <p:cNvPr id="310" name="Google Shape;310;p50"/>
          <p:cNvSpPr txBox="1"/>
          <p:nvPr>
            <p:ph idx="4294967295" type="body"/>
          </p:nvPr>
        </p:nvSpPr>
        <p:spPr>
          <a:xfrm>
            <a:off x="3905675" y="1197938"/>
            <a:ext cx="5008500" cy="327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An instance of the encoder-decoder architecture. </a:t>
            </a:r>
            <a:endParaRPr sz="1700"/>
          </a:p>
          <a:p>
            <a:pPr indent="-336550" lvl="0" marL="457200" rtl="0" algn="l">
              <a:spcBef>
                <a:spcPts val="0"/>
              </a:spcBef>
              <a:spcAft>
                <a:spcPts val="0"/>
              </a:spcAft>
              <a:buSzPts val="1700"/>
              <a:buChar char="●"/>
            </a:pPr>
            <a:r>
              <a:rPr lang="en" sz="1700"/>
              <a:t>The input (source) and output (target) sequence embeddings are added with positional encoding before being fed into the encoder and the decoder that stack modules based on self-attention </a:t>
            </a:r>
            <a:r>
              <a:rPr lang="en" sz="1700"/>
              <a:t>mechanism.</a:t>
            </a:r>
            <a:endParaRPr sz="1700"/>
          </a:p>
          <a:p>
            <a:pPr indent="0" lvl="0" marL="457200" rtl="0" algn="l">
              <a:spcBef>
                <a:spcPts val="1600"/>
              </a:spcBef>
              <a:spcAft>
                <a:spcPts val="1600"/>
              </a:spcAft>
              <a:buNone/>
            </a:pPr>
            <a:r>
              <a:t/>
            </a:r>
            <a:endParaRPr sz="1600"/>
          </a:p>
        </p:txBody>
      </p:sp>
      <p:sp>
        <p:nvSpPr>
          <p:cNvPr id="311" name="Google Shape;311;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0"/>
          <p:cNvSpPr txBox="1"/>
          <p:nvPr/>
        </p:nvSpPr>
        <p:spPr>
          <a:xfrm>
            <a:off x="502551" y="1197950"/>
            <a:ext cx="151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51"/>
          <p:cNvSpPr txBox="1"/>
          <p:nvPr>
            <p:ph type="title"/>
          </p:nvPr>
        </p:nvSpPr>
        <p:spPr>
          <a:xfrm>
            <a:off x="311700" y="586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linear unit</a:t>
            </a:r>
            <a:endParaRPr>
              <a:solidFill>
                <a:srgbClr val="4A86E8"/>
              </a:solidFill>
            </a:endParaRPr>
          </a:p>
        </p:txBody>
      </p:sp>
      <p:sp>
        <p:nvSpPr>
          <p:cNvPr id="319" name="Google Shape;319;p51"/>
          <p:cNvSpPr txBox="1"/>
          <p:nvPr>
            <p:ph idx="4294967295" type="body"/>
          </p:nvPr>
        </p:nvSpPr>
        <p:spPr>
          <a:xfrm>
            <a:off x="3072950" y="739925"/>
            <a:ext cx="5833800" cy="407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input is x, its connection to the neuron has a </a:t>
            </a:r>
            <a:r>
              <a:rPr b="1" lang="en" sz="1600"/>
              <a:t>weight </a:t>
            </a:r>
            <a:r>
              <a:rPr lang="en" sz="1600"/>
              <a:t>w. </a:t>
            </a:r>
            <a:r>
              <a:rPr lang="en" sz="1600"/>
              <a:t>b</a:t>
            </a:r>
            <a:r>
              <a:rPr lang="en" sz="1600"/>
              <a:t> is a special kind of weight called </a:t>
            </a:r>
            <a:r>
              <a:rPr b="1" lang="en" sz="1600"/>
              <a:t>bias. </a:t>
            </a:r>
            <a:r>
              <a:rPr lang="en" sz="1600"/>
              <a:t>Y is the value the neuron ultimately outputs.</a:t>
            </a:r>
            <a:endParaRPr sz="1600"/>
          </a:p>
          <a:p>
            <a:pPr indent="-330200" lvl="0" marL="457200" rtl="0" algn="l">
              <a:spcBef>
                <a:spcPts val="1000"/>
              </a:spcBef>
              <a:spcAft>
                <a:spcPts val="0"/>
              </a:spcAft>
              <a:buSzPts val="1600"/>
              <a:buChar char="●"/>
            </a:pPr>
            <a:r>
              <a:rPr lang="en" sz="1600"/>
              <a:t>The neuron sums up all the values it receives through its connections.This neuron’s activation is y = wx + b.</a:t>
            </a:r>
            <a:endParaRPr sz="1600"/>
          </a:p>
          <a:p>
            <a:pPr indent="-330200" lvl="0" marL="457200" rtl="0" algn="l">
              <a:spcBef>
                <a:spcPts val="1000"/>
              </a:spcBef>
              <a:spcAft>
                <a:spcPts val="0"/>
              </a:spcAft>
              <a:buSzPts val="1600"/>
              <a:buChar char="●"/>
            </a:pPr>
            <a:r>
              <a:rPr lang="en" sz="1600"/>
              <a:t>If we have </a:t>
            </a:r>
            <a:r>
              <a:rPr lang="en" sz="1600"/>
              <a:t>multiple</a:t>
            </a:r>
            <a:r>
              <a:rPr lang="en" sz="1600"/>
              <a:t> input features, we can add more input connections to the neuron, </a:t>
            </a:r>
            <a:r>
              <a:rPr lang="en" sz="1600"/>
              <a:t>multiply each input to its connection weight and sum up them. </a:t>
            </a:r>
            <a:endParaRPr sz="1600"/>
          </a:p>
          <a:p>
            <a:pPr indent="0" lvl="0" marL="1371600" rtl="0" algn="l">
              <a:spcBef>
                <a:spcPts val="1000"/>
              </a:spcBef>
              <a:spcAft>
                <a:spcPts val="0"/>
              </a:spcAft>
              <a:buNone/>
            </a:pPr>
            <a:r>
              <a:rPr lang="en" sz="1600"/>
              <a:t>Y = w</a:t>
            </a:r>
            <a:r>
              <a:rPr baseline="-25000" lang="en" sz="1600"/>
              <a:t>0</a:t>
            </a:r>
            <a:r>
              <a:rPr lang="en" sz="1600"/>
              <a:t>x</a:t>
            </a:r>
            <a:r>
              <a:rPr baseline="-25000" lang="en" sz="1600"/>
              <a:t>0</a:t>
            </a:r>
            <a:r>
              <a:rPr lang="en" sz="1600"/>
              <a:t> + w</a:t>
            </a:r>
            <a:r>
              <a:rPr baseline="-25000" lang="en" sz="1600"/>
              <a:t>1</a:t>
            </a:r>
            <a:r>
              <a:rPr lang="en" sz="1600"/>
              <a:t>x</a:t>
            </a:r>
            <a:r>
              <a:rPr baseline="-25000" lang="en" sz="1600"/>
              <a:t>1</a:t>
            </a:r>
            <a:r>
              <a:rPr lang="en" sz="1600"/>
              <a:t> + w</a:t>
            </a:r>
            <a:r>
              <a:rPr baseline="-25000" lang="en" sz="1600"/>
              <a:t>2</a:t>
            </a:r>
            <a:r>
              <a:rPr lang="en" sz="1600"/>
              <a:t>x</a:t>
            </a:r>
            <a:r>
              <a:rPr baseline="-25000" lang="en" sz="1600"/>
              <a:t>2</a:t>
            </a:r>
            <a:r>
              <a:rPr lang="en" sz="1600"/>
              <a:t> + b</a:t>
            </a:r>
            <a:endParaRPr sz="1600"/>
          </a:p>
          <a:p>
            <a:pPr indent="-330200" lvl="0" marL="457200" rtl="0" algn="l">
              <a:spcBef>
                <a:spcPts val="1000"/>
              </a:spcBef>
              <a:spcAft>
                <a:spcPts val="0"/>
              </a:spcAft>
              <a:buSzPts val="1600"/>
              <a:buChar char="●"/>
            </a:pPr>
            <a:r>
              <a:rPr lang="en" sz="1600"/>
              <a:t>A linear unit with two inputs will fit a plane, a unit with multiple inputs will fit a hyperplane.</a:t>
            </a:r>
            <a:endParaRPr sz="1600"/>
          </a:p>
          <a:p>
            <a:pPr indent="0" lvl="0" marL="457200" rtl="0" algn="l">
              <a:spcBef>
                <a:spcPts val="1000"/>
              </a:spcBef>
              <a:spcAft>
                <a:spcPts val="1000"/>
              </a:spcAft>
              <a:buNone/>
            </a:pPr>
            <a:r>
              <a:t/>
            </a:r>
            <a:endParaRPr sz="1500"/>
          </a:p>
        </p:txBody>
      </p:sp>
      <p:sp>
        <p:nvSpPr>
          <p:cNvPr id="320" name="Google Shape;320;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21" name="Google Shape;321;p51"/>
          <p:cNvPicPr preferRelativeResize="0"/>
          <p:nvPr/>
        </p:nvPicPr>
        <p:blipFill>
          <a:blip r:embed="rId4">
            <a:alphaModFix/>
          </a:blip>
          <a:stretch>
            <a:fillRect/>
          </a:stretch>
        </p:blipFill>
        <p:spPr>
          <a:xfrm>
            <a:off x="311700" y="2125828"/>
            <a:ext cx="2453000" cy="2566347"/>
          </a:xfrm>
          <a:prstGeom prst="rect">
            <a:avLst/>
          </a:prstGeom>
          <a:noFill/>
          <a:ln>
            <a:noFill/>
          </a:ln>
        </p:spPr>
      </p:pic>
      <p:pic>
        <p:nvPicPr>
          <p:cNvPr id="322" name="Google Shape;322;p51"/>
          <p:cNvPicPr preferRelativeResize="0"/>
          <p:nvPr/>
        </p:nvPicPr>
        <p:blipFill>
          <a:blip r:embed="rId5">
            <a:alphaModFix/>
          </a:blip>
          <a:stretch>
            <a:fillRect/>
          </a:stretch>
        </p:blipFill>
        <p:spPr>
          <a:xfrm>
            <a:off x="379275" y="878038"/>
            <a:ext cx="2590800" cy="1247775"/>
          </a:xfrm>
          <a:prstGeom prst="rect">
            <a:avLst/>
          </a:prstGeom>
          <a:noFill/>
          <a:ln>
            <a:noFill/>
          </a:ln>
        </p:spPr>
      </p:pic>
      <p:sp>
        <p:nvSpPr>
          <p:cNvPr id="323" name="Google Shape;323;p51"/>
          <p:cNvSpPr txBox="1"/>
          <p:nvPr/>
        </p:nvSpPr>
        <p:spPr>
          <a:xfrm>
            <a:off x="1053039" y="39722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Layers</a:t>
            </a:r>
            <a:endParaRPr>
              <a:solidFill>
                <a:srgbClr val="4A86E8"/>
              </a:solidFill>
            </a:endParaRPr>
          </a:p>
        </p:txBody>
      </p:sp>
      <p:sp>
        <p:nvSpPr>
          <p:cNvPr id="330" name="Google Shape;330;p52"/>
          <p:cNvSpPr txBox="1"/>
          <p:nvPr>
            <p:ph idx="4294967295" type="body"/>
          </p:nvPr>
        </p:nvSpPr>
        <p:spPr>
          <a:xfrm>
            <a:off x="3664550" y="793650"/>
            <a:ext cx="5167800" cy="362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Neural networks typically organize their neurons into layers. </a:t>
            </a:r>
            <a:endParaRPr/>
          </a:p>
          <a:p>
            <a:pPr indent="-342900" lvl="0" marL="457200" rtl="0" algn="l">
              <a:spcBef>
                <a:spcPts val="0"/>
              </a:spcBef>
              <a:spcAft>
                <a:spcPts val="0"/>
              </a:spcAft>
              <a:buSzPts val="1800"/>
              <a:buChar char="●"/>
            </a:pPr>
            <a:r>
              <a:rPr lang="en"/>
              <a:t>Linear units having a common set of inputs forms a dense layer.</a:t>
            </a:r>
            <a:endParaRPr/>
          </a:p>
          <a:p>
            <a:pPr indent="-342900" lvl="0" marL="457200" rtl="0" algn="l">
              <a:spcBef>
                <a:spcPts val="0"/>
              </a:spcBef>
              <a:spcAft>
                <a:spcPts val="0"/>
              </a:spcAft>
              <a:buSzPts val="1800"/>
              <a:buChar char="●"/>
            </a:pPr>
            <a:r>
              <a:rPr lang="en"/>
              <a:t>Each layer in a neural network performs some kind of relatively simple transformation.</a:t>
            </a:r>
            <a:endParaRPr/>
          </a:p>
          <a:p>
            <a:pPr indent="-342900" lvl="0" marL="457200" rtl="0" algn="l">
              <a:spcBef>
                <a:spcPts val="0"/>
              </a:spcBef>
              <a:spcAft>
                <a:spcPts val="0"/>
              </a:spcAft>
              <a:buSzPts val="1800"/>
              <a:buChar char="●"/>
            </a:pPr>
            <a:r>
              <a:rPr lang="en"/>
              <a:t>A neural network can transform its inputs in more and more complex ways (also a little bit closer to a solution) through a stack of layers.</a:t>
            </a:r>
            <a:endParaRPr sz="1700"/>
          </a:p>
        </p:txBody>
      </p:sp>
      <p:sp>
        <p:nvSpPr>
          <p:cNvPr id="331" name="Google Shape;33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2" name="Google Shape;332;p52"/>
          <p:cNvSpPr txBox="1"/>
          <p:nvPr/>
        </p:nvSpPr>
        <p:spPr>
          <a:xfrm>
            <a:off x="966689" y="34180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33" name="Google Shape;333;p52"/>
          <p:cNvPicPr preferRelativeResize="0"/>
          <p:nvPr/>
        </p:nvPicPr>
        <p:blipFill>
          <a:blip r:embed="rId4">
            <a:alphaModFix/>
          </a:blip>
          <a:stretch>
            <a:fillRect/>
          </a:stretch>
        </p:blipFill>
        <p:spPr>
          <a:xfrm>
            <a:off x="414925" y="1011775"/>
            <a:ext cx="3123450" cy="240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9" name="Google Shape;339;p53"/>
          <p:cNvSpPr txBox="1"/>
          <p:nvPr>
            <p:ph type="title"/>
          </p:nvPr>
        </p:nvSpPr>
        <p:spPr>
          <a:xfrm>
            <a:off x="311700" y="1031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a:t>
            </a:r>
            <a:r>
              <a:rPr lang="en">
                <a:solidFill>
                  <a:srgbClr val="4A86E8"/>
                </a:solidFill>
              </a:rPr>
              <a:t>activation</a:t>
            </a:r>
            <a:r>
              <a:rPr lang="en">
                <a:solidFill>
                  <a:srgbClr val="4A86E8"/>
                </a:solidFill>
              </a:rPr>
              <a:t> function</a:t>
            </a:r>
            <a:endParaRPr>
              <a:solidFill>
                <a:srgbClr val="4A86E8"/>
              </a:solidFill>
            </a:endParaRPr>
          </a:p>
        </p:txBody>
      </p:sp>
      <p:sp>
        <p:nvSpPr>
          <p:cNvPr id="340" name="Google Shape;340;p53"/>
          <p:cNvSpPr txBox="1"/>
          <p:nvPr>
            <p:ph idx="4294967295" type="body"/>
          </p:nvPr>
        </p:nvSpPr>
        <p:spPr>
          <a:xfrm>
            <a:off x="1737975" y="793650"/>
            <a:ext cx="7094400" cy="783900"/>
          </a:xfrm>
          <a:prstGeom prst="rect">
            <a:avLst/>
          </a:prstGeom>
          <a:solidFill>
            <a:srgbClr val="FFF2CC"/>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700"/>
              <a:t>An activation function is simply some function we apply to each of a layer's outputs (its activations) to introduce some non-linearity. </a:t>
            </a:r>
            <a:endParaRPr sz="1600"/>
          </a:p>
        </p:txBody>
      </p:sp>
      <p:sp>
        <p:nvSpPr>
          <p:cNvPr id="341" name="Google Shape;34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2" name="Google Shape;342;p53"/>
          <p:cNvSpPr txBox="1"/>
          <p:nvPr/>
        </p:nvSpPr>
        <p:spPr>
          <a:xfrm>
            <a:off x="7220764" y="42510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a:t>
            </a:r>
            <a:r>
              <a:rPr lang="en" sz="1200">
                <a:latin typeface="Roboto"/>
                <a:ea typeface="Roboto"/>
                <a:cs typeface="Roboto"/>
                <a:sym typeface="Roboto"/>
              </a:rPr>
              <a:t>Jadon, 2018</a:t>
            </a:r>
            <a:r>
              <a:rPr lang="en" sz="1200">
                <a:latin typeface="Roboto"/>
                <a:ea typeface="Roboto"/>
                <a:cs typeface="Roboto"/>
                <a:sym typeface="Roboto"/>
              </a:rPr>
              <a:t>)</a:t>
            </a:r>
            <a:endParaRPr sz="1200">
              <a:latin typeface="Roboto"/>
              <a:ea typeface="Roboto"/>
              <a:cs typeface="Roboto"/>
              <a:sym typeface="Roboto"/>
            </a:endParaRPr>
          </a:p>
        </p:txBody>
      </p:sp>
      <p:pic>
        <p:nvPicPr>
          <p:cNvPr id="343" name="Google Shape;343;p53"/>
          <p:cNvPicPr preferRelativeResize="0"/>
          <p:nvPr/>
        </p:nvPicPr>
        <p:blipFill>
          <a:blip r:embed="rId4">
            <a:alphaModFix/>
          </a:blip>
          <a:stretch>
            <a:fillRect/>
          </a:stretch>
        </p:blipFill>
        <p:spPr>
          <a:xfrm>
            <a:off x="760701" y="1577550"/>
            <a:ext cx="6116688" cy="3073649"/>
          </a:xfrm>
          <a:prstGeom prst="rect">
            <a:avLst/>
          </a:prstGeom>
          <a:noFill/>
          <a:ln>
            <a:noFill/>
          </a:ln>
        </p:spPr>
      </p:pic>
      <p:pic>
        <p:nvPicPr>
          <p:cNvPr id="344" name="Google Shape;344;p53"/>
          <p:cNvPicPr preferRelativeResize="0"/>
          <p:nvPr/>
        </p:nvPicPr>
        <p:blipFill>
          <a:blip r:embed="rId5">
            <a:alphaModFix/>
          </a:blip>
          <a:stretch>
            <a:fillRect/>
          </a:stretch>
        </p:blipFill>
        <p:spPr>
          <a:xfrm>
            <a:off x="548695" y="818425"/>
            <a:ext cx="1143500" cy="73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Stacking dense layers together</a:t>
            </a:r>
            <a:endParaRPr>
              <a:solidFill>
                <a:srgbClr val="4A86E8"/>
              </a:solidFill>
            </a:endParaRPr>
          </a:p>
        </p:txBody>
      </p:sp>
      <p:sp>
        <p:nvSpPr>
          <p:cNvPr id="351" name="Google Shape;351;p54"/>
          <p:cNvSpPr txBox="1"/>
          <p:nvPr>
            <p:ph idx="4294967295" type="body"/>
          </p:nvPr>
        </p:nvSpPr>
        <p:spPr>
          <a:xfrm>
            <a:off x="4371000" y="928300"/>
            <a:ext cx="4461300" cy="3511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With some non-linearity, we can stack layers to get complex data transformations.</a:t>
            </a:r>
            <a:endParaRPr sz="1700"/>
          </a:p>
          <a:p>
            <a:pPr indent="-336550" lvl="0" marL="457200" rtl="0" algn="l">
              <a:spcBef>
                <a:spcPts val="1000"/>
              </a:spcBef>
              <a:spcAft>
                <a:spcPts val="0"/>
              </a:spcAft>
              <a:buSzPts val="1700"/>
              <a:buChar char="●"/>
            </a:pPr>
            <a:r>
              <a:rPr lang="en" sz="1700"/>
              <a:t>The final (output) layer is a linear unit (meaning, no activation function). That makes this network appropriate to a regression task, where we are trying to predict some arbitrary numeric value. </a:t>
            </a:r>
            <a:endParaRPr sz="1700"/>
          </a:p>
          <a:p>
            <a:pPr indent="-336550" lvl="0" marL="457200" rtl="0" algn="l">
              <a:spcBef>
                <a:spcPts val="1000"/>
              </a:spcBef>
              <a:spcAft>
                <a:spcPts val="1000"/>
              </a:spcAft>
              <a:buSzPts val="1700"/>
              <a:buChar char="●"/>
            </a:pPr>
            <a:r>
              <a:rPr lang="en" sz="1700"/>
              <a:t>Other tasks (like classification) might require an activation function on the output.</a:t>
            </a:r>
            <a:endParaRPr sz="1700"/>
          </a:p>
        </p:txBody>
      </p:sp>
      <p:sp>
        <p:nvSpPr>
          <p:cNvPr id="352" name="Google Shape;352;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3" name="Google Shape;353;p54"/>
          <p:cNvSpPr txBox="1"/>
          <p:nvPr/>
        </p:nvSpPr>
        <p:spPr>
          <a:xfrm>
            <a:off x="1029839" y="40399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54" name="Google Shape;354;p54"/>
          <p:cNvPicPr preferRelativeResize="0"/>
          <p:nvPr/>
        </p:nvPicPr>
        <p:blipFill>
          <a:blip r:embed="rId4">
            <a:alphaModFix/>
          </a:blip>
          <a:stretch>
            <a:fillRect/>
          </a:stretch>
        </p:blipFill>
        <p:spPr>
          <a:xfrm>
            <a:off x="103100" y="793650"/>
            <a:ext cx="4374550" cy="333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5"/>
          <p:cNvSpPr txBox="1"/>
          <p:nvPr>
            <p:ph type="title"/>
          </p:nvPr>
        </p:nvSpPr>
        <p:spPr>
          <a:xfrm>
            <a:off x="311700" y="115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loss function</a:t>
            </a:r>
            <a:endParaRPr>
              <a:solidFill>
                <a:srgbClr val="4A86E8"/>
              </a:solidFill>
            </a:endParaRPr>
          </a:p>
        </p:txBody>
      </p:sp>
      <p:sp>
        <p:nvSpPr>
          <p:cNvPr id="361" name="Google Shape;361;p55"/>
          <p:cNvSpPr txBox="1"/>
          <p:nvPr>
            <p:ph idx="4294967295" type="body"/>
          </p:nvPr>
        </p:nvSpPr>
        <p:spPr>
          <a:xfrm>
            <a:off x="184350" y="723500"/>
            <a:ext cx="8775300" cy="177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Measures the disparity between the target's true value and the predicted value. A common loss function for regression problems is the mean absolute error (MAE). </a:t>
            </a:r>
            <a:endParaRPr sz="1600"/>
          </a:p>
          <a:p>
            <a:pPr indent="-330200" lvl="0" marL="457200" rtl="0" algn="l">
              <a:spcBef>
                <a:spcPts val="0"/>
              </a:spcBef>
              <a:spcAft>
                <a:spcPts val="0"/>
              </a:spcAft>
              <a:buSzPts val="1600"/>
              <a:buChar char="●"/>
            </a:pPr>
            <a:r>
              <a:rPr lang="en" sz="1600"/>
              <a:t>MAE </a:t>
            </a:r>
            <a:r>
              <a:rPr lang="en" sz="1600"/>
              <a:t>measures an absolute difference between true target value and predicted value. The total MAE loss on a dataset is the mean of all these absolute differences.</a:t>
            </a:r>
            <a:endParaRPr sz="1600"/>
          </a:p>
          <a:p>
            <a:pPr indent="-330200" lvl="0" marL="457200" rtl="0" algn="l">
              <a:spcBef>
                <a:spcPts val="0"/>
              </a:spcBef>
              <a:spcAft>
                <a:spcPts val="0"/>
              </a:spcAft>
              <a:buSzPts val="1600"/>
              <a:buChar char="●"/>
            </a:pPr>
            <a:r>
              <a:rPr lang="en" sz="1600"/>
              <a:t>During training, the model will use the loss function as a guide for finding the correct values for its weights (lower loss is better).</a:t>
            </a:r>
            <a:endParaRPr sz="1600"/>
          </a:p>
        </p:txBody>
      </p:sp>
      <p:sp>
        <p:nvSpPr>
          <p:cNvPr id="362" name="Google Shape;362;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3" name="Google Shape;363;p55"/>
          <p:cNvSpPr txBox="1"/>
          <p:nvPr/>
        </p:nvSpPr>
        <p:spPr>
          <a:xfrm>
            <a:off x="6104614" y="35063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64" name="Google Shape;364;p55"/>
          <p:cNvPicPr preferRelativeResize="0"/>
          <p:nvPr/>
        </p:nvPicPr>
        <p:blipFill>
          <a:blip r:embed="rId4">
            <a:alphaModFix/>
          </a:blip>
          <a:stretch>
            <a:fillRect/>
          </a:stretch>
        </p:blipFill>
        <p:spPr>
          <a:xfrm>
            <a:off x="1254850" y="2476425"/>
            <a:ext cx="4491251" cy="224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5" name="Google Shape;18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4</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Introduction to Deep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87" name="Google Shape;187;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6"/>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a:t>
            </a:r>
            <a:r>
              <a:rPr lang="en">
                <a:solidFill>
                  <a:srgbClr val="4A86E8"/>
                </a:solidFill>
              </a:rPr>
              <a:t>optimizer</a:t>
            </a:r>
            <a:r>
              <a:rPr lang="en">
                <a:solidFill>
                  <a:srgbClr val="4A86E8"/>
                </a:solidFill>
              </a:rPr>
              <a:t> - Stochastic Gradient Descent</a:t>
            </a:r>
            <a:endParaRPr>
              <a:solidFill>
                <a:srgbClr val="4A86E8"/>
              </a:solidFill>
            </a:endParaRPr>
          </a:p>
        </p:txBody>
      </p:sp>
      <p:sp>
        <p:nvSpPr>
          <p:cNvPr id="371" name="Google Shape;371;p56"/>
          <p:cNvSpPr txBox="1"/>
          <p:nvPr>
            <p:ph idx="4294967295" type="body"/>
          </p:nvPr>
        </p:nvSpPr>
        <p:spPr>
          <a:xfrm>
            <a:off x="164325" y="793650"/>
            <a:ext cx="8912400" cy="3756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optimizer is an algorithm that adjusts the weights to minimize the loss.</a:t>
            </a:r>
            <a:endParaRPr sz="1700"/>
          </a:p>
          <a:p>
            <a:pPr indent="-336550" lvl="0" marL="457200" rtl="0" algn="l">
              <a:spcBef>
                <a:spcPts val="1000"/>
              </a:spcBef>
              <a:spcAft>
                <a:spcPts val="0"/>
              </a:spcAft>
              <a:buSzPts val="1700"/>
              <a:buChar char="●"/>
            </a:pPr>
            <a:r>
              <a:rPr lang="en" sz="1700"/>
              <a:t>Virtually all of the optimization algorithms used in deep learning belong to a family called </a:t>
            </a:r>
            <a:r>
              <a:rPr b="1" lang="en" sz="1700"/>
              <a:t>stochastic gradient descent (SGD).</a:t>
            </a:r>
            <a:r>
              <a:rPr lang="en" sz="1700"/>
              <a:t> They are </a:t>
            </a:r>
            <a:r>
              <a:rPr b="1" lang="en" sz="1700"/>
              <a:t>iterative</a:t>
            </a:r>
            <a:r>
              <a:rPr lang="en" sz="1700"/>
              <a:t> algorithms that train a network in steps:</a:t>
            </a:r>
            <a:endParaRPr sz="1700"/>
          </a:p>
          <a:p>
            <a:pPr indent="-336550" lvl="1" marL="914400" rtl="0" algn="l">
              <a:spcBef>
                <a:spcPts val="0"/>
              </a:spcBef>
              <a:spcAft>
                <a:spcPts val="0"/>
              </a:spcAft>
              <a:buSzPts val="1700"/>
              <a:buChar char="○"/>
            </a:pPr>
            <a:r>
              <a:rPr lang="en" sz="1700"/>
              <a:t>Sample some training data and run it through the network to make predictions.</a:t>
            </a:r>
            <a:endParaRPr sz="1700"/>
          </a:p>
          <a:p>
            <a:pPr indent="-336550" lvl="1" marL="914400" rtl="0" algn="l">
              <a:spcBef>
                <a:spcPts val="0"/>
              </a:spcBef>
              <a:spcAft>
                <a:spcPts val="0"/>
              </a:spcAft>
              <a:buSzPts val="1700"/>
              <a:buChar char="○"/>
            </a:pPr>
            <a:r>
              <a:rPr lang="en" sz="1700"/>
              <a:t>Measure the loss between the predictions and the true values.</a:t>
            </a:r>
            <a:endParaRPr sz="1700"/>
          </a:p>
          <a:p>
            <a:pPr indent="-336550" lvl="1" marL="914400" rtl="0" algn="l">
              <a:spcBef>
                <a:spcPts val="0"/>
              </a:spcBef>
              <a:spcAft>
                <a:spcPts val="0"/>
              </a:spcAft>
              <a:buSzPts val="1700"/>
              <a:buChar char="○"/>
            </a:pPr>
            <a:r>
              <a:rPr lang="en" sz="1700"/>
              <a:t>Finally, adjust the weights in a direction that makes the loss smaller.</a:t>
            </a:r>
            <a:endParaRPr sz="1700"/>
          </a:p>
          <a:p>
            <a:pPr indent="-336550" lvl="0" marL="457200" rtl="0" algn="l">
              <a:spcBef>
                <a:spcPts val="1000"/>
              </a:spcBef>
              <a:spcAft>
                <a:spcPts val="0"/>
              </a:spcAft>
              <a:buSzPts val="1700"/>
              <a:buChar char="●"/>
            </a:pPr>
            <a:r>
              <a:rPr lang="en" sz="1700"/>
              <a:t>For each </a:t>
            </a:r>
            <a:r>
              <a:rPr lang="en" sz="1700"/>
              <a:t>iteration, the</a:t>
            </a:r>
            <a:r>
              <a:rPr lang="en" sz="1700"/>
              <a:t> sample of training data is called a </a:t>
            </a:r>
            <a:r>
              <a:rPr b="1" lang="en" sz="1700"/>
              <a:t>mini-batch</a:t>
            </a:r>
            <a:r>
              <a:rPr lang="en" sz="1700"/>
              <a:t> (or often just "batch"), while a complete round of going through the training data is called an </a:t>
            </a:r>
            <a:r>
              <a:rPr b="1" lang="en" sz="1700"/>
              <a:t>epoch</a:t>
            </a:r>
            <a:r>
              <a:rPr lang="en" sz="1700"/>
              <a:t>. </a:t>
            </a:r>
            <a:endParaRPr sz="1700"/>
          </a:p>
          <a:p>
            <a:pPr indent="-336550" lvl="0" marL="457200" rtl="0" algn="l">
              <a:spcBef>
                <a:spcPts val="1000"/>
              </a:spcBef>
              <a:spcAft>
                <a:spcPts val="0"/>
              </a:spcAft>
              <a:buSzPts val="1700"/>
              <a:buChar char="●"/>
            </a:pPr>
            <a:r>
              <a:rPr lang="en" sz="1700"/>
              <a:t>The number of epochs you train for is how many times the network will see each training example.</a:t>
            </a:r>
            <a:endParaRPr sz="1700"/>
          </a:p>
        </p:txBody>
      </p:sp>
      <p:sp>
        <p:nvSpPr>
          <p:cNvPr id="372" name="Google Shape;372;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7"/>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Learning Rate and Batch Size</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79" name="Google Shape;379;p57"/>
          <p:cNvSpPr txBox="1"/>
          <p:nvPr>
            <p:ph idx="4294967295" type="body"/>
          </p:nvPr>
        </p:nvSpPr>
        <p:spPr>
          <a:xfrm>
            <a:off x="164325" y="793650"/>
            <a:ext cx="8775300" cy="366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Every time SGD sees a new minibatch, it will shift the weights (w the slope and b the y-intercept) toward their correct values on that batch.</a:t>
            </a:r>
            <a:endParaRPr sz="1700"/>
          </a:p>
          <a:p>
            <a:pPr indent="-336550" lvl="0" marL="457200" rtl="0" algn="l">
              <a:spcBef>
                <a:spcPts val="1000"/>
              </a:spcBef>
              <a:spcAft>
                <a:spcPts val="0"/>
              </a:spcAft>
              <a:buSzPts val="1700"/>
              <a:buChar char="●"/>
            </a:pPr>
            <a:r>
              <a:rPr lang="en" sz="1700"/>
              <a:t>The size of these shifts is determined by the </a:t>
            </a:r>
            <a:r>
              <a:rPr b="1" lang="en" sz="1700"/>
              <a:t>learning rate.</a:t>
            </a:r>
            <a:r>
              <a:rPr lang="en" sz="1700"/>
              <a:t> A smaller learning rate means the network needs to see more mini-batches before its weights converge to their best values.</a:t>
            </a:r>
            <a:endParaRPr sz="1700"/>
          </a:p>
          <a:p>
            <a:pPr indent="-336550" lvl="0" marL="457200" rtl="0" algn="l">
              <a:spcBef>
                <a:spcPts val="1000"/>
              </a:spcBef>
              <a:spcAft>
                <a:spcPts val="0"/>
              </a:spcAft>
              <a:buSzPts val="1700"/>
              <a:buChar char="●"/>
            </a:pPr>
            <a:r>
              <a:rPr lang="en" sz="1700"/>
              <a:t>The learning rate and the size of the mini-batches are the two parameters that have the largest effect on how the SGD training proceeds. Their interaction is often subtle and the right choice for these parameters isn't always obvious.</a:t>
            </a:r>
            <a:endParaRPr sz="1700"/>
          </a:p>
          <a:p>
            <a:pPr indent="-336550" lvl="0" marL="457200" rtl="0" algn="l">
              <a:spcBef>
                <a:spcPts val="1000"/>
              </a:spcBef>
              <a:spcAft>
                <a:spcPts val="1000"/>
              </a:spcAft>
              <a:buSzPts val="1700"/>
              <a:buChar char="●"/>
            </a:pPr>
            <a:r>
              <a:rPr b="1" lang="en" sz="1700"/>
              <a:t>Adam</a:t>
            </a:r>
            <a:r>
              <a:rPr lang="en" sz="1700"/>
              <a:t> is an SGD algorithm that has an adaptive learning rate that makes it suitable for most problems without any hyperparameter tuning.</a:t>
            </a:r>
            <a:endParaRPr sz="1700"/>
          </a:p>
        </p:txBody>
      </p:sp>
      <p:sp>
        <p:nvSpPr>
          <p:cNvPr id="380" name="Google Shape;380;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6" name="Google Shape;386;p58"/>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information in the </a:t>
            </a:r>
            <a:r>
              <a:rPr lang="en">
                <a:solidFill>
                  <a:srgbClr val="4A86E8"/>
                </a:solidFill>
              </a:rPr>
              <a:t>training</a:t>
            </a:r>
            <a:r>
              <a:rPr lang="en">
                <a:solidFill>
                  <a:srgbClr val="4A86E8"/>
                </a:solidFill>
              </a:rPr>
              <a:t> data</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87" name="Google Shape;387;p58"/>
          <p:cNvSpPr txBox="1"/>
          <p:nvPr>
            <p:ph idx="4294967295" type="body"/>
          </p:nvPr>
        </p:nvSpPr>
        <p:spPr>
          <a:xfrm>
            <a:off x="164325" y="793650"/>
            <a:ext cx="87753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Signal</a:t>
            </a:r>
            <a:r>
              <a:rPr lang="en" sz="1700"/>
              <a:t>:</a:t>
            </a:r>
            <a:endParaRPr sz="1700"/>
          </a:p>
          <a:p>
            <a:pPr indent="-336550" lvl="1" marL="914400" rtl="0" algn="l">
              <a:spcBef>
                <a:spcPts val="0"/>
              </a:spcBef>
              <a:spcAft>
                <a:spcPts val="0"/>
              </a:spcAft>
              <a:buSzPts val="1700"/>
              <a:buChar char="○"/>
            </a:pPr>
            <a:r>
              <a:rPr lang="en" sz="1700"/>
              <a:t>The signal is the part that generalizes, the part that can help our model make predictions from new data. </a:t>
            </a:r>
            <a:endParaRPr sz="1700"/>
          </a:p>
          <a:p>
            <a:pPr indent="0" lvl="0" marL="1371600" rtl="0" algn="l">
              <a:spcBef>
                <a:spcPts val="1600"/>
              </a:spcBef>
              <a:spcAft>
                <a:spcPts val="0"/>
              </a:spcAft>
              <a:buNone/>
            </a:pPr>
            <a:r>
              <a:t/>
            </a:r>
            <a:endParaRPr sz="1700"/>
          </a:p>
          <a:p>
            <a:pPr indent="-336550" lvl="0" marL="457200" rtl="0" algn="l">
              <a:spcBef>
                <a:spcPts val="1600"/>
              </a:spcBef>
              <a:spcAft>
                <a:spcPts val="0"/>
              </a:spcAft>
              <a:buSzPts val="1700"/>
              <a:buChar char="●"/>
            </a:pPr>
            <a:r>
              <a:rPr b="1" lang="en" sz="1700"/>
              <a:t>Noise</a:t>
            </a:r>
            <a:r>
              <a:rPr lang="en" sz="1700"/>
              <a:t>:</a:t>
            </a:r>
            <a:endParaRPr sz="1700"/>
          </a:p>
          <a:p>
            <a:pPr indent="-336550" lvl="1" marL="971550" rtl="0" algn="l">
              <a:spcBef>
                <a:spcPts val="0"/>
              </a:spcBef>
              <a:spcAft>
                <a:spcPts val="0"/>
              </a:spcAft>
              <a:buSzPts val="1700"/>
              <a:buChar char="○"/>
            </a:pPr>
            <a:r>
              <a:rPr lang="en" sz="1700"/>
              <a:t>The noise is that part that is only true of the training data; the noise is all of the random fluctuation that comes from data in the real-world or all of the incidental, non-informative patterns that can't actually help the model make predictions. The noise is the part might look useful but really isn't.</a:t>
            </a:r>
            <a:endParaRPr sz="1700"/>
          </a:p>
          <a:p>
            <a:pPr indent="0" lvl="0" marL="457200" rtl="0" algn="l">
              <a:spcBef>
                <a:spcPts val="1600"/>
              </a:spcBef>
              <a:spcAft>
                <a:spcPts val="1600"/>
              </a:spcAft>
              <a:buNone/>
            </a:pPr>
            <a:r>
              <a:t/>
            </a:r>
            <a:endParaRPr sz="1700"/>
          </a:p>
        </p:txBody>
      </p:sp>
      <p:sp>
        <p:nvSpPr>
          <p:cNvPr id="388" name="Google Shape;388;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learning curves</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95" name="Google Shape;395;p59"/>
          <p:cNvSpPr txBox="1"/>
          <p:nvPr>
            <p:ph idx="4294967295" type="body"/>
          </p:nvPr>
        </p:nvSpPr>
        <p:spPr>
          <a:xfrm>
            <a:off x="164325" y="793650"/>
            <a:ext cx="8775300" cy="163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train a model by choosing weights or parameters that minimize the loss on a training set. However, to accurately assess a model's performance, we also need to evaluate it on a new set of data, the validation data.</a:t>
            </a:r>
            <a:endParaRPr sz="1600"/>
          </a:p>
          <a:p>
            <a:pPr indent="-330200" lvl="0" marL="457200" rtl="0" algn="l">
              <a:spcBef>
                <a:spcPts val="0"/>
              </a:spcBef>
              <a:spcAft>
                <a:spcPts val="0"/>
              </a:spcAft>
              <a:buSzPts val="1600"/>
              <a:buChar char="●"/>
            </a:pPr>
            <a:r>
              <a:rPr lang="en" sz="1600"/>
              <a:t>We can keep a history of the training and validation loss over the epochs during the model training process. That can be used to plot the learning curves.</a:t>
            </a:r>
            <a:endParaRPr sz="1600"/>
          </a:p>
        </p:txBody>
      </p:sp>
      <p:sp>
        <p:nvSpPr>
          <p:cNvPr id="396" name="Google Shape;396;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97" name="Google Shape;397;p59"/>
          <p:cNvPicPr preferRelativeResize="0"/>
          <p:nvPr/>
        </p:nvPicPr>
        <p:blipFill>
          <a:blip r:embed="rId4">
            <a:alphaModFix/>
          </a:blip>
          <a:stretch>
            <a:fillRect/>
          </a:stretch>
        </p:blipFill>
        <p:spPr>
          <a:xfrm>
            <a:off x="613222" y="2197236"/>
            <a:ext cx="3272003" cy="2453975"/>
          </a:xfrm>
          <a:prstGeom prst="rect">
            <a:avLst/>
          </a:prstGeom>
          <a:noFill/>
          <a:ln>
            <a:noFill/>
          </a:ln>
        </p:spPr>
      </p:pic>
      <p:sp>
        <p:nvSpPr>
          <p:cNvPr id="398" name="Google Shape;398;p59"/>
          <p:cNvSpPr txBox="1"/>
          <p:nvPr>
            <p:ph idx="4294967295" type="body"/>
          </p:nvPr>
        </p:nvSpPr>
        <p:spPr>
          <a:xfrm>
            <a:off x="4141075" y="2197225"/>
            <a:ext cx="4885200" cy="24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training loss will go down either when the model learns signal or when it learns noise. But the validation loss will go down only when the model learns signal. </a:t>
            </a:r>
            <a:endParaRPr sz="1600"/>
          </a:p>
          <a:p>
            <a:pPr indent="-330200" lvl="0" marL="457200" rtl="0" algn="l">
              <a:spcBef>
                <a:spcPts val="0"/>
              </a:spcBef>
              <a:spcAft>
                <a:spcPts val="0"/>
              </a:spcAft>
              <a:buSzPts val="1600"/>
              <a:buChar char="●"/>
            </a:pPr>
            <a:r>
              <a:rPr lang="en" sz="1600"/>
              <a:t>When a model learns signal both curves go down, but when it learns noise a gap is created in the curves. The size of the gap tells you how much noise the model has learned.</a:t>
            </a:r>
            <a:endParaRPr sz="1600"/>
          </a:p>
        </p:txBody>
      </p:sp>
      <p:sp>
        <p:nvSpPr>
          <p:cNvPr id="399" name="Google Shape;399;p59"/>
          <p:cNvSpPr txBox="1"/>
          <p:nvPr/>
        </p:nvSpPr>
        <p:spPr>
          <a:xfrm>
            <a:off x="2552089" y="42510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kaggle.com)</a:t>
            </a:r>
            <a:endParaRPr sz="12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5" name="Google Shape;405;p60"/>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Early stopping</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06" name="Google Shape;406;p60"/>
          <p:cNvSpPr txBox="1"/>
          <p:nvPr>
            <p:ph idx="4294967295" type="body"/>
          </p:nvPr>
        </p:nvSpPr>
        <p:spPr>
          <a:xfrm>
            <a:off x="3565950" y="793650"/>
            <a:ext cx="5373600" cy="370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It is when we stop the training whenever it seems the validation loss isn't decreasing anymore. </a:t>
            </a:r>
            <a:endParaRPr sz="1600"/>
          </a:p>
          <a:p>
            <a:pPr indent="-330200" lvl="0" marL="457200" rtl="0" algn="l">
              <a:spcBef>
                <a:spcPts val="1000"/>
              </a:spcBef>
              <a:spcAft>
                <a:spcPts val="0"/>
              </a:spcAft>
              <a:buSzPts val="1600"/>
              <a:buChar char="●"/>
            </a:pPr>
            <a:r>
              <a:rPr lang="en" sz="1600"/>
              <a:t>Once we detect that the validation loss is starting to rise again, we can reset the weights back to where the minimum occured. This ensures that the model won't continue to learn noise and overfit the data.</a:t>
            </a:r>
            <a:endParaRPr sz="1600"/>
          </a:p>
          <a:p>
            <a:pPr indent="-330200" lvl="0" marL="457200" rtl="0" algn="l">
              <a:spcBef>
                <a:spcPts val="1000"/>
              </a:spcBef>
              <a:spcAft>
                <a:spcPts val="0"/>
              </a:spcAft>
              <a:buSzPts val="1600"/>
              <a:buChar char="●"/>
            </a:pPr>
            <a:r>
              <a:rPr lang="en" sz="1600"/>
              <a:t>Besides preventing overfitting from training too long, early stopping can also prevent underfitting from not training long enough. Just set your training epochs to some large number (more than you'll need), and early stopping will take care of the rest.</a:t>
            </a:r>
            <a:endParaRPr sz="1600"/>
          </a:p>
        </p:txBody>
      </p:sp>
      <p:sp>
        <p:nvSpPr>
          <p:cNvPr id="407" name="Google Shape;407;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8" name="Google Shape;408;p60"/>
          <p:cNvSpPr txBox="1"/>
          <p:nvPr/>
        </p:nvSpPr>
        <p:spPr>
          <a:xfrm>
            <a:off x="1035827" y="39741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409" name="Google Shape;409;p60"/>
          <p:cNvPicPr preferRelativeResize="0"/>
          <p:nvPr/>
        </p:nvPicPr>
        <p:blipFill>
          <a:blip r:embed="rId4">
            <a:alphaModFix/>
          </a:blip>
          <a:stretch>
            <a:fillRect/>
          </a:stretch>
        </p:blipFill>
        <p:spPr>
          <a:xfrm>
            <a:off x="311700" y="1227725"/>
            <a:ext cx="3468175" cy="2601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5" name="Google Shape;415;p61"/>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Dropout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16" name="Google Shape;416;p61"/>
          <p:cNvSpPr txBox="1"/>
          <p:nvPr>
            <p:ph idx="4294967295" type="body"/>
          </p:nvPr>
        </p:nvSpPr>
        <p:spPr>
          <a:xfrm>
            <a:off x="4010400" y="793650"/>
            <a:ext cx="5133600" cy="4062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Overfitting is often caused by the network learning spurious patterns in the training data.</a:t>
            </a:r>
            <a:endParaRPr sz="1500"/>
          </a:p>
          <a:p>
            <a:pPr indent="-323850" lvl="0" marL="457200" rtl="0" algn="l">
              <a:spcBef>
                <a:spcPts val="0"/>
              </a:spcBef>
              <a:spcAft>
                <a:spcPts val="0"/>
              </a:spcAft>
              <a:buSzPts val="1500"/>
              <a:buChar char="●"/>
            </a:pPr>
            <a:r>
              <a:rPr lang="en" sz="1500"/>
              <a:t>To break up these conspiracies, we can randomly drop out some fraction of a layer's input units every step of training, making it much harder for the network to learn those spurious patterns. </a:t>
            </a:r>
            <a:endParaRPr sz="1500"/>
          </a:p>
          <a:p>
            <a:pPr indent="-323850" lvl="0" marL="457200" rtl="0" algn="l">
              <a:spcBef>
                <a:spcPts val="0"/>
              </a:spcBef>
              <a:spcAft>
                <a:spcPts val="0"/>
              </a:spcAft>
              <a:buSzPts val="1500"/>
              <a:buChar char="●"/>
            </a:pPr>
            <a:r>
              <a:rPr lang="en" sz="1500"/>
              <a:t>It forces the neural network to search for broad, general patterns, whose weight patterns tend to be more robust.</a:t>
            </a:r>
            <a:endParaRPr sz="1500"/>
          </a:p>
          <a:p>
            <a:pPr indent="-323850" lvl="0" marL="457200" rtl="0" algn="l">
              <a:spcBef>
                <a:spcPts val="0"/>
              </a:spcBef>
              <a:spcAft>
                <a:spcPts val="0"/>
              </a:spcAft>
              <a:buSzPts val="1500"/>
              <a:buChar char="●"/>
            </a:pPr>
            <a:r>
              <a:rPr lang="en" sz="1500"/>
              <a:t>The predictions will no longer be made by one big network, but instead by a committee of smaller networks, making decision by the committee as a whole better than any individual.</a:t>
            </a:r>
            <a:endParaRPr sz="1500"/>
          </a:p>
        </p:txBody>
      </p:sp>
      <p:sp>
        <p:nvSpPr>
          <p:cNvPr id="417" name="Google Shape;417;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18" name="Google Shape;418;p61"/>
          <p:cNvPicPr preferRelativeResize="0"/>
          <p:nvPr/>
        </p:nvPicPr>
        <p:blipFill>
          <a:blip r:embed="rId4">
            <a:alphaModFix/>
          </a:blip>
          <a:stretch>
            <a:fillRect/>
          </a:stretch>
        </p:blipFill>
        <p:spPr>
          <a:xfrm>
            <a:off x="152400" y="946050"/>
            <a:ext cx="3915001" cy="2600038"/>
          </a:xfrm>
          <a:prstGeom prst="rect">
            <a:avLst/>
          </a:prstGeom>
          <a:noFill/>
          <a:ln>
            <a:noFill/>
          </a:ln>
        </p:spPr>
      </p:pic>
      <p:sp>
        <p:nvSpPr>
          <p:cNvPr id="419" name="Google Shape;419;p61"/>
          <p:cNvSpPr txBox="1"/>
          <p:nvPr/>
        </p:nvSpPr>
        <p:spPr>
          <a:xfrm>
            <a:off x="1002952" y="35961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5" name="Google Shape;425;p6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Batch Normalization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26" name="Google Shape;426;p62"/>
          <p:cNvSpPr txBox="1"/>
          <p:nvPr>
            <p:ph idx="4294967295" type="body"/>
          </p:nvPr>
        </p:nvSpPr>
        <p:spPr>
          <a:xfrm>
            <a:off x="548700" y="1120800"/>
            <a:ext cx="77892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It is generally a good idea to put all of your data on a common scale.</a:t>
            </a:r>
            <a:endParaRPr sz="1700"/>
          </a:p>
          <a:p>
            <a:pPr indent="-336550" lvl="0" marL="457200" rtl="0" algn="l">
              <a:spcBef>
                <a:spcPts val="1000"/>
              </a:spcBef>
              <a:spcAft>
                <a:spcPts val="0"/>
              </a:spcAft>
              <a:buSzPts val="1700"/>
              <a:buChar char="●"/>
            </a:pPr>
            <a:r>
              <a:rPr lang="en" sz="1700"/>
              <a:t>A batch normalization layer looks at each batch as it comes in, first normalizing the batch with its own mean and standard deviation, and then putting the data on a new scale. </a:t>
            </a:r>
            <a:endParaRPr sz="1700"/>
          </a:p>
          <a:p>
            <a:pPr indent="-336550" lvl="0" marL="457200" rtl="0" algn="l">
              <a:spcBef>
                <a:spcPts val="1000"/>
              </a:spcBef>
              <a:spcAft>
                <a:spcPts val="0"/>
              </a:spcAft>
              <a:buSzPts val="1700"/>
              <a:buChar char="●"/>
            </a:pPr>
            <a:r>
              <a:rPr lang="en" sz="1700"/>
              <a:t>Batchnorm, in effect, performs a kind of coordinated rescaling of its inputs.</a:t>
            </a:r>
            <a:endParaRPr sz="1700"/>
          </a:p>
          <a:p>
            <a:pPr indent="0" lvl="0" marL="457200" rtl="0" algn="l">
              <a:spcBef>
                <a:spcPts val="1000"/>
              </a:spcBef>
              <a:spcAft>
                <a:spcPts val="1600"/>
              </a:spcAft>
              <a:buNone/>
            </a:pPr>
            <a:r>
              <a:t/>
            </a:r>
            <a:endParaRPr sz="1700"/>
          </a:p>
        </p:txBody>
      </p:sp>
      <p:sp>
        <p:nvSpPr>
          <p:cNvPr id="427" name="Google Shape;427;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3" name="Google Shape;433;p63"/>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434" name="Google Shape;434;p63"/>
          <p:cNvPicPr preferRelativeResize="0"/>
          <p:nvPr/>
        </p:nvPicPr>
        <p:blipFill>
          <a:blip r:embed="rId4">
            <a:alphaModFix/>
          </a:blip>
          <a:stretch>
            <a:fillRect/>
          </a:stretch>
        </p:blipFill>
        <p:spPr>
          <a:xfrm>
            <a:off x="898050" y="405725"/>
            <a:ext cx="7452576" cy="4192074"/>
          </a:xfrm>
          <a:prstGeom prst="rect">
            <a:avLst/>
          </a:prstGeom>
          <a:noFill/>
          <a:ln>
            <a:noFill/>
          </a:ln>
        </p:spPr>
      </p:pic>
      <p:sp>
        <p:nvSpPr>
          <p:cNvPr id="435" name="Google Shape;435;p63"/>
          <p:cNvSpPr txBox="1"/>
          <p:nvPr/>
        </p:nvSpPr>
        <p:spPr>
          <a:xfrm>
            <a:off x="7110725" y="4433400"/>
            <a:ext cx="2537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600">
                <a:latin typeface="Roboto"/>
                <a:ea typeface="Roboto"/>
                <a:cs typeface="Roboto"/>
                <a:sym typeface="Roboto"/>
              </a:rPr>
              <a:t>Created in Canva by C. Arighi</a:t>
            </a:r>
            <a:endParaRPr i="1" sz="600">
              <a:latin typeface="Roboto"/>
              <a:ea typeface="Roboto"/>
              <a:cs typeface="Roboto"/>
              <a:sym typeface="Roboto"/>
            </a:endParaRPr>
          </a:p>
        </p:txBody>
      </p:sp>
      <p:sp>
        <p:nvSpPr>
          <p:cNvPr id="436" name="Google Shape;436;p63"/>
          <p:cNvSpPr txBox="1"/>
          <p:nvPr>
            <p:ph type="title"/>
          </p:nvPr>
        </p:nvSpPr>
        <p:spPr>
          <a:xfrm>
            <a:off x="311700" y="648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Deep Learning Mind Map</a:t>
            </a:r>
            <a:endParaRPr>
              <a:solidFill>
                <a:srgbClr val="4A86E8"/>
              </a:solidFill>
            </a:endParaRPr>
          </a:p>
          <a:p>
            <a:pPr indent="0" lvl="0" marL="0" rtl="0" algn="l">
              <a:spcBef>
                <a:spcPts val="0"/>
              </a:spcBef>
              <a:spcAft>
                <a:spcPts val="0"/>
              </a:spcAft>
              <a:buNone/>
            </a:pPr>
            <a:r>
              <a:t/>
            </a:r>
            <a:endParaRPr>
              <a:solidFill>
                <a:srgbClr val="4A86E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2" name="Google Shape;442;p6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DeepChem</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43" name="Google Shape;443;p64"/>
          <p:cNvSpPr txBox="1"/>
          <p:nvPr>
            <p:ph idx="4294967295" type="body"/>
          </p:nvPr>
        </p:nvSpPr>
        <p:spPr>
          <a:xfrm>
            <a:off x="786000" y="793650"/>
            <a:ext cx="7832400" cy="352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DeepChem (deepchem.io) project aims to create high quality, open source tools for drug discovery, materials science, quantum chemistry, and biology.</a:t>
            </a:r>
            <a:endParaRPr sz="1600"/>
          </a:p>
          <a:p>
            <a:pPr indent="-330200" lvl="0" marL="457200" rtl="0" algn="l">
              <a:spcBef>
                <a:spcPts val="1000"/>
              </a:spcBef>
              <a:spcAft>
                <a:spcPts val="0"/>
              </a:spcAft>
              <a:buSzPts val="1600"/>
              <a:buChar char="●"/>
            </a:pPr>
            <a:r>
              <a:rPr lang="en" sz="1600"/>
              <a:t>The origin of DeepChem focused on applications of deep learning to chemistry, but the project has slowly evolved past its roots to broader applications of deep learning to the sciences in general</a:t>
            </a:r>
            <a:endParaRPr sz="1600"/>
          </a:p>
          <a:p>
            <a:pPr indent="-330200" lvl="0" marL="457200" rtl="0" algn="l">
              <a:spcBef>
                <a:spcPts val="1000"/>
              </a:spcBef>
              <a:spcAft>
                <a:spcPts val="0"/>
              </a:spcAft>
              <a:buSzPts val="1600"/>
              <a:buChar char="●"/>
            </a:pPr>
            <a:r>
              <a:rPr lang="en" sz="1600"/>
              <a:t>DeepChem is a machine learning library, so it gives you the tools to solve your applications. For example:</a:t>
            </a:r>
            <a:endParaRPr sz="1600"/>
          </a:p>
          <a:p>
            <a:pPr indent="-330200" lvl="1" marL="1371600" rtl="0" algn="l">
              <a:spcBef>
                <a:spcPts val="0"/>
              </a:spcBef>
              <a:spcAft>
                <a:spcPts val="0"/>
              </a:spcAft>
              <a:buSzPts val="1600"/>
              <a:buChar char="○"/>
            </a:pPr>
            <a:r>
              <a:rPr lang="en" sz="1600"/>
              <a:t>Predict the solubility of small drug-like molecules</a:t>
            </a:r>
            <a:endParaRPr sz="1600"/>
          </a:p>
          <a:p>
            <a:pPr indent="-330200" lvl="1" marL="1371600" rtl="0" algn="l">
              <a:spcBef>
                <a:spcPts val="0"/>
              </a:spcBef>
              <a:spcAft>
                <a:spcPts val="0"/>
              </a:spcAft>
              <a:buSzPts val="1600"/>
              <a:buChar char="○"/>
            </a:pPr>
            <a:r>
              <a:rPr lang="en" sz="1600"/>
              <a:t>Predict binding affinity for small molecule to protein targets</a:t>
            </a:r>
            <a:endParaRPr sz="1600"/>
          </a:p>
          <a:p>
            <a:pPr indent="-330200" lvl="1" marL="1371600" rtl="0" algn="l">
              <a:spcBef>
                <a:spcPts val="0"/>
              </a:spcBef>
              <a:spcAft>
                <a:spcPts val="0"/>
              </a:spcAft>
              <a:buSzPts val="1600"/>
              <a:buChar char="○"/>
            </a:pPr>
            <a:r>
              <a:rPr lang="en" sz="1600"/>
              <a:t>Predict physical properties of simple materials</a:t>
            </a:r>
            <a:endParaRPr sz="1600"/>
          </a:p>
          <a:p>
            <a:pPr indent="-330200" lvl="1" marL="1371600" rtl="0" algn="l">
              <a:spcBef>
                <a:spcPts val="0"/>
              </a:spcBef>
              <a:spcAft>
                <a:spcPts val="0"/>
              </a:spcAft>
              <a:buSzPts val="1600"/>
              <a:buChar char="○"/>
            </a:pPr>
            <a:r>
              <a:rPr lang="en" sz="1600"/>
              <a:t>Analyze protein structures and extract useful descriptors</a:t>
            </a:r>
            <a:endParaRPr sz="1600"/>
          </a:p>
          <a:p>
            <a:pPr indent="-330200" lvl="1" marL="1371600" rtl="0" algn="l">
              <a:spcBef>
                <a:spcPts val="0"/>
              </a:spcBef>
              <a:spcAft>
                <a:spcPts val="0"/>
              </a:spcAft>
              <a:buSzPts val="1600"/>
              <a:buChar char="○"/>
            </a:pPr>
            <a:r>
              <a:rPr lang="en" sz="1600"/>
              <a:t>Count the number of cells in a microscopy image</a:t>
            </a:r>
            <a:endParaRPr sz="1600"/>
          </a:p>
        </p:txBody>
      </p:sp>
      <p:sp>
        <p:nvSpPr>
          <p:cNvPr id="444" name="Google Shape;444;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45" name="Google Shape;445;p64"/>
          <p:cNvPicPr preferRelativeResize="0"/>
          <p:nvPr/>
        </p:nvPicPr>
        <p:blipFill>
          <a:blip r:embed="rId4">
            <a:alphaModFix/>
          </a:blip>
          <a:stretch>
            <a:fillRect/>
          </a:stretch>
        </p:blipFill>
        <p:spPr>
          <a:xfrm>
            <a:off x="82750" y="3106425"/>
            <a:ext cx="1920899" cy="10273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5"/>
          <p:cNvPicPr preferRelativeResize="0"/>
          <p:nvPr/>
        </p:nvPicPr>
        <p:blipFill>
          <a:blip r:embed="rId3">
            <a:alphaModFix/>
          </a:blip>
          <a:stretch>
            <a:fillRect/>
          </a:stretch>
        </p:blipFill>
        <p:spPr>
          <a:xfrm>
            <a:off x="0" y="4743025"/>
            <a:ext cx="9144000" cy="433200"/>
          </a:xfrm>
          <a:prstGeom prst="rect">
            <a:avLst/>
          </a:prstGeom>
          <a:noFill/>
          <a:ln>
            <a:noFill/>
          </a:ln>
        </p:spPr>
      </p:pic>
      <p:sp>
        <p:nvSpPr>
          <p:cNvPr id="451" name="Google Shape;451;p65"/>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52" name="Google Shape;452;p65"/>
          <p:cNvSpPr txBox="1"/>
          <p:nvPr>
            <p:ph idx="12" type="sldNum"/>
          </p:nvPr>
        </p:nvSpPr>
        <p:spPr>
          <a:xfrm>
            <a:off x="8" y="47430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3" name="Google Shape;453;p65"/>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unique characteristics of Deep Learning</a:t>
            </a:r>
            <a:r>
              <a:rPr lang="en" sz="1800">
                <a:latin typeface="Roboto"/>
                <a:ea typeface="Roboto"/>
                <a:cs typeface="Roboto"/>
                <a:sym typeface="Roboto"/>
              </a:rPr>
              <a:t>?</a:t>
            </a:r>
            <a:endParaRPr sz="1800">
              <a:latin typeface="Roboto"/>
              <a:ea typeface="Roboto"/>
              <a:cs typeface="Roboto"/>
              <a:sym typeface="Roboto"/>
            </a:endParaRPr>
          </a:p>
        </p:txBody>
      </p:sp>
      <p:sp>
        <p:nvSpPr>
          <p:cNvPr id="454" name="Google Shape;454;p65"/>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5" name="Google Shape;455;p65"/>
          <p:cNvSpPr txBox="1"/>
          <p:nvPr/>
        </p:nvSpPr>
        <p:spPr>
          <a:xfrm>
            <a:off x="548700" y="900500"/>
            <a:ext cx="8377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Based on distributed representational learning. Perform better with more data over time</a:t>
            </a:r>
            <a:endParaRPr/>
          </a:p>
          <a:p>
            <a:pPr indent="-317500" lvl="0" marL="457200" rtl="0" algn="l">
              <a:spcBef>
                <a:spcPts val="0"/>
              </a:spcBef>
              <a:spcAft>
                <a:spcPts val="0"/>
              </a:spcAft>
              <a:buSzPts val="1400"/>
              <a:buChar char="❏"/>
            </a:pPr>
            <a:r>
              <a:rPr lang="en"/>
              <a:t>More complex and high-level features and concepts are derived from simpler, low-level features</a:t>
            </a:r>
            <a:endParaRPr/>
          </a:p>
          <a:p>
            <a:pPr indent="-317500" lvl="0" marL="457200" rtl="0" algn="l">
              <a:spcBef>
                <a:spcPts val="0"/>
              </a:spcBef>
              <a:spcAft>
                <a:spcPts val="0"/>
              </a:spcAft>
              <a:buSzPts val="1400"/>
              <a:buChar char="❏"/>
            </a:pPr>
            <a:r>
              <a:rPr lang="en"/>
              <a:t>Hierarchical layered representation of concepts</a:t>
            </a:r>
            <a:endParaRPr/>
          </a:p>
          <a:p>
            <a:pPr indent="-317500" lvl="0" marL="457200" rtl="0" algn="l">
              <a:spcBef>
                <a:spcPts val="0"/>
              </a:spcBef>
              <a:spcAft>
                <a:spcPts val="0"/>
              </a:spcAft>
              <a:buSzPts val="1400"/>
              <a:buChar char="❏"/>
            </a:pPr>
            <a:r>
              <a:rPr lang="en"/>
              <a:t>All of the above</a:t>
            </a:r>
            <a:endParaRPr/>
          </a:p>
        </p:txBody>
      </p:sp>
      <p:sp>
        <p:nvSpPr>
          <p:cNvPr id="456" name="Google Shape;456;p65"/>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are widely used hyperparameters in Deep Learning?</a:t>
            </a:r>
            <a:endParaRPr sz="1600">
              <a:latin typeface="Roboto"/>
              <a:ea typeface="Roboto"/>
              <a:cs typeface="Roboto"/>
              <a:sym typeface="Roboto"/>
            </a:endParaRPr>
          </a:p>
        </p:txBody>
      </p:sp>
      <p:sp>
        <p:nvSpPr>
          <p:cNvPr id="457" name="Google Shape;457;p65"/>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Number of hidden layers and units</a:t>
            </a:r>
            <a:endParaRPr/>
          </a:p>
          <a:p>
            <a:pPr indent="-317500" lvl="0" marL="457200" rtl="0" algn="l">
              <a:spcBef>
                <a:spcPts val="0"/>
              </a:spcBef>
              <a:spcAft>
                <a:spcPts val="0"/>
              </a:spcAft>
              <a:buSzPts val="1400"/>
              <a:buChar char="❏"/>
            </a:pPr>
            <a:r>
              <a:rPr lang="en"/>
              <a:t>Dropout rate</a:t>
            </a:r>
            <a:endParaRPr/>
          </a:p>
          <a:p>
            <a:pPr indent="-317500" lvl="0" marL="457200" rtl="0" algn="l">
              <a:spcBef>
                <a:spcPts val="0"/>
              </a:spcBef>
              <a:spcAft>
                <a:spcPts val="0"/>
              </a:spcAft>
              <a:buSzPts val="1400"/>
              <a:buChar char="❏"/>
            </a:pPr>
            <a:r>
              <a:rPr lang="en"/>
              <a:t>Number of epochs</a:t>
            </a:r>
            <a:endParaRPr/>
          </a:p>
          <a:p>
            <a:pPr indent="-317500" lvl="0" marL="457200" rtl="0" algn="l">
              <a:spcBef>
                <a:spcPts val="0"/>
              </a:spcBef>
              <a:spcAft>
                <a:spcPts val="0"/>
              </a:spcAft>
              <a:buSzPts val="1400"/>
              <a:buChar char="❏"/>
            </a:pPr>
            <a:r>
              <a:rPr lang="en"/>
              <a:t>All of the above</a:t>
            </a:r>
            <a:endParaRPr/>
          </a:p>
        </p:txBody>
      </p:sp>
      <p:sp>
        <p:nvSpPr>
          <p:cNvPr id="458" name="Google Shape;458;p65"/>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a:t>
            </a:r>
            <a:r>
              <a:rPr lang="en" sz="1800">
                <a:latin typeface="Roboto"/>
                <a:ea typeface="Roboto"/>
                <a:cs typeface="Roboto"/>
                <a:sym typeface="Roboto"/>
              </a:rPr>
              <a:t>the</a:t>
            </a:r>
            <a:r>
              <a:rPr lang="en" sz="1800">
                <a:latin typeface="Roboto"/>
                <a:ea typeface="Roboto"/>
                <a:cs typeface="Roboto"/>
                <a:sym typeface="Roboto"/>
              </a:rPr>
              <a:t> following is not a Deep Learning model?</a:t>
            </a:r>
            <a:endParaRPr sz="1800">
              <a:latin typeface="Roboto"/>
              <a:ea typeface="Roboto"/>
              <a:cs typeface="Roboto"/>
              <a:sym typeface="Roboto"/>
            </a:endParaRPr>
          </a:p>
        </p:txBody>
      </p:sp>
      <p:sp>
        <p:nvSpPr>
          <p:cNvPr id="459" name="Google Shape;459;p65"/>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Transformer</a:t>
            </a:r>
            <a:endParaRPr/>
          </a:p>
          <a:p>
            <a:pPr indent="-317500" lvl="0" marL="457200" rtl="0" algn="l">
              <a:spcBef>
                <a:spcPts val="0"/>
              </a:spcBef>
              <a:spcAft>
                <a:spcPts val="0"/>
              </a:spcAft>
              <a:buSzPts val="1400"/>
              <a:buChar char="❏"/>
            </a:pPr>
            <a:r>
              <a:rPr lang="en"/>
              <a:t>CNN</a:t>
            </a:r>
            <a:endParaRPr/>
          </a:p>
          <a:p>
            <a:pPr indent="-317500" lvl="0" marL="457200" rtl="0" algn="l">
              <a:spcBef>
                <a:spcPts val="0"/>
              </a:spcBef>
              <a:spcAft>
                <a:spcPts val="0"/>
              </a:spcAft>
              <a:buSzPts val="1400"/>
              <a:buChar char="❏"/>
            </a:pPr>
            <a:r>
              <a:rPr lang="en"/>
              <a:t>RNN</a:t>
            </a:r>
            <a:endParaRPr/>
          </a:p>
        </p:txBody>
      </p:sp>
      <p:sp>
        <p:nvSpPr>
          <p:cNvPr id="460" name="Google Shape;460;p65"/>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1" name="Google Shape;461;p65"/>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2" name="Google Shape;462;p65"/>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3" name="Google Shape;463;p65"/>
          <p:cNvSpPr txBox="1"/>
          <p:nvPr/>
        </p:nvSpPr>
        <p:spPr>
          <a:xfrm>
            <a:off x="4293000" y="4272750"/>
            <a:ext cx="35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https://forms.gle/Qvg1amX3J3e9JLfz9</a:t>
            </a:r>
            <a:r>
              <a:rPr lang="en"/>
              <a:t> </a:t>
            </a:r>
            <a:endParaRPr/>
          </a:p>
        </p:txBody>
      </p:sp>
      <p:pic>
        <p:nvPicPr>
          <p:cNvPr id="464" name="Google Shape;464;p65"/>
          <p:cNvPicPr preferRelativeResize="0"/>
          <p:nvPr/>
        </p:nvPicPr>
        <p:blipFill>
          <a:blip r:embed="rId5">
            <a:alphaModFix/>
          </a:blip>
          <a:stretch>
            <a:fillRect/>
          </a:stretch>
        </p:blipFill>
        <p:spPr>
          <a:xfrm>
            <a:off x="8163000" y="3802225"/>
            <a:ext cx="827700" cy="82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4" name="Google Shape;194;p39"/>
          <p:cNvSpPr txBox="1"/>
          <p:nvPr>
            <p:ph type="title"/>
          </p:nvPr>
        </p:nvSpPr>
        <p:spPr>
          <a:xfrm>
            <a:off x="311700" y="18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4</a:t>
            </a:r>
            <a:endParaRPr>
              <a:solidFill>
                <a:srgbClr val="4A86E8"/>
              </a:solidFill>
            </a:endParaRPr>
          </a:p>
        </p:txBody>
      </p:sp>
      <p:sp>
        <p:nvSpPr>
          <p:cNvPr id="195" name="Google Shape;195;p39"/>
          <p:cNvSpPr txBox="1"/>
          <p:nvPr/>
        </p:nvSpPr>
        <p:spPr>
          <a:xfrm>
            <a:off x="405900" y="758500"/>
            <a:ext cx="8332200" cy="4057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Selection, Training and Evaluation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Models: Linear regression, Polynomial regression, Logistic regression, Support vector machine, Decision trees, Random forest, Hierarchical clustering, Density based clustering</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Metrics: Confusion matrix, Accuracy, Precision, Recall, F1-score, ROC, AUC, R2, MSE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Live Demo</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building and evaluation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Predict Drug Activity for Androgen Receptor</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Exercise</a:t>
            </a:r>
            <a:endParaRPr sz="2700">
              <a:latin typeface="Roboto"/>
              <a:ea typeface="Roboto"/>
              <a:cs typeface="Roboto"/>
              <a:sym typeface="Roboto"/>
            </a:endParaRPr>
          </a:p>
        </p:txBody>
      </p:sp>
      <p:sp>
        <p:nvSpPr>
          <p:cNvPr id="196" name="Google Shape;196;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0" name="Google Shape;470;p6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71" name="Google Shape;471;p66"/>
          <p:cNvSpPr txBox="1"/>
          <p:nvPr/>
        </p:nvSpPr>
        <p:spPr>
          <a:xfrm>
            <a:off x="150300" y="1045825"/>
            <a:ext cx="88434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Dipanjan Sarkar, Raghav Bali and Tushar Sharma. 2018. Practical Machine Learning with Python. A Problem-Solver's Guide to Building Real-World Intelligent Systems. Apress. (https://doi.org/10.1007/978-1-4842-3207-1), Chapter 1</a:t>
            </a:r>
            <a:endParaRPr sz="1500"/>
          </a:p>
          <a:p>
            <a:pPr indent="-323850" lvl="0" marL="457200" rtl="0" algn="l">
              <a:lnSpc>
                <a:spcPct val="115000"/>
              </a:lnSpc>
              <a:spcBef>
                <a:spcPts val="0"/>
              </a:spcBef>
              <a:spcAft>
                <a:spcPts val="0"/>
              </a:spcAft>
              <a:buSzPts val="1500"/>
              <a:buChar char="●"/>
            </a:pPr>
            <a:r>
              <a:rPr lang="en" sz="1500"/>
              <a:t>TensorFlow tutorial. (https://www.tutorialspoint.com/tensorflow/tensorflow_multi_layer_perceptron_learning.htm)</a:t>
            </a:r>
            <a:endParaRPr sz="1500"/>
          </a:p>
          <a:p>
            <a:pPr indent="-323850" lvl="0" marL="457200" rtl="0" algn="l">
              <a:lnSpc>
                <a:spcPct val="115000"/>
              </a:lnSpc>
              <a:spcBef>
                <a:spcPts val="0"/>
              </a:spcBef>
              <a:spcAft>
                <a:spcPts val="0"/>
              </a:spcAft>
              <a:buSzPts val="1500"/>
              <a:buChar char="●"/>
            </a:pPr>
            <a:r>
              <a:rPr lang="en" sz="1500"/>
              <a:t>Dive Into Deep Learning (https://d2l.ai/)</a:t>
            </a:r>
            <a:endParaRPr sz="1500"/>
          </a:p>
          <a:p>
            <a:pPr indent="-323850" lvl="0" marL="457200" rtl="0" algn="l">
              <a:lnSpc>
                <a:spcPct val="115000"/>
              </a:lnSpc>
              <a:spcBef>
                <a:spcPts val="0"/>
              </a:spcBef>
              <a:spcAft>
                <a:spcPts val="0"/>
              </a:spcAft>
              <a:buSzPts val="1500"/>
              <a:buChar char="●"/>
            </a:pPr>
            <a:r>
              <a:rPr lang="en" sz="1500"/>
              <a:t>Kaggle course. Introduction to Deep Learning. (https://www.kaggle.com/learn/intro-to-deep-learning)</a:t>
            </a:r>
            <a:endParaRPr sz="1500"/>
          </a:p>
          <a:p>
            <a:pPr indent="-323850" lvl="0" marL="457200" rtl="0" algn="l">
              <a:lnSpc>
                <a:spcPct val="115000"/>
              </a:lnSpc>
              <a:spcBef>
                <a:spcPts val="0"/>
              </a:spcBef>
              <a:spcAft>
                <a:spcPts val="0"/>
              </a:spcAft>
              <a:buSzPts val="1500"/>
              <a:buChar char="●"/>
            </a:pPr>
            <a:r>
              <a:rPr lang="en" sz="1500"/>
              <a:t>Shruti Jadon. Mar 15, 2018. </a:t>
            </a:r>
            <a:r>
              <a:rPr lang="en" sz="1500"/>
              <a:t>Introduction to Different Activation Functions for Deep Learning. (https://medium.com/@shrutijadon10104776/survey-on-activation-functions-for-deep-learning-9689331ba092)</a:t>
            </a:r>
            <a:endParaRPr sz="1500"/>
          </a:p>
          <a:p>
            <a:pPr indent="-323850" lvl="0" marL="457200" rtl="0" algn="l">
              <a:lnSpc>
                <a:spcPct val="115000"/>
              </a:lnSpc>
              <a:spcBef>
                <a:spcPts val="0"/>
              </a:spcBef>
              <a:spcAft>
                <a:spcPts val="0"/>
              </a:spcAft>
              <a:buSzPts val="1500"/>
              <a:buChar char="●"/>
            </a:pPr>
            <a:r>
              <a:rPr lang="en" sz="1500"/>
              <a:t>The DeepChem project (</a:t>
            </a:r>
            <a:r>
              <a:rPr lang="en" sz="1500" u="sng">
                <a:solidFill>
                  <a:schemeClr val="hlink"/>
                </a:solidFill>
                <a:hlinkClick r:id="rId4"/>
              </a:rPr>
              <a:t>https://deepchem.readthedocs.io/en/latest/index.html</a:t>
            </a:r>
            <a:r>
              <a:rPr lang="en" sz="1500"/>
              <a:t>)</a:t>
            </a:r>
            <a:endParaRPr sz="1500"/>
          </a:p>
          <a:p>
            <a:pPr indent="-323850" lvl="0" marL="457200" rtl="0" algn="l">
              <a:lnSpc>
                <a:spcPct val="115000"/>
              </a:lnSpc>
              <a:spcBef>
                <a:spcPts val="0"/>
              </a:spcBef>
              <a:spcAft>
                <a:spcPts val="0"/>
              </a:spcAft>
              <a:buSzPts val="1500"/>
              <a:buChar char="●"/>
            </a:pPr>
            <a:r>
              <a:rPr lang="en" sz="1500"/>
              <a:t>Neural Networks (</a:t>
            </a:r>
            <a:r>
              <a:rPr lang="en" sz="1100" u="sng">
                <a:solidFill>
                  <a:schemeClr val="hlink"/>
                </a:solidFill>
                <a:hlinkClick r:id="rId5"/>
              </a:rPr>
              <a:t>3Blue1Brown series</a:t>
            </a:r>
            <a:r>
              <a:rPr lang="en" sz="1500"/>
              <a:t>)</a:t>
            </a:r>
            <a:endParaRPr sz="1500"/>
          </a:p>
        </p:txBody>
      </p:sp>
      <p:sp>
        <p:nvSpPr>
          <p:cNvPr id="472" name="Google Shape;472;p6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73" name="Google Shape;473;p66"/>
          <p:cNvPicPr preferRelativeResize="0"/>
          <p:nvPr/>
        </p:nvPicPr>
        <p:blipFill>
          <a:blip r:embed="rId6">
            <a:alphaModFix/>
          </a:blip>
          <a:stretch>
            <a:fillRect/>
          </a:stretch>
        </p:blipFill>
        <p:spPr>
          <a:xfrm>
            <a:off x="1698600" y="-65750"/>
            <a:ext cx="959000" cy="95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02" name="Google Shape;20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4</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Introduction to Deep Learning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204" name="Google Shape;204;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1" name="Google Shape;211;p41"/>
          <p:cNvSpPr txBox="1"/>
          <p:nvPr>
            <p:ph type="title"/>
          </p:nvPr>
        </p:nvSpPr>
        <p:spPr>
          <a:xfrm>
            <a:off x="311700" y="285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Deep Learning (DL)?</a:t>
            </a:r>
            <a:endParaRPr>
              <a:solidFill>
                <a:srgbClr val="4A86E8"/>
              </a:solidFill>
            </a:endParaRPr>
          </a:p>
        </p:txBody>
      </p:sp>
      <p:sp>
        <p:nvSpPr>
          <p:cNvPr id="212" name="Google Shape;212;p41"/>
          <p:cNvSpPr txBox="1"/>
          <p:nvPr>
            <p:ph idx="4294967295" type="body"/>
          </p:nvPr>
        </p:nvSpPr>
        <p:spPr>
          <a:xfrm>
            <a:off x="407650" y="1092150"/>
            <a:ext cx="8424600" cy="204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Sub-field of Machine Learning, often termed as a rebranded fancy term for neural networks.</a:t>
            </a:r>
            <a:endParaRPr sz="1600"/>
          </a:p>
          <a:p>
            <a:pPr indent="-330200" lvl="0" marL="457200" rtl="0" algn="l">
              <a:spcBef>
                <a:spcPts val="1000"/>
              </a:spcBef>
              <a:spcAft>
                <a:spcPts val="0"/>
              </a:spcAft>
              <a:buSzPts val="1600"/>
              <a:buChar char="●"/>
            </a:pPr>
            <a:r>
              <a:rPr lang="en" sz="1600"/>
              <a:t>Builds machine intelligence by representing data as a layered hierarchy of concepts, where each layer of concepts is built from other simpler layers.</a:t>
            </a:r>
            <a:endParaRPr sz="1600"/>
          </a:p>
          <a:p>
            <a:pPr indent="0" lvl="0" marL="45720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
        <p:nvSpPr>
          <p:cNvPr id="213" name="Google Shape;213;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14" name="Google Shape;214;p41"/>
          <p:cNvPicPr preferRelativeResize="0"/>
          <p:nvPr/>
        </p:nvPicPr>
        <p:blipFill rotWithShape="1">
          <a:blip r:embed="rId4">
            <a:alphaModFix/>
          </a:blip>
          <a:srcRect b="5954" l="6164" r="2909" t="3825"/>
          <a:stretch/>
        </p:blipFill>
        <p:spPr>
          <a:xfrm>
            <a:off x="5082150" y="2424075"/>
            <a:ext cx="3750150" cy="2144649"/>
          </a:xfrm>
          <a:prstGeom prst="rect">
            <a:avLst/>
          </a:prstGeom>
          <a:noFill/>
          <a:ln>
            <a:noFill/>
          </a:ln>
        </p:spPr>
      </p:pic>
      <p:sp>
        <p:nvSpPr>
          <p:cNvPr id="215" name="Google Shape;215;p41"/>
          <p:cNvSpPr txBox="1"/>
          <p:nvPr/>
        </p:nvSpPr>
        <p:spPr>
          <a:xfrm>
            <a:off x="407650" y="2467350"/>
            <a:ext cx="42474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DL tries to understand the representation in the data itself by learning mapping from inputs to outputs instead of relying on expert knowledge to do feature extraction and engineering.</a:t>
            </a:r>
            <a:endParaRPr sz="1600"/>
          </a:p>
        </p:txBody>
      </p:sp>
      <p:sp>
        <p:nvSpPr>
          <p:cNvPr id="216" name="Google Shape;216;p41"/>
          <p:cNvSpPr txBox="1"/>
          <p:nvPr/>
        </p:nvSpPr>
        <p:spPr>
          <a:xfrm>
            <a:off x="7360025" y="4487700"/>
            <a:ext cx="1899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latin typeface="Roboto"/>
                <a:ea typeface="Roboto"/>
                <a:cs typeface="Roboto"/>
                <a:sym typeface="Roboto"/>
              </a:rPr>
              <a:t>Created in LucidChart by C. Arighi</a:t>
            </a:r>
            <a:endParaRPr i="1" sz="7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p:nvPr>
            <p:ph type="title"/>
          </p:nvPr>
        </p:nvSpPr>
        <p:spPr>
          <a:xfrm>
            <a:off x="311700" y="2031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Noticeable trends and </a:t>
            </a:r>
            <a:r>
              <a:rPr lang="en">
                <a:solidFill>
                  <a:srgbClr val="4A86E8"/>
                </a:solidFill>
              </a:rPr>
              <a:t>characteristics of DL</a:t>
            </a:r>
            <a:r>
              <a:rPr lang="en">
                <a:solidFill>
                  <a:srgbClr val="4A86E8"/>
                </a:solidFill>
              </a:rPr>
              <a:t> </a:t>
            </a:r>
            <a:endParaRPr>
              <a:solidFill>
                <a:srgbClr val="4A86E8"/>
              </a:solidFill>
            </a:endParaRPr>
          </a:p>
        </p:txBody>
      </p:sp>
      <p:sp>
        <p:nvSpPr>
          <p:cNvPr id="223" name="Google Shape;223;p42"/>
          <p:cNvSpPr txBox="1"/>
          <p:nvPr>
            <p:ph idx="4294967295" type="body"/>
          </p:nvPr>
        </p:nvSpPr>
        <p:spPr>
          <a:xfrm>
            <a:off x="255000" y="849325"/>
            <a:ext cx="8634000" cy="3763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Based on distributed representational learning. Performs better with more data over time.</a:t>
            </a:r>
            <a:endParaRPr sz="1700"/>
          </a:p>
          <a:p>
            <a:pPr indent="-336550" lvl="0" marL="457200" rtl="0" algn="l">
              <a:spcBef>
                <a:spcPts val="0"/>
              </a:spcBef>
              <a:spcAft>
                <a:spcPts val="0"/>
              </a:spcAft>
              <a:buSzPts val="1700"/>
              <a:buChar char="●"/>
            </a:pPr>
            <a:r>
              <a:rPr lang="en" sz="1700"/>
              <a:t>Robust software frameworks (e.g., tensorflow) allow building extremely </a:t>
            </a:r>
            <a:r>
              <a:rPr lang="en" sz="1700"/>
              <a:t>complex</a:t>
            </a:r>
            <a:r>
              <a:rPr lang="en" sz="1700"/>
              <a:t>, multi-layered DL models easily and quickly.</a:t>
            </a:r>
            <a:endParaRPr sz="1700"/>
          </a:p>
          <a:p>
            <a:pPr indent="-336550" lvl="0" marL="457200" rtl="0" algn="l">
              <a:spcBef>
                <a:spcPts val="0"/>
              </a:spcBef>
              <a:spcAft>
                <a:spcPts val="0"/>
              </a:spcAft>
              <a:buSzPts val="1700"/>
              <a:buChar char="●"/>
            </a:pPr>
            <a:r>
              <a:rPr lang="en" sz="1700"/>
              <a:t>Hierarchical layered representation of concepts.More complex and high-level features and concepts are derived from simpler, low-level features.</a:t>
            </a:r>
            <a:endParaRPr sz="1700"/>
          </a:p>
          <a:p>
            <a:pPr indent="-336550" lvl="0" marL="457200" rtl="0" algn="l">
              <a:spcBef>
                <a:spcPts val="0"/>
              </a:spcBef>
              <a:spcAft>
                <a:spcPts val="0"/>
              </a:spcAft>
              <a:buSzPts val="1700"/>
              <a:buChar char="●"/>
            </a:pPr>
            <a:r>
              <a:rPr lang="en" sz="1700"/>
              <a:t>Deep architectures have a multi-layered architecture where each layer consists of multiple non-linear processing units. Each layer’s output is feed into the next layer as the input.</a:t>
            </a:r>
            <a:endParaRPr sz="1700"/>
          </a:p>
          <a:p>
            <a:pPr indent="-336550" lvl="0" marL="457200" rtl="0" algn="l">
              <a:spcBef>
                <a:spcPts val="0"/>
              </a:spcBef>
              <a:spcAft>
                <a:spcPts val="0"/>
              </a:spcAft>
              <a:buSzPts val="1700"/>
              <a:buChar char="●"/>
            </a:pPr>
            <a:r>
              <a:rPr lang="en" sz="1700"/>
              <a:t>Can perform automated feature extraction, classification, anomaly detection and many other ML tasks.</a:t>
            </a:r>
            <a:endParaRPr sz="1700"/>
          </a:p>
          <a:p>
            <a:pPr indent="0" lvl="0" marL="457200" rtl="0" algn="l">
              <a:spcBef>
                <a:spcPts val="1600"/>
              </a:spcBef>
              <a:spcAft>
                <a:spcPts val="1600"/>
              </a:spcAft>
              <a:buNone/>
            </a:pPr>
            <a:r>
              <a:t/>
            </a:r>
            <a:endParaRPr sz="1600"/>
          </a:p>
        </p:txBody>
      </p:sp>
      <p:sp>
        <p:nvSpPr>
          <p:cNvPr id="224" name="Google Shape;224;p42"/>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2774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Artificial Neural Networks</a:t>
            </a:r>
            <a:endParaRPr>
              <a:solidFill>
                <a:srgbClr val="4A86E8"/>
              </a:solidFill>
            </a:endParaRPr>
          </a:p>
        </p:txBody>
      </p:sp>
      <p:sp>
        <p:nvSpPr>
          <p:cNvPr id="231" name="Google Shape;231;p43"/>
          <p:cNvSpPr txBox="1"/>
          <p:nvPr>
            <p:ph idx="4294967295" type="body"/>
          </p:nvPr>
        </p:nvSpPr>
        <p:spPr>
          <a:xfrm>
            <a:off x="4299900" y="885250"/>
            <a:ext cx="4844100" cy="373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computational model and architecture that simulates biological neurons and the way they function in our brain.</a:t>
            </a:r>
            <a:endParaRPr sz="1400"/>
          </a:p>
          <a:p>
            <a:pPr indent="-317500" lvl="0" marL="457200" rtl="0" algn="l">
              <a:spcBef>
                <a:spcPts val="1000"/>
              </a:spcBef>
              <a:spcAft>
                <a:spcPts val="0"/>
              </a:spcAft>
              <a:buSzPts val="1400"/>
              <a:buChar char="●"/>
            </a:pPr>
            <a:r>
              <a:rPr lang="en" sz="1400"/>
              <a:t>Multiple layers of nodes, specific connection patterns and links between the layers.</a:t>
            </a:r>
            <a:endParaRPr sz="1400"/>
          </a:p>
          <a:p>
            <a:pPr indent="-317500" lvl="0" marL="457200" rtl="0" algn="l">
              <a:spcBef>
                <a:spcPts val="1000"/>
              </a:spcBef>
              <a:spcAft>
                <a:spcPts val="0"/>
              </a:spcAft>
              <a:buSzPts val="1400"/>
              <a:buChar char="●"/>
            </a:pPr>
            <a:r>
              <a:rPr lang="en" sz="1400"/>
              <a:t>Connection weights and activation functions for the nodes that convert weighted inputs to outputs.</a:t>
            </a:r>
            <a:endParaRPr sz="1400"/>
          </a:p>
          <a:p>
            <a:pPr indent="-317500" lvl="0" marL="457200" rtl="0" algn="l">
              <a:spcBef>
                <a:spcPts val="1000"/>
              </a:spcBef>
              <a:spcAft>
                <a:spcPts val="0"/>
              </a:spcAft>
              <a:buSzPts val="1400"/>
              <a:buChar char="●"/>
            </a:pPr>
            <a:r>
              <a:rPr lang="en" sz="1400"/>
              <a:t>The objective of learning for the network is to optimize the cost function or reduce errors.</a:t>
            </a:r>
            <a:endParaRPr sz="1400"/>
          </a:p>
          <a:p>
            <a:pPr indent="-317500" lvl="0" marL="457200" rtl="0" algn="l">
              <a:spcBef>
                <a:spcPts val="1000"/>
              </a:spcBef>
              <a:spcAft>
                <a:spcPts val="1000"/>
              </a:spcAft>
              <a:buSzPts val="1400"/>
              <a:buChar char="●"/>
            </a:pPr>
            <a:r>
              <a:rPr lang="en" sz="1400"/>
              <a:t>The weights are also updated in the learning process</a:t>
            </a:r>
            <a:endParaRPr sz="140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3" name="Google Shape;233;p43"/>
          <p:cNvSpPr txBox="1"/>
          <p:nvPr/>
        </p:nvSpPr>
        <p:spPr>
          <a:xfrm>
            <a:off x="-12900" y="4251000"/>
            <a:ext cx="4584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a:t>
            </a:r>
            <a:r>
              <a:rPr lang="en" sz="1200">
                <a:latin typeface="Roboto"/>
                <a:ea typeface="Roboto"/>
                <a:cs typeface="Roboto"/>
                <a:sym typeface="Roboto"/>
              </a:rPr>
              <a:t>https://www.ibm.com/cloud/learn/neural-networks</a:t>
            </a:r>
            <a:r>
              <a:rPr lang="en" sz="1200">
                <a:latin typeface="Roboto"/>
                <a:ea typeface="Roboto"/>
                <a:cs typeface="Roboto"/>
                <a:sym typeface="Roboto"/>
              </a:rPr>
              <a:t>)</a:t>
            </a:r>
            <a:endParaRPr sz="1200">
              <a:latin typeface="Roboto"/>
              <a:ea typeface="Roboto"/>
              <a:cs typeface="Roboto"/>
              <a:sym typeface="Roboto"/>
            </a:endParaRPr>
          </a:p>
        </p:txBody>
      </p:sp>
      <p:pic>
        <p:nvPicPr>
          <p:cNvPr id="234" name="Google Shape;234;p43"/>
          <p:cNvPicPr preferRelativeResize="0"/>
          <p:nvPr/>
        </p:nvPicPr>
        <p:blipFill>
          <a:blip r:embed="rId4">
            <a:alphaModFix/>
          </a:blip>
          <a:stretch>
            <a:fillRect/>
          </a:stretch>
        </p:blipFill>
        <p:spPr>
          <a:xfrm>
            <a:off x="120726" y="1287750"/>
            <a:ext cx="4044149" cy="2873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2031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Two flows in neural network</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467575" y="1076350"/>
            <a:ext cx="53925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Forward Flow: </a:t>
            </a:r>
            <a:r>
              <a:rPr lang="en" sz="1600">
                <a:solidFill>
                  <a:schemeClr val="dk2"/>
                </a:solidFill>
                <a:latin typeface="Roboto"/>
                <a:ea typeface="Roboto"/>
                <a:cs typeface="Roboto"/>
                <a:sym typeface="Roboto"/>
              </a:rPr>
              <a:t>The input data sample vectors are propagated forward through the neural network to generate the output values from the output layer.</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Data passes through the neural network, and weights are assigned randomly. </a:t>
            </a:r>
            <a:endParaRPr sz="1300">
              <a:latin typeface="Roboto"/>
              <a:ea typeface="Roboto"/>
              <a:cs typeface="Roboto"/>
              <a:sym typeface="Roboto"/>
            </a:endParaRPr>
          </a:p>
          <a:p>
            <a:pPr indent="0" lvl="0" marL="0" rtl="0" algn="l">
              <a:spcBef>
                <a:spcPts val="0"/>
              </a:spcBef>
              <a:spcAft>
                <a:spcPts val="0"/>
              </a:spcAft>
              <a:buNone/>
            </a:pPr>
            <a:r>
              <a:t/>
            </a:r>
            <a:endParaRPr sz="1100"/>
          </a:p>
        </p:txBody>
      </p:sp>
      <p:pic>
        <p:nvPicPr>
          <p:cNvPr id="243" name="Google Shape;243;p44"/>
          <p:cNvPicPr preferRelativeResize="0"/>
          <p:nvPr/>
        </p:nvPicPr>
        <p:blipFill>
          <a:blip r:embed="rId4">
            <a:alphaModFix/>
          </a:blip>
          <a:stretch>
            <a:fillRect/>
          </a:stretch>
        </p:blipFill>
        <p:spPr>
          <a:xfrm>
            <a:off x="5939500" y="945350"/>
            <a:ext cx="2002350" cy="1376625"/>
          </a:xfrm>
          <a:prstGeom prst="rect">
            <a:avLst/>
          </a:prstGeom>
          <a:noFill/>
          <a:ln>
            <a:noFill/>
          </a:ln>
        </p:spPr>
      </p:pic>
      <p:sp>
        <p:nvSpPr>
          <p:cNvPr id="244" name="Google Shape;244;p44"/>
          <p:cNvSpPr txBox="1"/>
          <p:nvPr/>
        </p:nvSpPr>
        <p:spPr>
          <a:xfrm>
            <a:off x="6092675" y="2248638"/>
            <a:ext cx="197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analyticsindiamag.com)</a:t>
            </a:r>
            <a:endParaRPr sz="900"/>
          </a:p>
        </p:txBody>
      </p:sp>
      <p:sp>
        <p:nvSpPr>
          <p:cNvPr id="245" name="Google Shape;245;p44"/>
          <p:cNvSpPr txBox="1"/>
          <p:nvPr/>
        </p:nvSpPr>
        <p:spPr>
          <a:xfrm>
            <a:off x="467575" y="2408713"/>
            <a:ext cx="5046900" cy="24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Backward flow or backpropagation:</a:t>
            </a:r>
            <a:r>
              <a:rPr lang="en" sz="1600">
                <a:latin typeface="Roboto"/>
                <a:ea typeface="Roboto"/>
                <a:cs typeface="Roboto"/>
                <a:sym typeface="Roboto"/>
              </a:rPr>
              <a:t> the Weights are updated to minimize the error.</a:t>
            </a:r>
            <a:endParaRPr sz="1600">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Compute weight gradients by multiplying the output delta (error) and input activation.</a:t>
            </a:r>
            <a:endParaRPr sz="1500">
              <a:solidFill>
                <a:schemeClr val="dk2"/>
              </a:solidFill>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Use learning rate to determine percentage of the gradient to be subtracted from original weight and update the weight accordingly.</a:t>
            </a:r>
            <a:endParaRPr sz="900"/>
          </a:p>
          <a:p>
            <a:pPr indent="0" lvl="0" marL="0" rtl="0" algn="l">
              <a:spcBef>
                <a:spcPts val="1600"/>
              </a:spcBef>
              <a:spcAft>
                <a:spcPts val="0"/>
              </a:spcAft>
              <a:buNone/>
            </a:pPr>
            <a:r>
              <a:t/>
            </a:r>
            <a:endParaRPr/>
          </a:p>
        </p:txBody>
      </p:sp>
      <p:pic>
        <p:nvPicPr>
          <p:cNvPr descr="What's actually happening to a neural network as it learns?&#10;Help fund future projects: https://www.patreon.com/3blue1brown&#10;An equally valuable form of support is to simply share some of the videos.&#10;Special thanks to these supporters: http://3b1b.co/nn3-thanks&#10;Written/interactive form of this series: https://www.3blue1brown.com/topics/neural-networks&#10;&#10;And by CrowdFlower: http://3b1b.co/crowdflower&#10;Home page: https://www.3blue1brown.com/&#10;&#10;The following video is sort of an appendix to this one.  The main goal with the follow-on video is to show the connection between the visual walkthrough here, and the representation of these &quot;nudges&quot; in terms of partial derivatives that you will find when reading about backpropagation in other resources, like Michael Nielsen's book or Chis Olah's blog.&#10;&#10;Video timeline:&#10;0:00 - Introduction&#10;0:23 - Recap&#10;3:07 - Intuitive walkthrough example&#10;9:33 - Stochastic gradient descent&#10;12:28 - Final words" id="246" name="Google Shape;246;p44" title="What is backpropagation really doing? | Chapter 3, Deep learning">
            <a:hlinkClick r:id="rId5"/>
          </p:cNvPr>
          <p:cNvPicPr preferRelativeResize="0"/>
          <p:nvPr/>
        </p:nvPicPr>
        <p:blipFill>
          <a:blip r:embed="rId6">
            <a:alphaModFix/>
          </a:blip>
          <a:stretch>
            <a:fillRect/>
          </a:stretch>
        </p:blipFill>
        <p:spPr>
          <a:xfrm>
            <a:off x="5856713" y="2724138"/>
            <a:ext cx="2445017" cy="18337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2" name="Google Shape;252;p45"/>
          <p:cNvSpPr txBox="1"/>
          <p:nvPr>
            <p:ph type="title"/>
          </p:nvPr>
        </p:nvSpPr>
        <p:spPr>
          <a:xfrm>
            <a:off x="311700" y="1893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Multi-Layer Perceptrons (MLP)</a:t>
            </a:r>
            <a:endParaRPr>
              <a:solidFill>
                <a:srgbClr val="4A86E8"/>
              </a:solidFill>
            </a:endParaRPr>
          </a:p>
        </p:txBody>
      </p:sp>
      <p:sp>
        <p:nvSpPr>
          <p:cNvPr id="253" name="Google Shape;253;p45"/>
          <p:cNvSpPr txBox="1"/>
          <p:nvPr>
            <p:ph idx="4294967295" type="body"/>
          </p:nvPr>
        </p:nvSpPr>
        <p:spPr>
          <a:xfrm>
            <a:off x="4432750" y="1017800"/>
            <a:ext cx="4576500" cy="27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fully connected, feed-forward artificial neural network with at least three layers (input, output, and at least one hidden layer) where each layer is fully connected to the adjacent layer.</a:t>
            </a:r>
            <a:endParaRPr sz="1700"/>
          </a:p>
          <a:p>
            <a:pPr indent="-336550" lvl="0" marL="457200" rtl="0" algn="l">
              <a:spcBef>
                <a:spcPts val="1000"/>
              </a:spcBef>
              <a:spcAft>
                <a:spcPts val="0"/>
              </a:spcAft>
              <a:buSzPts val="1700"/>
              <a:buChar char="●"/>
            </a:pPr>
            <a:r>
              <a:rPr lang="en" sz="1700"/>
              <a:t>Each neuron is a non-linear functional processing unit.</a:t>
            </a:r>
            <a:endParaRPr sz="1700"/>
          </a:p>
          <a:p>
            <a:pPr indent="-336550" lvl="0" marL="457200" rtl="0" algn="l">
              <a:spcBef>
                <a:spcPts val="1000"/>
              </a:spcBef>
              <a:spcAft>
                <a:spcPts val="1000"/>
              </a:spcAft>
              <a:buSzPts val="1700"/>
              <a:buChar char="●"/>
            </a:pPr>
            <a:r>
              <a:rPr lang="en" sz="1700"/>
              <a:t>Deep neural network are MLPs when they have multiple hidden layers.</a:t>
            </a:r>
            <a:endParaRPr sz="1700"/>
          </a:p>
        </p:txBody>
      </p:sp>
      <p:sp>
        <p:nvSpPr>
          <p:cNvPr id="254" name="Google Shape;254;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5" name="Google Shape;255;p45"/>
          <p:cNvSpPr txBox="1"/>
          <p:nvPr/>
        </p:nvSpPr>
        <p:spPr>
          <a:xfrm>
            <a:off x="1957302" y="34414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256" name="Google Shape;256;p45"/>
          <p:cNvPicPr preferRelativeResize="0"/>
          <p:nvPr/>
        </p:nvPicPr>
        <p:blipFill>
          <a:blip r:embed="rId4">
            <a:alphaModFix/>
          </a:blip>
          <a:stretch>
            <a:fillRect/>
          </a:stretch>
        </p:blipFill>
        <p:spPr>
          <a:xfrm>
            <a:off x="311700" y="1373038"/>
            <a:ext cx="4127950" cy="20684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