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
      <p:font typeface="Roboto Medium"/>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regular.fntdata"/><Relationship Id="rId20" Type="http://schemas.openxmlformats.org/officeDocument/2006/relationships/slide" Target="slides/slide14.xml"/><Relationship Id="rId42" Type="http://schemas.openxmlformats.org/officeDocument/2006/relationships/font" Target="fonts/RobotoMedium-italic.fntdata"/><Relationship Id="rId41" Type="http://schemas.openxmlformats.org/officeDocument/2006/relationships/font" Target="fonts/RobotoMedium-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RobotoMedium-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bf21728b1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bf21728b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c858bddf3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c858bddf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c9cb42ee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c9cb42ee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c9cb42ee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c9cb42ee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c9cb42eef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c9cb42ee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c9cb42eef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c9cb42ee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c9cb42eef_0_4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c9cb42eef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880aff85b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880aff85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c9cb42eef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c9cb42eef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e.g. a residue in a protein structure can be in only one of multiple secondary structure classes, but could simultaneously be assigned the non-exclusive labels of being a ɑ-helical and transmembrane.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3df51eb4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13df51eb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Example:https://neptune.ai/blog/cross-entropy-loss-and-its-applications-in-deep-learning</a:t>
            </a:r>
            <a:endParaRPr>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a:solidFill>
                  <a:schemeClr val="dk1"/>
                </a:solidFill>
              </a:rPr>
              <a:t>Imagine you want to descend from the top of a big mountain on a cloudy day. How do you choose the right direction to walk until you get to the bottom? </a:t>
            </a:r>
            <a:endParaRPr>
              <a:solidFill>
                <a:schemeClr val="dk1"/>
              </a:solidFill>
            </a:endParaRPr>
          </a:p>
          <a:p>
            <a:pPr indent="0" lvl="0" marL="0" rtl="0" algn="l">
              <a:spcBef>
                <a:spcPts val="1500"/>
              </a:spcBef>
              <a:spcAft>
                <a:spcPts val="0"/>
              </a:spcAft>
              <a:buNone/>
            </a:pPr>
            <a:r>
              <a:rPr lang="en">
                <a:solidFill>
                  <a:schemeClr val="dk1"/>
                </a:solidFill>
              </a:rPr>
              <a:t>You will have to look at all possible directions and select a direction</a:t>
            </a:r>
            <a:r>
              <a:rPr i="1" lang="en">
                <a:solidFill>
                  <a:schemeClr val="dk1"/>
                </a:solidFill>
              </a:rPr>
              <a:t> </a:t>
            </a:r>
            <a:r>
              <a:rPr lang="en">
                <a:solidFill>
                  <a:schemeClr val="dk1"/>
                </a:solidFill>
              </a:rPr>
              <a:t>that makes you descend the most. You step towards the chosen direction, thereby decreasing the height, repeating the same process, always decreasing the </a:t>
            </a:r>
            <a:r>
              <a:rPr i="1" lang="en">
                <a:solidFill>
                  <a:schemeClr val="dk1"/>
                </a:solidFill>
              </a:rPr>
              <a:t>height </a:t>
            </a:r>
            <a:r>
              <a:rPr lang="en">
                <a:solidFill>
                  <a:schemeClr val="dk1"/>
                </a:solidFill>
              </a:rPr>
              <a:t>until you reach your goal = the bottom of the mountain.</a:t>
            </a:r>
            <a:endParaRPr>
              <a:solidFill>
                <a:schemeClr val="dk1"/>
              </a:solidFill>
            </a:endParaRPr>
          </a:p>
          <a:p>
            <a:pPr indent="0" lvl="0" marL="0" rtl="0" algn="l">
              <a:spcBef>
                <a:spcPts val="0"/>
              </a:spcBef>
              <a:spcAft>
                <a:spcPts val="0"/>
              </a:spcAft>
              <a:buNone/>
            </a:pPr>
            <a:r>
              <a:rPr lang="en">
                <a:solidFill>
                  <a:schemeClr val="dk1"/>
                </a:solidFill>
              </a:rPr>
              <a:t>Notice that we’re using height to measure how far we are from the bottom. Decreasing the </a:t>
            </a:r>
            <a:r>
              <a:rPr i="1" lang="en">
                <a:solidFill>
                  <a:schemeClr val="dk1"/>
                </a:solidFill>
              </a:rPr>
              <a:t>height</a:t>
            </a:r>
            <a:r>
              <a:rPr lang="en">
                <a:solidFill>
                  <a:schemeClr val="dk1"/>
                </a:solidFill>
              </a:rPr>
              <a:t> means that we’re closer to our goal. We can refer to the height as the error function (measures/calculates how far we are from the bottom).</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3df51eb4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13df51eb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3df51eb4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13df51eb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3df51eb4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3df51eb4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Figure legend from article: </a:t>
            </a:r>
            <a:r>
              <a:rPr lang="en"/>
              <a:t>A recurrent neural network (RNN) processes each part of a sequential input using the same learned parameters, giving an output and an updated hidden state for every input. The hidden state is used to carry information about the preceding parts of the sequence. In this case the probability of transcription factor binding is predicted for each base in a DNA sequence. The RNN is expanded to show how each output is generated using the same layers; this should not be confused with using different layers for each output.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3df51eb4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3df51eb4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3df51eb4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3df51eb4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A model with a high bias can have stronger constraints on the trained model, whereas a model with low bias makes fewer assumptions about the property being modeled, and can, in theory, model a wide variety of function types.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c858bddf3_0_1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c858bddf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retrieval: This is mainly data collection, extraction, and acquisition from various data sources and data stores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preparation: In this step, we pre-process the data, clean it, wrangle it, and manipulate it as needed. Initial exploratory data analysis is also carried out.</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processing and wrangling: Mainly concerned with data processing, cleaning, munging, wrangling and performing initial descriptive and exploratory data analysis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Feature extraction and engineering: Here, we extract important features or attributes from the raw data and even create or engineer new features from existing features.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Feature scaling and selection: Data features often need to be normalized and scaled to prevent Machine Learning algorithms from getting biased. Besides this, often we need to select a subset of all available features based on feature importance and quality.</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Modeling: In the process of modeling, we usually feed the data features to a Machine Learning method or algorithm and train the model, typically to optimize a specific</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cost function in most cases with the objective of reducing errors and generalizing the representations learned from the data</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Model evaluation and tuning: Built models are evaluated and tested on validation datasets and, based on metrics like accuracy, F1 score, and others, the model performance is evaluated. Models have various parameters that are tuned in a process called hyperparameter optimization to get models with the best and optimal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Deployment and monitoring: Selected models are deployed in production and are constantly monitored based on their predictions and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2c9cb42eef_0_4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2c9cb42eef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2880aff85b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2880aff85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2c9cb42eef_0_4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2c9cb42eef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3050" lvl="0" marL="457200" rtl="0" algn="l">
              <a:lnSpc>
                <a:spcPct val="115000"/>
              </a:lnSpc>
              <a:spcBef>
                <a:spcPts val="0"/>
              </a:spcBef>
              <a:spcAft>
                <a:spcPts val="0"/>
              </a:spcAft>
              <a:buClr>
                <a:schemeClr val="dk1"/>
              </a:buClr>
              <a:buSzPts val="700"/>
              <a:buChar char="●"/>
            </a:pPr>
            <a:r>
              <a:rPr b="1" lang="en" sz="700">
                <a:solidFill>
                  <a:schemeClr val="dk1"/>
                </a:solidFill>
              </a:rPr>
              <a:t>Jupyter Notebooks</a:t>
            </a:r>
            <a:r>
              <a:rPr lang="en" sz="700">
                <a:solidFill>
                  <a:schemeClr val="dk1"/>
                </a:solidFill>
              </a:rPr>
              <a:t> (https://jupyter.org/)</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an interactive programming environment allow data scientists to share the code, data, and insightful results in a single place to support reproducible research.</a:t>
            </a:r>
            <a:endParaRPr sz="700">
              <a:solidFill>
                <a:schemeClr val="dk1"/>
              </a:solidFill>
            </a:endParaRPr>
          </a:p>
          <a:p>
            <a:pPr indent="-273050" lvl="0" marL="457200" rtl="0" algn="l">
              <a:lnSpc>
                <a:spcPct val="115000"/>
              </a:lnSpc>
              <a:spcBef>
                <a:spcPts val="0"/>
              </a:spcBef>
              <a:spcAft>
                <a:spcPts val="0"/>
              </a:spcAft>
              <a:buClr>
                <a:schemeClr val="dk1"/>
              </a:buClr>
              <a:buSzPts val="700"/>
              <a:buChar char="●"/>
            </a:pPr>
            <a:r>
              <a:rPr b="1" lang="en" sz="700">
                <a:solidFill>
                  <a:schemeClr val="dk1"/>
                </a:solidFill>
              </a:rPr>
              <a:t>Google Colaboratory (Colab)</a:t>
            </a:r>
            <a:r>
              <a:rPr lang="en" sz="700">
                <a:solidFill>
                  <a:schemeClr val="dk1"/>
                </a:solidFill>
              </a:rPr>
              <a:t> (https://colab.research.google.com/)</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Colab is a free Jupyter notebook environment that runs entirely in the cloud. </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It does not require a setup and the notebooks that you create can be simultaneously edited by your team members - just the way you edit documents in Google Docs.</a:t>
            </a:r>
            <a:endParaRPr sz="700">
              <a:solidFill>
                <a:schemeClr val="dk1"/>
              </a:solidFill>
            </a:endParaRPr>
          </a:p>
          <a:p>
            <a:pPr indent="-273050" lvl="0" marL="457200" rtl="0" algn="l">
              <a:lnSpc>
                <a:spcPct val="115000"/>
              </a:lnSpc>
              <a:spcBef>
                <a:spcPts val="0"/>
              </a:spcBef>
              <a:spcAft>
                <a:spcPts val="0"/>
              </a:spcAft>
              <a:buClr>
                <a:schemeClr val="dk1"/>
              </a:buClr>
              <a:buSzPts val="700"/>
              <a:buChar char="●"/>
            </a:pPr>
            <a:r>
              <a:rPr b="1" lang="en" sz="700">
                <a:solidFill>
                  <a:schemeClr val="dk1"/>
                </a:solidFill>
              </a:rPr>
              <a:t>NumPy</a:t>
            </a:r>
            <a:r>
              <a:rPr lang="en" sz="700">
                <a:solidFill>
                  <a:schemeClr val="dk1"/>
                </a:solidFill>
              </a:rPr>
              <a:t> (https://numpy.org/)</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the fundamental package for scientific computing in Python.</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It adds support to core Python libraries for multi-dimensional arrays (and matrices) and</a:t>
            </a:r>
            <a:endParaRPr sz="7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en" sz="700">
                <a:solidFill>
                  <a:schemeClr val="dk1"/>
                </a:solidFill>
              </a:rPr>
              <a:t>fast vectorized operations on these arrays.</a:t>
            </a:r>
            <a:endParaRPr sz="700">
              <a:solidFill>
                <a:schemeClr val="dk1"/>
              </a:solidFill>
            </a:endParaRPr>
          </a:p>
          <a:p>
            <a:pPr indent="-273050" lvl="0" marL="457200" rtl="0" algn="l">
              <a:lnSpc>
                <a:spcPct val="115000"/>
              </a:lnSpc>
              <a:spcBef>
                <a:spcPts val="0"/>
              </a:spcBef>
              <a:spcAft>
                <a:spcPts val="0"/>
              </a:spcAft>
              <a:buClr>
                <a:schemeClr val="dk1"/>
              </a:buClr>
              <a:buSzPts val="700"/>
              <a:buChar char="●"/>
            </a:pPr>
            <a:r>
              <a:rPr b="1" lang="en" sz="700">
                <a:solidFill>
                  <a:schemeClr val="dk1"/>
                </a:solidFill>
              </a:rPr>
              <a:t>Pandas</a:t>
            </a:r>
            <a:r>
              <a:rPr lang="en" sz="700">
                <a:solidFill>
                  <a:schemeClr val="dk1"/>
                </a:solidFill>
              </a:rPr>
              <a:t> (https://pandas.pydata.org/)</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an important Python library for data manipulation, wrangling, and analysis. </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It functions as an intuitive and easy-to-use set of tools for performing operations on data.</a:t>
            </a:r>
            <a:endParaRPr sz="700">
              <a:solidFill>
                <a:schemeClr val="dk1"/>
              </a:solidFill>
            </a:endParaRPr>
          </a:p>
          <a:p>
            <a:pPr indent="-285750" lvl="0" marL="457200" rtl="0" algn="l">
              <a:lnSpc>
                <a:spcPct val="115000"/>
              </a:lnSpc>
              <a:spcBef>
                <a:spcPts val="0"/>
              </a:spcBef>
              <a:spcAft>
                <a:spcPts val="0"/>
              </a:spcAft>
              <a:buClr>
                <a:schemeClr val="dk1"/>
              </a:buClr>
              <a:buSzPts val="900"/>
              <a:buChar char="●"/>
            </a:pPr>
            <a:r>
              <a:rPr b="1" lang="en" sz="900">
                <a:solidFill>
                  <a:schemeClr val="dk1"/>
                </a:solidFill>
              </a:rPr>
              <a:t>Scikit-learn</a:t>
            </a:r>
            <a:r>
              <a:rPr lang="en" sz="900">
                <a:solidFill>
                  <a:schemeClr val="dk1"/>
                </a:solidFill>
              </a:rPr>
              <a:t> (https://scikit-learn.org/)</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lang="en" sz="900">
                <a:solidFill>
                  <a:schemeClr val="dk1"/>
                </a:solidFill>
              </a:rPr>
              <a:t>one of the most important and indispensable Python frameworks for Data Science and Machine Learning in Python. </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lang="en" sz="900">
                <a:solidFill>
                  <a:schemeClr val="dk1"/>
                </a:solidFill>
              </a:rPr>
              <a:t>It implements a wide range of Machine Learning algorithms.</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b="1" lang="en" sz="900">
                <a:solidFill>
                  <a:schemeClr val="dk1"/>
                </a:solidFill>
              </a:rPr>
              <a:t>Deep Learning Libraries</a:t>
            </a:r>
            <a:endParaRPr b="1"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en" sz="900">
                <a:solidFill>
                  <a:schemeClr val="dk1"/>
                </a:solidFill>
              </a:rPr>
              <a:t>Tensorflow</a:t>
            </a:r>
            <a:r>
              <a:rPr lang="en" sz="900">
                <a:solidFill>
                  <a:schemeClr val="dk1"/>
                </a:solidFill>
              </a:rPr>
              <a:t> (https://www.tensorflow.org/): </a:t>
            </a:r>
            <a:endParaRPr sz="900">
              <a:solidFill>
                <a:schemeClr val="dk1"/>
              </a:solidFill>
            </a:endParaRPr>
          </a:p>
          <a:p>
            <a:pPr indent="-285750" lvl="2" marL="1371600" rtl="0" algn="l">
              <a:lnSpc>
                <a:spcPct val="115000"/>
              </a:lnSpc>
              <a:spcBef>
                <a:spcPts val="0"/>
              </a:spcBef>
              <a:spcAft>
                <a:spcPts val="0"/>
              </a:spcAft>
              <a:buClr>
                <a:schemeClr val="dk1"/>
              </a:buClr>
              <a:buSzPts val="900"/>
              <a:buChar char="■"/>
            </a:pPr>
            <a:r>
              <a:rPr lang="en" sz="900">
                <a:solidFill>
                  <a:schemeClr val="dk1"/>
                </a:solidFill>
              </a:rPr>
              <a:t>an open source software library for Machine Learning released by Google</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en" sz="900">
                <a:solidFill>
                  <a:schemeClr val="dk1"/>
                </a:solidFill>
              </a:rPr>
              <a:t>Keras</a:t>
            </a:r>
            <a:r>
              <a:rPr lang="en" sz="900">
                <a:solidFill>
                  <a:schemeClr val="dk1"/>
                </a:solidFill>
              </a:rPr>
              <a:t> (https://keras.io/): </a:t>
            </a:r>
            <a:endParaRPr sz="900">
              <a:solidFill>
                <a:schemeClr val="dk1"/>
              </a:solidFill>
            </a:endParaRPr>
          </a:p>
          <a:p>
            <a:pPr indent="-285750" lvl="2" marL="1371600" rtl="0" algn="l">
              <a:lnSpc>
                <a:spcPct val="115000"/>
              </a:lnSpc>
              <a:spcBef>
                <a:spcPts val="0"/>
              </a:spcBef>
              <a:spcAft>
                <a:spcPts val="0"/>
              </a:spcAft>
              <a:buClr>
                <a:schemeClr val="dk1"/>
              </a:buClr>
              <a:buSzPts val="900"/>
              <a:buChar char="■"/>
            </a:pPr>
            <a:r>
              <a:rPr lang="en" sz="900">
                <a:solidFill>
                  <a:schemeClr val="dk1"/>
                </a:solidFill>
              </a:rPr>
              <a:t>a high-level Deep Learning framework for Python, which is capable of running on top of both </a:t>
            </a:r>
            <a:r>
              <a:rPr lang="en" sz="900">
                <a:solidFill>
                  <a:schemeClr val="dk1"/>
                </a:solidFill>
              </a:rPr>
              <a:t>Theano</a:t>
            </a:r>
            <a:r>
              <a:rPr lang="en" sz="900">
                <a:solidFill>
                  <a:schemeClr val="dk1"/>
                </a:solidFill>
              </a:rPr>
              <a:t> and Tensorflow.</a:t>
            </a:r>
            <a:endParaRPr sz="9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Natural Language Toolkit</a:t>
            </a:r>
            <a:r>
              <a:rPr lang="en" sz="800">
                <a:solidFill>
                  <a:schemeClr val="dk1"/>
                </a:solidFill>
              </a:rPr>
              <a:t> (NLTK, https://www.nltk.org)</a:t>
            </a:r>
            <a:endParaRPr sz="800">
              <a:solidFill>
                <a:schemeClr val="dk1"/>
              </a:solidFill>
            </a:endParaRPr>
          </a:p>
          <a:p>
            <a:pPr indent="-279400" lvl="1" marL="914400" rtl="0" algn="l">
              <a:lnSpc>
                <a:spcPct val="115000"/>
              </a:lnSpc>
              <a:spcBef>
                <a:spcPts val="0"/>
              </a:spcBef>
              <a:spcAft>
                <a:spcPts val="0"/>
              </a:spcAft>
              <a:buClr>
                <a:schemeClr val="dk1"/>
              </a:buClr>
              <a:buSzPts val="800"/>
              <a:buChar char="○"/>
            </a:pPr>
            <a:r>
              <a:rPr lang="en" sz="800">
                <a:solidFill>
                  <a:schemeClr val="dk1"/>
                </a:solidFill>
              </a:rPr>
              <a:t>A leading platform for building Python programs to work with text data.</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Spacy</a:t>
            </a:r>
            <a:r>
              <a:rPr lang="en" sz="800">
                <a:solidFill>
                  <a:schemeClr val="dk1"/>
                </a:solidFill>
              </a:rPr>
              <a:t>:  industrial strength natural language processing, targets efficient text analytics for large scale corpora.</a:t>
            </a:r>
            <a:endParaRPr sz="1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f3db6bae83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f3db6bae8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3db6bae8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3db6bae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c9cb42ee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c9cb42e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595959"/>
              </a:buClr>
              <a:buSzPts val="1100"/>
              <a:buChar char="●"/>
            </a:pPr>
            <a:r>
              <a:rPr lang="en">
                <a:solidFill>
                  <a:srgbClr val="595959"/>
                </a:solidFill>
              </a:rPr>
              <a:t>While exploiting the power of the computer systems, humans have been wondering “Can a machine think and behave like humans do?” </a:t>
            </a:r>
            <a:endParaRPr>
              <a:solidFill>
                <a:srgbClr val="595959"/>
              </a:solidFill>
            </a:endParaRPr>
          </a:p>
          <a:p>
            <a:pPr indent="-298450" lvl="0" marL="457200" rtl="0" algn="l">
              <a:lnSpc>
                <a:spcPct val="115000"/>
              </a:lnSpc>
              <a:spcBef>
                <a:spcPts val="1000"/>
              </a:spcBef>
              <a:spcAft>
                <a:spcPts val="0"/>
              </a:spcAft>
              <a:buClr>
                <a:srgbClr val="595959"/>
              </a:buClr>
              <a:buSzPts val="1100"/>
              <a:buChar char="●"/>
            </a:pPr>
            <a:r>
              <a:rPr lang="en">
                <a:solidFill>
                  <a:srgbClr val="595959"/>
                </a:solidFill>
              </a:rPr>
              <a:t>AI is about making a computer, a computer-controlled robot, or a software think intelligently in a way similar to how humans think.</a:t>
            </a:r>
            <a:endParaRPr>
              <a:solidFill>
                <a:srgbClr val="595959"/>
              </a:solidFill>
            </a:endParaRPr>
          </a:p>
          <a:p>
            <a:pPr indent="0" lvl="0" marL="0" rtl="0" algn="l">
              <a:spcBef>
                <a:spcPts val="10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c9cb42eef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c9cb42ee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add here the evolution and introduce machine learning and deep learning, and that will help with transitioning to next slides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83069db8d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83069db8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c9cb42eef_0_4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c9cb42eef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rPr>
              <a:t>Traditional programming paradigms basically involve the user or programmer to write a set of instructions or operations using code that makes the computer perform specific computations on data to give the desired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For problems that cannot be programmed inherently need a different approach where we use the data itself to drive decisions instead of using programmable logic to make these decisions.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The Machine Learning paradigm tries to take into account data and expected outputs or results if any and uses the computer to build the program,</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which is also known as a model. This program or model can then be used in the future to make necessary decisions and give expected outputs from new inputs.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c858bddf3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c858bdd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 Mitchell is at Carnegie Mellon University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hyperlink" Target="https://forms.gle/YNtPTesxCdUB2Kce8" TargetMode="External"/><Relationship Id="rId5"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6" name="Google Shape;206;p34"/>
          <p:cNvSpPr txBox="1"/>
          <p:nvPr>
            <p:ph type="title"/>
          </p:nvPr>
        </p:nvSpPr>
        <p:spPr>
          <a:xfrm>
            <a:off x="311700" y="1611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Machine Learning Methods</a:t>
            </a:r>
            <a:endParaRPr>
              <a:solidFill>
                <a:srgbClr val="4A86E8"/>
              </a:solidFill>
            </a:endParaRPr>
          </a:p>
        </p:txBody>
      </p:sp>
      <p:sp>
        <p:nvSpPr>
          <p:cNvPr id="207" name="Google Shape;207;p34"/>
          <p:cNvSpPr/>
          <p:nvPr/>
        </p:nvSpPr>
        <p:spPr>
          <a:xfrm>
            <a:off x="311688" y="1095425"/>
            <a:ext cx="2469300" cy="607800"/>
          </a:xfrm>
          <a:prstGeom prst="homePlate">
            <a:avLst>
              <a:gd fmla="val 0" name="adj"/>
            </a:avLst>
          </a:prstGeom>
          <a:solidFill>
            <a:srgbClr val="D9D2E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8" name="Google Shape;208;p34"/>
          <p:cNvSpPr txBox="1"/>
          <p:nvPr>
            <p:ph idx="4294967295" type="body"/>
          </p:nvPr>
        </p:nvSpPr>
        <p:spPr>
          <a:xfrm>
            <a:off x="311688" y="124212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amount of h</a:t>
            </a:r>
            <a:r>
              <a:rPr b="1" lang="en" sz="1290">
                <a:solidFill>
                  <a:schemeClr val="lt1"/>
                </a:solidFill>
              </a:rPr>
              <a:t>uman supervision involvement</a:t>
            </a:r>
            <a:endParaRPr b="1" sz="1290">
              <a:solidFill>
                <a:schemeClr val="lt1"/>
              </a:solidFill>
            </a:endParaRPr>
          </a:p>
        </p:txBody>
      </p:sp>
      <p:sp>
        <p:nvSpPr>
          <p:cNvPr id="209" name="Google Shape;209;p34"/>
          <p:cNvSpPr txBox="1"/>
          <p:nvPr>
            <p:ph idx="4294967295" type="body"/>
          </p:nvPr>
        </p:nvSpPr>
        <p:spPr>
          <a:xfrm>
            <a:off x="95500" y="1861125"/>
            <a:ext cx="29769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Supervised learning</a:t>
            </a:r>
            <a:endParaRPr sz="1600"/>
          </a:p>
          <a:p>
            <a:pPr indent="-330200" lvl="0" marL="457200" rtl="0" algn="l">
              <a:spcBef>
                <a:spcPts val="0"/>
              </a:spcBef>
              <a:spcAft>
                <a:spcPts val="0"/>
              </a:spcAft>
              <a:buSzPts val="1600"/>
              <a:buChar char="●"/>
            </a:pPr>
            <a:r>
              <a:rPr lang="en" sz="1600"/>
              <a:t>Unsupervised learning</a:t>
            </a:r>
            <a:endParaRPr sz="1600"/>
          </a:p>
          <a:p>
            <a:pPr indent="-330200" lvl="0" marL="457200" rtl="0" algn="l">
              <a:spcBef>
                <a:spcPts val="0"/>
              </a:spcBef>
              <a:spcAft>
                <a:spcPts val="0"/>
              </a:spcAft>
              <a:buSzPts val="1600"/>
              <a:buChar char="●"/>
            </a:pPr>
            <a:r>
              <a:rPr lang="en" sz="1600"/>
              <a:t>Semi-supervised learning</a:t>
            </a:r>
            <a:endParaRPr sz="1600"/>
          </a:p>
          <a:p>
            <a:pPr indent="-330200" lvl="0" marL="457200" rtl="0" algn="l">
              <a:spcBef>
                <a:spcPts val="0"/>
              </a:spcBef>
              <a:spcAft>
                <a:spcPts val="0"/>
              </a:spcAft>
              <a:buSzPts val="1600"/>
              <a:buChar char="●"/>
            </a:pPr>
            <a:r>
              <a:rPr lang="en" sz="1600"/>
              <a:t>Reinforcement learning</a:t>
            </a:r>
            <a:endParaRPr sz="1600"/>
          </a:p>
        </p:txBody>
      </p:sp>
      <p:sp>
        <p:nvSpPr>
          <p:cNvPr id="210" name="Google Shape;210;p34"/>
          <p:cNvSpPr/>
          <p:nvPr/>
        </p:nvSpPr>
        <p:spPr>
          <a:xfrm>
            <a:off x="2924114" y="1095425"/>
            <a:ext cx="2760600" cy="607800"/>
          </a:xfrm>
          <a:prstGeom prst="chevron">
            <a:avLst>
              <a:gd fmla="val 0" name="adj"/>
            </a:avLst>
          </a:prstGeom>
          <a:solidFill>
            <a:srgbClr val="B4A7D6"/>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1" name="Google Shape;211;p34"/>
          <p:cNvSpPr txBox="1"/>
          <p:nvPr>
            <p:ph idx="4294967295" type="body"/>
          </p:nvPr>
        </p:nvSpPr>
        <p:spPr>
          <a:xfrm>
            <a:off x="2924125" y="1242125"/>
            <a:ext cx="29037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ability to l</a:t>
            </a:r>
            <a:r>
              <a:rPr b="1" lang="en" sz="1290">
                <a:solidFill>
                  <a:schemeClr val="lt1"/>
                </a:solidFill>
              </a:rPr>
              <a:t>earn from incremental data</a:t>
            </a:r>
            <a:endParaRPr b="1" sz="1290">
              <a:solidFill>
                <a:schemeClr val="lt1"/>
              </a:solidFill>
            </a:endParaRPr>
          </a:p>
        </p:txBody>
      </p:sp>
      <p:sp>
        <p:nvSpPr>
          <p:cNvPr id="212" name="Google Shape;212;p34"/>
          <p:cNvSpPr txBox="1"/>
          <p:nvPr>
            <p:ph idx="4294967295" type="body"/>
          </p:nvPr>
        </p:nvSpPr>
        <p:spPr>
          <a:xfrm>
            <a:off x="2925475" y="1861125"/>
            <a:ext cx="2903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Batch (offline) learning</a:t>
            </a:r>
            <a:endParaRPr sz="1600"/>
          </a:p>
          <a:p>
            <a:pPr indent="-330200" lvl="0" marL="457200" rtl="0" algn="l">
              <a:spcBef>
                <a:spcPts val="0"/>
              </a:spcBef>
              <a:spcAft>
                <a:spcPts val="0"/>
              </a:spcAft>
              <a:buSzPts val="1600"/>
              <a:buChar char="●"/>
            </a:pPr>
            <a:r>
              <a:rPr lang="en" sz="1600"/>
              <a:t>Online learning</a:t>
            </a:r>
            <a:endParaRPr sz="1600"/>
          </a:p>
        </p:txBody>
      </p:sp>
      <p:sp>
        <p:nvSpPr>
          <p:cNvPr id="213" name="Google Shape;213;p34"/>
          <p:cNvSpPr/>
          <p:nvPr/>
        </p:nvSpPr>
        <p:spPr>
          <a:xfrm>
            <a:off x="5827839" y="1095425"/>
            <a:ext cx="2760600" cy="607800"/>
          </a:xfrm>
          <a:prstGeom prst="chevron">
            <a:avLst>
              <a:gd fmla="val 0" name="adj"/>
            </a:avLst>
          </a:prstGeom>
          <a:solidFill>
            <a:srgbClr val="674EA7"/>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4" name="Google Shape;214;p34"/>
          <p:cNvSpPr txBox="1"/>
          <p:nvPr>
            <p:ph idx="4294967295" type="body"/>
          </p:nvPr>
        </p:nvSpPr>
        <p:spPr>
          <a:xfrm>
            <a:off x="6133570" y="124212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approach to g</a:t>
            </a:r>
            <a:r>
              <a:rPr b="1" lang="en" sz="1290">
                <a:solidFill>
                  <a:schemeClr val="lt1"/>
                </a:solidFill>
              </a:rPr>
              <a:t>eneralization from data</a:t>
            </a:r>
            <a:endParaRPr b="1" sz="1290">
              <a:solidFill>
                <a:schemeClr val="lt1"/>
              </a:solidFill>
            </a:endParaRPr>
          </a:p>
        </p:txBody>
      </p:sp>
      <p:sp>
        <p:nvSpPr>
          <p:cNvPr id="215" name="Google Shape;215;p34"/>
          <p:cNvSpPr txBox="1"/>
          <p:nvPr>
            <p:ph idx="4294967295" type="body"/>
          </p:nvPr>
        </p:nvSpPr>
        <p:spPr>
          <a:xfrm>
            <a:off x="5827825" y="1861125"/>
            <a:ext cx="32028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Instance based learning</a:t>
            </a:r>
            <a:endParaRPr sz="1600"/>
          </a:p>
          <a:p>
            <a:pPr indent="-330200" lvl="0" marL="457200" rtl="0" algn="l">
              <a:spcBef>
                <a:spcPts val="0"/>
              </a:spcBef>
              <a:spcAft>
                <a:spcPts val="0"/>
              </a:spcAft>
              <a:buSzPts val="1600"/>
              <a:buChar char="●"/>
            </a:pPr>
            <a:r>
              <a:rPr lang="en" sz="1600"/>
              <a:t>Model based learning</a:t>
            </a:r>
            <a:endParaRPr sz="1600"/>
          </a:p>
        </p:txBody>
      </p:sp>
      <p:sp>
        <p:nvSpPr>
          <p:cNvPr id="216" name="Google Shape;216;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17" name="Google Shape;217;p34"/>
          <p:cNvPicPr preferRelativeResize="0"/>
          <p:nvPr/>
        </p:nvPicPr>
        <p:blipFill>
          <a:blip r:embed="rId4">
            <a:alphaModFix/>
          </a:blip>
          <a:stretch>
            <a:fillRect/>
          </a:stretch>
        </p:blipFill>
        <p:spPr>
          <a:xfrm>
            <a:off x="3763000" y="2778900"/>
            <a:ext cx="1489750" cy="1489750"/>
          </a:xfrm>
          <a:prstGeom prst="rect">
            <a:avLst/>
          </a:prstGeom>
          <a:noFill/>
          <a:ln>
            <a:noFill/>
          </a:ln>
        </p:spPr>
      </p:pic>
      <p:sp>
        <p:nvSpPr>
          <p:cNvPr id="218" name="Google Shape;218;p34"/>
          <p:cNvSpPr txBox="1"/>
          <p:nvPr/>
        </p:nvSpPr>
        <p:spPr>
          <a:xfrm>
            <a:off x="3425475" y="4175500"/>
            <a:ext cx="216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4" name="Google Shape;224;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Supervised Learning</a:t>
            </a:r>
            <a:endParaRPr>
              <a:solidFill>
                <a:schemeClr val="accent1"/>
              </a:solidFill>
            </a:endParaRPr>
          </a:p>
        </p:txBody>
      </p:sp>
      <p:sp>
        <p:nvSpPr>
          <p:cNvPr id="225" name="Google Shape;225;p35"/>
          <p:cNvSpPr txBox="1"/>
          <p:nvPr/>
        </p:nvSpPr>
        <p:spPr>
          <a:xfrm>
            <a:off x="256050" y="717650"/>
            <a:ext cx="8735700" cy="99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t>To model the relationship between the inputs and their corresponding outputs from the training data, as labeled by humans, to predict output responses for new data inputs </a:t>
            </a:r>
            <a:endParaRPr sz="1600"/>
          </a:p>
          <a:p>
            <a:pPr indent="0" lvl="0" marL="457200" rtl="0" algn="l">
              <a:lnSpc>
                <a:spcPct val="115000"/>
              </a:lnSpc>
              <a:spcBef>
                <a:spcPts val="0"/>
              </a:spcBef>
              <a:spcAft>
                <a:spcPts val="0"/>
              </a:spcAft>
              <a:buNone/>
            </a:pPr>
            <a:r>
              <a:t/>
            </a:r>
            <a:endParaRPr sz="1600"/>
          </a:p>
        </p:txBody>
      </p:sp>
      <p:sp>
        <p:nvSpPr>
          <p:cNvPr id="226" name="Google Shape;226;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grpSp>
        <p:nvGrpSpPr>
          <p:cNvPr id="227" name="Google Shape;227;p35"/>
          <p:cNvGrpSpPr/>
          <p:nvPr/>
        </p:nvGrpSpPr>
        <p:grpSpPr>
          <a:xfrm>
            <a:off x="1969300" y="1418475"/>
            <a:ext cx="5205400" cy="1823550"/>
            <a:chOff x="1969300" y="1418475"/>
            <a:chExt cx="5205400" cy="1823550"/>
          </a:xfrm>
        </p:grpSpPr>
        <p:pic>
          <p:nvPicPr>
            <p:cNvPr id="228" name="Google Shape;228;p35"/>
            <p:cNvPicPr preferRelativeResize="0"/>
            <p:nvPr/>
          </p:nvPicPr>
          <p:blipFill rotWithShape="1">
            <a:blip r:embed="rId4">
              <a:alphaModFix/>
            </a:blip>
            <a:srcRect b="0" l="0" r="0" t="33002"/>
            <a:stretch/>
          </p:blipFill>
          <p:spPr>
            <a:xfrm>
              <a:off x="1969300" y="1418475"/>
              <a:ext cx="5205400" cy="1823550"/>
            </a:xfrm>
            <a:prstGeom prst="rect">
              <a:avLst/>
            </a:prstGeom>
            <a:noFill/>
            <a:ln>
              <a:noFill/>
            </a:ln>
          </p:spPr>
        </p:pic>
        <p:sp>
          <p:nvSpPr>
            <p:cNvPr id="229" name="Google Shape;229;p35"/>
            <p:cNvSpPr txBox="1"/>
            <p:nvPr/>
          </p:nvSpPr>
          <p:spPr>
            <a:xfrm>
              <a:off x="2040085" y="2866610"/>
              <a:ext cx="4144784" cy="32318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Lucidchart</a:t>
              </a:r>
              <a:endParaRPr i="1" sz="900"/>
            </a:p>
          </p:txBody>
        </p:sp>
      </p:grpSp>
      <p:sp>
        <p:nvSpPr>
          <p:cNvPr id="230" name="Google Shape;230;p35"/>
          <p:cNvSpPr txBox="1"/>
          <p:nvPr/>
        </p:nvSpPr>
        <p:spPr>
          <a:xfrm>
            <a:off x="386125" y="3165825"/>
            <a:ext cx="30000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Two classes of algorithms</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Classification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Regression</a:t>
            </a:r>
            <a:endParaRPr sz="16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p:txBody>
      </p:sp>
      <p:sp>
        <p:nvSpPr>
          <p:cNvPr id="231" name="Google Shape;231;p35"/>
          <p:cNvSpPr txBox="1"/>
          <p:nvPr/>
        </p:nvSpPr>
        <p:spPr>
          <a:xfrm>
            <a:off x="3211275" y="3165825"/>
            <a:ext cx="58827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Examples, p</a:t>
            </a:r>
            <a:r>
              <a:rPr b="1" lang="en" sz="1600">
                <a:solidFill>
                  <a:schemeClr val="dk1"/>
                </a:solidFill>
              </a:rPr>
              <a:t>rediction of </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Protein secondary structure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Genome accessibility to genome-regulatory factors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Free energy change of protein folding after a point mutation </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7" name="Google Shape;237;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Unsupervised Learning</a:t>
            </a:r>
            <a:endParaRPr>
              <a:solidFill>
                <a:schemeClr val="accent1"/>
              </a:solidFill>
            </a:endParaRPr>
          </a:p>
        </p:txBody>
      </p:sp>
      <p:sp>
        <p:nvSpPr>
          <p:cNvPr id="238" name="Google Shape;238;p36"/>
          <p:cNvSpPr txBox="1"/>
          <p:nvPr/>
        </p:nvSpPr>
        <p:spPr>
          <a:xfrm>
            <a:off x="311700" y="617400"/>
            <a:ext cx="84909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t>To learn inherent latent structures, patterns and relationships from given data without any help or supervision like providing annotations in the form of labeled outputs or outcomes</a:t>
            </a:r>
            <a:endParaRPr sz="1600"/>
          </a:p>
        </p:txBody>
      </p:sp>
      <p:sp>
        <p:nvSpPr>
          <p:cNvPr id="239" name="Google Shape;239;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40" name="Google Shape;240;p36"/>
          <p:cNvSpPr txBox="1"/>
          <p:nvPr/>
        </p:nvSpPr>
        <p:spPr>
          <a:xfrm>
            <a:off x="94725" y="3146400"/>
            <a:ext cx="35280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Popular algorithms</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Clustering</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Dimensionality Reduction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Anomaly Detection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Association Rule Mining</a:t>
            </a:r>
            <a:endParaRPr/>
          </a:p>
        </p:txBody>
      </p:sp>
      <p:sp>
        <p:nvSpPr>
          <p:cNvPr id="241" name="Google Shape;241;p36"/>
          <p:cNvSpPr txBox="1"/>
          <p:nvPr/>
        </p:nvSpPr>
        <p:spPr>
          <a:xfrm>
            <a:off x="3795700" y="3146400"/>
            <a:ext cx="5181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Examples</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Finding subsets of patients with similar expression levels in a gene expression study.</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Predicting mutation effects from gene sequence co-variation.</a:t>
            </a:r>
            <a:endParaRPr>
              <a:solidFill>
                <a:schemeClr val="dk1"/>
              </a:solidFill>
            </a:endParaRPr>
          </a:p>
        </p:txBody>
      </p:sp>
      <p:grpSp>
        <p:nvGrpSpPr>
          <p:cNvPr id="242" name="Google Shape;242;p36"/>
          <p:cNvGrpSpPr/>
          <p:nvPr/>
        </p:nvGrpSpPr>
        <p:grpSpPr>
          <a:xfrm>
            <a:off x="1837625" y="1229025"/>
            <a:ext cx="5342499" cy="2044160"/>
            <a:chOff x="1538925" y="1294600"/>
            <a:chExt cx="5342499" cy="2044160"/>
          </a:xfrm>
        </p:grpSpPr>
        <p:pic>
          <p:nvPicPr>
            <p:cNvPr id="243" name="Google Shape;243;p36"/>
            <p:cNvPicPr preferRelativeResize="0"/>
            <p:nvPr/>
          </p:nvPicPr>
          <p:blipFill rotWithShape="1">
            <a:blip r:embed="rId4">
              <a:alphaModFix/>
            </a:blip>
            <a:srcRect b="6994" l="3679" r="3400" t="36917"/>
            <a:stretch/>
          </p:blipFill>
          <p:spPr>
            <a:xfrm>
              <a:off x="1538925" y="1294600"/>
              <a:ext cx="5342499" cy="1894200"/>
            </a:xfrm>
            <a:prstGeom prst="rect">
              <a:avLst/>
            </a:prstGeom>
            <a:noFill/>
            <a:ln>
              <a:noFill/>
            </a:ln>
          </p:spPr>
        </p:pic>
        <p:sp>
          <p:nvSpPr>
            <p:cNvPr id="244" name="Google Shape;244;p36"/>
            <p:cNvSpPr txBox="1"/>
            <p:nvPr/>
          </p:nvSpPr>
          <p:spPr>
            <a:xfrm>
              <a:off x="1538935" y="3015660"/>
              <a:ext cx="414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Lucidchart</a:t>
              </a:r>
              <a:endParaRPr i="1" sz="900"/>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0" name="Google Shape;250;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Reinforcement Learning</a:t>
            </a:r>
            <a:endParaRPr>
              <a:solidFill>
                <a:schemeClr val="accent1"/>
              </a:solidFill>
            </a:endParaRPr>
          </a:p>
        </p:txBody>
      </p:sp>
      <p:sp>
        <p:nvSpPr>
          <p:cNvPr id="251" name="Google Shape;251;p37"/>
          <p:cNvSpPr txBox="1"/>
          <p:nvPr/>
        </p:nvSpPr>
        <p:spPr>
          <a:xfrm>
            <a:off x="649800" y="601700"/>
            <a:ext cx="78444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t>Usually an agent is trained over a period of time with regard to the type of actions it performs on the environment.</a:t>
            </a:r>
            <a:endParaRPr sz="1600"/>
          </a:p>
        </p:txBody>
      </p:sp>
      <p:sp>
        <p:nvSpPr>
          <p:cNvPr id="252" name="Google Shape;252;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53" name="Google Shape;253;p37"/>
          <p:cNvPicPr preferRelativeResize="0"/>
          <p:nvPr/>
        </p:nvPicPr>
        <p:blipFill>
          <a:blip r:embed="rId4">
            <a:alphaModFix/>
          </a:blip>
          <a:stretch>
            <a:fillRect/>
          </a:stretch>
        </p:blipFill>
        <p:spPr>
          <a:xfrm>
            <a:off x="4271700" y="2073525"/>
            <a:ext cx="4872300" cy="1710650"/>
          </a:xfrm>
          <a:prstGeom prst="rect">
            <a:avLst/>
          </a:prstGeom>
          <a:noFill/>
          <a:ln>
            <a:noFill/>
          </a:ln>
        </p:spPr>
      </p:pic>
      <p:sp>
        <p:nvSpPr>
          <p:cNvPr id="254" name="Google Shape;254;p37"/>
          <p:cNvSpPr txBox="1"/>
          <p:nvPr/>
        </p:nvSpPr>
        <p:spPr>
          <a:xfrm>
            <a:off x="6969350" y="3647788"/>
            <a:ext cx="2203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(source:Sarkar et al. 2018)</a:t>
            </a:r>
            <a:endParaRPr sz="1100">
              <a:latin typeface="Roboto"/>
              <a:ea typeface="Roboto"/>
              <a:cs typeface="Roboto"/>
              <a:sym typeface="Roboto"/>
            </a:endParaRPr>
          </a:p>
        </p:txBody>
      </p:sp>
      <p:sp>
        <p:nvSpPr>
          <p:cNvPr id="255" name="Google Shape;255;p37"/>
          <p:cNvSpPr txBox="1"/>
          <p:nvPr/>
        </p:nvSpPr>
        <p:spPr>
          <a:xfrm>
            <a:off x="60675" y="1480900"/>
            <a:ext cx="4130100" cy="28959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sz="1500">
                <a:solidFill>
                  <a:schemeClr val="dk1"/>
                </a:solidFill>
              </a:rPr>
              <a:t>Steps:</a:t>
            </a:r>
            <a:endParaRPr sz="1500">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Prepare agent with set of initial policies and strategy</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Observe environment and current state</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Select optimal policy and perform action</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Get corresponding reward (or penalty)</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Update policies if needed</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Repeat Steps b-e iteratively until agent learns the most optimal policies</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1" name="Google Shape;261;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Batch (Offline) vs Online Learning</a:t>
            </a:r>
            <a:endParaRPr>
              <a:solidFill>
                <a:schemeClr val="accent1"/>
              </a:solidFill>
            </a:endParaRPr>
          </a:p>
        </p:txBody>
      </p:sp>
      <p:sp>
        <p:nvSpPr>
          <p:cNvPr id="262" name="Google Shape;262;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63" name="Google Shape;263;p38"/>
          <p:cNvSpPr/>
          <p:nvPr/>
        </p:nvSpPr>
        <p:spPr>
          <a:xfrm>
            <a:off x="2669299" y="2653750"/>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8"/>
          <p:cNvSpPr/>
          <p:nvPr/>
        </p:nvSpPr>
        <p:spPr>
          <a:xfrm flipH="1">
            <a:off x="630132" y="2653782"/>
            <a:ext cx="20739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8"/>
          <p:cNvSpPr/>
          <p:nvPr/>
        </p:nvSpPr>
        <p:spPr>
          <a:xfrm rot="-5400000">
            <a:off x="1481838" y="2736200"/>
            <a:ext cx="1760425" cy="159555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8"/>
          <p:cNvSpPr/>
          <p:nvPr/>
        </p:nvSpPr>
        <p:spPr>
          <a:xfrm>
            <a:off x="866875" y="2865513"/>
            <a:ext cx="21624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ONLINE LEARNING</a:t>
            </a:r>
            <a:endParaRPr sz="1600">
              <a:solidFill>
                <a:srgbClr val="FFFFFF"/>
              </a:solidFill>
              <a:latin typeface="Roboto"/>
              <a:ea typeface="Roboto"/>
              <a:cs typeface="Roboto"/>
              <a:sym typeface="Roboto"/>
            </a:endParaRPr>
          </a:p>
        </p:txBody>
      </p:sp>
      <p:sp>
        <p:nvSpPr>
          <p:cNvPr id="267" name="Google Shape;267;p38"/>
          <p:cNvSpPr/>
          <p:nvPr/>
        </p:nvSpPr>
        <p:spPr>
          <a:xfrm>
            <a:off x="3159825" y="2806050"/>
            <a:ext cx="55173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00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The model is trained presenting data in </a:t>
            </a:r>
            <a:r>
              <a:rPr lang="en" sz="1300">
                <a:solidFill>
                  <a:srgbClr val="A72A1E"/>
                </a:solidFill>
                <a:latin typeface="Roboto"/>
                <a:ea typeface="Roboto"/>
                <a:cs typeface="Roboto"/>
                <a:sym typeface="Roboto"/>
              </a:rPr>
              <a:t>multiple incremental batches </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It keeps on learning over a period of time based on new data samples </a:t>
            </a:r>
            <a:r>
              <a:rPr lang="en" sz="1300">
                <a:solidFill>
                  <a:srgbClr val="A72A1E"/>
                </a:solidFill>
                <a:latin typeface="Roboto"/>
                <a:ea typeface="Roboto"/>
                <a:cs typeface="Roboto"/>
                <a:sym typeface="Roboto"/>
              </a:rPr>
              <a:t>without having to re-run the whole model on previous data samples</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Suitable in real-world applications where the model might need to keep learning and re-training on new data samples as they arrive</a:t>
            </a:r>
            <a:endParaRPr sz="1100">
              <a:solidFill>
                <a:srgbClr val="A72A1E"/>
              </a:solidFill>
              <a:latin typeface="Roboto"/>
              <a:ea typeface="Roboto"/>
              <a:cs typeface="Roboto"/>
              <a:sym typeface="Roboto"/>
            </a:endParaRPr>
          </a:p>
          <a:p>
            <a:pPr indent="0" lvl="0" marL="0" rtl="0" algn="l">
              <a:lnSpc>
                <a:spcPct val="115000"/>
              </a:lnSpc>
              <a:spcBef>
                <a:spcPts val="1000"/>
              </a:spcBef>
              <a:spcAft>
                <a:spcPts val="0"/>
              </a:spcAft>
              <a:buNone/>
            </a:pPr>
            <a:r>
              <a:t/>
            </a:r>
            <a:endParaRPr sz="800">
              <a:solidFill>
                <a:srgbClr val="A72A1E"/>
              </a:solidFill>
              <a:latin typeface="Roboto"/>
              <a:ea typeface="Roboto"/>
              <a:cs typeface="Roboto"/>
              <a:sym typeface="Roboto"/>
            </a:endParaRPr>
          </a:p>
        </p:txBody>
      </p:sp>
      <p:sp>
        <p:nvSpPr>
          <p:cNvPr id="268" name="Google Shape;268;p38"/>
          <p:cNvSpPr/>
          <p:nvPr/>
        </p:nvSpPr>
        <p:spPr>
          <a:xfrm>
            <a:off x="2669425" y="861075"/>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8"/>
          <p:cNvSpPr/>
          <p:nvPr/>
        </p:nvSpPr>
        <p:spPr>
          <a:xfrm flipH="1">
            <a:off x="630449" y="861107"/>
            <a:ext cx="20736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8"/>
          <p:cNvSpPr/>
          <p:nvPr/>
        </p:nvSpPr>
        <p:spPr>
          <a:xfrm rot="-5400000">
            <a:off x="1481881" y="943544"/>
            <a:ext cx="1760400" cy="1595488"/>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8"/>
          <p:cNvSpPr/>
          <p:nvPr/>
        </p:nvSpPr>
        <p:spPr>
          <a:xfrm>
            <a:off x="866875" y="1073708"/>
            <a:ext cx="27378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BATCH LEARNING</a:t>
            </a:r>
            <a:endParaRPr sz="1600">
              <a:solidFill>
                <a:srgbClr val="FFFFFF"/>
              </a:solidFill>
              <a:latin typeface="Roboto"/>
              <a:ea typeface="Roboto"/>
              <a:cs typeface="Roboto"/>
              <a:sym typeface="Roboto"/>
            </a:endParaRPr>
          </a:p>
        </p:txBody>
      </p:sp>
      <p:sp>
        <p:nvSpPr>
          <p:cNvPr id="272" name="Google Shape;272;p38"/>
          <p:cNvSpPr/>
          <p:nvPr/>
        </p:nvSpPr>
        <p:spPr>
          <a:xfrm>
            <a:off x="3599749" y="864311"/>
            <a:ext cx="4191600" cy="175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sp>
        <p:nvSpPr>
          <p:cNvPr id="273" name="Google Shape;273;p38"/>
          <p:cNvSpPr/>
          <p:nvPr/>
        </p:nvSpPr>
        <p:spPr>
          <a:xfrm>
            <a:off x="3159825" y="873450"/>
            <a:ext cx="54282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00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The model is trained using all the available training data in one go</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Once the training is done and the model completes the learning with a good performance, it is deployed into production.</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1000"/>
              </a:spcAft>
              <a:buClr>
                <a:srgbClr val="A72A1E"/>
              </a:buClr>
              <a:buSzPts val="1300"/>
              <a:buFont typeface="Roboto"/>
              <a:buChar char="●"/>
            </a:pPr>
            <a:r>
              <a:rPr lang="en" sz="1300">
                <a:solidFill>
                  <a:srgbClr val="A72A1E"/>
                </a:solidFill>
                <a:latin typeface="Roboto"/>
                <a:ea typeface="Roboto"/>
                <a:cs typeface="Roboto"/>
                <a:sym typeface="Roboto"/>
              </a:rPr>
              <a:t>The model doesn’t keep learning over a period of time continuously with the new data.</a:t>
            </a:r>
            <a:endParaRPr sz="1300">
              <a:solidFill>
                <a:srgbClr val="A72A1E"/>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9" name="Google Shape;279;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Instance vs Model Based Learning</a:t>
            </a:r>
            <a:endParaRPr>
              <a:solidFill>
                <a:schemeClr val="accent1"/>
              </a:solidFill>
            </a:endParaRPr>
          </a:p>
        </p:txBody>
      </p:sp>
      <p:sp>
        <p:nvSpPr>
          <p:cNvPr id="280" name="Google Shape;280;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81" name="Google Shape;281;p39"/>
          <p:cNvSpPr/>
          <p:nvPr/>
        </p:nvSpPr>
        <p:spPr>
          <a:xfrm>
            <a:off x="2669299" y="2653750"/>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9"/>
          <p:cNvSpPr/>
          <p:nvPr/>
        </p:nvSpPr>
        <p:spPr>
          <a:xfrm flipH="1">
            <a:off x="630132" y="2653782"/>
            <a:ext cx="20739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9"/>
          <p:cNvSpPr/>
          <p:nvPr/>
        </p:nvSpPr>
        <p:spPr>
          <a:xfrm rot="-5400000">
            <a:off x="1481838" y="2736200"/>
            <a:ext cx="1760425" cy="159555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p:nvPr/>
        </p:nvSpPr>
        <p:spPr>
          <a:xfrm>
            <a:off x="866875" y="2865513"/>
            <a:ext cx="21624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MODEL-BASED</a:t>
            </a:r>
            <a:r>
              <a:rPr lang="en" sz="1600">
                <a:solidFill>
                  <a:srgbClr val="FFFFFF"/>
                </a:solidFill>
                <a:latin typeface="Roboto Medium"/>
                <a:ea typeface="Roboto Medium"/>
                <a:cs typeface="Roboto Medium"/>
                <a:sym typeface="Roboto Medium"/>
              </a:rPr>
              <a:t> LEARNING</a:t>
            </a:r>
            <a:endParaRPr sz="1600">
              <a:solidFill>
                <a:srgbClr val="FFFFFF"/>
              </a:solidFill>
              <a:latin typeface="Roboto"/>
              <a:ea typeface="Roboto"/>
              <a:cs typeface="Roboto"/>
              <a:sym typeface="Roboto"/>
            </a:endParaRPr>
          </a:p>
        </p:txBody>
      </p:sp>
      <p:sp>
        <p:nvSpPr>
          <p:cNvPr id="285" name="Google Shape;285;p39"/>
          <p:cNvSpPr/>
          <p:nvPr/>
        </p:nvSpPr>
        <p:spPr>
          <a:xfrm>
            <a:off x="3159825" y="2806050"/>
            <a:ext cx="52869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Typically an iterative process takes place where the input data is used to extract features and models are built based on various model parameters (known as hyperparameters)</a:t>
            </a:r>
            <a:endParaRPr sz="1300">
              <a:solidFill>
                <a:srgbClr val="A72A1E"/>
              </a:solidFill>
              <a:latin typeface="Roboto"/>
              <a:ea typeface="Roboto"/>
              <a:cs typeface="Roboto"/>
              <a:sym typeface="Roboto"/>
            </a:endParaRPr>
          </a:p>
          <a:p>
            <a:pPr indent="-311150" lvl="0" marL="457200" rtl="0" algn="l">
              <a:lnSpc>
                <a:spcPct val="115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Hyperparameters are optimized to select the model that generalizes best on the data (training/test)</a:t>
            </a:r>
            <a:endParaRPr sz="1300">
              <a:solidFill>
                <a:srgbClr val="A72A1E"/>
              </a:solidFill>
              <a:latin typeface="Roboto"/>
              <a:ea typeface="Roboto"/>
              <a:cs typeface="Roboto"/>
              <a:sym typeface="Roboto"/>
            </a:endParaRPr>
          </a:p>
          <a:p>
            <a:pPr indent="-311150" lvl="0" marL="457200" rtl="0" algn="l">
              <a:lnSpc>
                <a:spcPct val="115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Finally, the best model is used to make predictions or decisions </a:t>
            </a:r>
            <a:endParaRPr sz="1300">
              <a:solidFill>
                <a:srgbClr val="A72A1E"/>
              </a:solidFill>
              <a:latin typeface="Roboto"/>
              <a:ea typeface="Roboto"/>
              <a:cs typeface="Roboto"/>
              <a:sym typeface="Roboto"/>
            </a:endParaRPr>
          </a:p>
          <a:p>
            <a:pPr indent="0" lvl="0" marL="0" rtl="0" algn="l">
              <a:lnSpc>
                <a:spcPct val="115000"/>
              </a:lnSpc>
              <a:spcBef>
                <a:spcPts val="1000"/>
              </a:spcBef>
              <a:spcAft>
                <a:spcPts val="0"/>
              </a:spcAft>
              <a:buNone/>
            </a:pPr>
            <a:r>
              <a:t/>
            </a:r>
            <a:endParaRPr sz="800">
              <a:solidFill>
                <a:srgbClr val="A72A1E"/>
              </a:solidFill>
              <a:latin typeface="Roboto"/>
              <a:ea typeface="Roboto"/>
              <a:cs typeface="Roboto"/>
              <a:sym typeface="Roboto"/>
            </a:endParaRPr>
          </a:p>
        </p:txBody>
      </p:sp>
      <p:sp>
        <p:nvSpPr>
          <p:cNvPr id="286" name="Google Shape;286;p39"/>
          <p:cNvSpPr/>
          <p:nvPr/>
        </p:nvSpPr>
        <p:spPr>
          <a:xfrm>
            <a:off x="2669425" y="861075"/>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9"/>
          <p:cNvSpPr/>
          <p:nvPr/>
        </p:nvSpPr>
        <p:spPr>
          <a:xfrm flipH="1">
            <a:off x="630449" y="861107"/>
            <a:ext cx="20736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9"/>
          <p:cNvSpPr/>
          <p:nvPr/>
        </p:nvSpPr>
        <p:spPr>
          <a:xfrm rot="-5400000">
            <a:off x="1481881" y="943544"/>
            <a:ext cx="1760400" cy="1595488"/>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9"/>
          <p:cNvSpPr/>
          <p:nvPr/>
        </p:nvSpPr>
        <p:spPr>
          <a:xfrm>
            <a:off x="866875" y="1073708"/>
            <a:ext cx="27378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INSTANCE-BASED </a:t>
            </a:r>
            <a:r>
              <a:rPr lang="en" sz="1600">
                <a:solidFill>
                  <a:srgbClr val="FFFFFF"/>
                </a:solidFill>
                <a:latin typeface="Roboto Medium"/>
                <a:ea typeface="Roboto Medium"/>
                <a:cs typeface="Roboto Medium"/>
                <a:sym typeface="Roboto Medium"/>
              </a:rPr>
              <a:t>LEARNING</a:t>
            </a:r>
            <a:endParaRPr sz="1600">
              <a:solidFill>
                <a:srgbClr val="FFFFFF"/>
              </a:solidFill>
              <a:latin typeface="Roboto"/>
              <a:ea typeface="Roboto"/>
              <a:cs typeface="Roboto"/>
              <a:sym typeface="Roboto"/>
            </a:endParaRPr>
          </a:p>
        </p:txBody>
      </p:sp>
      <p:sp>
        <p:nvSpPr>
          <p:cNvPr id="290" name="Google Shape;290;p39"/>
          <p:cNvSpPr/>
          <p:nvPr/>
        </p:nvSpPr>
        <p:spPr>
          <a:xfrm>
            <a:off x="3599749" y="864311"/>
            <a:ext cx="4191600" cy="175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sp>
        <p:nvSpPr>
          <p:cNvPr id="291" name="Google Shape;291;p39"/>
          <p:cNvSpPr/>
          <p:nvPr/>
        </p:nvSpPr>
        <p:spPr>
          <a:xfrm>
            <a:off x="3159825" y="873450"/>
            <a:ext cx="53262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Use the raw data points themselves to figure out outcomes for newer, previously unseen data samples instead of building an explicit model on training data and then testing it out</a:t>
            </a:r>
            <a:endParaRPr sz="1300">
              <a:solidFill>
                <a:srgbClr val="A72A1E"/>
              </a:solidFill>
              <a:latin typeface="Roboto"/>
              <a:ea typeface="Roboto"/>
              <a:cs typeface="Roboto"/>
              <a:sym typeface="Roboto"/>
            </a:endParaRPr>
          </a:p>
          <a:p>
            <a:pPr indent="-311150" lvl="0" marL="457200" rtl="0" algn="l">
              <a:lnSpc>
                <a:spcPct val="115000"/>
              </a:lnSpc>
              <a:spcBef>
                <a:spcPts val="1000"/>
              </a:spcBef>
              <a:spcAft>
                <a:spcPts val="1000"/>
              </a:spcAft>
              <a:buClr>
                <a:srgbClr val="A72A1E"/>
              </a:buClr>
              <a:buSzPts val="1300"/>
              <a:buFont typeface="Roboto"/>
              <a:buChar char="●"/>
            </a:pPr>
            <a:r>
              <a:rPr lang="en" sz="1300">
                <a:solidFill>
                  <a:srgbClr val="A72A1E"/>
                </a:solidFill>
                <a:latin typeface="Roboto"/>
                <a:ea typeface="Roboto"/>
                <a:cs typeface="Roboto"/>
                <a:sym typeface="Roboto"/>
              </a:rPr>
              <a:t>A simple example would be a K-nearest neighbor algorithm</a:t>
            </a:r>
            <a:endParaRPr sz="1300">
              <a:solidFill>
                <a:srgbClr val="A72A1E"/>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7" name="Google Shape;297;p40"/>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98" name="Google Shape;298;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99" name="Google Shape;299;p40"/>
          <p:cNvSpPr txBox="1"/>
          <p:nvPr/>
        </p:nvSpPr>
        <p:spPr>
          <a:xfrm>
            <a:off x="1496300" y="1338475"/>
            <a:ext cx="8332200" cy="1939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Overview of Artificial Intelligence and Machine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Key concepts in AI/ML</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Python AI/ML Ecosystem</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300" name="Google Shape;300;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6" name="Google Shape;306;p41"/>
          <p:cNvSpPr txBox="1"/>
          <p:nvPr>
            <p:ph type="title"/>
          </p:nvPr>
        </p:nvSpPr>
        <p:spPr>
          <a:xfrm>
            <a:off x="311700" y="1743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Classes and Labels</a:t>
            </a:r>
            <a:endParaRPr>
              <a:solidFill>
                <a:srgbClr val="4A86E8"/>
              </a:solidFill>
            </a:endParaRPr>
          </a:p>
        </p:txBody>
      </p:sp>
      <p:sp>
        <p:nvSpPr>
          <p:cNvPr id="307" name="Google Shape;307;p4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08" name="Google Shape;308;p41"/>
          <p:cNvSpPr txBox="1"/>
          <p:nvPr/>
        </p:nvSpPr>
        <p:spPr>
          <a:xfrm>
            <a:off x="405900" y="873700"/>
            <a:ext cx="3582000" cy="1975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solidFill>
                  <a:srgbClr val="4A86E8"/>
                </a:solidFill>
                <a:latin typeface="Roboto"/>
                <a:ea typeface="Roboto"/>
                <a:cs typeface="Roboto"/>
                <a:sym typeface="Roboto"/>
              </a:rPr>
              <a:t>Classes</a:t>
            </a:r>
            <a:r>
              <a:rPr lang="en" sz="1800">
                <a:latin typeface="Roboto"/>
                <a:ea typeface="Roboto"/>
                <a:cs typeface="Roboto"/>
                <a:sym typeface="Roboto"/>
              </a:rPr>
              <a:t>: </a:t>
            </a:r>
            <a:r>
              <a:rPr lang="en" sz="1800">
                <a:latin typeface="Roboto"/>
                <a:ea typeface="Roboto"/>
                <a:cs typeface="Roboto"/>
                <a:sym typeface="Roboto"/>
              </a:rPr>
              <a:t>A discrete set of mutually exclusive values returned by a classifier </a:t>
            </a:r>
            <a:endParaRPr sz="1800">
              <a:latin typeface="Roboto"/>
              <a:ea typeface="Roboto"/>
              <a:cs typeface="Roboto"/>
              <a:sym typeface="Roboto"/>
            </a:endParaRPr>
          </a:p>
          <a:p>
            <a:pPr indent="-342900" lvl="0" marL="457200" rtl="0" algn="l">
              <a:spcBef>
                <a:spcPts val="1000"/>
              </a:spcBef>
              <a:spcAft>
                <a:spcPts val="0"/>
              </a:spcAft>
              <a:buSzPts val="1800"/>
              <a:buFont typeface="Roboto"/>
              <a:buChar char="●"/>
            </a:pPr>
            <a:r>
              <a:rPr lang="en" sz="1800">
                <a:solidFill>
                  <a:schemeClr val="accent1"/>
                </a:solidFill>
                <a:latin typeface="Roboto"/>
                <a:ea typeface="Roboto"/>
                <a:cs typeface="Roboto"/>
                <a:sym typeface="Roboto"/>
              </a:rPr>
              <a:t>Labels</a:t>
            </a:r>
            <a:r>
              <a:rPr lang="en" sz="1800">
                <a:latin typeface="Roboto"/>
                <a:ea typeface="Roboto"/>
                <a:cs typeface="Roboto"/>
                <a:sym typeface="Roboto"/>
              </a:rPr>
              <a:t>: When the set of values are not mutually exclusive</a:t>
            </a:r>
            <a:endParaRPr sz="1800">
              <a:latin typeface="Roboto"/>
              <a:ea typeface="Roboto"/>
              <a:cs typeface="Roboto"/>
              <a:sym typeface="Roboto"/>
            </a:endParaRPr>
          </a:p>
        </p:txBody>
      </p:sp>
      <p:pic>
        <p:nvPicPr>
          <p:cNvPr id="309" name="Google Shape;309;p41"/>
          <p:cNvPicPr preferRelativeResize="0"/>
          <p:nvPr/>
        </p:nvPicPr>
        <p:blipFill>
          <a:blip r:embed="rId4">
            <a:alphaModFix/>
          </a:blip>
          <a:stretch>
            <a:fillRect/>
          </a:stretch>
        </p:blipFill>
        <p:spPr>
          <a:xfrm>
            <a:off x="3370421" y="2807696"/>
            <a:ext cx="3581950" cy="1768942"/>
          </a:xfrm>
          <a:prstGeom prst="rect">
            <a:avLst/>
          </a:prstGeom>
          <a:noFill/>
          <a:ln>
            <a:noFill/>
          </a:ln>
        </p:spPr>
      </p:pic>
      <p:sp>
        <p:nvSpPr>
          <p:cNvPr id="310" name="Google Shape;310;p41"/>
          <p:cNvSpPr txBox="1"/>
          <p:nvPr/>
        </p:nvSpPr>
        <p:spPr>
          <a:xfrm>
            <a:off x="428250" y="2940500"/>
            <a:ext cx="3384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Classes and labels are usually represented by an encoding (e.g. one-hot encoding).</a:t>
            </a:r>
            <a:endParaRPr/>
          </a:p>
        </p:txBody>
      </p:sp>
      <p:pic>
        <p:nvPicPr>
          <p:cNvPr id="311" name="Google Shape;311;p41"/>
          <p:cNvPicPr preferRelativeResize="0"/>
          <p:nvPr/>
        </p:nvPicPr>
        <p:blipFill rotWithShape="1">
          <a:blip r:embed="rId5">
            <a:alphaModFix/>
          </a:blip>
          <a:srcRect b="39690" l="0" r="16569" t="0"/>
          <a:stretch/>
        </p:blipFill>
        <p:spPr>
          <a:xfrm>
            <a:off x="4325075" y="656888"/>
            <a:ext cx="4507225" cy="2280725"/>
          </a:xfrm>
          <a:prstGeom prst="rect">
            <a:avLst/>
          </a:prstGeom>
          <a:noFill/>
          <a:ln>
            <a:noFill/>
          </a:ln>
        </p:spPr>
      </p:pic>
      <p:sp>
        <p:nvSpPr>
          <p:cNvPr id="312" name="Google Shape;312;p41"/>
          <p:cNvSpPr txBox="1"/>
          <p:nvPr/>
        </p:nvSpPr>
        <p:spPr>
          <a:xfrm>
            <a:off x="7038800" y="2438400"/>
            <a:ext cx="184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Created in Biorender</a:t>
            </a:r>
            <a:endParaRPr i="1" sz="1200"/>
          </a:p>
        </p:txBody>
      </p:sp>
      <p:sp>
        <p:nvSpPr>
          <p:cNvPr id="313" name="Google Shape;313;p41"/>
          <p:cNvSpPr txBox="1"/>
          <p:nvPr/>
        </p:nvSpPr>
        <p:spPr>
          <a:xfrm>
            <a:off x="6543250" y="4266900"/>
            <a:ext cx="260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9" name="Google Shape;319;p42"/>
          <p:cNvSpPr txBox="1"/>
          <p:nvPr>
            <p:ph type="title"/>
          </p:nvPr>
        </p:nvSpPr>
        <p:spPr>
          <a:xfrm>
            <a:off x="311700" y="1743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Loss or Cost Functions</a:t>
            </a:r>
            <a:endParaRPr>
              <a:solidFill>
                <a:schemeClr val="accent1"/>
              </a:solidFill>
            </a:endParaRPr>
          </a:p>
        </p:txBody>
      </p:sp>
      <p:sp>
        <p:nvSpPr>
          <p:cNvPr id="320" name="Google Shape;320;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21" name="Google Shape;321;p42"/>
          <p:cNvSpPr txBox="1"/>
          <p:nvPr/>
        </p:nvSpPr>
        <p:spPr>
          <a:xfrm>
            <a:off x="473500" y="1292075"/>
            <a:ext cx="8138100" cy="2103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The mathematical function or in more general terms that measure the amount of ‘disagreement’ between the obtained and ideal outputs in ML. </a:t>
            </a:r>
            <a:endParaRPr sz="1800">
              <a:latin typeface="Roboto"/>
              <a:ea typeface="Roboto"/>
              <a:cs typeface="Roboto"/>
              <a:sym typeface="Roboto"/>
            </a:endParaRPr>
          </a:p>
          <a:p>
            <a:pPr indent="-342900" lvl="0" marL="457200" rtl="0" algn="l">
              <a:spcBef>
                <a:spcPts val="1000"/>
              </a:spcBef>
              <a:spcAft>
                <a:spcPts val="0"/>
              </a:spcAft>
              <a:buSzPts val="1800"/>
              <a:buFont typeface="Roboto"/>
              <a:buChar char="●"/>
            </a:pPr>
            <a:r>
              <a:rPr lang="en" sz="1800">
                <a:latin typeface="Roboto"/>
                <a:ea typeface="Roboto"/>
                <a:cs typeface="Roboto"/>
                <a:sym typeface="Roboto"/>
              </a:rPr>
              <a:t>In supervised ML, the loss function would be a measure of deviation from the predicted output relative to the ground truth output.</a:t>
            </a:r>
            <a:endParaRPr sz="1800">
              <a:latin typeface="Roboto"/>
              <a:ea typeface="Roboto"/>
              <a:cs typeface="Roboto"/>
              <a:sym typeface="Roboto"/>
            </a:endParaRPr>
          </a:p>
          <a:p>
            <a:pPr indent="-342900" lvl="0" marL="457200" rtl="0" algn="l">
              <a:spcBef>
                <a:spcPts val="1000"/>
              </a:spcBef>
              <a:spcAft>
                <a:spcPts val="1000"/>
              </a:spcAft>
              <a:buSzPts val="1800"/>
              <a:buFont typeface="Roboto"/>
              <a:buChar char="●"/>
            </a:pPr>
            <a:r>
              <a:rPr lang="en" sz="1800">
                <a:latin typeface="Roboto"/>
                <a:ea typeface="Roboto"/>
                <a:cs typeface="Roboto"/>
                <a:sym typeface="Roboto"/>
              </a:rPr>
              <a:t>e</a:t>
            </a:r>
            <a:r>
              <a:rPr lang="en" sz="1800">
                <a:latin typeface="Roboto"/>
                <a:ea typeface="Roboto"/>
                <a:cs typeface="Roboto"/>
                <a:sym typeface="Roboto"/>
              </a:rPr>
              <a:t>.g. </a:t>
            </a:r>
            <a:r>
              <a:rPr b="1" lang="en" sz="1800">
                <a:latin typeface="Roboto"/>
                <a:ea typeface="Roboto"/>
                <a:cs typeface="Roboto"/>
                <a:sym typeface="Roboto"/>
              </a:rPr>
              <a:t>mean squared error loss </a:t>
            </a:r>
            <a:r>
              <a:rPr lang="en" sz="1800">
                <a:latin typeface="Roboto"/>
                <a:ea typeface="Roboto"/>
                <a:cs typeface="Roboto"/>
                <a:sym typeface="Roboto"/>
              </a:rPr>
              <a:t>for regression problem and </a:t>
            </a:r>
            <a:r>
              <a:rPr b="1" lang="en" sz="1800">
                <a:latin typeface="Roboto"/>
                <a:ea typeface="Roboto"/>
                <a:cs typeface="Roboto"/>
                <a:sym typeface="Roboto"/>
              </a:rPr>
              <a:t>binary cross entropy loss</a:t>
            </a:r>
            <a:r>
              <a:rPr lang="en" sz="1800">
                <a:latin typeface="Roboto"/>
                <a:ea typeface="Roboto"/>
                <a:cs typeface="Roboto"/>
                <a:sym typeface="Roboto"/>
              </a:rPr>
              <a:t> for classification problems.</a:t>
            </a:r>
            <a:endParaRPr sz="1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7" name="Google Shape;327;p43"/>
          <p:cNvSpPr txBox="1"/>
          <p:nvPr>
            <p:ph type="title"/>
          </p:nvPr>
        </p:nvSpPr>
        <p:spPr>
          <a:xfrm>
            <a:off x="311700" y="174300"/>
            <a:ext cx="8520600" cy="593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Parameters and Hyperparameters</a:t>
            </a:r>
            <a:endParaRPr>
              <a:solidFill>
                <a:schemeClr val="accent1"/>
              </a:solidFill>
            </a:endParaRPr>
          </a:p>
        </p:txBody>
      </p:sp>
      <p:sp>
        <p:nvSpPr>
          <p:cNvPr id="328" name="Google Shape;328;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29" name="Google Shape;329;p43"/>
          <p:cNvSpPr txBox="1"/>
          <p:nvPr/>
        </p:nvSpPr>
        <p:spPr>
          <a:xfrm>
            <a:off x="422825" y="767900"/>
            <a:ext cx="8138100" cy="3848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b="1" lang="en" sz="1700">
                <a:latin typeface="Roboto"/>
                <a:ea typeface="Roboto"/>
                <a:cs typeface="Roboto"/>
                <a:sym typeface="Roboto"/>
              </a:rPr>
              <a:t>Parameters</a:t>
            </a:r>
            <a:r>
              <a:rPr lang="en" sz="1700">
                <a:latin typeface="Roboto"/>
                <a:ea typeface="Roboto"/>
                <a:cs typeface="Roboto"/>
                <a:sym typeface="Roboto"/>
              </a:rPr>
              <a:t>:</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Models usually contain adjustable parameters whose values can be changed over the training process to achieve the best performance of the model.</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e</a:t>
            </a:r>
            <a:r>
              <a:rPr lang="en" sz="1700">
                <a:latin typeface="Roboto"/>
                <a:ea typeface="Roboto"/>
                <a:cs typeface="Roboto"/>
                <a:sym typeface="Roboto"/>
              </a:rPr>
              <a:t>.g. in a simple regression model, each feature has a parameter that is multiplied by the feature value and these are added together to make the prediction.</a:t>
            </a:r>
            <a:endParaRPr sz="1700">
              <a:latin typeface="Roboto"/>
              <a:ea typeface="Roboto"/>
              <a:cs typeface="Roboto"/>
              <a:sym typeface="Roboto"/>
            </a:endParaRPr>
          </a:p>
          <a:p>
            <a:pPr indent="0" lvl="0" marL="91440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b="1" lang="en" sz="1700">
                <a:latin typeface="Roboto"/>
                <a:ea typeface="Roboto"/>
                <a:cs typeface="Roboto"/>
                <a:sym typeface="Roboto"/>
              </a:rPr>
              <a:t>Hyperparameters</a:t>
            </a:r>
            <a:r>
              <a:rPr lang="en" sz="1700">
                <a:latin typeface="Roboto"/>
                <a:ea typeface="Roboto"/>
                <a:cs typeface="Roboto"/>
                <a:sym typeface="Roboto"/>
              </a:rPr>
              <a:t>:</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Are adjustable values that are not considered part of the model itself in that they are not updated during the training process, but still have impact on the training of the model and its performance.</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e</a:t>
            </a:r>
            <a:r>
              <a:rPr lang="en" sz="1700">
                <a:latin typeface="Roboto"/>
                <a:ea typeface="Roboto"/>
                <a:cs typeface="Roboto"/>
                <a:sym typeface="Roboto"/>
              </a:rPr>
              <a:t>.g. </a:t>
            </a:r>
            <a:r>
              <a:rPr lang="en" sz="1700">
                <a:latin typeface="Roboto"/>
                <a:ea typeface="Roboto"/>
                <a:cs typeface="Roboto"/>
                <a:sym typeface="Roboto"/>
              </a:rPr>
              <a:t>learning</a:t>
            </a:r>
            <a:r>
              <a:rPr lang="en" sz="1700">
                <a:latin typeface="Roboto"/>
                <a:ea typeface="Roboto"/>
                <a:cs typeface="Roboto"/>
                <a:sym typeface="Roboto"/>
              </a:rPr>
              <a:t> rate, which controls the rate with which the model’s parameters are changed during training.</a:t>
            </a:r>
            <a:endParaRPr sz="17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solidFill>
                  <a:srgbClr val="4A86E8"/>
                </a:solidFill>
              </a:rPr>
              <a:t>Introduction to AI/ML</a:t>
            </a:r>
            <a:endParaRPr sz="40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5" name="Google Shape;335;p44"/>
          <p:cNvSpPr txBox="1"/>
          <p:nvPr>
            <p:ph type="title"/>
          </p:nvPr>
        </p:nvSpPr>
        <p:spPr>
          <a:xfrm>
            <a:off x="311700" y="174300"/>
            <a:ext cx="8520600" cy="591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Training, Validation and Testing</a:t>
            </a:r>
            <a:endParaRPr>
              <a:solidFill>
                <a:schemeClr val="accent1"/>
              </a:solidFill>
            </a:endParaRPr>
          </a:p>
        </p:txBody>
      </p:sp>
      <p:sp>
        <p:nvSpPr>
          <p:cNvPr id="336" name="Google Shape;336;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37" name="Google Shape;337;p44"/>
          <p:cNvSpPr txBox="1"/>
          <p:nvPr/>
        </p:nvSpPr>
        <p:spPr>
          <a:xfrm>
            <a:off x="3228600" y="766050"/>
            <a:ext cx="57924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Training</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models often require training dataset, which involves automatically adjusting the parameters of a model to improve its performance.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Validation</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V</a:t>
            </a:r>
            <a:r>
              <a:rPr lang="en">
                <a:latin typeface="Roboto"/>
                <a:ea typeface="Roboto"/>
                <a:cs typeface="Roboto"/>
                <a:sym typeface="Roboto"/>
              </a:rPr>
              <a:t>alidation dataset is used to monitor but not influence the training process so as to detect potential overfitting.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Testing</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Once a model is trained, it can be tested on data not used for training (hold-out set).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Cross validation</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Dataset for training the model is split into k evenly sized partitions (for example, five or ten) to form k different training and validation sets, and the performance is compared across each partition to select the best hyperparameters.</a:t>
            </a:r>
            <a:endParaRPr>
              <a:latin typeface="Roboto"/>
              <a:ea typeface="Roboto"/>
              <a:cs typeface="Roboto"/>
              <a:sym typeface="Roboto"/>
            </a:endParaRPr>
          </a:p>
        </p:txBody>
      </p:sp>
      <p:sp>
        <p:nvSpPr>
          <p:cNvPr id="338" name="Google Shape;338;p44"/>
          <p:cNvSpPr txBox="1"/>
          <p:nvPr/>
        </p:nvSpPr>
        <p:spPr>
          <a:xfrm>
            <a:off x="743904" y="3566775"/>
            <a:ext cx="265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a:t>
            </a:r>
            <a:r>
              <a:rPr lang="en">
                <a:latin typeface="Roboto"/>
                <a:ea typeface="Roboto"/>
                <a:cs typeface="Roboto"/>
                <a:sym typeface="Roboto"/>
              </a:rPr>
              <a:t>Greener </a:t>
            </a:r>
            <a:r>
              <a:rPr lang="en">
                <a:latin typeface="Roboto"/>
                <a:ea typeface="Roboto"/>
                <a:cs typeface="Roboto"/>
                <a:sym typeface="Roboto"/>
              </a:rPr>
              <a:t>et al. 2022)</a:t>
            </a:r>
            <a:endParaRPr>
              <a:latin typeface="Roboto"/>
              <a:ea typeface="Roboto"/>
              <a:cs typeface="Roboto"/>
              <a:sym typeface="Roboto"/>
            </a:endParaRPr>
          </a:p>
        </p:txBody>
      </p:sp>
      <p:grpSp>
        <p:nvGrpSpPr>
          <p:cNvPr id="339" name="Google Shape;339;p44"/>
          <p:cNvGrpSpPr/>
          <p:nvPr/>
        </p:nvGrpSpPr>
        <p:grpSpPr>
          <a:xfrm>
            <a:off x="76026" y="1647688"/>
            <a:ext cx="3325025" cy="1848128"/>
            <a:chOff x="76026" y="1647688"/>
            <a:chExt cx="3325025" cy="1848128"/>
          </a:xfrm>
        </p:grpSpPr>
        <p:pic>
          <p:nvPicPr>
            <p:cNvPr id="340" name="Google Shape;340;p44"/>
            <p:cNvPicPr preferRelativeResize="0"/>
            <p:nvPr/>
          </p:nvPicPr>
          <p:blipFill>
            <a:blip r:embed="rId4">
              <a:alphaModFix/>
            </a:blip>
            <a:stretch>
              <a:fillRect/>
            </a:stretch>
          </p:blipFill>
          <p:spPr>
            <a:xfrm>
              <a:off x="76026" y="1647688"/>
              <a:ext cx="3325025" cy="1848128"/>
            </a:xfrm>
            <a:prstGeom prst="rect">
              <a:avLst/>
            </a:prstGeom>
            <a:noFill/>
            <a:ln>
              <a:noFill/>
            </a:ln>
          </p:spPr>
        </p:pic>
        <p:sp>
          <p:nvSpPr>
            <p:cNvPr id="341" name="Google Shape;341;p44"/>
            <p:cNvSpPr/>
            <p:nvPr/>
          </p:nvSpPr>
          <p:spPr>
            <a:xfrm>
              <a:off x="198400" y="1724450"/>
              <a:ext cx="189300" cy="211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45"/>
          <p:cNvPicPr preferRelativeResize="0"/>
          <p:nvPr/>
        </p:nvPicPr>
        <p:blipFill>
          <a:blip r:embed="rId3">
            <a:alphaModFix/>
          </a:blip>
          <a:stretch>
            <a:fillRect/>
          </a:stretch>
        </p:blipFill>
        <p:spPr>
          <a:xfrm>
            <a:off x="4742451" y="1934000"/>
            <a:ext cx="3433825" cy="2379875"/>
          </a:xfrm>
          <a:prstGeom prst="rect">
            <a:avLst/>
          </a:prstGeom>
          <a:noFill/>
          <a:ln>
            <a:noFill/>
          </a:ln>
        </p:spPr>
      </p:pic>
      <p:pic>
        <p:nvPicPr>
          <p:cNvPr id="347" name="Google Shape;347;p4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348" name="Google Shape;348;p45"/>
          <p:cNvSpPr txBox="1"/>
          <p:nvPr>
            <p:ph type="title"/>
          </p:nvPr>
        </p:nvSpPr>
        <p:spPr>
          <a:xfrm>
            <a:off x="311700" y="174300"/>
            <a:ext cx="8520600" cy="61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rPr>
              <a:t>Inductive Bias</a:t>
            </a:r>
            <a:endParaRPr>
              <a:solidFill>
                <a:schemeClr val="accent1"/>
              </a:solidFill>
            </a:endParaRPr>
          </a:p>
        </p:txBody>
      </p:sp>
      <p:sp>
        <p:nvSpPr>
          <p:cNvPr id="349" name="Google Shape;349;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50" name="Google Shape;350;p45"/>
          <p:cNvSpPr txBox="1"/>
          <p:nvPr/>
        </p:nvSpPr>
        <p:spPr>
          <a:xfrm>
            <a:off x="311700" y="790500"/>
            <a:ext cx="8272200" cy="135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T</a:t>
            </a:r>
            <a:r>
              <a:rPr lang="en" sz="1700">
                <a:latin typeface="Roboto"/>
                <a:ea typeface="Roboto"/>
                <a:cs typeface="Roboto"/>
                <a:sym typeface="Roboto"/>
              </a:rPr>
              <a:t>he set of assumptions made in the learning algorithm that leads it to favor a particular solution to a learning problem over others. </a:t>
            </a:r>
            <a:endParaRPr sz="1700">
              <a:latin typeface="Roboto"/>
              <a:ea typeface="Roboto"/>
              <a:cs typeface="Roboto"/>
              <a:sym typeface="Roboto"/>
            </a:endParaRPr>
          </a:p>
          <a:p>
            <a:pPr indent="-336550" lvl="0" marL="457200" rtl="0" algn="l">
              <a:spcBef>
                <a:spcPts val="1000"/>
              </a:spcBef>
              <a:spcAft>
                <a:spcPts val="1000"/>
              </a:spcAft>
              <a:buSzPts val="1700"/>
              <a:buFont typeface="Roboto"/>
              <a:buChar char="●"/>
            </a:pPr>
            <a:r>
              <a:rPr lang="en" sz="1700">
                <a:latin typeface="Roboto"/>
                <a:ea typeface="Roboto"/>
                <a:cs typeface="Roboto"/>
                <a:sym typeface="Roboto"/>
              </a:rPr>
              <a:t>Often programmed into the model using its specific mathematical form and/or by using a particular loss function.</a:t>
            </a:r>
            <a:endParaRPr sz="1700">
              <a:latin typeface="Roboto"/>
              <a:ea typeface="Roboto"/>
              <a:cs typeface="Roboto"/>
              <a:sym typeface="Roboto"/>
            </a:endParaRPr>
          </a:p>
        </p:txBody>
      </p:sp>
      <p:sp>
        <p:nvSpPr>
          <p:cNvPr id="351" name="Google Shape;351;p45"/>
          <p:cNvSpPr txBox="1"/>
          <p:nvPr/>
        </p:nvSpPr>
        <p:spPr>
          <a:xfrm>
            <a:off x="6299603" y="4360800"/>
            <a:ext cx="2532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Greener et al. 2022)</a:t>
            </a:r>
            <a:endParaRPr sz="1200">
              <a:latin typeface="Roboto"/>
              <a:ea typeface="Roboto"/>
              <a:cs typeface="Roboto"/>
              <a:sym typeface="Roboto"/>
            </a:endParaRPr>
          </a:p>
        </p:txBody>
      </p:sp>
      <p:sp>
        <p:nvSpPr>
          <p:cNvPr id="352" name="Google Shape;352;p45"/>
          <p:cNvSpPr txBox="1"/>
          <p:nvPr/>
        </p:nvSpPr>
        <p:spPr>
          <a:xfrm>
            <a:off x="311700" y="2150100"/>
            <a:ext cx="42216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1000"/>
              </a:spcAft>
              <a:buClr>
                <a:schemeClr val="dk1"/>
              </a:buClr>
              <a:buSzPts val="1700"/>
              <a:buFont typeface="Roboto"/>
              <a:buChar char="●"/>
            </a:pPr>
            <a:r>
              <a:rPr lang="en" sz="1700">
                <a:solidFill>
                  <a:schemeClr val="dk1"/>
                </a:solidFill>
                <a:latin typeface="Roboto"/>
                <a:ea typeface="Roboto"/>
                <a:cs typeface="Roboto"/>
                <a:sym typeface="Roboto"/>
              </a:rPr>
              <a:t>For example, the inductive bias of recurrent neural networks (RNNs) is that there are sequential dependencies in the input data </a:t>
            </a:r>
            <a:r>
              <a:rPr lang="en" sz="1700">
                <a:solidFill>
                  <a:schemeClr val="dk1"/>
                </a:solidFill>
                <a:latin typeface="Roboto"/>
                <a:ea typeface="Roboto"/>
                <a:cs typeface="Roboto"/>
                <a:sym typeface="Roboto"/>
              </a:rPr>
              <a:t>such as a DNA sequence. </a:t>
            </a:r>
            <a:r>
              <a:rPr lang="en" sz="1700">
                <a:solidFill>
                  <a:schemeClr val="dk1"/>
                </a:solidFill>
                <a:latin typeface="Roboto"/>
                <a:ea typeface="Roboto"/>
                <a:cs typeface="Roboto"/>
                <a:sym typeface="Roboto"/>
              </a:rPr>
              <a:t>This dependence is explicitly accounted for in the mathematical form of an RNN.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8" name="Google Shape;358;p46"/>
          <p:cNvSpPr txBox="1"/>
          <p:nvPr>
            <p:ph type="title"/>
          </p:nvPr>
        </p:nvSpPr>
        <p:spPr>
          <a:xfrm>
            <a:off x="311700" y="174300"/>
            <a:ext cx="8520600" cy="660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rPr>
              <a:t>Overfitting and Underfitting</a:t>
            </a:r>
            <a:endParaRPr>
              <a:solidFill>
                <a:schemeClr val="accent1"/>
              </a:solidFill>
            </a:endParaRPr>
          </a:p>
        </p:txBody>
      </p:sp>
      <p:sp>
        <p:nvSpPr>
          <p:cNvPr id="359" name="Google Shape;359;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60" name="Google Shape;360;p46"/>
          <p:cNvSpPr txBox="1"/>
          <p:nvPr/>
        </p:nvSpPr>
        <p:spPr>
          <a:xfrm>
            <a:off x="608250" y="777575"/>
            <a:ext cx="8412900" cy="2031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b="1" lang="en" sz="1500">
                <a:latin typeface="Roboto"/>
                <a:ea typeface="Roboto"/>
                <a:cs typeface="Roboto"/>
                <a:sym typeface="Roboto"/>
              </a:rPr>
              <a:t>Overfitting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L</a:t>
            </a:r>
            <a:r>
              <a:rPr lang="en" sz="1500">
                <a:latin typeface="Roboto"/>
                <a:ea typeface="Roboto"/>
                <a:cs typeface="Roboto"/>
                <a:sym typeface="Roboto"/>
              </a:rPr>
              <a:t>earning the noise in the training data </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Can be caused by using a model with too many parameters or by continuing training after it has learned the true relationship between the variables</a:t>
            </a:r>
            <a:endParaRPr sz="1500">
              <a:latin typeface="Roboto"/>
              <a:ea typeface="Roboto"/>
              <a:cs typeface="Roboto"/>
              <a:sym typeface="Roboto"/>
            </a:endParaRPr>
          </a:p>
          <a:p>
            <a:pPr indent="0" lvl="0" marL="9144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b="1" lang="en" sz="1500">
                <a:latin typeface="Roboto"/>
                <a:ea typeface="Roboto"/>
                <a:cs typeface="Roboto"/>
                <a:sym typeface="Roboto"/>
              </a:rPr>
              <a:t>Underfitting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Failing to learn the underlying relationship between the variables</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Can be caused by using a model without sufficient complexity to learn the signal </a:t>
            </a:r>
            <a:endParaRPr sz="1500">
              <a:latin typeface="Roboto"/>
              <a:ea typeface="Roboto"/>
              <a:cs typeface="Roboto"/>
              <a:sym typeface="Roboto"/>
            </a:endParaRPr>
          </a:p>
        </p:txBody>
      </p:sp>
      <p:sp>
        <p:nvSpPr>
          <p:cNvPr id="361" name="Google Shape;361;p46"/>
          <p:cNvSpPr txBox="1"/>
          <p:nvPr/>
        </p:nvSpPr>
        <p:spPr>
          <a:xfrm>
            <a:off x="3154978" y="4309550"/>
            <a:ext cx="243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grpSp>
        <p:nvGrpSpPr>
          <p:cNvPr id="362" name="Google Shape;362;p46"/>
          <p:cNvGrpSpPr/>
          <p:nvPr/>
        </p:nvGrpSpPr>
        <p:grpSpPr>
          <a:xfrm>
            <a:off x="1753425" y="2808925"/>
            <a:ext cx="5022548" cy="1500075"/>
            <a:chOff x="980975" y="3040163"/>
            <a:chExt cx="5022548" cy="1500075"/>
          </a:xfrm>
        </p:grpSpPr>
        <p:pic>
          <p:nvPicPr>
            <p:cNvPr id="363" name="Google Shape;363;p46"/>
            <p:cNvPicPr preferRelativeResize="0"/>
            <p:nvPr/>
          </p:nvPicPr>
          <p:blipFill>
            <a:blip r:embed="rId4">
              <a:alphaModFix/>
            </a:blip>
            <a:stretch>
              <a:fillRect/>
            </a:stretch>
          </p:blipFill>
          <p:spPr>
            <a:xfrm>
              <a:off x="980975" y="3040162"/>
              <a:ext cx="5022548" cy="1500075"/>
            </a:xfrm>
            <a:prstGeom prst="rect">
              <a:avLst/>
            </a:prstGeom>
            <a:noFill/>
            <a:ln>
              <a:noFill/>
            </a:ln>
          </p:spPr>
        </p:pic>
        <p:sp>
          <p:nvSpPr>
            <p:cNvPr id="364" name="Google Shape;364;p46"/>
            <p:cNvSpPr/>
            <p:nvPr/>
          </p:nvSpPr>
          <p:spPr>
            <a:xfrm>
              <a:off x="1043525" y="3137825"/>
              <a:ext cx="313200" cy="276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0" name="Google Shape;370;p47"/>
          <p:cNvSpPr txBox="1"/>
          <p:nvPr>
            <p:ph type="title"/>
          </p:nvPr>
        </p:nvSpPr>
        <p:spPr>
          <a:xfrm>
            <a:off x="311700" y="174300"/>
            <a:ext cx="8520600" cy="68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rPr>
              <a:t>Bias-Variance Tradeoff</a:t>
            </a:r>
            <a:endParaRPr>
              <a:solidFill>
                <a:schemeClr val="accent1"/>
              </a:solidFill>
            </a:endParaRPr>
          </a:p>
        </p:txBody>
      </p:sp>
      <p:sp>
        <p:nvSpPr>
          <p:cNvPr id="371" name="Google Shape;371;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72" name="Google Shape;372;p47"/>
          <p:cNvSpPr txBox="1"/>
          <p:nvPr/>
        </p:nvSpPr>
        <p:spPr>
          <a:xfrm>
            <a:off x="520500" y="959500"/>
            <a:ext cx="7939800" cy="2529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The variance of a model describes how much the trained model changes in response to training on different training datasets.</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In general, we like models with very low bias and low variance, although these objectives are often in conflict as a model with low bias will often learn different signals on different training sets. </a:t>
            </a:r>
            <a:endParaRPr sz="1800">
              <a:latin typeface="Roboto"/>
              <a:ea typeface="Roboto"/>
              <a:cs typeface="Roboto"/>
              <a:sym typeface="Roboto"/>
            </a:endParaRPr>
          </a:p>
          <a:p>
            <a:pPr indent="-342900" lvl="0" marL="457200" rtl="0" algn="l">
              <a:spcBef>
                <a:spcPts val="1000"/>
              </a:spcBef>
              <a:spcAft>
                <a:spcPts val="1000"/>
              </a:spcAft>
              <a:buSzPts val="1800"/>
              <a:buFont typeface="Roboto"/>
              <a:buChar char="●"/>
            </a:pPr>
            <a:r>
              <a:rPr lang="en" sz="1800">
                <a:latin typeface="Roboto"/>
                <a:ea typeface="Roboto"/>
                <a:cs typeface="Roboto"/>
                <a:sym typeface="Roboto"/>
              </a:rPr>
              <a:t>Controlling the bias–variance trade-off is key to avoiding overfitting or underfitting.</a:t>
            </a:r>
            <a:endParaRPr sz="18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8" name="Google Shape;378;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Standard</a:t>
            </a:r>
            <a:r>
              <a:rPr lang="en">
                <a:solidFill>
                  <a:schemeClr val="accent1"/>
                </a:solidFill>
              </a:rPr>
              <a:t> Machine Learning Pipeline</a:t>
            </a:r>
            <a:endParaRPr>
              <a:solidFill>
                <a:schemeClr val="accent1"/>
              </a:solidFill>
            </a:endParaRPr>
          </a:p>
        </p:txBody>
      </p:sp>
      <p:sp>
        <p:nvSpPr>
          <p:cNvPr id="379" name="Google Shape;379;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80" name="Google Shape;380;p48"/>
          <p:cNvPicPr preferRelativeResize="0"/>
          <p:nvPr/>
        </p:nvPicPr>
        <p:blipFill>
          <a:blip r:embed="rId4">
            <a:alphaModFix/>
          </a:blip>
          <a:stretch>
            <a:fillRect/>
          </a:stretch>
        </p:blipFill>
        <p:spPr>
          <a:xfrm>
            <a:off x="425275" y="717651"/>
            <a:ext cx="8407024" cy="3417244"/>
          </a:xfrm>
          <a:prstGeom prst="rect">
            <a:avLst/>
          </a:prstGeom>
          <a:noFill/>
          <a:ln>
            <a:noFill/>
          </a:ln>
        </p:spPr>
      </p:pic>
      <p:sp>
        <p:nvSpPr>
          <p:cNvPr id="381" name="Google Shape;381;p48"/>
          <p:cNvSpPr txBox="1"/>
          <p:nvPr/>
        </p:nvSpPr>
        <p:spPr>
          <a:xfrm>
            <a:off x="3689750" y="4052550"/>
            <a:ext cx="253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
        <p:nvSpPr>
          <p:cNvPr id="382" name="Google Shape;382;p48"/>
          <p:cNvSpPr/>
          <p:nvPr/>
        </p:nvSpPr>
        <p:spPr>
          <a:xfrm>
            <a:off x="4653600" y="832800"/>
            <a:ext cx="1317300" cy="266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8" name="Google Shape;388;p49"/>
          <p:cNvSpPr txBox="1"/>
          <p:nvPr>
            <p:ph type="title"/>
          </p:nvPr>
        </p:nvSpPr>
        <p:spPr>
          <a:xfrm>
            <a:off x="54575" y="109850"/>
            <a:ext cx="90183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Supervised vs Unsupervised ML Pipeline</a:t>
            </a:r>
            <a:endParaRPr>
              <a:solidFill>
                <a:schemeClr val="accent1"/>
              </a:solidFill>
            </a:endParaRPr>
          </a:p>
        </p:txBody>
      </p:sp>
      <p:sp>
        <p:nvSpPr>
          <p:cNvPr id="389" name="Google Shape;389;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90" name="Google Shape;390;p49"/>
          <p:cNvSpPr txBox="1"/>
          <p:nvPr/>
        </p:nvSpPr>
        <p:spPr>
          <a:xfrm>
            <a:off x="6211525" y="4228500"/>
            <a:ext cx="286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(Adapted from Sarkar et al. 2018)</a:t>
            </a:r>
            <a:endParaRPr>
              <a:latin typeface="Roboto"/>
              <a:ea typeface="Roboto"/>
              <a:cs typeface="Roboto"/>
              <a:sym typeface="Roboto"/>
            </a:endParaRPr>
          </a:p>
        </p:txBody>
      </p:sp>
      <p:pic>
        <p:nvPicPr>
          <p:cNvPr id="391" name="Google Shape;391;p49"/>
          <p:cNvPicPr preferRelativeResize="0"/>
          <p:nvPr/>
        </p:nvPicPr>
        <p:blipFill rotWithShape="1">
          <a:blip r:embed="rId4">
            <a:alphaModFix/>
          </a:blip>
          <a:srcRect b="0" l="61468" r="0" t="0"/>
          <a:stretch/>
        </p:blipFill>
        <p:spPr>
          <a:xfrm>
            <a:off x="548700" y="1011036"/>
            <a:ext cx="3383225" cy="2969871"/>
          </a:xfrm>
          <a:prstGeom prst="rect">
            <a:avLst/>
          </a:prstGeom>
          <a:noFill/>
          <a:ln>
            <a:noFill/>
          </a:ln>
        </p:spPr>
      </p:pic>
      <p:pic>
        <p:nvPicPr>
          <p:cNvPr id="392" name="Google Shape;392;p49"/>
          <p:cNvPicPr preferRelativeResize="0"/>
          <p:nvPr/>
        </p:nvPicPr>
        <p:blipFill rotWithShape="1">
          <a:blip r:embed="rId5">
            <a:alphaModFix/>
          </a:blip>
          <a:srcRect b="0" l="65268" r="0" t="0"/>
          <a:stretch/>
        </p:blipFill>
        <p:spPr>
          <a:xfrm>
            <a:off x="5157625" y="960332"/>
            <a:ext cx="3115900" cy="3025475"/>
          </a:xfrm>
          <a:prstGeom prst="rect">
            <a:avLst/>
          </a:prstGeom>
          <a:noFill/>
          <a:ln>
            <a:noFill/>
          </a:ln>
        </p:spPr>
      </p:pic>
      <p:sp>
        <p:nvSpPr>
          <p:cNvPr id="393" name="Google Shape;393;p49"/>
          <p:cNvSpPr/>
          <p:nvPr/>
        </p:nvSpPr>
        <p:spPr>
          <a:xfrm>
            <a:off x="2649950" y="1011025"/>
            <a:ext cx="1248000" cy="838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9"/>
          <p:cNvSpPr/>
          <p:nvPr/>
        </p:nvSpPr>
        <p:spPr>
          <a:xfrm>
            <a:off x="7193975" y="3057925"/>
            <a:ext cx="1031700" cy="7503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9"/>
          <p:cNvSpPr txBox="1"/>
          <p:nvPr/>
        </p:nvSpPr>
        <p:spPr>
          <a:xfrm>
            <a:off x="4125825" y="1955475"/>
            <a:ext cx="8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training</a:t>
            </a:r>
            <a:endParaRPr/>
          </a:p>
        </p:txBody>
      </p:sp>
      <p:sp>
        <p:nvSpPr>
          <p:cNvPr id="396" name="Google Shape;396;p49"/>
          <p:cNvSpPr txBox="1"/>
          <p:nvPr/>
        </p:nvSpPr>
        <p:spPr>
          <a:xfrm>
            <a:off x="4125825" y="2657725"/>
            <a:ext cx="103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prediction</a:t>
            </a:r>
            <a:endParaRPr/>
          </a:p>
        </p:txBody>
      </p:sp>
      <p:cxnSp>
        <p:nvCxnSpPr>
          <p:cNvPr id="397" name="Google Shape;397;p49"/>
          <p:cNvCxnSpPr/>
          <p:nvPr/>
        </p:nvCxnSpPr>
        <p:spPr>
          <a:xfrm flipH="1" rot="10800000">
            <a:off x="4218275" y="2463522"/>
            <a:ext cx="630000" cy="11400"/>
          </a:xfrm>
          <a:prstGeom prst="straightConnector1">
            <a:avLst/>
          </a:prstGeom>
          <a:noFill/>
          <a:ln cap="flat" cmpd="sng" w="28575">
            <a:solidFill>
              <a:schemeClr val="dk2"/>
            </a:solidFill>
            <a:prstDash val="dot"/>
            <a:round/>
            <a:headEnd len="med" w="med" type="none"/>
            <a:tailEnd len="med" w="med" type="none"/>
          </a:ln>
        </p:spPr>
      </p:cxnSp>
      <p:sp>
        <p:nvSpPr>
          <p:cNvPr id="398" name="Google Shape;398;p49"/>
          <p:cNvSpPr/>
          <p:nvPr/>
        </p:nvSpPr>
        <p:spPr>
          <a:xfrm>
            <a:off x="2603825" y="2969750"/>
            <a:ext cx="1248000" cy="8385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4" name="Google Shape;404;p50"/>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05" name="Google Shape;405;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06" name="Google Shape;406;p50"/>
          <p:cNvSpPr txBox="1"/>
          <p:nvPr/>
        </p:nvSpPr>
        <p:spPr>
          <a:xfrm>
            <a:off x="1822700" y="1545300"/>
            <a:ext cx="8332200" cy="1939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Overview of Artificial Intelligence and Machine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Key concepts in AI/ML</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Python AI/ML Ecosystem</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407" name="Google Shape;407;p5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51"/>
          <p:cNvPicPr preferRelativeResize="0"/>
          <p:nvPr/>
        </p:nvPicPr>
        <p:blipFill>
          <a:blip r:embed="rId3">
            <a:alphaModFix/>
          </a:blip>
          <a:stretch>
            <a:fillRect/>
          </a:stretch>
        </p:blipFill>
        <p:spPr>
          <a:xfrm>
            <a:off x="1515243" y="386075"/>
            <a:ext cx="5838556" cy="4492975"/>
          </a:xfrm>
          <a:prstGeom prst="rect">
            <a:avLst/>
          </a:prstGeom>
          <a:noFill/>
          <a:ln>
            <a:noFill/>
          </a:ln>
        </p:spPr>
      </p:pic>
      <p:sp>
        <p:nvSpPr>
          <p:cNvPr id="413" name="Google Shape;413;p51"/>
          <p:cNvSpPr txBox="1"/>
          <p:nvPr>
            <p:ph idx="12" type="sldNum"/>
          </p:nvPr>
        </p:nvSpPr>
        <p:spPr>
          <a:xfrm>
            <a:off x="180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14" name="Google Shape;414;p51"/>
          <p:cNvSpPr/>
          <p:nvPr/>
        </p:nvSpPr>
        <p:spPr>
          <a:xfrm>
            <a:off x="1309050" y="175950"/>
            <a:ext cx="1775700" cy="576900"/>
          </a:xfrm>
          <a:prstGeom prst="wedgeRoundRectCallout">
            <a:avLst>
              <a:gd fmla="val 50614" name="adj1"/>
              <a:gd fmla="val 65848"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Allows sharing of code, data, results</a:t>
            </a:r>
            <a:endParaRPr sz="1100"/>
          </a:p>
        </p:txBody>
      </p:sp>
      <p:sp>
        <p:nvSpPr>
          <p:cNvPr id="415" name="Google Shape;415;p51"/>
          <p:cNvSpPr/>
          <p:nvPr/>
        </p:nvSpPr>
        <p:spPr>
          <a:xfrm>
            <a:off x="5630775" y="175950"/>
            <a:ext cx="2619900" cy="699000"/>
          </a:xfrm>
          <a:prstGeom prst="wedgeRoundRectCallout">
            <a:avLst>
              <a:gd fmla="val -59752" name="adj1"/>
              <a:gd fmla="val 43412"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Jupyter notebook from Google, Runs in the cloud, no need of any set up</a:t>
            </a:r>
            <a:endParaRPr sz="1100"/>
          </a:p>
        </p:txBody>
      </p:sp>
      <p:sp>
        <p:nvSpPr>
          <p:cNvPr id="416" name="Google Shape;416;p51"/>
          <p:cNvSpPr/>
          <p:nvPr/>
        </p:nvSpPr>
        <p:spPr>
          <a:xfrm>
            <a:off x="6692725" y="1050575"/>
            <a:ext cx="2222400" cy="1271400"/>
          </a:xfrm>
          <a:prstGeom prst="wedgeRoundRectCallout">
            <a:avLst>
              <a:gd fmla="val -62001" name="adj1"/>
              <a:gd fmla="val -8774"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Fundamental package for scientific computing. </a:t>
            </a:r>
            <a:endParaRPr sz="1100"/>
          </a:p>
          <a:p>
            <a:pPr indent="0" lvl="0" marL="0" rtl="0" algn="l">
              <a:spcBef>
                <a:spcPts val="0"/>
              </a:spcBef>
              <a:spcAft>
                <a:spcPts val="0"/>
              </a:spcAft>
              <a:buNone/>
            </a:pPr>
            <a:r>
              <a:rPr lang="en" sz="1100">
                <a:solidFill>
                  <a:schemeClr val="dk1"/>
                </a:solidFill>
              </a:rPr>
              <a:t>A</a:t>
            </a:r>
            <a:r>
              <a:rPr lang="en" sz="1100">
                <a:solidFill>
                  <a:schemeClr val="dk1"/>
                </a:solidFill>
              </a:rPr>
              <a:t>dds support to core Python libraries for multi-dimensional arrays (and matrices) and fast vectorized operations on these arrays</a:t>
            </a:r>
            <a:endParaRPr sz="1100"/>
          </a:p>
        </p:txBody>
      </p:sp>
      <p:sp>
        <p:nvSpPr>
          <p:cNvPr id="417" name="Google Shape;417;p51"/>
          <p:cNvSpPr/>
          <p:nvPr/>
        </p:nvSpPr>
        <p:spPr>
          <a:xfrm>
            <a:off x="6996025" y="2816150"/>
            <a:ext cx="2082900" cy="576900"/>
          </a:xfrm>
          <a:prstGeom prst="wedgeRoundRectCallout">
            <a:avLst>
              <a:gd fmla="val -57965" name="adj1"/>
              <a:gd fmla="val -34382"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Easy to use set of tools </a:t>
            </a:r>
            <a:r>
              <a:rPr lang="en" sz="1100"/>
              <a:t> for data manipulation, wrangling and analysis. </a:t>
            </a:r>
            <a:endParaRPr sz="1100"/>
          </a:p>
        </p:txBody>
      </p:sp>
      <p:sp>
        <p:nvSpPr>
          <p:cNvPr id="418" name="Google Shape;418;p51"/>
          <p:cNvSpPr/>
          <p:nvPr/>
        </p:nvSpPr>
        <p:spPr>
          <a:xfrm>
            <a:off x="6295225" y="3806850"/>
            <a:ext cx="2619900" cy="576900"/>
          </a:xfrm>
          <a:prstGeom prst="wedgeRoundRectCallout">
            <a:avLst>
              <a:gd fmla="val -55381" name="adj1"/>
              <a:gd fmla="val -53211"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Indispensable framework for data science and ML, with a large set of ML algorithm implementations</a:t>
            </a:r>
            <a:endParaRPr sz="1100"/>
          </a:p>
        </p:txBody>
      </p:sp>
      <p:sp>
        <p:nvSpPr>
          <p:cNvPr id="419" name="Google Shape;419;p51"/>
          <p:cNvSpPr/>
          <p:nvPr/>
        </p:nvSpPr>
        <p:spPr>
          <a:xfrm>
            <a:off x="243250" y="1050575"/>
            <a:ext cx="1844400" cy="576900"/>
          </a:xfrm>
          <a:prstGeom prst="wedgeRoundRectCallout">
            <a:avLst>
              <a:gd fmla="val 53396" name="adj1"/>
              <a:gd fmla="val 74493"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Industrial strength NLP. Efficient text analytics for large-scale corpora</a:t>
            </a:r>
            <a:endParaRPr sz="1100"/>
          </a:p>
        </p:txBody>
      </p:sp>
      <p:sp>
        <p:nvSpPr>
          <p:cNvPr id="420" name="Google Shape;420;p51"/>
          <p:cNvSpPr/>
          <p:nvPr/>
        </p:nvSpPr>
        <p:spPr>
          <a:xfrm>
            <a:off x="185975" y="2411150"/>
            <a:ext cx="1662600" cy="576900"/>
          </a:xfrm>
          <a:prstGeom prst="wedgeRoundRectCallout">
            <a:avLst>
              <a:gd fmla="val 62027" name="adj1"/>
              <a:gd fmla="val 33379"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Leading platform for programming using text data</a:t>
            </a:r>
            <a:endParaRPr sz="1100"/>
          </a:p>
        </p:txBody>
      </p:sp>
      <p:sp>
        <p:nvSpPr>
          <p:cNvPr id="421" name="Google Shape;421;p51"/>
          <p:cNvSpPr/>
          <p:nvPr/>
        </p:nvSpPr>
        <p:spPr>
          <a:xfrm>
            <a:off x="243250" y="3882902"/>
            <a:ext cx="2082900" cy="699000"/>
          </a:xfrm>
          <a:prstGeom prst="wedgeRoundRectCallout">
            <a:avLst>
              <a:gd fmla="val 66045" name="adj1"/>
              <a:gd fmla="val -26679"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High level Deep learning platform that can run on top of Tensorflow</a:t>
            </a:r>
            <a:endParaRPr sz="1100"/>
          </a:p>
        </p:txBody>
      </p:sp>
      <p:sp>
        <p:nvSpPr>
          <p:cNvPr id="422" name="Google Shape;422;p51"/>
          <p:cNvSpPr/>
          <p:nvPr/>
        </p:nvSpPr>
        <p:spPr>
          <a:xfrm>
            <a:off x="5010975" y="4546800"/>
            <a:ext cx="3319800" cy="455700"/>
          </a:xfrm>
          <a:prstGeom prst="wedgeRoundRectCallout">
            <a:avLst>
              <a:gd fmla="val -59210" name="adj1"/>
              <a:gd fmla="val -5042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Open source software library for ML by Google </a:t>
            </a:r>
            <a:endParaRPr sz="1100"/>
          </a:p>
        </p:txBody>
      </p:sp>
      <p:sp>
        <p:nvSpPr>
          <p:cNvPr id="423" name="Google Shape;423;p51"/>
          <p:cNvSpPr txBox="1"/>
          <p:nvPr/>
        </p:nvSpPr>
        <p:spPr>
          <a:xfrm>
            <a:off x="185975" y="4757550"/>
            <a:ext cx="25371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000">
                <a:latin typeface="Roboto"/>
                <a:ea typeface="Roboto"/>
                <a:cs typeface="Roboto"/>
                <a:sym typeface="Roboto"/>
              </a:rPr>
              <a:t>Created in Lucidchart  by C. Arighi</a:t>
            </a:r>
            <a:endParaRPr i="1" sz="10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52"/>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29" name="Google Shape;429;p52"/>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30" name="Google Shape;430;p52"/>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31" name="Google Shape;431;p52"/>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one of the following is not an </a:t>
            </a:r>
            <a:r>
              <a:rPr lang="en" sz="1800">
                <a:latin typeface="Roboto"/>
                <a:ea typeface="Roboto"/>
                <a:cs typeface="Roboto"/>
                <a:sym typeface="Roboto"/>
              </a:rPr>
              <a:t>Artificial</a:t>
            </a:r>
            <a:r>
              <a:rPr lang="en" sz="1800">
                <a:latin typeface="Roboto"/>
                <a:ea typeface="Roboto"/>
                <a:cs typeface="Roboto"/>
                <a:sym typeface="Roboto"/>
              </a:rPr>
              <a:t> Intelligence </a:t>
            </a:r>
            <a:r>
              <a:rPr lang="en" sz="1800">
                <a:latin typeface="Roboto"/>
                <a:ea typeface="Roboto"/>
                <a:cs typeface="Roboto"/>
                <a:sym typeface="Roboto"/>
              </a:rPr>
              <a:t>discipline</a:t>
            </a:r>
            <a:r>
              <a:rPr lang="en" sz="1800">
                <a:latin typeface="Roboto"/>
                <a:ea typeface="Roboto"/>
                <a:cs typeface="Roboto"/>
                <a:sym typeface="Roboto"/>
              </a:rPr>
              <a:t>?</a:t>
            </a:r>
            <a:endParaRPr sz="1800">
              <a:latin typeface="Roboto"/>
              <a:ea typeface="Roboto"/>
              <a:cs typeface="Roboto"/>
              <a:sym typeface="Roboto"/>
            </a:endParaRPr>
          </a:p>
        </p:txBody>
      </p:sp>
      <p:sp>
        <p:nvSpPr>
          <p:cNvPr id="432" name="Google Shape;432;p52"/>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33" name="Google Shape;433;p52"/>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Neuroscience</a:t>
            </a:r>
            <a:endParaRPr/>
          </a:p>
          <a:p>
            <a:pPr indent="-317500" lvl="0" marL="457200" rtl="0" algn="l">
              <a:spcBef>
                <a:spcPts val="0"/>
              </a:spcBef>
              <a:spcAft>
                <a:spcPts val="0"/>
              </a:spcAft>
              <a:buSzPts val="1400"/>
              <a:buChar char="❏"/>
            </a:pPr>
            <a:r>
              <a:rPr lang="en"/>
              <a:t>Mathematics</a:t>
            </a:r>
            <a:endParaRPr/>
          </a:p>
          <a:p>
            <a:pPr indent="-317500" lvl="0" marL="457200" rtl="0" algn="l">
              <a:spcBef>
                <a:spcPts val="0"/>
              </a:spcBef>
              <a:spcAft>
                <a:spcPts val="0"/>
              </a:spcAft>
              <a:buSzPts val="1400"/>
              <a:buChar char="❏"/>
            </a:pPr>
            <a:r>
              <a:rPr lang="en"/>
              <a:t>Data Science</a:t>
            </a:r>
            <a:endParaRPr/>
          </a:p>
          <a:p>
            <a:pPr indent="-317500" lvl="0" marL="457200" rtl="0" algn="l">
              <a:spcBef>
                <a:spcPts val="0"/>
              </a:spcBef>
              <a:spcAft>
                <a:spcPts val="0"/>
              </a:spcAft>
              <a:buSzPts val="1400"/>
              <a:buChar char="❏"/>
            </a:pPr>
            <a:r>
              <a:rPr lang="en"/>
              <a:t>Computer Science</a:t>
            </a:r>
            <a:endParaRPr/>
          </a:p>
        </p:txBody>
      </p:sp>
      <p:sp>
        <p:nvSpPr>
          <p:cNvPr id="434" name="Google Shape;434;p52"/>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are the </a:t>
            </a:r>
            <a:r>
              <a:rPr lang="en" sz="1800">
                <a:latin typeface="Roboto"/>
                <a:ea typeface="Roboto"/>
                <a:cs typeface="Roboto"/>
                <a:sym typeface="Roboto"/>
              </a:rPr>
              <a:t>characteristics</a:t>
            </a:r>
            <a:r>
              <a:rPr lang="en" sz="1800">
                <a:latin typeface="Roboto"/>
                <a:ea typeface="Roboto"/>
                <a:cs typeface="Roboto"/>
                <a:sym typeface="Roboto"/>
              </a:rPr>
              <a:t> of </a:t>
            </a:r>
            <a:r>
              <a:rPr lang="en" sz="1800">
                <a:latin typeface="Roboto"/>
                <a:ea typeface="Roboto"/>
                <a:cs typeface="Roboto"/>
                <a:sym typeface="Roboto"/>
              </a:rPr>
              <a:t>Machine Learning algorithms?</a:t>
            </a:r>
            <a:endParaRPr sz="1800">
              <a:latin typeface="Roboto"/>
              <a:ea typeface="Roboto"/>
              <a:cs typeface="Roboto"/>
              <a:sym typeface="Roboto"/>
            </a:endParaRPr>
          </a:p>
        </p:txBody>
      </p:sp>
      <p:sp>
        <p:nvSpPr>
          <p:cNvPr id="435" name="Google Shape;435;p52"/>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Performing some task</a:t>
            </a:r>
            <a:endParaRPr/>
          </a:p>
          <a:p>
            <a:pPr indent="-317500" lvl="0" marL="457200" rtl="0" algn="l">
              <a:spcBef>
                <a:spcPts val="0"/>
              </a:spcBef>
              <a:spcAft>
                <a:spcPts val="0"/>
              </a:spcAft>
              <a:buSzPts val="1400"/>
              <a:buChar char="❏"/>
            </a:pPr>
            <a:r>
              <a:rPr lang="en"/>
              <a:t>Gain experience over time</a:t>
            </a:r>
            <a:endParaRPr/>
          </a:p>
          <a:p>
            <a:pPr indent="-317500" lvl="0" marL="457200" rtl="0" algn="l">
              <a:spcBef>
                <a:spcPts val="0"/>
              </a:spcBef>
              <a:spcAft>
                <a:spcPts val="0"/>
              </a:spcAft>
              <a:buSzPts val="1400"/>
              <a:buChar char="❏"/>
            </a:pPr>
            <a:r>
              <a:rPr lang="en"/>
              <a:t>Improve their performance</a:t>
            </a:r>
            <a:endParaRPr/>
          </a:p>
          <a:p>
            <a:pPr indent="-317500" lvl="0" marL="457200" rtl="0" algn="l">
              <a:spcBef>
                <a:spcPts val="0"/>
              </a:spcBef>
              <a:spcAft>
                <a:spcPts val="0"/>
              </a:spcAft>
              <a:buSzPts val="1400"/>
              <a:buChar char="❏"/>
            </a:pPr>
            <a:r>
              <a:rPr lang="en"/>
              <a:t>All of the above</a:t>
            </a:r>
            <a:endParaRPr/>
          </a:p>
        </p:txBody>
      </p:sp>
      <p:sp>
        <p:nvSpPr>
          <p:cNvPr id="436" name="Google Shape;436;p52"/>
          <p:cNvSpPr txBox="1"/>
          <p:nvPr/>
        </p:nvSpPr>
        <p:spPr>
          <a:xfrm>
            <a:off x="405900" y="3197013"/>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is not supervised learning</a:t>
            </a:r>
            <a:r>
              <a:rPr lang="en" sz="1800">
                <a:latin typeface="Roboto"/>
                <a:ea typeface="Roboto"/>
                <a:cs typeface="Roboto"/>
                <a:sym typeface="Roboto"/>
              </a:rPr>
              <a:t>?</a:t>
            </a:r>
            <a:endParaRPr sz="1800">
              <a:latin typeface="Roboto"/>
              <a:ea typeface="Roboto"/>
              <a:cs typeface="Roboto"/>
              <a:sym typeface="Roboto"/>
            </a:endParaRPr>
          </a:p>
        </p:txBody>
      </p:sp>
      <p:sp>
        <p:nvSpPr>
          <p:cNvPr id="437" name="Google Shape;437;p52"/>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Linear regression</a:t>
            </a:r>
            <a:endParaRPr/>
          </a:p>
          <a:p>
            <a:pPr indent="-317500" lvl="0" marL="457200" rtl="0" algn="l">
              <a:spcBef>
                <a:spcPts val="0"/>
              </a:spcBef>
              <a:spcAft>
                <a:spcPts val="0"/>
              </a:spcAft>
              <a:buSzPts val="1400"/>
              <a:buChar char="❏"/>
            </a:pPr>
            <a:r>
              <a:rPr lang="en"/>
              <a:t>Decision tree</a:t>
            </a:r>
            <a:endParaRPr/>
          </a:p>
          <a:p>
            <a:pPr indent="-317500" lvl="0" marL="457200" rtl="0" algn="l">
              <a:spcBef>
                <a:spcPts val="0"/>
              </a:spcBef>
              <a:spcAft>
                <a:spcPts val="0"/>
              </a:spcAft>
              <a:buSzPts val="1400"/>
              <a:buChar char="❏"/>
            </a:pPr>
            <a:r>
              <a:rPr lang="en"/>
              <a:t>Principal</a:t>
            </a:r>
            <a:r>
              <a:rPr lang="en"/>
              <a:t> Component Analysis</a:t>
            </a:r>
            <a:endParaRPr/>
          </a:p>
          <a:p>
            <a:pPr indent="-317500" lvl="0" marL="457200" rtl="0" algn="l">
              <a:spcBef>
                <a:spcPts val="0"/>
              </a:spcBef>
              <a:spcAft>
                <a:spcPts val="0"/>
              </a:spcAft>
              <a:buSzPts val="1400"/>
              <a:buChar char="❏"/>
            </a:pPr>
            <a:r>
              <a:rPr lang="en"/>
              <a:t>Support Vector Machine</a:t>
            </a:r>
            <a:endParaRPr/>
          </a:p>
        </p:txBody>
      </p:sp>
      <p:sp>
        <p:nvSpPr>
          <p:cNvPr id="438" name="Google Shape;438;p52"/>
          <p:cNvSpPr txBox="1"/>
          <p:nvPr/>
        </p:nvSpPr>
        <p:spPr>
          <a:xfrm>
            <a:off x="661900" y="8405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39" name="Google Shape;439;p52"/>
          <p:cNvSpPr txBox="1"/>
          <p:nvPr/>
        </p:nvSpPr>
        <p:spPr>
          <a:xfrm>
            <a:off x="661900" y="27968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40" name="Google Shape;440;p52"/>
          <p:cNvSpPr txBox="1"/>
          <p:nvPr/>
        </p:nvSpPr>
        <p:spPr>
          <a:xfrm>
            <a:off x="661900" y="391545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41" name="Google Shape;441;p52"/>
          <p:cNvSpPr txBox="1"/>
          <p:nvPr/>
        </p:nvSpPr>
        <p:spPr>
          <a:xfrm>
            <a:off x="4572000" y="3961825"/>
            <a:ext cx="32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https://forms.gle/YNtPTesxCdUB2Kce8</a:t>
            </a:r>
            <a:r>
              <a:rPr lang="en"/>
              <a:t> </a:t>
            </a:r>
            <a:endParaRPr/>
          </a:p>
        </p:txBody>
      </p:sp>
      <p:pic>
        <p:nvPicPr>
          <p:cNvPr id="442" name="Google Shape;442;p52"/>
          <p:cNvPicPr preferRelativeResize="0"/>
          <p:nvPr/>
        </p:nvPicPr>
        <p:blipFill>
          <a:blip r:embed="rId5">
            <a:alphaModFix/>
          </a:blip>
          <a:stretch>
            <a:fillRect/>
          </a:stretch>
        </p:blipFill>
        <p:spPr>
          <a:xfrm>
            <a:off x="7934375" y="3713700"/>
            <a:ext cx="803726" cy="8037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id="447" name="Google Shape;447;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8" name="Google Shape;448;p5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49" name="Google Shape;449;p53"/>
          <p:cNvSpPr txBox="1"/>
          <p:nvPr/>
        </p:nvSpPr>
        <p:spPr>
          <a:xfrm>
            <a:off x="311700" y="1081800"/>
            <a:ext cx="86973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Artem Oppermann. </a:t>
            </a:r>
            <a:r>
              <a:rPr lang="en" sz="1600"/>
              <a:t>Artificial Intelligence vs. Machine Learning vs. Deep Learning. Oct 29, 2019. (</a:t>
            </a:r>
            <a:r>
              <a:rPr lang="en" sz="1600"/>
              <a:t>https://towardsdatascience.com/artificial-intelligence-vs-machine-learning-vs-deep-learning-2210ba8cc4ac)</a:t>
            </a:r>
            <a:endParaRPr sz="1600"/>
          </a:p>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1, 2.</a:t>
            </a:r>
            <a:endParaRPr sz="1600"/>
          </a:p>
          <a:p>
            <a:pPr indent="-330200" lvl="0" marL="457200" rtl="0" algn="l">
              <a:lnSpc>
                <a:spcPct val="115000"/>
              </a:lnSpc>
              <a:spcBef>
                <a:spcPts val="0"/>
              </a:spcBef>
              <a:spcAft>
                <a:spcPts val="0"/>
              </a:spcAft>
              <a:buSzPts val="1600"/>
              <a:buChar char="●"/>
            </a:pPr>
            <a:r>
              <a:rPr lang="en" sz="1600"/>
              <a:t>Machine Learning Tutorial. (https://www.javatpoint.com/machine-learning)</a:t>
            </a:r>
            <a:endParaRPr sz="1600"/>
          </a:p>
          <a:p>
            <a:pPr indent="-330200" lvl="0" marL="457200" rtl="0" algn="l">
              <a:lnSpc>
                <a:spcPct val="115000"/>
              </a:lnSpc>
              <a:spcBef>
                <a:spcPts val="0"/>
              </a:spcBef>
              <a:spcAft>
                <a:spcPts val="0"/>
              </a:spcAft>
              <a:buSzPts val="1600"/>
              <a:buChar char="●"/>
            </a:pPr>
            <a:r>
              <a:rPr lang="en" sz="1600"/>
              <a:t>Greener, J.G., Kandathil, S.M., Moffat, L. et al. A guide to machine learning for biologists. Nat Rev Mol Cell Biol 23, 40–55 (2022). https://doi.org/10.1038/s41580-021-00407-0</a:t>
            </a:r>
            <a:endParaRPr sz="1600"/>
          </a:p>
        </p:txBody>
      </p:sp>
      <p:sp>
        <p:nvSpPr>
          <p:cNvPr id="450" name="Google Shape;450;p53"/>
          <p:cNvSpPr txBox="1"/>
          <p:nvPr>
            <p:ph idx="12" type="sldNum"/>
          </p:nvPr>
        </p:nvSpPr>
        <p:spPr>
          <a:xfrm>
            <a:off x="7810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51" name="Google Shape;451;p53"/>
          <p:cNvPicPr preferRelativeResize="0"/>
          <p:nvPr/>
        </p:nvPicPr>
        <p:blipFill>
          <a:blip r:embed="rId4">
            <a:alphaModFix/>
          </a:blip>
          <a:stretch>
            <a:fillRect/>
          </a:stretch>
        </p:blipFill>
        <p:spPr>
          <a:xfrm>
            <a:off x="2989025" y="90475"/>
            <a:ext cx="607800" cy="60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6" name="Google Shape;116;p27"/>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7" name="Google Shape;117;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18" name="Google Shape;118;p27"/>
          <p:cNvSpPr txBox="1"/>
          <p:nvPr/>
        </p:nvSpPr>
        <p:spPr>
          <a:xfrm>
            <a:off x="1496300" y="1338475"/>
            <a:ext cx="7335900" cy="2031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000">
                <a:latin typeface="Roboto"/>
                <a:ea typeface="Roboto"/>
                <a:cs typeface="Roboto"/>
                <a:sym typeface="Roboto"/>
              </a:rPr>
              <a:t>Overview of Artificial Intelligence and Machine Learning</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Key concepts in AI/ML</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Python AI/ML Ecosystem</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5" name="Google Shape;125;p28"/>
          <p:cNvSpPr txBox="1"/>
          <p:nvPr>
            <p:ph type="title"/>
          </p:nvPr>
        </p:nvSpPr>
        <p:spPr>
          <a:xfrm>
            <a:off x="311700" y="206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Overview of Artificial Intelligence (AI)</a:t>
            </a:r>
            <a:endParaRPr>
              <a:solidFill>
                <a:srgbClr val="4A86E8"/>
              </a:solidFill>
            </a:endParaRPr>
          </a:p>
        </p:txBody>
      </p:sp>
      <p:grpSp>
        <p:nvGrpSpPr>
          <p:cNvPr id="126" name="Google Shape;126;p28"/>
          <p:cNvGrpSpPr/>
          <p:nvPr/>
        </p:nvGrpSpPr>
        <p:grpSpPr>
          <a:xfrm>
            <a:off x="435824" y="1015778"/>
            <a:ext cx="8400467" cy="3508301"/>
            <a:chOff x="431925" y="1304875"/>
            <a:chExt cx="2628925" cy="3416400"/>
          </a:xfrm>
        </p:grpSpPr>
        <p:sp>
          <p:nvSpPr>
            <p:cNvPr id="127" name="Google Shape;127;p2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sp>
          <p:nvSpPr>
            <p:cNvPr id="128" name="Google Shape;128;p2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grpSp>
      <p:sp>
        <p:nvSpPr>
          <p:cNvPr id="129" name="Google Shape;129;p28"/>
          <p:cNvSpPr txBox="1"/>
          <p:nvPr>
            <p:ph idx="4294967295" type="body"/>
          </p:nvPr>
        </p:nvSpPr>
        <p:spPr>
          <a:xfrm>
            <a:off x="650705" y="1015763"/>
            <a:ext cx="79707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lt1"/>
                </a:solidFill>
              </a:rPr>
              <a:t>What is AI?</a:t>
            </a:r>
            <a:endParaRPr sz="2500">
              <a:solidFill>
                <a:schemeClr val="lt1"/>
              </a:solidFill>
            </a:endParaRPr>
          </a:p>
        </p:txBody>
      </p:sp>
      <p:sp>
        <p:nvSpPr>
          <p:cNvPr id="130" name="Google Shape;130;p28"/>
          <p:cNvSpPr txBox="1"/>
          <p:nvPr>
            <p:ph idx="4294967295" type="body"/>
          </p:nvPr>
        </p:nvSpPr>
        <p:spPr>
          <a:xfrm>
            <a:off x="1215100" y="1871275"/>
            <a:ext cx="7621200" cy="260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20"/>
              <a:t>“The science and engineering of making intelligent machines, especially intelligent computer programs”. </a:t>
            </a:r>
            <a:r>
              <a:rPr i="1" lang="en" sz="1820"/>
              <a:t>John McCarthy (one of the founders of AI discipline)</a:t>
            </a:r>
            <a:endParaRPr i="1" sz="1820"/>
          </a:p>
          <a:p>
            <a:pPr indent="0" lvl="0" marL="457200" rtl="0" algn="l">
              <a:spcBef>
                <a:spcPts val="1000"/>
              </a:spcBef>
              <a:spcAft>
                <a:spcPts val="0"/>
              </a:spcAft>
              <a:buNone/>
            </a:pPr>
            <a:r>
              <a:t/>
            </a:r>
            <a:endParaRPr i="1" sz="1220"/>
          </a:p>
          <a:p>
            <a:pPr indent="0" lvl="0" marL="0" rtl="0" algn="l">
              <a:spcBef>
                <a:spcPts val="1000"/>
              </a:spcBef>
              <a:spcAft>
                <a:spcPts val="1000"/>
              </a:spcAft>
              <a:buNone/>
            </a:pPr>
            <a:r>
              <a:rPr lang="en" sz="2320"/>
              <a:t>The goal of AI has been to create the systems that can understand, think, learn, and behave like humans.</a:t>
            </a:r>
            <a:endParaRPr sz="1600"/>
          </a:p>
        </p:txBody>
      </p:sp>
      <p:sp>
        <p:nvSpPr>
          <p:cNvPr id="131" name="Google Shape;131;p28"/>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32" name="Google Shape;132;p28"/>
          <p:cNvPicPr preferRelativeResize="0"/>
          <p:nvPr/>
        </p:nvPicPr>
        <p:blipFill>
          <a:blip r:embed="rId4">
            <a:alphaModFix/>
          </a:blip>
          <a:stretch>
            <a:fillRect/>
          </a:stretch>
        </p:blipFill>
        <p:spPr>
          <a:xfrm>
            <a:off x="539075" y="3483900"/>
            <a:ext cx="572700" cy="572700"/>
          </a:xfrm>
          <a:prstGeom prst="rect">
            <a:avLst/>
          </a:prstGeom>
          <a:noFill/>
          <a:ln>
            <a:noFill/>
          </a:ln>
        </p:spPr>
      </p:pic>
      <p:pic>
        <p:nvPicPr>
          <p:cNvPr id="133" name="Google Shape;133;p28"/>
          <p:cNvPicPr preferRelativeResize="0"/>
          <p:nvPr/>
        </p:nvPicPr>
        <p:blipFill>
          <a:blip r:embed="rId4">
            <a:alphaModFix/>
          </a:blip>
          <a:stretch>
            <a:fillRect/>
          </a:stretch>
        </p:blipFill>
        <p:spPr>
          <a:xfrm>
            <a:off x="539075" y="1901913"/>
            <a:ext cx="5727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9"/>
          <p:cNvPicPr preferRelativeResize="0"/>
          <p:nvPr/>
        </p:nvPicPr>
        <p:blipFill>
          <a:blip r:embed="rId3">
            <a:alphaModFix/>
          </a:blip>
          <a:stretch>
            <a:fillRect/>
          </a:stretch>
        </p:blipFill>
        <p:spPr>
          <a:xfrm>
            <a:off x="698780" y="656325"/>
            <a:ext cx="7596796" cy="3830849"/>
          </a:xfrm>
          <a:prstGeom prst="rect">
            <a:avLst/>
          </a:prstGeom>
          <a:noFill/>
          <a:ln>
            <a:noFill/>
          </a:ln>
        </p:spPr>
      </p:pic>
      <p:pic>
        <p:nvPicPr>
          <p:cNvPr id="139" name="Google Shape;139;p29"/>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40" name="Google Shape;140;p29"/>
          <p:cNvSpPr txBox="1"/>
          <p:nvPr>
            <p:ph type="title"/>
          </p:nvPr>
        </p:nvSpPr>
        <p:spPr>
          <a:xfrm>
            <a:off x="236875" y="145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AI is a multidisciplinary field</a:t>
            </a:r>
            <a:endParaRPr>
              <a:solidFill>
                <a:srgbClr val="4A86E8"/>
              </a:solidFill>
            </a:endParaRPr>
          </a:p>
        </p:txBody>
      </p:sp>
      <p:sp>
        <p:nvSpPr>
          <p:cNvPr id="141" name="Google Shape;141;p29"/>
          <p:cNvSpPr txBox="1"/>
          <p:nvPr/>
        </p:nvSpPr>
        <p:spPr>
          <a:xfrm>
            <a:off x="1110903" y="4042025"/>
            <a:ext cx="256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
        <p:nvSpPr>
          <p:cNvPr id="142" name="Google Shape;142;p29"/>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30"/>
          <p:cNvPicPr preferRelativeResize="0"/>
          <p:nvPr/>
        </p:nvPicPr>
        <p:blipFill>
          <a:blip r:embed="rId3">
            <a:alphaModFix/>
          </a:blip>
          <a:stretch>
            <a:fillRect/>
          </a:stretch>
        </p:blipFill>
        <p:spPr>
          <a:xfrm>
            <a:off x="5337475" y="921075"/>
            <a:ext cx="3660501" cy="3301350"/>
          </a:xfrm>
          <a:prstGeom prst="rect">
            <a:avLst/>
          </a:prstGeom>
          <a:noFill/>
          <a:ln>
            <a:noFill/>
          </a:ln>
        </p:spPr>
      </p:pic>
      <p:pic>
        <p:nvPicPr>
          <p:cNvPr id="148" name="Google Shape;148;p30"/>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49" name="Google Shape;149;p30"/>
          <p:cNvSpPr txBox="1"/>
          <p:nvPr>
            <p:ph type="title"/>
          </p:nvPr>
        </p:nvSpPr>
        <p:spPr>
          <a:xfrm>
            <a:off x="311700" y="2199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Artificial intelligence is a broad field</a:t>
            </a:r>
            <a:endParaRPr>
              <a:solidFill>
                <a:srgbClr val="4A86E8"/>
              </a:solidFill>
            </a:endParaRPr>
          </a:p>
        </p:txBody>
      </p:sp>
      <p:pic>
        <p:nvPicPr>
          <p:cNvPr id="150" name="Google Shape;150;p30"/>
          <p:cNvPicPr preferRelativeResize="0"/>
          <p:nvPr/>
        </p:nvPicPr>
        <p:blipFill>
          <a:blip r:embed="rId5">
            <a:alphaModFix/>
          </a:blip>
          <a:stretch>
            <a:fillRect/>
          </a:stretch>
        </p:blipFill>
        <p:spPr>
          <a:xfrm>
            <a:off x="311700" y="1265450"/>
            <a:ext cx="4945600" cy="2472800"/>
          </a:xfrm>
          <a:prstGeom prst="rect">
            <a:avLst/>
          </a:prstGeom>
          <a:noFill/>
          <a:ln>
            <a:noFill/>
          </a:ln>
        </p:spPr>
      </p:pic>
      <p:sp>
        <p:nvSpPr>
          <p:cNvPr id="151" name="Google Shape;151;p30"/>
          <p:cNvSpPr txBox="1"/>
          <p:nvPr/>
        </p:nvSpPr>
        <p:spPr>
          <a:xfrm>
            <a:off x="3574450" y="4094025"/>
            <a:ext cx="25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Oppermann, 2019)</a:t>
            </a:r>
            <a:endParaRPr>
              <a:latin typeface="Roboto"/>
              <a:ea typeface="Roboto"/>
              <a:cs typeface="Roboto"/>
              <a:sym typeface="Roboto"/>
            </a:endParaRPr>
          </a:p>
        </p:txBody>
      </p:sp>
      <p:sp>
        <p:nvSpPr>
          <p:cNvPr id="152" name="Google Shape;152;p30"/>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p:nvPr/>
        </p:nvSpPr>
        <p:spPr>
          <a:xfrm rot="5400000">
            <a:off x="-798075" y="798000"/>
            <a:ext cx="4709400" cy="3113400"/>
          </a:xfrm>
          <a:prstGeom prst="snip2SameRect">
            <a:avLst>
              <a:gd fmla="val 16667" name="adj1"/>
              <a:gd fmla="val 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9" name="Google Shape;159;p31"/>
          <p:cNvSpPr txBox="1"/>
          <p:nvPr>
            <p:ph type="title"/>
          </p:nvPr>
        </p:nvSpPr>
        <p:spPr>
          <a:xfrm>
            <a:off x="471200" y="1841975"/>
            <a:ext cx="2446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AI/ML applications</a:t>
            </a:r>
            <a:endParaRPr>
              <a:solidFill>
                <a:srgbClr val="4A86E8"/>
              </a:solidFill>
            </a:endParaRPr>
          </a:p>
        </p:txBody>
      </p:sp>
      <p:sp>
        <p:nvSpPr>
          <p:cNvPr id="160" name="Google Shape;160;p3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61" name="Google Shape;161;p31"/>
          <p:cNvPicPr preferRelativeResize="0"/>
          <p:nvPr/>
        </p:nvPicPr>
        <p:blipFill>
          <a:blip r:embed="rId4">
            <a:alphaModFix/>
          </a:blip>
          <a:stretch>
            <a:fillRect/>
          </a:stretch>
        </p:blipFill>
        <p:spPr>
          <a:xfrm>
            <a:off x="3363125" y="102740"/>
            <a:ext cx="5253171" cy="4503926"/>
          </a:xfrm>
          <a:prstGeom prst="rect">
            <a:avLst/>
          </a:prstGeom>
          <a:noFill/>
          <a:ln>
            <a:noFill/>
          </a:ln>
        </p:spPr>
      </p:pic>
      <p:sp>
        <p:nvSpPr>
          <p:cNvPr id="162" name="Google Shape;162;p31"/>
          <p:cNvSpPr txBox="1"/>
          <p:nvPr/>
        </p:nvSpPr>
        <p:spPr>
          <a:xfrm>
            <a:off x="6843200" y="4250675"/>
            <a:ext cx="230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2"/>
          <p:cNvPicPr preferRelativeResize="0"/>
          <p:nvPr/>
        </p:nvPicPr>
        <p:blipFill>
          <a:blip r:embed="rId3">
            <a:alphaModFix/>
          </a:blip>
          <a:stretch>
            <a:fillRect/>
          </a:stretch>
        </p:blipFill>
        <p:spPr>
          <a:xfrm>
            <a:off x="0" y="4706775"/>
            <a:ext cx="9144000" cy="433200"/>
          </a:xfrm>
          <a:prstGeom prst="rect">
            <a:avLst/>
          </a:prstGeom>
          <a:noFill/>
          <a:ln>
            <a:noFill/>
          </a:ln>
        </p:spPr>
      </p:pic>
      <p:grpSp>
        <p:nvGrpSpPr>
          <p:cNvPr id="168" name="Google Shape;168;p32"/>
          <p:cNvGrpSpPr/>
          <p:nvPr/>
        </p:nvGrpSpPr>
        <p:grpSpPr>
          <a:xfrm>
            <a:off x="311688" y="1369194"/>
            <a:ext cx="4161325" cy="2879684"/>
            <a:chOff x="431925" y="1304875"/>
            <a:chExt cx="2628925" cy="3416400"/>
          </a:xfrm>
        </p:grpSpPr>
        <p:sp>
          <p:nvSpPr>
            <p:cNvPr id="169" name="Google Shape;169;p3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32"/>
          <p:cNvSpPr txBox="1"/>
          <p:nvPr>
            <p:ph idx="4294967295" type="body"/>
          </p:nvPr>
        </p:nvSpPr>
        <p:spPr>
          <a:xfrm>
            <a:off x="833225" y="1369200"/>
            <a:ext cx="29571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lt1"/>
                </a:solidFill>
              </a:rPr>
              <a:t>Traditional Paradigm </a:t>
            </a:r>
            <a:endParaRPr b="1" sz="1600">
              <a:solidFill>
                <a:schemeClr val="lt1"/>
              </a:solidFill>
            </a:endParaRPr>
          </a:p>
        </p:txBody>
      </p:sp>
      <p:sp>
        <p:nvSpPr>
          <p:cNvPr id="172" name="Google Shape;172;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ML is a D</a:t>
            </a:r>
            <a:r>
              <a:rPr lang="en">
                <a:solidFill>
                  <a:srgbClr val="4A86E8"/>
                </a:solidFill>
              </a:rPr>
              <a:t>ata Driven Approach</a:t>
            </a:r>
            <a:endParaRPr>
              <a:solidFill>
                <a:srgbClr val="4A86E8"/>
              </a:solidFill>
            </a:endParaRPr>
          </a:p>
        </p:txBody>
      </p:sp>
      <p:grpSp>
        <p:nvGrpSpPr>
          <p:cNvPr id="173" name="Google Shape;173;p32"/>
          <p:cNvGrpSpPr/>
          <p:nvPr/>
        </p:nvGrpSpPr>
        <p:grpSpPr>
          <a:xfrm>
            <a:off x="4584544" y="1369203"/>
            <a:ext cx="4285710" cy="2879684"/>
            <a:chOff x="3320450" y="1304875"/>
            <a:chExt cx="2632500" cy="3416400"/>
          </a:xfrm>
        </p:grpSpPr>
        <p:sp>
          <p:nvSpPr>
            <p:cNvPr id="174" name="Google Shape;174;p32"/>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2"/>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32"/>
          <p:cNvSpPr txBox="1"/>
          <p:nvPr>
            <p:ph idx="4294967295" type="body"/>
          </p:nvPr>
        </p:nvSpPr>
        <p:spPr>
          <a:xfrm>
            <a:off x="4870847" y="1369200"/>
            <a:ext cx="37131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lt1"/>
                </a:solidFill>
              </a:rPr>
              <a:t>Machine Learning Paradigm</a:t>
            </a:r>
            <a:endParaRPr b="1" sz="1600">
              <a:solidFill>
                <a:schemeClr val="lt1"/>
              </a:solidFill>
            </a:endParaRPr>
          </a:p>
        </p:txBody>
      </p:sp>
      <p:sp>
        <p:nvSpPr>
          <p:cNvPr id="177" name="Google Shape;177;p32"/>
          <p:cNvSpPr txBox="1"/>
          <p:nvPr/>
        </p:nvSpPr>
        <p:spPr>
          <a:xfrm>
            <a:off x="3407000" y="4235000"/>
            <a:ext cx="338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
        <p:nvSpPr>
          <p:cNvPr id="178" name="Google Shape;178;p32"/>
          <p:cNvSpPr txBox="1"/>
          <p:nvPr/>
        </p:nvSpPr>
        <p:spPr>
          <a:xfrm>
            <a:off x="248600" y="621888"/>
            <a:ext cx="8520600" cy="44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700"/>
              <a:t>L</a:t>
            </a:r>
            <a:r>
              <a:rPr lang="en" sz="1700"/>
              <a:t>everages data to get actionable insights and make better decisions </a:t>
            </a:r>
            <a:endParaRPr sz="1700">
              <a:latin typeface="Roboto"/>
              <a:ea typeface="Roboto"/>
              <a:cs typeface="Roboto"/>
              <a:sym typeface="Roboto"/>
            </a:endParaRPr>
          </a:p>
        </p:txBody>
      </p:sp>
      <p:pic>
        <p:nvPicPr>
          <p:cNvPr id="179" name="Google Shape;179;p32"/>
          <p:cNvPicPr preferRelativeResize="0"/>
          <p:nvPr/>
        </p:nvPicPr>
        <p:blipFill>
          <a:blip r:embed="rId4">
            <a:alphaModFix/>
          </a:blip>
          <a:stretch>
            <a:fillRect/>
          </a:stretch>
        </p:blipFill>
        <p:spPr>
          <a:xfrm>
            <a:off x="353238" y="2468137"/>
            <a:ext cx="3917075" cy="1695250"/>
          </a:xfrm>
          <a:prstGeom prst="rect">
            <a:avLst/>
          </a:prstGeom>
          <a:noFill/>
          <a:ln>
            <a:noFill/>
          </a:ln>
        </p:spPr>
      </p:pic>
      <p:pic>
        <p:nvPicPr>
          <p:cNvPr id="180" name="Google Shape;180;p32"/>
          <p:cNvPicPr preferRelativeResize="0"/>
          <p:nvPr/>
        </p:nvPicPr>
        <p:blipFill>
          <a:blip r:embed="rId5">
            <a:alphaModFix/>
          </a:blip>
          <a:stretch>
            <a:fillRect/>
          </a:stretch>
        </p:blipFill>
        <p:spPr>
          <a:xfrm>
            <a:off x="4822520" y="2644187"/>
            <a:ext cx="3809777" cy="1519200"/>
          </a:xfrm>
          <a:prstGeom prst="rect">
            <a:avLst/>
          </a:prstGeom>
          <a:noFill/>
          <a:ln>
            <a:noFill/>
          </a:ln>
        </p:spPr>
      </p:pic>
      <p:sp>
        <p:nvSpPr>
          <p:cNvPr id="181" name="Google Shape;181;p32"/>
          <p:cNvSpPr txBox="1"/>
          <p:nvPr>
            <p:ph idx="12" type="sldNum"/>
          </p:nvPr>
        </p:nvSpPr>
        <p:spPr>
          <a:xfrm>
            <a:off x="8" y="47265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82" name="Google Shape;182;p32"/>
          <p:cNvSpPr txBox="1"/>
          <p:nvPr/>
        </p:nvSpPr>
        <p:spPr>
          <a:xfrm>
            <a:off x="391512" y="1786050"/>
            <a:ext cx="40017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dk1"/>
                </a:solidFill>
                <a:latin typeface="Roboto"/>
                <a:ea typeface="Roboto"/>
                <a:cs typeface="Roboto"/>
                <a:sym typeface="Roboto"/>
              </a:rPr>
              <a:t>Programs (logics, rules, codes) enable computers to work on data, perform computations, and generate output</a:t>
            </a:r>
            <a:endParaRPr sz="1000">
              <a:solidFill>
                <a:schemeClr val="dk1"/>
              </a:solidFill>
              <a:latin typeface="Roboto"/>
              <a:ea typeface="Roboto"/>
              <a:cs typeface="Roboto"/>
              <a:sym typeface="Roboto"/>
            </a:endParaRPr>
          </a:p>
        </p:txBody>
      </p:sp>
      <p:sp>
        <p:nvSpPr>
          <p:cNvPr id="183" name="Google Shape;183;p32"/>
          <p:cNvSpPr txBox="1"/>
          <p:nvPr/>
        </p:nvSpPr>
        <p:spPr>
          <a:xfrm>
            <a:off x="4726562" y="1786050"/>
            <a:ext cx="40017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chemeClr val="dk1"/>
                </a:solidFill>
                <a:latin typeface="Roboto"/>
                <a:ea typeface="Roboto"/>
                <a:cs typeface="Roboto"/>
                <a:sym typeface="Roboto"/>
              </a:rPr>
              <a:t>Input data and expected outputs are used to train computer to learn inherent patterns, creating a model that can help predict output for new input data</a:t>
            </a:r>
            <a:endParaRPr sz="10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9" name="Google Shape;189;p33"/>
          <p:cNvSpPr txBox="1"/>
          <p:nvPr>
            <p:ph type="title"/>
          </p:nvPr>
        </p:nvSpPr>
        <p:spPr>
          <a:xfrm>
            <a:off x="311700" y="1611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is Machine Learning?</a:t>
            </a:r>
            <a:endParaRPr>
              <a:solidFill>
                <a:srgbClr val="4A86E8"/>
              </a:solidFill>
            </a:endParaRPr>
          </a:p>
        </p:txBody>
      </p:sp>
      <p:sp>
        <p:nvSpPr>
          <p:cNvPr id="190" name="Google Shape;190;p33"/>
          <p:cNvSpPr/>
          <p:nvPr/>
        </p:nvSpPr>
        <p:spPr>
          <a:xfrm>
            <a:off x="433613" y="1701250"/>
            <a:ext cx="2469300" cy="607800"/>
          </a:xfrm>
          <a:prstGeom prst="homePlate">
            <a:avLst>
              <a:gd fmla="val 0" name="adj"/>
            </a:avLst>
          </a:prstGeom>
          <a:solidFill>
            <a:srgbClr val="B4A7D6"/>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1" name="Google Shape;191;p33"/>
          <p:cNvSpPr txBox="1"/>
          <p:nvPr>
            <p:ph idx="4294967295" type="body"/>
          </p:nvPr>
        </p:nvSpPr>
        <p:spPr>
          <a:xfrm>
            <a:off x="433613" y="1847951"/>
            <a:ext cx="2257200" cy="3144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Task, T</a:t>
            </a:r>
            <a:endParaRPr b="1" sz="1290">
              <a:solidFill>
                <a:schemeClr val="lt1"/>
              </a:solidFill>
            </a:endParaRPr>
          </a:p>
        </p:txBody>
      </p:sp>
      <p:sp>
        <p:nvSpPr>
          <p:cNvPr id="192" name="Google Shape;192;p33"/>
          <p:cNvSpPr txBox="1"/>
          <p:nvPr>
            <p:ph idx="4294967295" type="body"/>
          </p:nvPr>
        </p:nvSpPr>
        <p:spPr>
          <a:xfrm>
            <a:off x="424025" y="2309050"/>
            <a:ext cx="2471700" cy="23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Exact problem to solve</a:t>
            </a:r>
            <a:endParaRPr b="1" sz="1400"/>
          </a:p>
          <a:p>
            <a:pPr indent="-316985" lvl="0" marL="457200" rtl="0" algn="l">
              <a:spcBef>
                <a:spcPts val="800"/>
              </a:spcBef>
              <a:spcAft>
                <a:spcPts val="0"/>
              </a:spcAft>
              <a:buSzPts val="1392"/>
              <a:buChar char="●"/>
            </a:pPr>
            <a:r>
              <a:rPr lang="en" sz="1391"/>
              <a:t>Classification </a:t>
            </a:r>
            <a:r>
              <a:rPr lang="en" sz="1391"/>
              <a:t>or categorization</a:t>
            </a:r>
            <a:endParaRPr sz="1391"/>
          </a:p>
          <a:p>
            <a:pPr indent="-316985" lvl="0" marL="457200" rtl="0" algn="l">
              <a:spcBef>
                <a:spcPts val="0"/>
              </a:spcBef>
              <a:spcAft>
                <a:spcPts val="0"/>
              </a:spcAft>
              <a:buSzPts val="1392"/>
              <a:buChar char="●"/>
            </a:pPr>
            <a:r>
              <a:rPr lang="en" sz="1391"/>
              <a:t>Regression</a:t>
            </a:r>
            <a:endParaRPr sz="1391"/>
          </a:p>
          <a:p>
            <a:pPr indent="-316985" lvl="0" marL="457200" rtl="0" algn="l">
              <a:spcBef>
                <a:spcPts val="0"/>
              </a:spcBef>
              <a:spcAft>
                <a:spcPts val="0"/>
              </a:spcAft>
              <a:buSzPts val="1392"/>
              <a:buChar char="●"/>
            </a:pPr>
            <a:r>
              <a:rPr lang="en" sz="1391"/>
              <a:t>Anomaly </a:t>
            </a:r>
            <a:r>
              <a:rPr lang="en" sz="1391"/>
              <a:t>detection</a:t>
            </a:r>
            <a:endParaRPr sz="1391"/>
          </a:p>
          <a:p>
            <a:pPr indent="-316985" lvl="0" marL="457200" rtl="0" algn="l">
              <a:spcBef>
                <a:spcPts val="0"/>
              </a:spcBef>
              <a:spcAft>
                <a:spcPts val="0"/>
              </a:spcAft>
              <a:buSzPts val="1392"/>
              <a:buChar char="●"/>
            </a:pPr>
            <a:r>
              <a:rPr lang="en" sz="1391"/>
              <a:t>Translation</a:t>
            </a:r>
            <a:endParaRPr sz="1391"/>
          </a:p>
          <a:p>
            <a:pPr indent="-316985" lvl="0" marL="457200" rtl="0" algn="l">
              <a:spcBef>
                <a:spcPts val="0"/>
              </a:spcBef>
              <a:spcAft>
                <a:spcPts val="0"/>
              </a:spcAft>
              <a:buSzPts val="1392"/>
              <a:buChar char="●"/>
            </a:pPr>
            <a:r>
              <a:rPr lang="en" sz="1391"/>
              <a:t>Clustering or grouping</a:t>
            </a:r>
            <a:endParaRPr sz="1391"/>
          </a:p>
          <a:p>
            <a:pPr indent="-316985" lvl="0" marL="457200" rtl="0" algn="l">
              <a:spcBef>
                <a:spcPts val="0"/>
              </a:spcBef>
              <a:spcAft>
                <a:spcPts val="0"/>
              </a:spcAft>
              <a:buSzPts val="1392"/>
              <a:buChar char="●"/>
            </a:pPr>
            <a:r>
              <a:rPr lang="en" sz="1391"/>
              <a:t>Transcriptions</a:t>
            </a:r>
            <a:endParaRPr sz="1391"/>
          </a:p>
        </p:txBody>
      </p:sp>
      <p:sp>
        <p:nvSpPr>
          <p:cNvPr id="193" name="Google Shape;193;p33"/>
          <p:cNvSpPr/>
          <p:nvPr/>
        </p:nvSpPr>
        <p:spPr>
          <a:xfrm>
            <a:off x="3046039" y="1701250"/>
            <a:ext cx="2760600" cy="607800"/>
          </a:xfrm>
          <a:prstGeom prst="chevron">
            <a:avLst>
              <a:gd fmla="val 0" name="adj"/>
            </a:avLst>
          </a:prstGeom>
          <a:solidFill>
            <a:srgbClr val="D5A6BD"/>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4" name="Google Shape;194;p33"/>
          <p:cNvSpPr txBox="1"/>
          <p:nvPr>
            <p:ph idx="4294967295" type="body"/>
          </p:nvPr>
        </p:nvSpPr>
        <p:spPr>
          <a:xfrm>
            <a:off x="3046050" y="1847950"/>
            <a:ext cx="27186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Experience, E</a:t>
            </a:r>
            <a:endParaRPr b="1" sz="1290">
              <a:solidFill>
                <a:schemeClr val="lt1"/>
              </a:solidFill>
            </a:endParaRPr>
          </a:p>
        </p:txBody>
      </p:sp>
      <p:sp>
        <p:nvSpPr>
          <p:cNvPr id="195" name="Google Shape;195;p33"/>
          <p:cNvSpPr txBox="1"/>
          <p:nvPr>
            <p:ph idx="4294967295" type="body"/>
          </p:nvPr>
        </p:nvSpPr>
        <p:spPr>
          <a:xfrm>
            <a:off x="3037650" y="2309050"/>
            <a:ext cx="2903700" cy="23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Learning algorithm or model learns </a:t>
            </a:r>
            <a:r>
              <a:rPr b="1" lang="en" sz="1400"/>
              <a:t>inherent</a:t>
            </a:r>
            <a:r>
              <a:rPr b="1" lang="en" sz="1400"/>
              <a:t> pattern from data</a:t>
            </a:r>
            <a:endParaRPr sz="1400"/>
          </a:p>
          <a:p>
            <a:pPr indent="-317500" lvl="0" marL="457200" rtl="0" algn="l">
              <a:spcBef>
                <a:spcPts val="800"/>
              </a:spcBef>
              <a:spcAft>
                <a:spcPts val="0"/>
              </a:spcAft>
              <a:buSzPts val="1400"/>
              <a:buChar char="●"/>
            </a:pPr>
            <a:r>
              <a:rPr lang="en" sz="1400"/>
              <a:t>Supervised learning</a:t>
            </a:r>
            <a:endParaRPr sz="1400"/>
          </a:p>
          <a:p>
            <a:pPr indent="-317500" lvl="0" marL="457200" rtl="0" algn="l">
              <a:spcBef>
                <a:spcPts val="0"/>
              </a:spcBef>
              <a:spcAft>
                <a:spcPts val="0"/>
              </a:spcAft>
              <a:buSzPts val="1400"/>
              <a:buChar char="●"/>
            </a:pPr>
            <a:r>
              <a:rPr lang="en" sz="1400"/>
              <a:t>Unsupervised learning</a:t>
            </a:r>
            <a:endParaRPr sz="1400"/>
          </a:p>
          <a:p>
            <a:pPr indent="-317500" lvl="0" marL="457200" rtl="0" algn="l">
              <a:spcBef>
                <a:spcPts val="0"/>
              </a:spcBef>
              <a:spcAft>
                <a:spcPts val="0"/>
              </a:spcAft>
              <a:buSzPts val="1400"/>
              <a:buChar char="●"/>
            </a:pPr>
            <a:r>
              <a:rPr lang="en" sz="1400"/>
              <a:t>Semi-supervised learning</a:t>
            </a:r>
            <a:endParaRPr sz="1400"/>
          </a:p>
          <a:p>
            <a:pPr indent="-317500" lvl="0" marL="457200" rtl="0" algn="l">
              <a:spcBef>
                <a:spcPts val="0"/>
              </a:spcBef>
              <a:spcAft>
                <a:spcPts val="0"/>
              </a:spcAft>
              <a:buSzPts val="1400"/>
              <a:buChar char="●"/>
            </a:pPr>
            <a:r>
              <a:rPr lang="en" sz="1400"/>
              <a:t>Reinforcement</a:t>
            </a:r>
            <a:r>
              <a:rPr lang="en" sz="1400"/>
              <a:t> learning</a:t>
            </a:r>
            <a:endParaRPr sz="1400"/>
          </a:p>
        </p:txBody>
      </p:sp>
      <p:sp>
        <p:nvSpPr>
          <p:cNvPr id="196" name="Google Shape;196;p33"/>
          <p:cNvSpPr/>
          <p:nvPr/>
        </p:nvSpPr>
        <p:spPr>
          <a:xfrm>
            <a:off x="5949764" y="1701250"/>
            <a:ext cx="2760600" cy="607800"/>
          </a:xfrm>
          <a:prstGeom prst="chevron">
            <a:avLst>
              <a:gd fmla="val 0" name="adj"/>
            </a:avLst>
          </a:prstGeom>
          <a:solidFill>
            <a:srgbClr val="A64D7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7" name="Google Shape;197;p33"/>
          <p:cNvSpPr txBox="1"/>
          <p:nvPr>
            <p:ph idx="4294967295" type="body"/>
          </p:nvPr>
        </p:nvSpPr>
        <p:spPr>
          <a:xfrm>
            <a:off x="6255495" y="1847951"/>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Performance, P</a:t>
            </a:r>
            <a:endParaRPr b="1" sz="1290">
              <a:solidFill>
                <a:schemeClr val="lt1"/>
              </a:solidFill>
            </a:endParaRPr>
          </a:p>
        </p:txBody>
      </p:sp>
      <p:sp>
        <p:nvSpPr>
          <p:cNvPr id="198" name="Google Shape;198;p33"/>
          <p:cNvSpPr txBox="1"/>
          <p:nvPr>
            <p:ph idx="4294967295" type="body"/>
          </p:nvPr>
        </p:nvSpPr>
        <p:spPr>
          <a:xfrm>
            <a:off x="5949775" y="2254475"/>
            <a:ext cx="2834400" cy="235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t>A quantitative </a:t>
            </a:r>
            <a:r>
              <a:rPr b="1" lang="en" sz="1400"/>
              <a:t>measure</a:t>
            </a:r>
            <a:r>
              <a:rPr b="1" lang="en" sz="1400"/>
              <a:t> or metric used to see how well the model is performing the task T with experience E</a:t>
            </a:r>
            <a:endParaRPr b="1" sz="1400"/>
          </a:p>
          <a:p>
            <a:pPr indent="-316985" lvl="0" marL="457200" rtl="0" algn="l">
              <a:spcBef>
                <a:spcPts val="800"/>
              </a:spcBef>
              <a:spcAft>
                <a:spcPts val="0"/>
              </a:spcAft>
              <a:buSzPts val="1392"/>
              <a:buChar char="●"/>
            </a:pPr>
            <a:r>
              <a:rPr lang="en" sz="1391"/>
              <a:t>Accuracy</a:t>
            </a:r>
            <a:endParaRPr sz="1391"/>
          </a:p>
          <a:p>
            <a:pPr indent="-316985" lvl="0" marL="457200" rtl="0" algn="l">
              <a:spcBef>
                <a:spcPts val="0"/>
              </a:spcBef>
              <a:spcAft>
                <a:spcPts val="0"/>
              </a:spcAft>
              <a:buSzPts val="1392"/>
              <a:buChar char="●"/>
            </a:pPr>
            <a:r>
              <a:rPr lang="en" sz="1391"/>
              <a:t>Precision</a:t>
            </a:r>
            <a:endParaRPr sz="1391"/>
          </a:p>
          <a:p>
            <a:pPr indent="-316985" lvl="0" marL="457200" rtl="0" algn="l">
              <a:spcBef>
                <a:spcPts val="0"/>
              </a:spcBef>
              <a:spcAft>
                <a:spcPts val="0"/>
              </a:spcAft>
              <a:buSzPts val="1392"/>
              <a:buChar char="●"/>
            </a:pPr>
            <a:r>
              <a:rPr lang="en" sz="1391"/>
              <a:t>Recall</a:t>
            </a:r>
            <a:endParaRPr sz="1391"/>
          </a:p>
          <a:p>
            <a:pPr indent="-316985" lvl="0" marL="457200" rtl="0" algn="l">
              <a:spcBef>
                <a:spcPts val="0"/>
              </a:spcBef>
              <a:spcAft>
                <a:spcPts val="0"/>
              </a:spcAft>
              <a:buSzPts val="1392"/>
              <a:buChar char="●"/>
            </a:pPr>
            <a:r>
              <a:rPr lang="en" sz="1391"/>
              <a:t>F1 score</a:t>
            </a:r>
            <a:endParaRPr sz="1391"/>
          </a:p>
          <a:p>
            <a:pPr indent="-316985" lvl="0" marL="457200" rtl="0" algn="l">
              <a:spcBef>
                <a:spcPts val="0"/>
              </a:spcBef>
              <a:spcAft>
                <a:spcPts val="0"/>
              </a:spcAft>
              <a:buSzPts val="1392"/>
              <a:buChar char="●"/>
            </a:pPr>
            <a:r>
              <a:rPr lang="en" sz="1391"/>
              <a:t>Error/Misclassification rate</a:t>
            </a:r>
            <a:endParaRPr sz="1391"/>
          </a:p>
        </p:txBody>
      </p:sp>
      <p:sp>
        <p:nvSpPr>
          <p:cNvPr id="199" name="Google Shape;199;p33"/>
          <p:cNvSpPr txBox="1"/>
          <p:nvPr/>
        </p:nvSpPr>
        <p:spPr>
          <a:xfrm>
            <a:off x="123275" y="678688"/>
            <a:ext cx="85206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computer program is said to learn from experience </a:t>
            </a:r>
            <a:r>
              <a:rPr b="1" lang="en" sz="1500"/>
              <a:t>E</a:t>
            </a:r>
            <a:r>
              <a:rPr lang="en" sz="1500"/>
              <a:t> with respect to some class of tasks</a:t>
            </a:r>
            <a:endParaRPr sz="1500"/>
          </a:p>
          <a:p>
            <a:pPr indent="0" lvl="0" marL="457200" rtl="0" algn="l">
              <a:lnSpc>
                <a:spcPct val="115000"/>
              </a:lnSpc>
              <a:spcBef>
                <a:spcPts val="0"/>
              </a:spcBef>
              <a:spcAft>
                <a:spcPts val="0"/>
              </a:spcAft>
              <a:buNone/>
            </a:pPr>
            <a:r>
              <a:rPr b="1" lang="en" sz="1500"/>
              <a:t>T</a:t>
            </a:r>
            <a:r>
              <a:rPr lang="en" sz="1500"/>
              <a:t> and performance measure </a:t>
            </a:r>
            <a:r>
              <a:rPr b="1" lang="en" sz="1500"/>
              <a:t>P</a:t>
            </a:r>
            <a:r>
              <a:rPr lang="en" sz="1500"/>
              <a:t>, if its performance at tasks in </a:t>
            </a:r>
            <a:r>
              <a:rPr b="1" lang="en" sz="1500"/>
              <a:t>T</a:t>
            </a:r>
            <a:r>
              <a:rPr lang="en" sz="1500"/>
              <a:t>, as measured by </a:t>
            </a:r>
            <a:r>
              <a:rPr b="1" lang="en" sz="1500"/>
              <a:t>P</a:t>
            </a:r>
            <a:r>
              <a:rPr lang="en" sz="1500"/>
              <a:t>, improves</a:t>
            </a:r>
            <a:endParaRPr sz="1500"/>
          </a:p>
          <a:p>
            <a:pPr indent="0" lvl="0" marL="457200" rtl="0" algn="l">
              <a:lnSpc>
                <a:spcPct val="115000"/>
              </a:lnSpc>
              <a:spcBef>
                <a:spcPts val="0"/>
              </a:spcBef>
              <a:spcAft>
                <a:spcPts val="0"/>
              </a:spcAft>
              <a:buNone/>
            </a:pPr>
            <a:r>
              <a:rPr lang="en" sz="1500"/>
              <a:t>with experience </a:t>
            </a:r>
            <a:r>
              <a:rPr b="1" lang="en" sz="1500"/>
              <a:t>E</a:t>
            </a:r>
            <a:r>
              <a:rPr lang="en" sz="1500"/>
              <a:t>.” - </a:t>
            </a:r>
            <a:r>
              <a:rPr i="1" lang="en" sz="1500"/>
              <a:t>Professor Tom Mitchell (1997) </a:t>
            </a:r>
            <a:endParaRPr i="1" sz="1500"/>
          </a:p>
        </p:txBody>
      </p:sp>
      <p:sp>
        <p:nvSpPr>
          <p:cNvPr id="200" name="Google Shape;200;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