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hyperlink" Target="https://forms.gle/4pYqDEqpw4orJ4Vz6" TargetMode="External"/><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5" name="Google Shape;285;p48"/>
          <p:cNvPicPr preferRelativeResize="0"/>
          <p:nvPr/>
        </p:nvPicPr>
        <p:blipFill rotWithShape="1">
          <a:blip r:embed="rId4">
            <a:alphaModFix/>
          </a:blip>
          <a:srcRect b="7663" l="0" r="0" t="0"/>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3" name="Google Shape;31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1000"/>
              </a:spcBef>
              <a:spcAft>
                <a:spcPts val="0"/>
              </a:spcAft>
              <a:buSzPts val="1600"/>
              <a:buChar char="●"/>
            </a:pPr>
            <a:r>
              <a:rPr lang="en" sz="1600"/>
              <a:t>Many ML models are black box and hard to interpret.</a:t>
            </a:r>
            <a:endParaRPr sz="1600"/>
          </a:p>
          <a:p>
            <a:pPr indent="-330200" lvl="0" marL="457200" rtl="0" algn="l">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indent="-323850" lvl="0" marL="457200" rtl="0" algn="l">
              <a:lnSpc>
                <a:spcPct val="115000"/>
              </a:lnSpc>
              <a:spcBef>
                <a:spcPts val="1000"/>
              </a:spcBef>
              <a:spcAft>
                <a:spcPts val="0"/>
              </a:spcAft>
              <a:buSzPts val="1500"/>
              <a:buChar char="●"/>
            </a:pPr>
            <a:r>
              <a:rPr lang="en" sz="1500"/>
              <a:t>Skater enables us to do both global and local interpretations.</a:t>
            </a:r>
            <a:endParaRPr sz="1500"/>
          </a:p>
          <a:p>
            <a:pPr indent="0" lvl="0" marL="457200" rtl="0" algn="l">
              <a:lnSpc>
                <a:spcPct val="115000"/>
              </a:lnSpc>
              <a:spcBef>
                <a:spcPts val="1000"/>
              </a:spcBef>
              <a:spcAft>
                <a:spcPts val="1000"/>
              </a:spcAft>
              <a:buNone/>
            </a:pPr>
            <a:r>
              <a:t/>
            </a:r>
            <a:endParaRPr sz="1500"/>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41" name="Google Shape;34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1000"/>
              </a:spcBef>
              <a:spcAft>
                <a:spcPts val="0"/>
              </a:spcAft>
              <a:buSzPts val="1700"/>
              <a:buChar char="●"/>
            </a:pPr>
            <a:r>
              <a:rPr lang="en" sz="1700"/>
              <a:t>Once we have the data and model, we then can make a prediction.</a:t>
            </a:r>
            <a:endParaRPr sz="1700"/>
          </a:p>
          <a:p>
            <a:pPr indent="-336550" lvl="0" marL="457200" rtl="0" algn="l">
              <a:lnSpc>
                <a:spcPct val="115000"/>
              </a:lnSpc>
              <a:spcBef>
                <a:spcPts val="1000"/>
              </a:spcBef>
              <a:spcAft>
                <a:spcPts val="0"/>
              </a:spcAft>
              <a:buSzPts val="1700"/>
              <a:buChar char="●"/>
            </a:pPr>
            <a:r>
              <a:rPr b="1" lang="en" sz="1600"/>
              <a:t>FAIR</a:t>
            </a:r>
            <a:r>
              <a:rPr lang="en" sz="1600"/>
              <a:t> (Findable, Accessible, Interoperable, and Reusable) data practices.</a:t>
            </a:r>
            <a:endParaRPr sz="1700"/>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100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8" name="Google Shape;368;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227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Hyperparameters are </a:t>
            </a:r>
            <a:r>
              <a:rPr b="1" lang="en" sz="1600"/>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6" name="Google Shape;216;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indent="-336550" lvl="0" marL="457200" rtl="0" algn="l">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9" name="Google Shape;239;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