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c2ea34bf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c2ea34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13c07b4bc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13c07b4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13c07b4bc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13c07b4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Classification objectives: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Binary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Multi-Class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Multi-Label classification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13c07b4b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13c07b4b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3c07b4bc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3c07b4b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13c07b4bc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13c07b4b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13c07b4bc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13c07b4b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13c07b4b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13c07b4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13c07b4bc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13c07b4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13c07b4bc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13c07b4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13c07b4bc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13c07b4b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13c07b4b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13c07b4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c1e67c47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c1e67c4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13c07b4bc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13c07b4b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13c07b4b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13c07b4b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13c07b4bc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13c07b4b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3c07b4bc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3c07b4b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13c07b4bc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13c07b4b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1a5be19e5_26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1a5be19e5_2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13c07b4bc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13c07b4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13c07b4bc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13c07b4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0242e8f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0242e8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7096e75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7096e7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32298e23d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32298e2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c2ea34bf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c2ea34b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1e67c47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1e67c4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idea is not to predict a correct output for every input but to generalize well over lots of data points such that the error is minimum and the same is maintained when you use this model over new data points.</a:t>
            </a:r>
            <a:endParaRPr sz="1400">
              <a:solidFill>
                <a:schemeClr val="dk1"/>
              </a:solidFill>
            </a:endParaRPr>
          </a:p>
          <a:p>
            <a:pPr indent="-323850" lvl="0" marL="457200" rtl="0" algn="l">
              <a:lnSpc>
                <a:spcPct val="115000"/>
              </a:lnSpc>
              <a:spcBef>
                <a:spcPts val="0"/>
              </a:spcBef>
              <a:spcAft>
                <a:spcPts val="0"/>
              </a:spcAft>
              <a:buClr>
                <a:schemeClr val="dk1"/>
              </a:buClr>
              <a:buSzPts val="1500"/>
              <a:buChar char="●"/>
            </a:pPr>
            <a:r>
              <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13c07b4b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13c07b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Supervised learning.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The input data is generally labeled with a real valued output variable (continuous instead of discrete).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Major categories of regression models: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Simple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A single independent variable and a single dependent variable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Multiple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More than one independent variables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Non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dependent variable is dependent on nonlinear transformation of the parameters/coefficients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https://medium.com/@dhaval.sony.504/everything-in-short-about-simple-linear-regression-633fc9f8dd65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1a5be19e5_25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1a5be19e5_2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hyperlink" Target="https://link.springer.com/book/10.1007/978-1-4614-7138-7" TargetMode="External"/><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4.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35.png"/><Relationship Id="rId5"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hyperlink" Target="https://forms.gle/QAzAFUgtH2Ungynu6" TargetMode="External"/><Relationship Id="rId5"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9" name="Google Shape;189;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Non Linear </a:t>
            </a:r>
            <a:r>
              <a:rPr lang="en">
                <a:solidFill>
                  <a:srgbClr val="4A86E8"/>
                </a:solidFill>
              </a:rPr>
              <a:t>Regression</a:t>
            </a:r>
            <a:endParaRPr>
              <a:solidFill>
                <a:srgbClr val="4A86E8"/>
              </a:solidFill>
            </a:endParaRPr>
          </a:p>
        </p:txBody>
      </p:sp>
      <p:sp>
        <p:nvSpPr>
          <p:cNvPr id="190" name="Google Shape;190;p34"/>
          <p:cNvSpPr txBox="1"/>
          <p:nvPr/>
        </p:nvSpPr>
        <p:spPr>
          <a:xfrm>
            <a:off x="4675100" y="1132663"/>
            <a:ext cx="4437000" cy="2979900"/>
          </a:xfrm>
          <a:prstGeom prst="rect">
            <a:avLst/>
          </a:prstGeom>
          <a:noFill/>
          <a:ln>
            <a:noFill/>
          </a:ln>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It fits a </a:t>
            </a:r>
            <a:r>
              <a:rPr lang="en" sz="1600"/>
              <a:t>nonlinear</a:t>
            </a:r>
            <a:r>
              <a:rPr lang="en" sz="1600"/>
              <a:t> curve between the value of x and corresponding conditional values of y.</a:t>
            </a:r>
            <a:endParaRPr sz="1600"/>
          </a:p>
          <a:p>
            <a:pPr indent="-330200" lvl="0" marL="457200" rtl="0" algn="l">
              <a:lnSpc>
                <a:spcPct val="115000"/>
              </a:lnSpc>
              <a:spcBef>
                <a:spcPts val="100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indent="-330200" lvl="0" marL="457200" rtl="0" algn="l">
              <a:lnSpc>
                <a:spcPct val="115000"/>
              </a:lnSpc>
              <a:spcBef>
                <a:spcPts val="1000"/>
              </a:spcBef>
              <a:spcAft>
                <a:spcPts val="1000"/>
              </a:spcAft>
              <a:buSzPts val="1600"/>
              <a:buChar char="●"/>
            </a:pPr>
            <a:r>
              <a:rPr lang="en" sz="1600"/>
              <a:t>The model is still linear as the coefficients are still linear with quadratic.</a:t>
            </a:r>
            <a:endParaRPr sz="1600"/>
          </a:p>
        </p:txBody>
      </p:sp>
      <p:sp>
        <p:nvSpPr>
          <p:cNvPr id="191" name="Google Shape;191;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2" name="Google Shape;192;p34"/>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193" name="Google Shape;193;p34"/>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9" name="Google Shape;199;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Classification Models</a:t>
            </a:r>
            <a:endParaRPr>
              <a:solidFill>
                <a:srgbClr val="4A86E8"/>
              </a:solidFill>
            </a:endParaRPr>
          </a:p>
        </p:txBody>
      </p:sp>
      <p:sp>
        <p:nvSpPr>
          <p:cNvPr id="200" name="Google Shape;200;p35"/>
          <p:cNvSpPr txBox="1"/>
          <p:nvPr/>
        </p:nvSpPr>
        <p:spPr>
          <a:xfrm>
            <a:off x="147150" y="597600"/>
            <a:ext cx="86973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p>
        </p:txBody>
      </p:sp>
      <p:sp>
        <p:nvSpPr>
          <p:cNvPr id="201" name="Google Shape;201;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02" name="Google Shape;202;p35"/>
          <p:cNvGrpSpPr/>
          <p:nvPr/>
        </p:nvGrpSpPr>
        <p:grpSpPr>
          <a:xfrm>
            <a:off x="4866600" y="2182225"/>
            <a:ext cx="4194299" cy="2486375"/>
            <a:chOff x="4866600" y="2182225"/>
            <a:chExt cx="4194299" cy="2486375"/>
          </a:xfrm>
        </p:grpSpPr>
        <p:pic>
          <p:nvPicPr>
            <p:cNvPr id="203" name="Google Shape;203;p35"/>
            <p:cNvPicPr preferRelativeResize="0"/>
            <p:nvPr/>
          </p:nvPicPr>
          <p:blipFill>
            <a:blip r:embed="rId4">
              <a:alphaModFix/>
            </a:blip>
            <a:stretch>
              <a:fillRect/>
            </a:stretch>
          </p:blipFill>
          <p:spPr>
            <a:xfrm>
              <a:off x="4866600" y="2182225"/>
              <a:ext cx="4194299" cy="2375674"/>
            </a:xfrm>
            <a:prstGeom prst="rect">
              <a:avLst/>
            </a:prstGeom>
            <a:noFill/>
            <a:ln>
              <a:noFill/>
            </a:ln>
          </p:spPr>
        </p:pic>
        <p:sp>
          <p:nvSpPr>
            <p:cNvPr id="204" name="Google Shape;204;p35"/>
            <p:cNvSpPr/>
            <p:nvPr/>
          </p:nvSpPr>
          <p:spPr>
            <a:xfrm>
              <a:off x="7590225" y="2508000"/>
              <a:ext cx="1407000" cy="2007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5"/>
            <p:cNvSpPr txBox="1"/>
            <p:nvPr/>
          </p:nvSpPr>
          <p:spPr>
            <a:xfrm>
              <a:off x="4993200" y="43299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a:t>
              </a:r>
              <a:r>
                <a:rPr i="1" lang="en" sz="1000"/>
                <a:t>medium.com</a:t>
              </a:r>
              <a:endParaRPr i="1" sz="1000"/>
            </a:p>
          </p:txBody>
        </p:sp>
      </p:grpSp>
      <p:sp>
        <p:nvSpPr>
          <p:cNvPr id="206" name="Google Shape;206;p35"/>
          <p:cNvSpPr txBox="1"/>
          <p:nvPr/>
        </p:nvSpPr>
        <p:spPr>
          <a:xfrm>
            <a:off x="99475" y="2265450"/>
            <a:ext cx="50253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12" name="Google Shape;212;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Logistic</a:t>
            </a:r>
            <a:r>
              <a:rPr lang="en">
                <a:solidFill>
                  <a:srgbClr val="4A86E8"/>
                </a:solidFill>
              </a:rPr>
              <a:t> Regression</a:t>
            </a:r>
            <a:endParaRPr>
              <a:solidFill>
                <a:srgbClr val="4A86E8"/>
              </a:solidFill>
            </a:endParaRPr>
          </a:p>
        </p:txBody>
      </p:sp>
      <p:sp>
        <p:nvSpPr>
          <p:cNvPr id="213" name="Google Shape;213;p36"/>
          <p:cNvSpPr txBox="1"/>
          <p:nvPr/>
        </p:nvSpPr>
        <p:spPr>
          <a:xfrm>
            <a:off x="4241725" y="538500"/>
            <a:ext cx="4767300" cy="3829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It </a:t>
            </a:r>
            <a:r>
              <a:rPr lang="en" sz="1600"/>
              <a:t>uses sigmoid function or logistic function to model the data</a:t>
            </a:r>
            <a:r>
              <a:rPr lang="en" sz="1600"/>
              <a:t>.</a:t>
            </a:r>
            <a:endParaRPr sz="1600"/>
          </a:p>
          <a:p>
            <a:pPr indent="-330200" lvl="0" marL="457200" rtl="0" algn="l">
              <a:lnSpc>
                <a:spcPct val="115000"/>
              </a:lnSpc>
              <a:spcBef>
                <a:spcPts val="0"/>
              </a:spcBef>
              <a:spcAft>
                <a:spcPts val="0"/>
              </a:spcAft>
              <a:buSzPts val="1600"/>
              <a:buChar char="●"/>
            </a:pPr>
            <a:r>
              <a:rPr lang="en" sz="1600"/>
              <a:t>It is a predictive analysis algorithm which works on the concept of probability.</a:t>
            </a:r>
            <a:endParaRPr sz="1600"/>
          </a:p>
          <a:p>
            <a:pPr indent="-330200" lvl="0" marL="457200" rtl="0" algn="l">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indent="-330200" lvl="0" marL="457200" rtl="0" algn="l">
              <a:lnSpc>
                <a:spcPct val="115000"/>
              </a:lnSpc>
              <a:spcBef>
                <a:spcPts val="0"/>
              </a:spcBef>
              <a:spcAft>
                <a:spcPts val="0"/>
              </a:spcAft>
              <a:buSzPts val="1600"/>
              <a:buChar char="●"/>
            </a:pPr>
            <a:r>
              <a:rPr lang="en" sz="1600"/>
              <a:t>Types of logistic regression:</a:t>
            </a:r>
            <a:endParaRPr sz="1600"/>
          </a:p>
          <a:p>
            <a:pPr indent="-330200" lvl="1" marL="914400" rtl="0" algn="l">
              <a:lnSpc>
                <a:spcPct val="115000"/>
              </a:lnSpc>
              <a:spcBef>
                <a:spcPts val="0"/>
              </a:spcBef>
              <a:spcAft>
                <a:spcPts val="0"/>
              </a:spcAft>
              <a:buSzPts val="1600"/>
              <a:buChar char="○"/>
            </a:pPr>
            <a:r>
              <a:rPr lang="en" sz="1600"/>
              <a:t>Binary (0/1, pass/fail)</a:t>
            </a:r>
            <a:endParaRPr sz="1600"/>
          </a:p>
          <a:p>
            <a:pPr indent="-330200" lvl="1" marL="914400" rtl="0" algn="l">
              <a:lnSpc>
                <a:spcPct val="115000"/>
              </a:lnSpc>
              <a:spcBef>
                <a:spcPts val="0"/>
              </a:spcBef>
              <a:spcAft>
                <a:spcPts val="0"/>
              </a:spcAft>
              <a:buSzPts val="1600"/>
              <a:buChar char="○"/>
            </a:pPr>
            <a:r>
              <a:rPr lang="en" sz="1600"/>
              <a:t>Multi (cats, dogs, lions)</a:t>
            </a:r>
            <a:endParaRPr sz="1600"/>
          </a:p>
          <a:p>
            <a:pPr indent="-330200" lvl="1" marL="914400" rtl="0" algn="l">
              <a:lnSpc>
                <a:spcPct val="115000"/>
              </a:lnSpc>
              <a:spcBef>
                <a:spcPts val="0"/>
              </a:spcBef>
              <a:spcAft>
                <a:spcPts val="0"/>
              </a:spcAft>
              <a:buSzPts val="1600"/>
              <a:buChar char="○"/>
            </a:pPr>
            <a:r>
              <a:rPr lang="en" sz="1600"/>
              <a:t>Ordinal (low, medium, high)</a:t>
            </a:r>
            <a:endParaRPr sz="1600"/>
          </a:p>
        </p:txBody>
      </p:sp>
      <p:sp>
        <p:nvSpPr>
          <p:cNvPr id="214" name="Google Shape;214;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5" name="Google Shape;215;p36"/>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16" name="Google Shape;216;p36"/>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22" name="Google Shape;222;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Support Vector Machine (SVM)</a:t>
            </a:r>
            <a:endParaRPr>
              <a:solidFill>
                <a:srgbClr val="4A86E8"/>
              </a:solidFill>
            </a:endParaRPr>
          </a:p>
        </p:txBody>
      </p:sp>
      <p:sp>
        <p:nvSpPr>
          <p:cNvPr id="223" name="Google Shape;223;p37"/>
          <p:cNvSpPr txBox="1"/>
          <p:nvPr/>
        </p:nvSpPr>
        <p:spPr>
          <a:xfrm>
            <a:off x="4330775" y="538500"/>
            <a:ext cx="4678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a:t>
            </a:r>
            <a:r>
              <a:rPr lang="en"/>
              <a:t>an be used for regression as well as classification problems.</a:t>
            </a:r>
            <a:endParaRPr/>
          </a:p>
          <a:p>
            <a:pPr indent="-317500" lvl="0" marL="457200" rtl="0" algn="l">
              <a:lnSpc>
                <a:spcPct val="115000"/>
              </a:lnSpc>
              <a:spcBef>
                <a:spcPts val="0"/>
              </a:spcBef>
              <a:spcAft>
                <a:spcPts val="0"/>
              </a:spcAft>
              <a:buSzPts val="1400"/>
              <a:buChar char="●"/>
            </a:pPr>
            <a:r>
              <a:rPr b="1" lang="en"/>
              <a:t>Kernel</a:t>
            </a:r>
            <a:r>
              <a:rPr lang="en"/>
              <a:t>: It is a function used to map a lower-dimensional data into higher dimensional data.</a:t>
            </a:r>
            <a:endParaRPr/>
          </a:p>
          <a:p>
            <a:pPr indent="-317500" lvl="0" marL="457200" rtl="0" algn="l">
              <a:lnSpc>
                <a:spcPct val="115000"/>
              </a:lnSpc>
              <a:spcBef>
                <a:spcPts val="0"/>
              </a:spcBef>
              <a:spcAft>
                <a:spcPts val="0"/>
              </a:spcAft>
              <a:buSzPts val="1400"/>
              <a:buChar char="●"/>
            </a:pPr>
            <a:r>
              <a:rPr b="1" lang="en"/>
              <a:t>Hyperplane</a:t>
            </a:r>
            <a:r>
              <a:rPr lang="en"/>
              <a:t>: In general SVM, it is a separation line between two classes, but in SVR, it is a line which helps to predict the continuous variables and cover most of the data points.</a:t>
            </a:r>
            <a:endParaRPr/>
          </a:p>
          <a:p>
            <a:pPr indent="-317500" lvl="0" marL="457200" rtl="0" algn="l">
              <a:lnSpc>
                <a:spcPct val="115000"/>
              </a:lnSpc>
              <a:spcBef>
                <a:spcPts val="0"/>
              </a:spcBef>
              <a:spcAft>
                <a:spcPts val="0"/>
              </a:spcAft>
              <a:buSzPts val="1400"/>
              <a:buChar char="●"/>
            </a:pPr>
            <a:r>
              <a:rPr b="1" lang="en"/>
              <a:t>Boundary line</a:t>
            </a:r>
            <a:r>
              <a:rPr lang="en"/>
              <a:t>: Boundary lines are the two lines apart from hyperplane, which creates the largest margin for data points.</a:t>
            </a:r>
            <a:endParaRPr/>
          </a:p>
          <a:p>
            <a:pPr indent="-317500" lvl="0" marL="457200" rtl="0" algn="l">
              <a:lnSpc>
                <a:spcPct val="115000"/>
              </a:lnSpc>
              <a:spcBef>
                <a:spcPts val="0"/>
              </a:spcBef>
              <a:spcAft>
                <a:spcPts val="0"/>
              </a:spcAft>
              <a:buSzPts val="1400"/>
              <a:buChar char="●"/>
            </a:pPr>
            <a:r>
              <a:rPr b="1" lang="en"/>
              <a:t>Support vectors</a:t>
            </a:r>
            <a:r>
              <a:rPr lang="en"/>
              <a:t>: Support vectors are the data points which are nearest to the hyperplane and opposite class.</a:t>
            </a:r>
            <a:endParaRPr/>
          </a:p>
        </p:txBody>
      </p:sp>
      <p:sp>
        <p:nvSpPr>
          <p:cNvPr id="224" name="Google Shape;224;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5" name="Google Shape;225;p37"/>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medium.com)</a:t>
            </a:r>
            <a:endParaRPr>
              <a:latin typeface="Roboto"/>
              <a:ea typeface="Roboto"/>
              <a:cs typeface="Roboto"/>
              <a:sym typeface="Roboto"/>
            </a:endParaRPr>
          </a:p>
        </p:txBody>
      </p:sp>
      <p:pic>
        <p:nvPicPr>
          <p:cNvPr id="226" name="Google Shape;226;p37"/>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32" name="Google Shape;232;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Decision Tree</a:t>
            </a:r>
            <a:endParaRPr>
              <a:solidFill>
                <a:srgbClr val="4A86E8"/>
              </a:solidFill>
            </a:endParaRPr>
          </a:p>
        </p:txBody>
      </p:sp>
      <p:sp>
        <p:nvSpPr>
          <p:cNvPr id="233" name="Google Shape;233;p38"/>
          <p:cNvSpPr txBox="1"/>
          <p:nvPr/>
        </p:nvSpPr>
        <p:spPr>
          <a:xfrm>
            <a:off x="3976625" y="597600"/>
            <a:ext cx="50778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t>
            </a:r>
            <a:r>
              <a:rPr lang="en" sz="1600"/>
              <a:t>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works for </a:t>
            </a:r>
            <a:r>
              <a:rPr lang="en" sz="1600"/>
              <a:t>both categorical and numerical data.</a:t>
            </a:r>
            <a:endParaRPr sz="1600"/>
          </a:p>
          <a:p>
            <a:pPr indent="-330200" lvl="0" marL="457200" rtl="0" algn="l">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indent="-330200" lvl="0" marL="457200" rtl="0" algn="l">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indent="-330200" lvl="0" marL="457200" rtl="0" algn="l">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34" name="Google Shape;234;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35" name="Google Shape;235;p38"/>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36" name="Google Shape;236;p38"/>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42" name="Google Shape;242;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Random Forest</a:t>
            </a:r>
            <a:endParaRPr>
              <a:solidFill>
                <a:srgbClr val="4A86E8"/>
              </a:solidFill>
            </a:endParaRPr>
          </a:p>
        </p:txBody>
      </p:sp>
      <p:sp>
        <p:nvSpPr>
          <p:cNvPr id="243" name="Google Shape;243;p39"/>
          <p:cNvSpPr txBox="1"/>
          <p:nvPr/>
        </p:nvSpPr>
        <p:spPr>
          <a:xfrm>
            <a:off x="3941800" y="717650"/>
            <a:ext cx="507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regression as well as classification problems.</a:t>
            </a:r>
            <a:endParaRPr sz="1600"/>
          </a:p>
          <a:p>
            <a:pPr indent="-330200" lvl="0" marL="457200" rtl="0" algn="l">
              <a:lnSpc>
                <a:spcPct val="115000"/>
              </a:lnSpc>
              <a:spcBef>
                <a:spcPts val="1000"/>
              </a:spcBef>
              <a:spcAft>
                <a:spcPts val="0"/>
              </a:spcAft>
              <a:buSzPts val="1600"/>
              <a:buChar char="●"/>
            </a:pPr>
            <a:r>
              <a:rPr lang="en" sz="1600"/>
              <a:t>It is </a:t>
            </a:r>
            <a:r>
              <a:rPr lang="en" sz="1600"/>
              <a:t>an ensemble learning method which combines multiple decision trees and predicts the final output based on the average of each tree output.</a:t>
            </a:r>
            <a:endParaRPr sz="1600"/>
          </a:p>
          <a:p>
            <a:pPr indent="-330200" lvl="0" marL="457200" rtl="0" algn="l">
              <a:lnSpc>
                <a:spcPct val="115000"/>
              </a:lnSpc>
              <a:spcBef>
                <a:spcPts val="1000"/>
              </a:spcBef>
              <a:spcAft>
                <a:spcPts val="1000"/>
              </a:spcAft>
              <a:buSzPts val="1600"/>
              <a:buChar char="●"/>
            </a:pPr>
            <a:r>
              <a:rPr lang="en" sz="1600"/>
              <a:t>It uses Bagging or Bootstrap Aggregation technique of ensemble learning in which aggregated decision tree runs in parallel and do not interact with each other.</a:t>
            </a:r>
            <a:endParaRPr sz="1600"/>
          </a:p>
        </p:txBody>
      </p:sp>
      <p:sp>
        <p:nvSpPr>
          <p:cNvPr id="244" name="Google Shape;24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5" name="Google Shape;245;p39"/>
          <p:cNvSpPr txBox="1"/>
          <p:nvPr/>
        </p:nvSpPr>
        <p:spPr>
          <a:xfrm>
            <a:off x="988112" y="38542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46" name="Google Shape;246;p39"/>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52" name="Google Shape;252;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Clustering</a:t>
            </a:r>
            <a:r>
              <a:rPr lang="en">
                <a:solidFill>
                  <a:srgbClr val="4A86E8"/>
                </a:solidFill>
              </a:rPr>
              <a:t> Models</a:t>
            </a:r>
            <a:endParaRPr>
              <a:solidFill>
                <a:srgbClr val="4A86E8"/>
              </a:solidFill>
            </a:endParaRPr>
          </a:p>
        </p:txBody>
      </p:sp>
      <p:sp>
        <p:nvSpPr>
          <p:cNvPr id="253" name="Google Shape;253;p40"/>
          <p:cNvSpPr txBox="1"/>
          <p:nvPr/>
        </p:nvSpPr>
        <p:spPr>
          <a:xfrm>
            <a:off x="311700" y="717650"/>
            <a:ext cx="86973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Uns</a:t>
            </a:r>
            <a:r>
              <a:rPr lang="en" sz="1700"/>
              <a:t>upervised learning. </a:t>
            </a:r>
            <a:endParaRPr sz="1700"/>
          </a:p>
          <a:p>
            <a:pPr indent="-336550" lvl="0" marL="457200" rtl="0" algn="l">
              <a:lnSpc>
                <a:spcPct val="115000"/>
              </a:lnSpc>
              <a:spcBef>
                <a:spcPts val="1000"/>
              </a:spcBef>
              <a:spcAft>
                <a:spcPts val="0"/>
              </a:spcAft>
              <a:buSzPts val="1700"/>
              <a:buChar char="●"/>
            </a:pPr>
            <a:r>
              <a:rPr lang="en" sz="1700"/>
              <a:t>A process of grouping similar data points together that do not have any pre-labeled classes or categories. The output is segregated group of data points. We don’t have pre-labeled data to train and build our model.</a:t>
            </a:r>
            <a:endParaRPr sz="1700"/>
          </a:p>
          <a:p>
            <a:pPr indent="0" lvl="0" marL="0" rtl="0" algn="l">
              <a:lnSpc>
                <a:spcPct val="115000"/>
              </a:lnSpc>
              <a:spcBef>
                <a:spcPts val="1000"/>
              </a:spcBef>
              <a:spcAft>
                <a:spcPts val="1000"/>
              </a:spcAft>
              <a:buNone/>
            </a:pPr>
            <a:r>
              <a:t/>
            </a:r>
            <a:endParaRPr sz="1700"/>
          </a:p>
        </p:txBody>
      </p:sp>
      <p:sp>
        <p:nvSpPr>
          <p:cNvPr id="254" name="Google Shape;25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5" name="Google Shape;255;p40"/>
          <p:cNvSpPr/>
          <p:nvPr/>
        </p:nvSpPr>
        <p:spPr>
          <a:xfrm>
            <a:off x="3466650" y="2518225"/>
            <a:ext cx="20319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Clustering algorithms</a:t>
            </a:r>
            <a:endParaRPr/>
          </a:p>
        </p:txBody>
      </p:sp>
      <p:sp>
        <p:nvSpPr>
          <p:cNvPr id="256" name="Google Shape;256;p40"/>
          <p:cNvSpPr/>
          <p:nvPr/>
        </p:nvSpPr>
        <p:spPr>
          <a:xfrm>
            <a:off x="912650" y="3470425"/>
            <a:ext cx="1566300" cy="97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 based clustering</a:t>
            </a:r>
            <a:endParaRPr/>
          </a:p>
        </p:txBody>
      </p:sp>
      <p:sp>
        <p:nvSpPr>
          <p:cNvPr id="257" name="Google Shape;257;p40"/>
          <p:cNvSpPr/>
          <p:nvPr/>
        </p:nvSpPr>
        <p:spPr>
          <a:xfrm>
            <a:off x="3699450" y="3497966"/>
            <a:ext cx="1566300" cy="94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Hierarchical</a:t>
            </a:r>
            <a:r>
              <a:rPr lang="en"/>
              <a:t> clustering</a:t>
            </a:r>
            <a:endParaRPr/>
          </a:p>
        </p:txBody>
      </p:sp>
      <p:sp>
        <p:nvSpPr>
          <p:cNvPr id="258" name="Google Shape;258;p40"/>
          <p:cNvSpPr/>
          <p:nvPr/>
        </p:nvSpPr>
        <p:spPr>
          <a:xfrm>
            <a:off x="6694500" y="3411196"/>
            <a:ext cx="1566300" cy="10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Density </a:t>
            </a:r>
            <a:r>
              <a:rPr lang="en"/>
              <a:t>based clustering </a:t>
            </a:r>
            <a:endParaRPr/>
          </a:p>
        </p:txBody>
      </p:sp>
      <p:pic>
        <p:nvPicPr>
          <p:cNvPr id="259" name="Google Shape;259;p40"/>
          <p:cNvPicPr preferRelativeResize="0"/>
          <p:nvPr/>
        </p:nvPicPr>
        <p:blipFill>
          <a:blip r:embed="rId4">
            <a:alphaModFix/>
          </a:blip>
          <a:stretch>
            <a:fillRect/>
          </a:stretch>
        </p:blipFill>
        <p:spPr>
          <a:xfrm>
            <a:off x="1983325" y="3911788"/>
            <a:ext cx="442246" cy="393600"/>
          </a:xfrm>
          <a:prstGeom prst="rect">
            <a:avLst/>
          </a:prstGeom>
          <a:noFill/>
          <a:ln>
            <a:noFill/>
          </a:ln>
        </p:spPr>
      </p:pic>
      <p:pic>
        <p:nvPicPr>
          <p:cNvPr id="260" name="Google Shape;260;p40"/>
          <p:cNvPicPr preferRelativeResize="0"/>
          <p:nvPr/>
        </p:nvPicPr>
        <p:blipFill>
          <a:blip r:embed="rId5">
            <a:alphaModFix/>
          </a:blip>
          <a:stretch>
            <a:fillRect/>
          </a:stretch>
        </p:blipFill>
        <p:spPr>
          <a:xfrm>
            <a:off x="4757770" y="4015250"/>
            <a:ext cx="442250" cy="290118"/>
          </a:xfrm>
          <a:prstGeom prst="rect">
            <a:avLst/>
          </a:prstGeom>
          <a:noFill/>
          <a:ln>
            <a:noFill/>
          </a:ln>
        </p:spPr>
      </p:pic>
      <p:pic>
        <p:nvPicPr>
          <p:cNvPr id="261" name="Google Shape;261;p40"/>
          <p:cNvPicPr preferRelativeResize="0"/>
          <p:nvPr/>
        </p:nvPicPr>
        <p:blipFill>
          <a:blip r:embed="rId6">
            <a:alphaModFix/>
          </a:blip>
          <a:stretch>
            <a:fillRect/>
          </a:stretch>
        </p:blipFill>
        <p:spPr>
          <a:xfrm>
            <a:off x="7848575" y="3963514"/>
            <a:ext cx="359290" cy="290125"/>
          </a:xfrm>
          <a:prstGeom prst="rect">
            <a:avLst/>
          </a:prstGeom>
          <a:noFill/>
          <a:ln>
            <a:noFill/>
          </a:ln>
        </p:spPr>
      </p:pic>
      <p:sp>
        <p:nvSpPr>
          <p:cNvPr id="262" name="Google Shape;262;p40"/>
          <p:cNvSpPr/>
          <p:nvPr/>
        </p:nvSpPr>
        <p:spPr>
          <a:xfrm rot="5400000">
            <a:off x="4421025" y="515150"/>
            <a:ext cx="222300" cy="5609100"/>
          </a:xfrm>
          <a:prstGeom prst="leftBracket">
            <a:avLst>
              <a:gd fmla="val 833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40"/>
          <p:cNvCxnSpPr>
            <a:stCxn id="255" idx="2"/>
            <a:endCxn id="257" idx="0"/>
          </p:cNvCxnSpPr>
          <p:nvPr/>
        </p:nvCxnSpPr>
        <p:spPr>
          <a:xfrm>
            <a:off x="4482600" y="2909725"/>
            <a:ext cx="0" cy="588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69" name="Google Shape;269;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Partition Based Clustering</a:t>
            </a:r>
            <a:endParaRPr>
              <a:solidFill>
                <a:srgbClr val="4A86E8"/>
              </a:solidFill>
            </a:endParaRPr>
          </a:p>
        </p:txBody>
      </p:sp>
      <p:sp>
        <p:nvSpPr>
          <p:cNvPr id="270" name="Google Shape;270;p41"/>
          <p:cNvSpPr txBox="1"/>
          <p:nvPr/>
        </p:nvSpPr>
        <p:spPr>
          <a:xfrm>
            <a:off x="3941900" y="889338"/>
            <a:ext cx="5077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most common example is </a:t>
            </a:r>
            <a:r>
              <a:rPr b="1" lang="en" sz="1600"/>
              <a:t>K-Means clustering</a:t>
            </a:r>
            <a:r>
              <a:rPr lang="en" sz="1600"/>
              <a:t>.</a:t>
            </a:r>
            <a:endParaRPr sz="1600"/>
          </a:p>
          <a:p>
            <a:pPr indent="-330200" lvl="0" marL="457200" rtl="0" algn="l">
              <a:lnSpc>
                <a:spcPct val="115000"/>
              </a:lnSpc>
              <a:spcBef>
                <a:spcPts val="1000"/>
              </a:spcBef>
              <a:spcAft>
                <a:spcPts val="0"/>
              </a:spcAft>
              <a:buSzPts val="1600"/>
              <a:buChar char="●"/>
            </a:pPr>
            <a:r>
              <a:rPr lang="en" sz="1600"/>
              <a:t>The dataset is divided into a set of K groups, where K is used to define the number of pre-defined groups.</a:t>
            </a:r>
            <a:endParaRPr sz="1600"/>
          </a:p>
          <a:p>
            <a:pPr indent="-330200" lvl="0" marL="457200" rtl="0" algn="l">
              <a:lnSpc>
                <a:spcPct val="115000"/>
              </a:lnSpc>
              <a:spcBef>
                <a:spcPts val="1000"/>
              </a:spcBef>
              <a:spcAft>
                <a:spcPts val="100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271" name="Google Shape;271;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2" name="Google Shape;272;p41"/>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73" name="Google Shape;273;p41"/>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79" name="Google Shape;279;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Hierarchical</a:t>
            </a:r>
            <a:r>
              <a:rPr lang="en">
                <a:solidFill>
                  <a:srgbClr val="4A86E8"/>
                </a:solidFill>
              </a:rPr>
              <a:t> Clustering</a:t>
            </a:r>
            <a:endParaRPr>
              <a:solidFill>
                <a:srgbClr val="4A86E8"/>
              </a:solidFill>
            </a:endParaRPr>
          </a:p>
        </p:txBody>
      </p:sp>
      <p:sp>
        <p:nvSpPr>
          <p:cNvPr id="280" name="Google Shape;280;p42"/>
          <p:cNvSpPr txBox="1"/>
          <p:nvPr/>
        </p:nvSpPr>
        <p:spPr>
          <a:xfrm>
            <a:off x="3931325" y="856663"/>
            <a:ext cx="50778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indent="-323850" lvl="0" marL="457200" rtl="0" algn="l">
              <a:lnSpc>
                <a:spcPct val="115000"/>
              </a:lnSpc>
              <a:spcBef>
                <a:spcPts val="1000"/>
              </a:spcBef>
              <a:spcAft>
                <a:spcPts val="0"/>
              </a:spcAft>
              <a:buSzPts val="1500"/>
              <a:buChar char="●"/>
            </a:pPr>
            <a:r>
              <a:rPr lang="en" sz="1500"/>
              <a:t>The dataset is divided into clusters to create a tree-like structure, which is also called a </a:t>
            </a:r>
            <a:r>
              <a:rPr b="1" lang="en" sz="1500"/>
              <a:t>dendrogram</a:t>
            </a:r>
            <a:r>
              <a:rPr lang="en" sz="1500"/>
              <a:t>. </a:t>
            </a:r>
            <a:endParaRPr sz="1500"/>
          </a:p>
          <a:p>
            <a:pPr indent="-323850" lvl="0" marL="457200" rtl="0" algn="l">
              <a:lnSpc>
                <a:spcPct val="115000"/>
              </a:lnSpc>
              <a:spcBef>
                <a:spcPts val="1000"/>
              </a:spcBef>
              <a:spcAft>
                <a:spcPts val="0"/>
              </a:spcAft>
              <a:buSzPts val="1500"/>
              <a:buChar char="●"/>
            </a:pPr>
            <a:r>
              <a:rPr lang="en" sz="1500"/>
              <a:t>The observations or any number of clusters can be selected by cutting the tree at the certain level. </a:t>
            </a:r>
            <a:endParaRPr sz="1500"/>
          </a:p>
          <a:p>
            <a:pPr indent="-323850" lvl="0" marL="457200" rtl="0" algn="l">
              <a:lnSpc>
                <a:spcPct val="115000"/>
              </a:lnSpc>
              <a:spcBef>
                <a:spcPts val="1000"/>
              </a:spcBef>
              <a:spcAft>
                <a:spcPts val="1000"/>
              </a:spcAft>
              <a:buSzPts val="1500"/>
              <a:buChar char="●"/>
            </a:pPr>
            <a:r>
              <a:rPr lang="en" sz="1500"/>
              <a:t>In a hierarchical clustering paradigm, we can either start with all the data points in one group (</a:t>
            </a:r>
            <a:r>
              <a:rPr b="1" lang="en" sz="1500"/>
              <a:t>divisive clustering</a:t>
            </a:r>
            <a:r>
              <a:rPr lang="en" sz="1500"/>
              <a:t>) or all the data points in different groups (</a:t>
            </a:r>
            <a:r>
              <a:rPr b="1" lang="en" sz="1500"/>
              <a:t>agglomerative clustering</a:t>
            </a:r>
            <a:r>
              <a:rPr lang="en" sz="1500"/>
              <a:t>). </a:t>
            </a:r>
            <a:endParaRPr sz="1500"/>
          </a:p>
        </p:txBody>
      </p:sp>
      <p:sp>
        <p:nvSpPr>
          <p:cNvPr id="281" name="Google Shape;281;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2" name="Google Shape;282;p42"/>
          <p:cNvSpPr txBox="1"/>
          <p:nvPr/>
        </p:nvSpPr>
        <p:spPr>
          <a:xfrm>
            <a:off x="787725" y="3709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83" name="Google Shape;283;p42"/>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89" name="Google Shape;289;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Density Based</a:t>
            </a:r>
            <a:r>
              <a:rPr lang="en">
                <a:solidFill>
                  <a:srgbClr val="4A86E8"/>
                </a:solidFill>
              </a:rPr>
              <a:t> Clustering</a:t>
            </a:r>
            <a:endParaRPr>
              <a:solidFill>
                <a:srgbClr val="4A86E8"/>
              </a:solidFill>
            </a:endParaRPr>
          </a:p>
        </p:txBody>
      </p:sp>
      <p:sp>
        <p:nvSpPr>
          <p:cNvPr id="290" name="Google Shape;290;p43"/>
          <p:cNvSpPr txBox="1"/>
          <p:nvPr/>
        </p:nvSpPr>
        <p:spPr>
          <a:xfrm>
            <a:off x="3941925" y="929412"/>
            <a:ext cx="5077800" cy="3364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method connects the highly-dense areas into clusters.</a:t>
            </a:r>
            <a:endParaRPr sz="1600"/>
          </a:p>
          <a:p>
            <a:pPr indent="-330200" lvl="0" marL="457200" rtl="0" algn="l">
              <a:lnSpc>
                <a:spcPct val="115000"/>
              </a:lnSpc>
              <a:spcBef>
                <a:spcPts val="1000"/>
              </a:spcBef>
              <a:spcAft>
                <a:spcPts val="0"/>
              </a:spcAft>
              <a:buSzPts val="1600"/>
              <a:buChar char="●"/>
            </a:pPr>
            <a:r>
              <a:rPr lang="en" sz="1600"/>
              <a:t>This algorithm does it by identifying different clusters in the dataset and connects the areas of high densities into clusters. </a:t>
            </a:r>
            <a:endParaRPr sz="1600"/>
          </a:p>
          <a:p>
            <a:pPr indent="-330200" lvl="0" marL="457200" rtl="0" algn="l">
              <a:lnSpc>
                <a:spcPct val="115000"/>
              </a:lnSpc>
              <a:spcBef>
                <a:spcPts val="1000"/>
              </a:spcBef>
              <a:spcAft>
                <a:spcPts val="0"/>
              </a:spcAft>
              <a:buSzPts val="1600"/>
              <a:buChar char="●"/>
            </a:pPr>
            <a:r>
              <a:rPr lang="en" sz="1600"/>
              <a:t>The dense areas in data space are divided from each other by sparser areas.</a:t>
            </a:r>
            <a:endParaRPr sz="1600"/>
          </a:p>
          <a:p>
            <a:pPr indent="-330200" lvl="0" marL="457200" rtl="0" algn="l">
              <a:lnSpc>
                <a:spcPct val="115000"/>
              </a:lnSpc>
              <a:spcBef>
                <a:spcPts val="1000"/>
              </a:spcBef>
              <a:spcAft>
                <a:spcPts val="1000"/>
              </a:spcAft>
              <a:buSzPts val="1600"/>
              <a:buChar char="●"/>
            </a:pPr>
            <a:r>
              <a:rPr lang="en" sz="1600"/>
              <a:t>These algorithms can face difficulty in clustering the data points if the dataset has varying densities and high dimensions.</a:t>
            </a:r>
            <a:endParaRPr sz="1600"/>
          </a:p>
        </p:txBody>
      </p:sp>
      <p:sp>
        <p:nvSpPr>
          <p:cNvPr id="291" name="Google Shape;291;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2" name="Google Shape;292;p43"/>
          <p:cNvSpPr txBox="1"/>
          <p:nvPr/>
        </p:nvSpPr>
        <p:spPr>
          <a:xfrm>
            <a:off x="709800" y="4043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93" name="Google Shape;293;p43"/>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99" name="Google Shape;299;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Deep Dive</a:t>
            </a:r>
            <a:endParaRPr>
              <a:solidFill>
                <a:srgbClr val="4A86E8"/>
              </a:solidFill>
            </a:endParaRPr>
          </a:p>
        </p:txBody>
      </p:sp>
      <p:sp>
        <p:nvSpPr>
          <p:cNvPr id="300" name="Google Shape;300;p44"/>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indent="-330200" lvl="1" marL="914400" rtl="0" algn="l">
              <a:lnSpc>
                <a:spcPct val="115000"/>
              </a:lnSpc>
              <a:spcBef>
                <a:spcPts val="0"/>
              </a:spcBef>
              <a:spcAft>
                <a:spcPts val="0"/>
              </a:spcAft>
              <a:buSzPts val="1600"/>
              <a:buChar char="○"/>
            </a:pPr>
            <a:r>
              <a:rPr lang="en" sz="1600"/>
              <a:t>An Introduction to Statistical Learning by Tibshirani et al.</a:t>
            </a:r>
            <a:endParaRPr sz="1600"/>
          </a:p>
          <a:p>
            <a:pPr indent="-330200" lvl="1" marL="914400" rtl="0" algn="l">
              <a:lnSpc>
                <a:spcPct val="115000"/>
              </a:lnSpc>
              <a:spcBef>
                <a:spcPts val="0"/>
              </a:spcBef>
              <a:spcAft>
                <a:spcPts val="0"/>
              </a:spcAft>
              <a:buSzPts val="1600"/>
              <a:buChar char="○"/>
            </a:pPr>
            <a:r>
              <a:rPr lang="en" sz="1600" u="sng">
                <a:solidFill>
                  <a:schemeClr val="hlink"/>
                </a:solidFill>
                <a:hlinkClick r:id="rId4"/>
              </a:rPr>
              <a:t>https://link.springer.com/book/10.1007/978-1-4614-7138-7</a:t>
            </a:r>
            <a:endParaRPr sz="1600"/>
          </a:p>
        </p:txBody>
      </p:sp>
      <p:sp>
        <p:nvSpPr>
          <p:cNvPr id="301" name="Google Shape;301;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2" name="Google Shape;302;p44"/>
          <p:cNvPicPr preferRelativeResize="0"/>
          <p:nvPr/>
        </p:nvPicPr>
        <p:blipFill>
          <a:blip r:embed="rId5">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08" name="Google Shape;30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9" name="Google Shape;309;p45"/>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 Evaluation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310" name="Google Shape;310;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1" name="Google Shape;311;p4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7" name="Google Shape;317;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can we evaluate a ML model?</a:t>
            </a:r>
            <a:endParaRPr>
              <a:solidFill>
                <a:srgbClr val="4A86E8"/>
              </a:solidFill>
            </a:endParaRPr>
          </a:p>
        </p:txBody>
      </p:sp>
      <p:sp>
        <p:nvSpPr>
          <p:cNvPr id="318" name="Google Shape;318;p46"/>
          <p:cNvSpPr txBox="1"/>
          <p:nvPr/>
        </p:nvSpPr>
        <p:spPr>
          <a:xfrm>
            <a:off x="311700" y="717649"/>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Model development is an interactive process, model evaluation makes this process iterative.</a:t>
            </a:r>
            <a:endParaRPr sz="1600"/>
          </a:p>
          <a:p>
            <a:pPr indent="-330200" lvl="0" marL="457200" rtl="0" algn="l">
              <a:lnSpc>
                <a:spcPct val="115000"/>
              </a:lnSpc>
              <a:spcBef>
                <a:spcPts val="0"/>
              </a:spcBef>
              <a:spcAft>
                <a:spcPts val="0"/>
              </a:spcAft>
              <a:buSzPts val="1600"/>
              <a:buChar char="●"/>
            </a:pPr>
            <a:r>
              <a:rPr lang="en" sz="1600"/>
              <a:t>Model evaluation helps us tuning the model hyperparameters.</a:t>
            </a:r>
            <a:endParaRPr sz="1600"/>
          </a:p>
          <a:p>
            <a:pPr indent="-330200" lvl="0" marL="457200" rtl="0" algn="l">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indent="-330200" lvl="0" marL="457200" rtl="0" algn="l">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319" name="Google Shape;319;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20" name="Google Shape;320;p46"/>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321" name="Google Shape;321;p46"/>
          <p:cNvSpPr txBox="1"/>
          <p:nvPr/>
        </p:nvSpPr>
        <p:spPr>
          <a:xfrm>
            <a:off x="3034112" y="43138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Brilenkov, 2021)</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7" name="Google Shape;327;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Confusion Matrix</a:t>
            </a:r>
            <a:endParaRPr>
              <a:solidFill>
                <a:srgbClr val="4A86E8"/>
              </a:solidFill>
            </a:endParaRPr>
          </a:p>
        </p:txBody>
      </p:sp>
      <p:sp>
        <p:nvSpPr>
          <p:cNvPr id="328" name="Google Shape;328;p47"/>
          <p:cNvSpPr txBox="1"/>
          <p:nvPr/>
        </p:nvSpPr>
        <p:spPr>
          <a:xfrm>
            <a:off x="5155650" y="853375"/>
            <a:ext cx="38655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indent="-323850" lvl="0" marL="457200" rtl="0" algn="l">
              <a:lnSpc>
                <a:spcPct val="115000"/>
              </a:lnSpc>
              <a:spcBef>
                <a:spcPts val="1000"/>
              </a:spcBef>
              <a:spcAft>
                <a:spcPts val="0"/>
              </a:spcAft>
              <a:buSzPts val="1500"/>
              <a:buChar char="●"/>
            </a:pPr>
            <a:r>
              <a:rPr lang="en" sz="1500"/>
              <a:t>Created by comparing the predicted class label of a data point with its actual class label.</a:t>
            </a:r>
            <a:endParaRPr sz="1500"/>
          </a:p>
          <a:p>
            <a:pPr indent="-323850" lvl="0" marL="457200" rtl="0" algn="l">
              <a:lnSpc>
                <a:spcPct val="115000"/>
              </a:lnSpc>
              <a:spcBef>
                <a:spcPts val="1000"/>
              </a:spcBef>
              <a:spcAft>
                <a:spcPts val="0"/>
              </a:spcAft>
              <a:buSzPts val="1500"/>
              <a:buChar char="●"/>
            </a:pPr>
            <a:r>
              <a:rPr lang="en" sz="1500"/>
              <a:t>Repeated for the whole dataset and the comparison results are compiled in a matrix or table.</a:t>
            </a:r>
            <a:endParaRPr sz="1500"/>
          </a:p>
          <a:p>
            <a:pPr indent="-323850" lvl="0" marL="457200" rtl="0" algn="l">
              <a:lnSpc>
                <a:spcPct val="115000"/>
              </a:lnSpc>
              <a:spcBef>
                <a:spcPts val="1000"/>
              </a:spcBef>
              <a:spcAft>
                <a:spcPts val="1000"/>
              </a:spcAft>
              <a:buSzPts val="1500"/>
              <a:buChar char="●"/>
            </a:pPr>
            <a:r>
              <a:rPr lang="en" sz="1500"/>
              <a:t>Can be used to calculate several metrics that are useful measures of model performance.</a:t>
            </a:r>
            <a:endParaRPr sz="1500"/>
          </a:p>
        </p:txBody>
      </p:sp>
      <p:sp>
        <p:nvSpPr>
          <p:cNvPr id="329" name="Google Shape;329;p47"/>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0" name="Google Shape;330;p47"/>
          <p:cNvSpPr txBox="1"/>
          <p:nvPr/>
        </p:nvSpPr>
        <p:spPr>
          <a:xfrm>
            <a:off x="805906" y="4426625"/>
            <a:ext cx="30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331" name="Google Shape;331;p47"/>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pic>
        <p:nvPicPr>
          <p:cNvPr id="337" name="Google Shape;337;p48"/>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38" name="Google Shape;33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39" name="Google Shape;339;p48"/>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Accuracy</a:t>
            </a:r>
            <a:r>
              <a:rPr lang="en" sz="1600"/>
              <a:t>:</a:t>
            </a:r>
            <a:endParaRPr sz="1600"/>
          </a:p>
          <a:p>
            <a:pPr indent="-330200" lvl="1" marL="914400" rtl="0" algn="l">
              <a:lnSpc>
                <a:spcPct val="115000"/>
              </a:lnSpc>
              <a:spcBef>
                <a:spcPts val="0"/>
              </a:spcBef>
              <a:spcAft>
                <a:spcPts val="0"/>
              </a:spcAft>
              <a:buSzPts val="1600"/>
              <a:buChar char="○"/>
            </a:pPr>
            <a:r>
              <a:rPr lang="en" sz="1600"/>
              <a:t>Defined as the overall accuracy or proportion of correct predictions of the model.</a:t>
            </a:r>
            <a:endParaRPr sz="1600"/>
          </a:p>
          <a:p>
            <a:pPr indent="-330200" lvl="1" marL="914400" rtl="0" algn="l">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40" name="Google Shape;340;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1" name="Google Shape;341;p48"/>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42" name="Google Shape;342;p48"/>
          <p:cNvSpPr txBox="1"/>
          <p:nvPr/>
        </p:nvSpPr>
        <p:spPr>
          <a:xfrm>
            <a:off x="223350" y="2542825"/>
            <a:ext cx="86973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Precision</a:t>
            </a:r>
            <a:r>
              <a:rPr lang="en" sz="1600"/>
              <a:t>:</a:t>
            </a:r>
            <a:endParaRPr sz="1600"/>
          </a:p>
          <a:p>
            <a:pPr indent="-330200" lvl="1" marL="914400" rtl="0" algn="l">
              <a:lnSpc>
                <a:spcPct val="115000"/>
              </a:lnSpc>
              <a:spcBef>
                <a:spcPts val="0"/>
              </a:spcBef>
              <a:spcAft>
                <a:spcPts val="0"/>
              </a:spcAft>
              <a:buSzPts val="1600"/>
              <a:buChar char="○"/>
            </a:pPr>
            <a:r>
              <a:rPr lang="en" sz="1600"/>
              <a:t>Also called positive predictive value.</a:t>
            </a:r>
            <a:endParaRPr sz="1600"/>
          </a:p>
          <a:p>
            <a:pPr indent="-330200" lvl="1" marL="914400" rtl="0" algn="l">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indent="-330200" lvl="1" marL="914400" rtl="0" algn="l">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48" name="Google Shape;348;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49" name="Google Shape;349;p49"/>
          <p:cNvSpPr txBox="1"/>
          <p:nvPr/>
        </p:nvSpPr>
        <p:spPr>
          <a:xfrm>
            <a:off x="154075" y="755800"/>
            <a:ext cx="8835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Recall</a:t>
            </a:r>
            <a:r>
              <a:rPr lang="en" sz="1600"/>
              <a:t>:</a:t>
            </a:r>
            <a:endParaRPr sz="1600"/>
          </a:p>
          <a:p>
            <a:pPr indent="-330200" lvl="1" marL="914400" rtl="0" algn="l">
              <a:lnSpc>
                <a:spcPct val="115000"/>
              </a:lnSpc>
              <a:spcBef>
                <a:spcPts val="0"/>
              </a:spcBef>
              <a:spcAft>
                <a:spcPts val="0"/>
              </a:spcAft>
              <a:buSzPts val="1600"/>
              <a:buChar char="○"/>
            </a:pPr>
            <a:r>
              <a:rPr lang="en" sz="1600"/>
              <a:t>Also called sensitivity, is a measure to identify the percentage of relevant data points.</a:t>
            </a:r>
            <a:endParaRPr sz="1600"/>
          </a:p>
          <a:p>
            <a:pPr indent="-330200" lvl="1" marL="914400" rtl="0" algn="l">
              <a:lnSpc>
                <a:spcPct val="115000"/>
              </a:lnSpc>
              <a:spcBef>
                <a:spcPts val="0"/>
              </a:spcBef>
              <a:spcAft>
                <a:spcPts val="0"/>
              </a:spcAft>
              <a:buSzPts val="1600"/>
              <a:buChar char="○"/>
            </a:pPr>
            <a:r>
              <a:rPr lang="en" sz="1600"/>
              <a:t>Defined as the number of instances of the positive class that were correctly predicted.</a:t>
            </a:r>
            <a:endParaRPr sz="1600"/>
          </a:p>
          <a:p>
            <a:pPr indent="-330200" lvl="1" marL="914400" rtl="0" algn="l">
              <a:lnSpc>
                <a:spcPct val="115000"/>
              </a:lnSpc>
              <a:spcBef>
                <a:spcPts val="0"/>
              </a:spcBef>
              <a:spcAft>
                <a:spcPts val="0"/>
              </a:spcAft>
              <a:buSzPts val="1600"/>
              <a:buChar char="○"/>
            </a:pPr>
            <a:r>
              <a:rPr lang="en" sz="1600"/>
              <a:t>Used when we want to catch the most number of instances of a particular class even when it increases the false positives.</a:t>
            </a:r>
            <a:endParaRPr sz="1600"/>
          </a:p>
        </p:txBody>
      </p:sp>
      <p:sp>
        <p:nvSpPr>
          <p:cNvPr id="350" name="Google Shape;350;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1" name="Google Shape;351;p49"/>
          <p:cNvSpPr txBox="1"/>
          <p:nvPr/>
        </p:nvSpPr>
        <p:spPr>
          <a:xfrm>
            <a:off x="380113" y="2960100"/>
            <a:ext cx="83838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F1 Score</a:t>
            </a:r>
            <a:r>
              <a:rPr lang="en" sz="1600"/>
              <a:t>:</a:t>
            </a:r>
            <a:endParaRPr sz="1600"/>
          </a:p>
          <a:p>
            <a:pPr indent="-330200" lvl="1" marL="914400" rtl="0" algn="l">
              <a:lnSpc>
                <a:spcPct val="115000"/>
              </a:lnSpc>
              <a:spcBef>
                <a:spcPts val="0"/>
              </a:spcBef>
              <a:spcAft>
                <a:spcPts val="0"/>
              </a:spcAft>
              <a:buSzPts val="1600"/>
              <a:buChar char="○"/>
            </a:pPr>
            <a:r>
              <a:rPr lang="en" sz="1600"/>
              <a:t>The harmonic mean of precision and recall.</a:t>
            </a:r>
            <a:endParaRPr sz="1600"/>
          </a:p>
          <a:p>
            <a:pPr indent="-330200" lvl="1" marL="914400" rtl="0" algn="l">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52" name="Google Shape;352;p49"/>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53" name="Google Shape;353;p49"/>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9" name="Google Shape;359;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60" name="Google Shape;360;p50"/>
          <p:cNvSpPr txBox="1"/>
          <p:nvPr/>
        </p:nvSpPr>
        <p:spPr>
          <a:xfrm>
            <a:off x="381000" y="603400"/>
            <a:ext cx="8520600" cy="842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Good for scoring classifiers. It returns a probability value or score for each class label</a:t>
            </a:r>
            <a:r>
              <a:rPr lang="en" sz="1600"/>
              <a:t>.</a:t>
            </a:r>
            <a:endParaRPr sz="1600"/>
          </a:p>
          <a:p>
            <a:pPr indent="0" lvl="0" marL="457200" rtl="0" algn="l">
              <a:lnSpc>
                <a:spcPct val="115000"/>
              </a:lnSpc>
              <a:spcBef>
                <a:spcPts val="1000"/>
              </a:spcBef>
              <a:spcAft>
                <a:spcPts val="1000"/>
              </a:spcAft>
              <a:buNone/>
            </a:pPr>
            <a:r>
              <a:t/>
            </a:r>
            <a:endParaRPr sz="1600"/>
          </a:p>
        </p:txBody>
      </p:sp>
      <p:sp>
        <p:nvSpPr>
          <p:cNvPr id="361" name="Google Shape;361;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2" name="Google Shape;362;p50"/>
          <p:cNvSpPr txBox="1"/>
          <p:nvPr/>
        </p:nvSpPr>
        <p:spPr>
          <a:xfrm>
            <a:off x="3810800" y="873625"/>
            <a:ext cx="5141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1"/>
              </a:buClr>
              <a:buSzPts val="1600"/>
              <a:buChar char="●"/>
            </a:pPr>
            <a:r>
              <a:rPr lang="en" sz="1600">
                <a:solidFill>
                  <a:schemeClr val="dk1"/>
                </a:solidFill>
              </a:rPr>
              <a:t>Created by plotting the fraction of True Positive Rate (TPR) vs. False Positive Rate (FPR)</a:t>
            </a:r>
            <a:endParaRPr/>
          </a:p>
        </p:txBody>
      </p:sp>
      <p:sp>
        <p:nvSpPr>
          <p:cNvPr id="363" name="Google Shape;363;p50"/>
          <p:cNvSpPr txBox="1"/>
          <p:nvPr/>
        </p:nvSpPr>
        <p:spPr>
          <a:xfrm>
            <a:off x="3840950" y="1445800"/>
            <a:ext cx="5081400" cy="197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TPR is known as sensitivity or recall, which is the total number of correct positive results predicted among all the positive samples.</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FPR is known as false alarms or (1 - specificity), determining the total number of incorrect positive predictions among all negative samples.</a:t>
            </a:r>
            <a:endParaRPr/>
          </a:p>
        </p:txBody>
      </p:sp>
      <p:sp>
        <p:nvSpPr>
          <p:cNvPr id="364" name="Google Shape;364;p50"/>
          <p:cNvSpPr txBox="1"/>
          <p:nvPr/>
        </p:nvSpPr>
        <p:spPr>
          <a:xfrm>
            <a:off x="3840950" y="3249950"/>
            <a:ext cx="52452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Ideally, the best prediction model would give a point on the top left corner (0, 1) indicating perfect classification (100% sensitivity &amp; specificity). A diagonal line depicts a classifier that does a random guess.</a:t>
            </a:r>
            <a:endParaRPr sz="1600">
              <a:solidFill>
                <a:schemeClr val="dk1"/>
              </a:solidFill>
            </a:endParaRPr>
          </a:p>
        </p:txBody>
      </p:sp>
      <p:pic>
        <p:nvPicPr>
          <p:cNvPr id="365" name="Google Shape;365;p50"/>
          <p:cNvPicPr preferRelativeResize="0"/>
          <p:nvPr/>
        </p:nvPicPr>
        <p:blipFill>
          <a:blip r:embed="rId4">
            <a:alphaModFix/>
          </a:blip>
          <a:stretch>
            <a:fillRect/>
          </a:stretch>
        </p:blipFill>
        <p:spPr>
          <a:xfrm>
            <a:off x="381000" y="1362600"/>
            <a:ext cx="3454250" cy="2702726"/>
          </a:xfrm>
          <a:prstGeom prst="rect">
            <a:avLst/>
          </a:prstGeom>
          <a:noFill/>
          <a:ln>
            <a:noFill/>
          </a:ln>
        </p:spPr>
      </p:pic>
      <p:sp>
        <p:nvSpPr>
          <p:cNvPr id="366" name="Google Shape;366;p50"/>
          <p:cNvSpPr txBox="1"/>
          <p:nvPr/>
        </p:nvSpPr>
        <p:spPr>
          <a:xfrm>
            <a:off x="775856" y="4310100"/>
            <a:ext cx="30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72" name="Google Shape;372;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a:t>
            </a:r>
            <a:r>
              <a:rPr lang="en">
                <a:solidFill>
                  <a:srgbClr val="4A86E8"/>
                </a:solidFill>
              </a:rPr>
              <a:t>ea Under Curve (AUC)</a:t>
            </a:r>
            <a:endParaRPr>
              <a:solidFill>
                <a:srgbClr val="4A86E8"/>
              </a:solidFill>
            </a:endParaRPr>
          </a:p>
        </p:txBody>
      </p:sp>
      <p:sp>
        <p:nvSpPr>
          <p:cNvPr id="373" name="Google Shape;373;p51"/>
          <p:cNvSpPr txBox="1"/>
          <p:nvPr/>
        </p:nvSpPr>
        <p:spPr>
          <a:xfrm>
            <a:off x="3862000" y="847000"/>
            <a:ext cx="5058600" cy="29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Area Under Curve  (AUC) </a:t>
            </a:r>
            <a:r>
              <a:rPr lang="en" sz="1600">
                <a:solidFill>
                  <a:schemeClr val="dk1"/>
                </a:solidFill>
              </a:rPr>
              <a:t>provides a numerical value for us to compare models</a:t>
            </a:r>
            <a:r>
              <a:rPr lang="en" sz="1600"/>
              <a:t>.</a:t>
            </a:r>
            <a:endParaRPr sz="1600"/>
          </a:p>
          <a:p>
            <a:pPr indent="-330200" lvl="0" marL="457200" rtl="0" algn="l">
              <a:lnSpc>
                <a:spcPct val="115000"/>
              </a:lnSpc>
              <a:spcBef>
                <a:spcPts val="1000"/>
              </a:spcBef>
              <a:spcAft>
                <a:spcPts val="0"/>
              </a:spcAft>
              <a:buSzPts val="1600"/>
              <a:buChar char="●"/>
            </a:pPr>
            <a:r>
              <a:rPr lang="en" sz="1600"/>
              <a:t>The area under the black curve line is the area under the classifier’s ROC curve.</a:t>
            </a:r>
            <a:endParaRPr sz="1600"/>
          </a:p>
          <a:p>
            <a:pPr indent="-330200" lvl="0" marL="457200" rtl="0" algn="l">
              <a:lnSpc>
                <a:spcPct val="115000"/>
              </a:lnSpc>
              <a:spcBef>
                <a:spcPts val="1000"/>
              </a:spcBef>
              <a:spcAft>
                <a:spcPts val="100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374" name="Google Shape;374;p51"/>
          <p:cNvSpPr txBox="1"/>
          <p:nvPr>
            <p:ph idx="12" type="sldNum"/>
          </p:nvPr>
        </p:nvSpPr>
        <p:spPr>
          <a:xfrm>
            <a:off x="8" y="47411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75" name="Google Shape;375;p51"/>
          <p:cNvPicPr preferRelativeResize="0"/>
          <p:nvPr/>
        </p:nvPicPr>
        <p:blipFill rotWithShape="1">
          <a:blip r:embed="rId4">
            <a:alphaModFix/>
          </a:blip>
          <a:srcRect b="0" l="8884" r="30343" t="8416"/>
          <a:stretch/>
        </p:blipFill>
        <p:spPr>
          <a:xfrm>
            <a:off x="468125" y="1055150"/>
            <a:ext cx="3217350" cy="3003025"/>
          </a:xfrm>
          <a:prstGeom prst="rect">
            <a:avLst/>
          </a:prstGeom>
          <a:noFill/>
          <a:ln>
            <a:noFill/>
          </a:ln>
        </p:spPr>
      </p:pic>
      <p:sp>
        <p:nvSpPr>
          <p:cNvPr id="376" name="Google Shape;376;p51"/>
          <p:cNvSpPr txBox="1"/>
          <p:nvPr/>
        </p:nvSpPr>
        <p:spPr>
          <a:xfrm>
            <a:off x="2172050" y="2737900"/>
            <a:ext cx="5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AUC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82" name="Google Shape;382;p52"/>
          <p:cNvSpPr txBox="1"/>
          <p:nvPr>
            <p:ph type="title"/>
          </p:nvPr>
        </p:nvSpPr>
        <p:spPr>
          <a:xfrm>
            <a:off x="311700" y="1693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a:t>
            </a:r>
            <a:r>
              <a:rPr lang="en">
                <a:solidFill>
                  <a:srgbClr val="4A86E8"/>
                </a:solidFill>
              </a:rPr>
              <a:t>valuating Regression Model</a:t>
            </a:r>
            <a:r>
              <a:rPr lang="en">
                <a:solidFill>
                  <a:srgbClr val="4A86E8"/>
                </a:solidFill>
              </a:rPr>
              <a:t>s</a:t>
            </a:r>
            <a:endParaRPr>
              <a:solidFill>
                <a:srgbClr val="4A86E8"/>
              </a:solidFill>
            </a:endParaRPr>
          </a:p>
        </p:txBody>
      </p:sp>
      <p:sp>
        <p:nvSpPr>
          <p:cNvPr id="383" name="Google Shape;383;p52"/>
          <p:cNvSpPr txBox="1"/>
          <p:nvPr/>
        </p:nvSpPr>
        <p:spPr>
          <a:xfrm>
            <a:off x="519525" y="777175"/>
            <a:ext cx="55764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Coefficient of Determination or R</a:t>
            </a:r>
            <a:r>
              <a:rPr b="1" baseline="30000" lang="en" sz="1600"/>
              <a:t>2</a:t>
            </a:r>
            <a:r>
              <a:rPr lang="en" sz="1600"/>
              <a:t>: </a:t>
            </a:r>
            <a:endParaRPr sz="1600"/>
          </a:p>
          <a:p>
            <a:pPr indent="-330200" lvl="1" marL="914400" rtl="0" algn="l">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indent="-330200" lvl="1" marL="914400" rtl="0" algn="l">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384" name="Google Shape;384;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5" name="Google Shape;385;p52"/>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386" name="Google Shape;386;p52"/>
          <p:cNvSpPr txBox="1"/>
          <p:nvPr/>
        </p:nvSpPr>
        <p:spPr>
          <a:xfrm>
            <a:off x="406125" y="2807275"/>
            <a:ext cx="5689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Mean Squared Error (MSE)</a:t>
            </a:r>
            <a:r>
              <a:rPr lang="en" sz="1600"/>
              <a:t>: </a:t>
            </a:r>
            <a:endParaRPr sz="1600"/>
          </a:p>
          <a:p>
            <a:pPr indent="-330200" lvl="1" marL="914400" rtl="0" algn="l">
              <a:lnSpc>
                <a:spcPct val="115000"/>
              </a:lnSpc>
              <a:spcBef>
                <a:spcPts val="0"/>
              </a:spcBef>
              <a:spcAft>
                <a:spcPts val="0"/>
              </a:spcAft>
              <a:buSzPts val="1600"/>
              <a:buChar char="○"/>
            </a:pPr>
            <a:r>
              <a:rPr lang="en" sz="1600"/>
              <a:t>Calculates the average of the squares of the errors or deviation between the actual values and the predicted values.</a:t>
            </a:r>
            <a:endParaRPr sz="1600"/>
          </a:p>
          <a:p>
            <a:pPr indent="-330200" lvl="1" marL="914400" rtl="0" algn="l">
              <a:lnSpc>
                <a:spcPct val="115000"/>
              </a:lnSpc>
              <a:spcBef>
                <a:spcPts val="0"/>
              </a:spcBef>
              <a:spcAft>
                <a:spcPts val="0"/>
              </a:spcAft>
              <a:buSzPts val="1600"/>
              <a:buChar char="○"/>
            </a:pPr>
            <a:r>
              <a:rPr lang="en" sz="1600"/>
              <a:t>Lower values meaning a better regression models with less errors.</a:t>
            </a:r>
            <a:endParaRPr sz="1600"/>
          </a:p>
        </p:txBody>
      </p:sp>
      <p:pic>
        <p:nvPicPr>
          <p:cNvPr id="387" name="Google Shape;387;p52"/>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93" name="Google Shape;393;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Evaluating Clustering Models</a:t>
            </a:r>
            <a:endParaRPr>
              <a:solidFill>
                <a:srgbClr val="4A86E8"/>
              </a:solidFill>
            </a:endParaRPr>
          </a:p>
        </p:txBody>
      </p:sp>
      <p:sp>
        <p:nvSpPr>
          <p:cNvPr id="394" name="Google Shape;394;p53"/>
          <p:cNvSpPr txBox="1"/>
          <p:nvPr/>
        </p:nvSpPr>
        <p:spPr>
          <a:xfrm>
            <a:off x="406050" y="717650"/>
            <a:ext cx="8331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External Validation</a:t>
            </a:r>
            <a:r>
              <a:rPr lang="en" sz="1500"/>
              <a:t>: validating the clustering model when we have some ground truth available as labeled data.</a:t>
            </a:r>
            <a:endParaRPr sz="1500"/>
          </a:p>
          <a:p>
            <a:pPr indent="-323850" lvl="1" marL="914400" rtl="0" algn="l">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indent="-323850" lvl="1" marL="914400" rtl="0" algn="l">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indent="-323850" lvl="1" marL="914400" rtl="0" algn="l">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indent="-323850" lvl="0" marL="457200" rtl="0" algn="l">
              <a:lnSpc>
                <a:spcPct val="115000"/>
              </a:lnSpc>
              <a:spcBef>
                <a:spcPts val="0"/>
              </a:spcBef>
              <a:spcAft>
                <a:spcPts val="0"/>
              </a:spcAft>
              <a:buSzPts val="1500"/>
              <a:buChar char="●"/>
            </a:pPr>
            <a:r>
              <a:rPr b="1" lang="en" sz="1500"/>
              <a:t>Internal Validation</a:t>
            </a:r>
            <a:r>
              <a:rPr lang="en" sz="1500"/>
              <a:t>: validating the clustering model by defining metrics that capture the expected behavior of a good clustering model.</a:t>
            </a:r>
            <a:endParaRPr sz="1500"/>
          </a:p>
          <a:p>
            <a:pPr indent="-323850" lvl="1" marL="914400" rtl="0" algn="l">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indent="-323850" lvl="1" marL="914400" rtl="0" algn="l">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395" name="Google Shape;395;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3</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4"/>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1" name="Google Shape;401;p5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2" name="Google Shape;402;p54"/>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54"/>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is the drawback of decision tree</a:t>
            </a:r>
            <a:r>
              <a:rPr lang="en" sz="1800">
                <a:latin typeface="Roboto"/>
                <a:ea typeface="Roboto"/>
                <a:cs typeface="Roboto"/>
                <a:sym typeface="Roboto"/>
              </a:rPr>
              <a:t>?</a:t>
            </a:r>
            <a:endParaRPr sz="1800">
              <a:latin typeface="Roboto"/>
              <a:ea typeface="Roboto"/>
              <a:cs typeface="Roboto"/>
              <a:sym typeface="Roboto"/>
            </a:endParaRPr>
          </a:p>
        </p:txBody>
      </p:sp>
      <p:sp>
        <p:nvSpPr>
          <p:cNvPr id="404" name="Google Shape;404;p5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5" name="Google Shape;405;p54"/>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Works for both regression and classification problems</a:t>
            </a:r>
            <a:endParaRPr/>
          </a:p>
          <a:p>
            <a:pPr indent="-317500" lvl="0" marL="457200" rtl="0" algn="l">
              <a:spcBef>
                <a:spcPts val="0"/>
              </a:spcBef>
              <a:spcAft>
                <a:spcPts val="0"/>
              </a:spcAft>
              <a:buSzPts val="1400"/>
              <a:buChar char="❏"/>
            </a:pPr>
            <a:r>
              <a:rPr lang="en"/>
              <a:t>Works for both categorical and numerical data</a:t>
            </a:r>
            <a:endParaRPr/>
          </a:p>
          <a:p>
            <a:pPr indent="-317500" lvl="0" marL="457200" rtl="0" algn="l">
              <a:spcBef>
                <a:spcPts val="0"/>
              </a:spcBef>
              <a:spcAft>
                <a:spcPts val="0"/>
              </a:spcAft>
              <a:buSzPts val="1400"/>
              <a:buChar char="❏"/>
            </a:pPr>
            <a:r>
              <a:rPr lang="en"/>
              <a:t>Results are interpretable</a:t>
            </a:r>
            <a:endParaRPr/>
          </a:p>
          <a:p>
            <a:pPr indent="-317500" lvl="0" marL="457200" rtl="0" algn="l">
              <a:spcBef>
                <a:spcPts val="0"/>
              </a:spcBef>
              <a:spcAft>
                <a:spcPts val="0"/>
              </a:spcAft>
              <a:buSzPts val="1400"/>
              <a:buChar char="❏"/>
            </a:pPr>
            <a:r>
              <a:rPr lang="en"/>
              <a:t>Prone to overfitting</a:t>
            </a:r>
            <a:endParaRPr/>
          </a:p>
        </p:txBody>
      </p:sp>
      <p:sp>
        <p:nvSpPr>
          <p:cNvPr id="406" name="Google Shape;406;p5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widely used metrics to assess a classification model?</a:t>
            </a:r>
            <a:endParaRPr sz="1600">
              <a:latin typeface="Roboto"/>
              <a:ea typeface="Roboto"/>
              <a:cs typeface="Roboto"/>
              <a:sym typeface="Roboto"/>
            </a:endParaRPr>
          </a:p>
        </p:txBody>
      </p:sp>
      <p:sp>
        <p:nvSpPr>
          <p:cNvPr id="407" name="Google Shape;407;p5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Confusion matrix</a:t>
            </a:r>
            <a:endParaRPr/>
          </a:p>
          <a:p>
            <a:pPr indent="-317500" lvl="0" marL="457200" rtl="0" algn="l">
              <a:spcBef>
                <a:spcPts val="0"/>
              </a:spcBef>
              <a:spcAft>
                <a:spcPts val="0"/>
              </a:spcAft>
              <a:buSzPts val="1400"/>
              <a:buChar char="❏"/>
            </a:pPr>
            <a:r>
              <a:rPr lang="en"/>
              <a:t>F1-score</a:t>
            </a:r>
            <a:endParaRPr/>
          </a:p>
          <a:p>
            <a:pPr indent="-317500" lvl="0" marL="457200" rtl="0" algn="l">
              <a:spcBef>
                <a:spcPts val="0"/>
              </a:spcBef>
              <a:spcAft>
                <a:spcPts val="0"/>
              </a:spcAft>
              <a:buSzPts val="1400"/>
              <a:buChar char="❏"/>
            </a:pPr>
            <a:r>
              <a:rPr lang="en"/>
              <a:t>Area under the ROC curve</a:t>
            </a:r>
            <a:endParaRPr/>
          </a:p>
          <a:p>
            <a:pPr indent="-317500" lvl="0" marL="457200" rtl="0" algn="l">
              <a:spcBef>
                <a:spcPts val="0"/>
              </a:spcBef>
              <a:spcAft>
                <a:spcPts val="0"/>
              </a:spcAft>
              <a:buSzPts val="1400"/>
              <a:buChar char="❏"/>
            </a:pPr>
            <a:r>
              <a:rPr lang="en"/>
              <a:t>All of the above</a:t>
            </a:r>
            <a:endParaRPr/>
          </a:p>
        </p:txBody>
      </p:sp>
      <p:sp>
        <p:nvSpPr>
          <p:cNvPr id="408" name="Google Shape;408;p5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good for evaluating clustering algorithm?</a:t>
            </a:r>
            <a:endParaRPr sz="1800">
              <a:latin typeface="Roboto"/>
              <a:ea typeface="Roboto"/>
              <a:cs typeface="Roboto"/>
              <a:sym typeface="Roboto"/>
            </a:endParaRPr>
          </a:p>
        </p:txBody>
      </p:sp>
      <p:sp>
        <p:nvSpPr>
          <p:cNvPr id="409" name="Google Shape;409;p5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Accuracy</a:t>
            </a:r>
            <a:endParaRPr/>
          </a:p>
          <a:p>
            <a:pPr indent="-317500" lvl="0" marL="457200" rtl="0" algn="l">
              <a:spcBef>
                <a:spcPts val="0"/>
              </a:spcBef>
              <a:spcAft>
                <a:spcPts val="0"/>
              </a:spcAft>
              <a:buSzPts val="1400"/>
              <a:buChar char="❏"/>
            </a:pPr>
            <a:r>
              <a:rPr lang="en"/>
              <a:t>Homogeneity</a:t>
            </a:r>
            <a:endParaRPr/>
          </a:p>
          <a:p>
            <a:pPr indent="-317500" lvl="0" marL="457200" rtl="0" algn="l">
              <a:spcBef>
                <a:spcPts val="0"/>
              </a:spcBef>
              <a:spcAft>
                <a:spcPts val="0"/>
              </a:spcAft>
              <a:buSzPts val="1400"/>
              <a:buChar char="❏"/>
            </a:pPr>
            <a:r>
              <a:rPr lang="en"/>
              <a:t>Completeness</a:t>
            </a:r>
            <a:endParaRPr/>
          </a:p>
          <a:p>
            <a:pPr indent="-317500" lvl="0" marL="457200" rtl="0" algn="l">
              <a:spcBef>
                <a:spcPts val="0"/>
              </a:spcBef>
              <a:spcAft>
                <a:spcPts val="0"/>
              </a:spcAft>
              <a:buSzPts val="1400"/>
              <a:buChar char="❏"/>
            </a:pPr>
            <a:r>
              <a:rPr lang="en"/>
              <a:t>V-measure</a:t>
            </a:r>
            <a:endParaRPr/>
          </a:p>
        </p:txBody>
      </p:sp>
      <p:sp>
        <p:nvSpPr>
          <p:cNvPr id="410" name="Google Shape;410;p5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1" name="Google Shape;411;p5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2" name="Google Shape;412;p5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3" name="Google Shape;413;p54"/>
          <p:cNvSpPr txBox="1"/>
          <p:nvPr/>
        </p:nvSpPr>
        <p:spPr>
          <a:xfrm>
            <a:off x="4165900" y="4077025"/>
            <a:ext cx="35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https://forms.gle/QAzAFUgtH2Ungynu6</a:t>
            </a:r>
            <a:r>
              <a:rPr lang="en"/>
              <a:t> </a:t>
            </a:r>
            <a:endParaRPr/>
          </a:p>
        </p:txBody>
      </p:sp>
      <p:pic>
        <p:nvPicPr>
          <p:cNvPr id="414" name="Google Shape;414;p54"/>
          <p:cNvPicPr preferRelativeResize="0"/>
          <p:nvPr/>
        </p:nvPicPr>
        <p:blipFill>
          <a:blip r:embed="rId5">
            <a:alphaModFix/>
          </a:blip>
          <a:stretch>
            <a:fillRect/>
          </a:stretch>
        </p:blipFill>
        <p:spPr>
          <a:xfrm>
            <a:off x="8291301" y="3898297"/>
            <a:ext cx="632749" cy="632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5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20" name="Google Shape;420;p55"/>
          <p:cNvSpPr txBox="1"/>
          <p:nvPr>
            <p:ph type="title"/>
          </p:nvPr>
        </p:nvSpPr>
        <p:spPr>
          <a:xfrm>
            <a:off x="311700" y="318363"/>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1" name="Google Shape;421;p55"/>
          <p:cNvSpPr txBox="1"/>
          <p:nvPr/>
        </p:nvSpPr>
        <p:spPr>
          <a:xfrm>
            <a:off x="311700" y="1082425"/>
            <a:ext cx="8697300" cy="3648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100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a:p>
            <a:pPr indent="-330200" lvl="0" marL="457200" rtl="0" algn="l">
              <a:lnSpc>
                <a:spcPct val="115000"/>
              </a:lnSpc>
              <a:spcBef>
                <a:spcPts val="1000"/>
              </a:spcBef>
              <a:spcAft>
                <a:spcPts val="1000"/>
              </a:spcAft>
              <a:buSzPts val="1600"/>
              <a:buChar char="●"/>
            </a:pPr>
            <a:r>
              <a:rPr lang="en" sz="1600"/>
              <a:t>Wayne W. LaMorte. 2021. Multiple Linear Regression. (https://sphweb.bumc.bu.edu/otlt/MPH-Modules/PH717-QuantCore/PH717-Module12-MultipleRegression/PH717-Module12-MultipleRegression3.html)</a:t>
            </a:r>
            <a:endParaRPr sz="1600"/>
          </a:p>
        </p:txBody>
      </p:sp>
      <p:sp>
        <p:nvSpPr>
          <p:cNvPr id="422" name="Google Shape;422;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23" name="Google Shape;423;p55"/>
          <p:cNvPicPr preferRelativeResize="0"/>
          <p:nvPr/>
        </p:nvPicPr>
        <p:blipFill>
          <a:blip r:embed="rId4">
            <a:alphaModFix/>
          </a:blip>
          <a:stretch>
            <a:fillRect/>
          </a:stretch>
        </p:blipFill>
        <p:spPr>
          <a:xfrm>
            <a:off x="1634350" y="118650"/>
            <a:ext cx="926225" cy="92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29" name="Google Shape;429;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Steps to plot a ROC curve</a:t>
            </a:r>
            <a:endParaRPr>
              <a:solidFill>
                <a:srgbClr val="4A86E8"/>
              </a:solidFill>
            </a:endParaRPr>
          </a:p>
        </p:txBody>
      </p:sp>
      <p:sp>
        <p:nvSpPr>
          <p:cNvPr id="430" name="Google Shape;430;p56"/>
          <p:cNvSpPr txBox="1"/>
          <p:nvPr/>
        </p:nvSpPr>
        <p:spPr>
          <a:xfrm>
            <a:off x="3654125" y="622150"/>
            <a:ext cx="53358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Order the outputs of the classifier by their scores (or the probability of being the positive class).</a:t>
            </a:r>
            <a:endParaRPr sz="1300"/>
          </a:p>
          <a:p>
            <a:pPr indent="-311150" lvl="0" marL="457200" rtl="0" algn="l">
              <a:lnSpc>
                <a:spcPct val="115000"/>
              </a:lnSpc>
              <a:spcBef>
                <a:spcPts val="0"/>
              </a:spcBef>
              <a:spcAft>
                <a:spcPts val="0"/>
              </a:spcAft>
              <a:buSzPts val="1300"/>
              <a:buChar char="●"/>
            </a:pPr>
            <a:r>
              <a:rPr lang="en" sz="1300"/>
              <a:t>Start at the (0,0) coordinate.</a:t>
            </a:r>
            <a:endParaRPr sz="1300"/>
          </a:p>
          <a:p>
            <a:pPr indent="-311150" lvl="0" marL="457200" rtl="0" algn="l">
              <a:lnSpc>
                <a:spcPct val="115000"/>
              </a:lnSpc>
              <a:spcBef>
                <a:spcPts val="0"/>
              </a:spcBef>
              <a:spcAft>
                <a:spcPts val="0"/>
              </a:spcAft>
              <a:buSzPts val="1300"/>
              <a:buChar char="●"/>
            </a:pPr>
            <a:r>
              <a:rPr lang="en" sz="1300"/>
              <a:t>For each example x in the sorted order:</a:t>
            </a:r>
            <a:endParaRPr sz="1300"/>
          </a:p>
          <a:p>
            <a:pPr indent="-311150" lvl="1" marL="914400" rtl="0" algn="l">
              <a:lnSpc>
                <a:spcPct val="115000"/>
              </a:lnSpc>
              <a:spcBef>
                <a:spcPts val="0"/>
              </a:spcBef>
              <a:spcAft>
                <a:spcPts val="0"/>
              </a:spcAft>
              <a:buSzPts val="1300"/>
              <a:buChar char="○"/>
            </a:pPr>
            <a:r>
              <a:rPr lang="en" sz="1300"/>
              <a:t>If x is positive, move 1/pos up</a:t>
            </a:r>
            <a:endParaRPr sz="1300"/>
          </a:p>
          <a:p>
            <a:pPr indent="-311150" lvl="1" marL="914400" rtl="0" algn="l">
              <a:lnSpc>
                <a:spcPct val="115000"/>
              </a:lnSpc>
              <a:spcBef>
                <a:spcPts val="0"/>
              </a:spcBef>
              <a:spcAft>
                <a:spcPts val="0"/>
              </a:spcAft>
              <a:buSzPts val="1300"/>
              <a:buChar char="○"/>
            </a:pPr>
            <a:r>
              <a:rPr lang="en" sz="1300"/>
              <a:t>If x is negative move 1/neg right</a:t>
            </a:r>
            <a:endParaRPr sz="1300"/>
          </a:p>
          <a:p>
            <a:pPr indent="-311150" lvl="1" marL="914400" rtl="0" algn="l">
              <a:lnSpc>
                <a:spcPct val="115000"/>
              </a:lnSpc>
              <a:spcBef>
                <a:spcPts val="0"/>
              </a:spcBef>
              <a:spcAft>
                <a:spcPts val="0"/>
              </a:spcAft>
              <a:buSzPts val="1300"/>
              <a:buChar char="○"/>
            </a:pPr>
            <a:r>
              <a:rPr lang="en" sz="1300"/>
              <a:t>Here pos and neg are the fraction of positive and negative examples respectively</a:t>
            </a:r>
            <a:endParaRPr sz="1300"/>
          </a:p>
          <a:p>
            <a:pPr indent="-311150" lvl="0" marL="457200" rtl="0" algn="l">
              <a:lnSpc>
                <a:spcPct val="115000"/>
              </a:lnSpc>
              <a:spcBef>
                <a:spcPts val="0"/>
              </a:spcBef>
              <a:spcAft>
                <a:spcPts val="0"/>
              </a:spcAft>
              <a:buSzPts val="1300"/>
              <a:buChar char="●"/>
            </a:pPr>
            <a:r>
              <a:rPr lang="en" sz="1300"/>
              <a:t>ROC space is between points (0,0) and (1,1)</a:t>
            </a:r>
            <a:endParaRPr sz="1300"/>
          </a:p>
          <a:p>
            <a:pPr indent="-311150" lvl="0" marL="457200" rtl="0" algn="l">
              <a:lnSpc>
                <a:spcPct val="115000"/>
              </a:lnSpc>
              <a:spcBef>
                <a:spcPts val="0"/>
              </a:spcBef>
              <a:spcAft>
                <a:spcPts val="0"/>
              </a:spcAft>
              <a:buSzPts val="1300"/>
              <a:buChar char="●"/>
            </a:pPr>
            <a:r>
              <a:rPr lang="en" sz="1300"/>
              <a:t>Each prediction result from the confusion matrix occupies a point in this ROC space.</a:t>
            </a:r>
            <a:endParaRPr sz="1300"/>
          </a:p>
          <a:p>
            <a:pPr indent="-311150" lvl="0" marL="457200" rtl="0" algn="l">
              <a:lnSpc>
                <a:spcPct val="115000"/>
              </a:lnSpc>
              <a:spcBef>
                <a:spcPts val="0"/>
              </a:spcBef>
              <a:spcAft>
                <a:spcPts val="0"/>
              </a:spcAft>
              <a:buSzPts val="1300"/>
              <a:buChar char="●"/>
            </a:pPr>
            <a:r>
              <a:rPr lang="en" sz="1300"/>
              <a:t>The best prediction model would give a point on the top left corner (0,1) indicating perfect classification (100% sensitivity and specificity)</a:t>
            </a:r>
            <a:endParaRPr sz="1300"/>
          </a:p>
          <a:p>
            <a:pPr indent="-311150" lvl="0" marL="457200" rtl="0" algn="l">
              <a:lnSpc>
                <a:spcPct val="115000"/>
              </a:lnSpc>
              <a:spcBef>
                <a:spcPts val="0"/>
              </a:spcBef>
              <a:spcAft>
                <a:spcPts val="0"/>
              </a:spcAft>
              <a:buSzPts val="1300"/>
              <a:buChar char="●"/>
            </a:pPr>
            <a:r>
              <a:rPr lang="en" sz="1300"/>
              <a:t>A diagonal line depicts a classifier does a random guess.</a:t>
            </a:r>
            <a:endParaRPr sz="1300"/>
          </a:p>
          <a:p>
            <a:pPr indent="-311150" lvl="0" marL="457200" rtl="0" algn="l">
              <a:lnSpc>
                <a:spcPct val="115000"/>
              </a:lnSpc>
              <a:spcBef>
                <a:spcPts val="0"/>
              </a:spcBef>
              <a:spcAft>
                <a:spcPts val="0"/>
              </a:spcAft>
              <a:buSzPts val="1300"/>
              <a:buChar char="●"/>
            </a:pPr>
            <a:r>
              <a:rPr lang="en" sz="1300"/>
              <a:t>ROC curve in the top half indicates a classifier better than average</a:t>
            </a:r>
            <a:endParaRPr sz="1300"/>
          </a:p>
        </p:txBody>
      </p:sp>
      <p:sp>
        <p:nvSpPr>
          <p:cNvPr id="431" name="Google Shape;431;p56"/>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32" name="Google Shape;432;p56"/>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433" name="Google Shape;433;p56"/>
          <p:cNvSpPr txBox="1"/>
          <p:nvPr/>
        </p:nvSpPr>
        <p:spPr>
          <a:xfrm>
            <a:off x="204375" y="4035600"/>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25" name="Google Shape;125;p28"/>
          <p:cNvSpPr txBox="1"/>
          <p:nvPr>
            <p:ph type="title"/>
          </p:nvPr>
        </p:nvSpPr>
        <p:spPr>
          <a:xfrm>
            <a:off x="311700" y="8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3</a:t>
            </a:r>
            <a:endParaRPr>
              <a:solidFill>
                <a:srgbClr val="4A86E8"/>
              </a:solidFill>
            </a:endParaRPr>
          </a:p>
        </p:txBody>
      </p:sp>
      <p:sp>
        <p:nvSpPr>
          <p:cNvPr id="126" name="Google Shape;126;p28"/>
          <p:cNvSpPr txBox="1"/>
          <p:nvPr/>
        </p:nvSpPr>
        <p:spPr>
          <a:xfrm>
            <a:off x="405900" y="585300"/>
            <a:ext cx="83322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Engineering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Live Demo</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Engineering: </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Encode 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Change numerical data distribution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Derive new input variables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Data with outliers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a:t>
            </a:r>
            <a:r>
              <a:rPr lang="en" sz="1600">
                <a:latin typeface="Roboto"/>
                <a:ea typeface="Roboto"/>
                <a:cs typeface="Roboto"/>
                <a:sym typeface="Roboto"/>
              </a:rPr>
              <a:t>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Recursive feature elimination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Exercise</a:t>
            </a:r>
            <a:endParaRPr sz="1600">
              <a:latin typeface="Roboto"/>
              <a:ea typeface="Roboto"/>
              <a:cs typeface="Roboto"/>
              <a:sym typeface="Roboto"/>
            </a:endParaRPr>
          </a:p>
        </p:txBody>
      </p:sp>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33" name="Google Shape;13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4" name="Google Shape;134;p29"/>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a Machine Learning Model?</a:t>
            </a:r>
            <a:endParaRPr>
              <a:solidFill>
                <a:srgbClr val="4A86E8"/>
              </a:solidFill>
            </a:endParaRPr>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44" name="Google Shape;144;p30"/>
          <p:cNvPicPr preferRelativeResize="0"/>
          <p:nvPr/>
        </p:nvPicPr>
        <p:blipFill>
          <a:blip r:embed="rId4">
            <a:alphaModFix/>
          </a:blip>
          <a:stretch>
            <a:fillRect/>
          </a:stretch>
        </p:blipFill>
        <p:spPr>
          <a:xfrm>
            <a:off x="698675" y="1230525"/>
            <a:ext cx="5497950" cy="2827125"/>
          </a:xfrm>
          <a:prstGeom prst="rect">
            <a:avLst/>
          </a:prstGeom>
          <a:noFill/>
          <a:ln>
            <a:noFill/>
          </a:ln>
        </p:spPr>
      </p:pic>
      <p:sp>
        <p:nvSpPr>
          <p:cNvPr id="145" name="Google Shape;145;p30"/>
          <p:cNvSpPr txBox="1"/>
          <p:nvPr/>
        </p:nvSpPr>
        <p:spPr>
          <a:xfrm>
            <a:off x="5977529" y="4251275"/>
            <a:ext cx="272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Sarkar et al. 2018)</a:t>
            </a:r>
            <a:endParaRPr sz="1300">
              <a:latin typeface="Roboto"/>
              <a:ea typeface="Roboto"/>
              <a:cs typeface="Roboto"/>
              <a:sym typeface="Roboto"/>
            </a:endParaRPr>
          </a:p>
        </p:txBody>
      </p:sp>
      <p:sp>
        <p:nvSpPr>
          <p:cNvPr id="146" name="Google Shape;146;p30"/>
          <p:cNvSpPr txBox="1"/>
          <p:nvPr/>
        </p:nvSpPr>
        <p:spPr>
          <a:xfrm>
            <a:off x="3277925" y="717650"/>
            <a:ext cx="5575200" cy="1212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rPr>
              <a:t>A ML model can be described as a relationship between output or response variables and its corresponding input or dependent variables  in a dataset. This relationship can be expressed as mathematical equations, functions or rules.</a:t>
            </a:r>
            <a:endParaRPr/>
          </a:p>
        </p:txBody>
      </p:sp>
      <p:pic>
        <p:nvPicPr>
          <p:cNvPr id="147" name="Google Shape;147;p30"/>
          <p:cNvPicPr preferRelativeResize="0"/>
          <p:nvPr/>
        </p:nvPicPr>
        <p:blipFill>
          <a:blip r:embed="rId5">
            <a:alphaModFix/>
          </a:blip>
          <a:stretch>
            <a:fillRect/>
          </a:stretch>
        </p:blipFill>
        <p:spPr>
          <a:xfrm>
            <a:off x="2110025" y="717638"/>
            <a:ext cx="1103900" cy="708925"/>
          </a:xfrm>
          <a:prstGeom prst="rect">
            <a:avLst/>
          </a:prstGeom>
          <a:noFill/>
          <a:ln>
            <a:noFill/>
          </a:ln>
        </p:spPr>
      </p:pic>
      <p:sp>
        <p:nvSpPr>
          <p:cNvPr id="148" name="Google Shape;148;p30"/>
          <p:cNvSpPr txBox="1"/>
          <p:nvPr/>
        </p:nvSpPr>
        <p:spPr>
          <a:xfrm>
            <a:off x="2809200" y="3035575"/>
            <a:ext cx="6023100" cy="1462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Model building (e.g. linear regression) is using a learning process to translate the input variables (independent) into the corresponding output (dependent) variables with the least error for a dataset.</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54" name="Google Shape;154;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Regression Models</a:t>
            </a:r>
            <a:endParaRPr>
              <a:solidFill>
                <a:srgbClr val="4A86E8"/>
              </a:solidFill>
            </a:endParaRPr>
          </a:p>
        </p:txBody>
      </p:sp>
      <p:sp>
        <p:nvSpPr>
          <p:cNvPr id="155" name="Google Shape;155;p31"/>
          <p:cNvSpPr txBox="1"/>
          <p:nvPr/>
        </p:nvSpPr>
        <p:spPr>
          <a:xfrm>
            <a:off x="311700" y="1648200"/>
            <a:ext cx="3069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input data is generally labeled with a real valued output variable (continuous instead of discrete).</a:t>
            </a:r>
            <a:endParaRPr sz="1600"/>
          </a:p>
        </p:txBody>
      </p:sp>
      <p:sp>
        <p:nvSpPr>
          <p:cNvPr id="156" name="Google Shape;156;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7" name="Google Shape;157;p31"/>
          <p:cNvPicPr preferRelativeResize="0"/>
          <p:nvPr/>
        </p:nvPicPr>
        <p:blipFill>
          <a:blip r:embed="rId4">
            <a:alphaModFix/>
          </a:blip>
          <a:stretch>
            <a:fillRect/>
          </a:stretch>
        </p:blipFill>
        <p:spPr>
          <a:xfrm>
            <a:off x="3534000" y="870050"/>
            <a:ext cx="4391025" cy="3162300"/>
          </a:xfrm>
          <a:prstGeom prst="rect">
            <a:avLst/>
          </a:prstGeom>
          <a:noFill/>
          <a:ln>
            <a:noFill/>
          </a:ln>
        </p:spPr>
      </p:pic>
      <p:sp>
        <p:nvSpPr>
          <p:cNvPr id="158" name="Google Shape;158;p31"/>
          <p:cNvSpPr txBox="1"/>
          <p:nvPr/>
        </p:nvSpPr>
        <p:spPr>
          <a:xfrm>
            <a:off x="5914925" y="4032350"/>
            <a:ext cx="253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Created in draw.io by C. Arighi</a:t>
            </a:r>
            <a:endParaRPr i="1"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64" name="Google Shape;164;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Simple </a:t>
            </a:r>
            <a:r>
              <a:rPr lang="en">
                <a:solidFill>
                  <a:srgbClr val="4A86E8"/>
                </a:solidFill>
              </a:rPr>
              <a:t>Linear </a:t>
            </a:r>
            <a:r>
              <a:rPr lang="en">
                <a:solidFill>
                  <a:srgbClr val="4A86E8"/>
                </a:solidFill>
              </a:rPr>
              <a:t>Regression</a:t>
            </a:r>
            <a:endParaRPr>
              <a:solidFill>
                <a:srgbClr val="4A86E8"/>
              </a:solidFill>
            </a:endParaRPr>
          </a:p>
        </p:txBody>
      </p:sp>
      <p:sp>
        <p:nvSpPr>
          <p:cNvPr id="165" name="Google Shape;165;p32"/>
          <p:cNvSpPr txBox="1"/>
          <p:nvPr/>
        </p:nvSpPr>
        <p:spPr>
          <a:xfrm>
            <a:off x="4572000" y="789335"/>
            <a:ext cx="4437000" cy="384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Shows the linear relationship between the independent variable (X-axis) and the dependent variable (Y-axis)</a:t>
            </a:r>
            <a:r>
              <a:rPr lang="en" sz="1500"/>
              <a:t>.</a:t>
            </a:r>
            <a:endParaRPr sz="1500"/>
          </a:p>
          <a:p>
            <a:pPr indent="-323850" lvl="0" marL="457200" rtl="0" algn="l">
              <a:lnSpc>
                <a:spcPct val="115000"/>
              </a:lnSpc>
              <a:spcBef>
                <a:spcPts val="1000"/>
              </a:spcBef>
              <a:spcAft>
                <a:spcPts val="0"/>
              </a:spcAft>
              <a:buSzPts val="1500"/>
              <a:buChar char="●"/>
            </a:pPr>
            <a:r>
              <a:rPr lang="en" sz="1500"/>
              <a:t>If there is only one input variable (x), then such linear regression is called </a:t>
            </a:r>
            <a:r>
              <a:rPr b="1" lang="en" sz="1500"/>
              <a:t>simple linear regression</a:t>
            </a:r>
            <a:r>
              <a:rPr lang="en" sz="1500"/>
              <a:t>. And if there is more than one input variable, then such linear regression is called </a:t>
            </a:r>
            <a:r>
              <a:rPr b="1" lang="en" sz="1500"/>
              <a:t>multiple linear regression</a:t>
            </a:r>
            <a:r>
              <a:rPr lang="en" sz="1500"/>
              <a:t>.</a:t>
            </a:r>
            <a:endParaRPr sz="1500"/>
          </a:p>
          <a:p>
            <a:pPr indent="-323850" lvl="0" marL="457200" rtl="0" algn="l">
              <a:lnSpc>
                <a:spcPct val="115000"/>
              </a:lnSpc>
              <a:spcBef>
                <a:spcPts val="1000"/>
              </a:spcBef>
              <a:spcAft>
                <a:spcPts val="0"/>
              </a:spcAft>
              <a:buSzPts val="1500"/>
              <a:buChar char="●"/>
            </a:pPr>
            <a:r>
              <a:rPr lang="en" sz="1500"/>
              <a:t>Popular applications:</a:t>
            </a:r>
            <a:endParaRPr sz="1500"/>
          </a:p>
          <a:p>
            <a:pPr indent="-323850" lvl="1" marL="914400" rtl="0" algn="l">
              <a:lnSpc>
                <a:spcPct val="115000"/>
              </a:lnSpc>
              <a:spcBef>
                <a:spcPts val="1000"/>
              </a:spcBef>
              <a:spcAft>
                <a:spcPts val="0"/>
              </a:spcAft>
              <a:buSzPts val="1500"/>
              <a:buChar char="○"/>
            </a:pPr>
            <a:r>
              <a:rPr lang="en" sz="1500"/>
              <a:t>Trend analysis</a:t>
            </a:r>
            <a:endParaRPr sz="1500"/>
          </a:p>
          <a:p>
            <a:pPr indent="-323850" lvl="1" marL="914400" rtl="0" algn="l">
              <a:lnSpc>
                <a:spcPct val="115000"/>
              </a:lnSpc>
              <a:spcBef>
                <a:spcPts val="1000"/>
              </a:spcBef>
              <a:spcAft>
                <a:spcPts val="1000"/>
              </a:spcAft>
              <a:buSzPts val="1500"/>
              <a:buChar char="○"/>
            </a:pPr>
            <a:r>
              <a:rPr lang="en" sz="1500"/>
              <a:t>Forecasting/prediction</a:t>
            </a:r>
            <a:endParaRPr sz="1500"/>
          </a:p>
        </p:txBody>
      </p:sp>
      <p:sp>
        <p:nvSpPr>
          <p:cNvPr id="166" name="Google Shape;166;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7" name="Google Shape;167;p32"/>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168" name="Google Shape;168;p32"/>
          <p:cNvSpPr txBox="1"/>
          <p:nvPr/>
        </p:nvSpPr>
        <p:spPr>
          <a:xfrm>
            <a:off x="1353162" y="4075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
        <p:nvSpPr>
          <p:cNvPr id="169" name="Google Shape;169;p32"/>
          <p:cNvSpPr txBox="1"/>
          <p:nvPr/>
        </p:nvSpPr>
        <p:spPr>
          <a:xfrm>
            <a:off x="2889750" y="2196313"/>
            <a:ext cx="10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y=b</a:t>
            </a:r>
            <a:r>
              <a:rPr baseline="-25000" lang="en"/>
              <a:t>0</a:t>
            </a:r>
            <a:r>
              <a:rPr lang="en"/>
              <a:t>+b</a:t>
            </a:r>
            <a:r>
              <a:rPr baseline="-25000" lang="en"/>
              <a:t>1</a:t>
            </a:r>
            <a:r>
              <a:rPr lang="en"/>
              <a:t>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75" name="Google Shape;17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Multiple</a:t>
            </a:r>
            <a:r>
              <a:rPr lang="en">
                <a:solidFill>
                  <a:srgbClr val="4A86E8"/>
                </a:solidFill>
              </a:rPr>
              <a:t> Linear Regression</a:t>
            </a:r>
            <a:endParaRPr>
              <a:solidFill>
                <a:srgbClr val="4A86E8"/>
              </a:solidFill>
            </a:endParaRPr>
          </a:p>
        </p:txBody>
      </p:sp>
      <p:sp>
        <p:nvSpPr>
          <p:cNvPr id="176" name="Google Shape;176;p33"/>
          <p:cNvSpPr txBox="1"/>
          <p:nvPr/>
        </p:nvSpPr>
        <p:spPr>
          <a:xfrm>
            <a:off x="4572000" y="571950"/>
            <a:ext cx="4437000" cy="199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Extension of simple linear regression </a:t>
            </a:r>
            <a:endParaRPr sz="1500"/>
          </a:p>
          <a:p>
            <a:pPr indent="-323850" lvl="0" marL="457200" rtl="0" algn="l">
              <a:lnSpc>
                <a:spcPct val="115000"/>
              </a:lnSpc>
              <a:spcBef>
                <a:spcPts val="1000"/>
              </a:spcBef>
              <a:spcAft>
                <a:spcPts val="0"/>
              </a:spcAft>
              <a:buSzPts val="1500"/>
              <a:buChar char="●"/>
            </a:pPr>
            <a:r>
              <a:rPr lang="en" sz="1500"/>
              <a:t>Take into account the effects of other independent predictors (risk factors) on the outcome of interest. </a:t>
            </a:r>
            <a:endParaRPr sz="1500"/>
          </a:p>
          <a:p>
            <a:pPr indent="-323850" lvl="0" marL="457200" rtl="0" algn="l">
              <a:lnSpc>
                <a:spcPct val="115000"/>
              </a:lnSpc>
              <a:spcBef>
                <a:spcPts val="1000"/>
              </a:spcBef>
              <a:spcAft>
                <a:spcPts val="1000"/>
              </a:spcAft>
              <a:buSzPts val="1500"/>
              <a:buChar char="●"/>
            </a:pPr>
            <a:r>
              <a:rPr lang="en" sz="1500"/>
              <a:t>An equation for multiple linear regression has the general form shown below.</a:t>
            </a:r>
            <a:endParaRPr sz="1500"/>
          </a:p>
        </p:txBody>
      </p:sp>
      <p:sp>
        <p:nvSpPr>
          <p:cNvPr id="177" name="Google Shape;17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78" name="Google Shape;178;p33"/>
          <p:cNvPicPr preferRelativeResize="0"/>
          <p:nvPr/>
        </p:nvPicPr>
        <p:blipFill>
          <a:blip r:embed="rId4">
            <a:alphaModFix/>
          </a:blip>
          <a:stretch>
            <a:fillRect/>
          </a:stretch>
        </p:blipFill>
        <p:spPr>
          <a:xfrm>
            <a:off x="5254270" y="2465650"/>
            <a:ext cx="2934056" cy="496650"/>
          </a:xfrm>
          <a:prstGeom prst="rect">
            <a:avLst/>
          </a:prstGeom>
          <a:noFill/>
          <a:ln>
            <a:noFill/>
          </a:ln>
        </p:spPr>
      </p:pic>
      <p:sp>
        <p:nvSpPr>
          <p:cNvPr id="179" name="Google Shape;179;p33"/>
          <p:cNvSpPr txBox="1"/>
          <p:nvPr/>
        </p:nvSpPr>
        <p:spPr>
          <a:xfrm>
            <a:off x="4572000" y="2838525"/>
            <a:ext cx="44370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1000"/>
              </a:spcAft>
              <a:buSzPts val="1500"/>
              <a:buChar char="●"/>
            </a:pPr>
            <a:r>
              <a:rPr lang="en" sz="1500"/>
              <a:t>Where </a:t>
            </a:r>
            <a:r>
              <a:rPr lang="en" sz="1500"/>
              <a:t>Y is a continuous measurement outcome (e.g., BMI), b0 is the "intercept" or starting value. X1, X2, X3, etc. are the values of independent predictor variables (i.e., risk factors), and b1, b2, b3, etc. are the coefficients for each risk factor.</a:t>
            </a:r>
            <a:endParaRPr sz="1500"/>
          </a:p>
        </p:txBody>
      </p:sp>
      <p:pic>
        <p:nvPicPr>
          <p:cNvPr id="180" name="Google Shape;180;p33"/>
          <p:cNvPicPr preferRelativeResize="0"/>
          <p:nvPr/>
        </p:nvPicPr>
        <p:blipFill>
          <a:blip r:embed="rId5">
            <a:alphaModFix/>
          </a:blip>
          <a:stretch>
            <a:fillRect/>
          </a:stretch>
        </p:blipFill>
        <p:spPr>
          <a:xfrm>
            <a:off x="1198025" y="2571748"/>
            <a:ext cx="3193396" cy="1755946"/>
          </a:xfrm>
          <a:prstGeom prst="rect">
            <a:avLst/>
          </a:prstGeom>
          <a:noFill/>
          <a:ln>
            <a:noFill/>
          </a:ln>
        </p:spPr>
      </p:pic>
      <p:sp>
        <p:nvSpPr>
          <p:cNvPr id="181" name="Google Shape;181;p33"/>
          <p:cNvSpPr txBox="1"/>
          <p:nvPr/>
        </p:nvSpPr>
        <p:spPr>
          <a:xfrm>
            <a:off x="1494600" y="4289967"/>
            <a:ext cx="30774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lang="en" sz="1000">
                <a:solidFill>
                  <a:schemeClr val="dk1"/>
                </a:solidFill>
                <a:highlight>
                  <a:srgbClr val="FFFFFF"/>
                </a:highlight>
              </a:rPr>
              <a:t>BMI = 15.0 + 1.5 (cal) + 1.6 (if male) - 4.2 (if active)</a:t>
            </a:r>
            <a:endParaRPr sz="1100">
              <a:solidFill>
                <a:schemeClr val="dk1"/>
              </a:solidFill>
            </a:endParaRPr>
          </a:p>
        </p:txBody>
      </p:sp>
      <p:pic>
        <p:nvPicPr>
          <p:cNvPr id="182" name="Google Shape;182;p33"/>
          <p:cNvPicPr preferRelativeResize="0"/>
          <p:nvPr/>
        </p:nvPicPr>
        <p:blipFill>
          <a:blip r:embed="rId6">
            <a:alphaModFix/>
          </a:blip>
          <a:stretch>
            <a:fillRect/>
          </a:stretch>
        </p:blipFill>
        <p:spPr>
          <a:xfrm>
            <a:off x="311702" y="648875"/>
            <a:ext cx="2405410" cy="1755949"/>
          </a:xfrm>
          <a:prstGeom prst="rect">
            <a:avLst/>
          </a:prstGeom>
          <a:noFill/>
          <a:ln>
            <a:noFill/>
          </a:ln>
        </p:spPr>
      </p:pic>
      <p:sp>
        <p:nvSpPr>
          <p:cNvPr id="183" name="Google Shape;183;p33"/>
          <p:cNvSpPr txBox="1"/>
          <p:nvPr/>
        </p:nvSpPr>
        <p:spPr>
          <a:xfrm>
            <a:off x="2717100" y="1769650"/>
            <a:ext cx="194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Wayne W. LaMorte 2021)</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